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75"/>
  </p:notesMasterIdLst>
  <p:handoutMasterIdLst>
    <p:handoutMasterId r:id="rId76"/>
  </p:handoutMasterIdLst>
  <p:sldIdLst>
    <p:sldId id="256" r:id="rId2"/>
    <p:sldId id="397" r:id="rId3"/>
    <p:sldId id="400" r:id="rId4"/>
    <p:sldId id="361" r:id="rId5"/>
    <p:sldId id="362" r:id="rId6"/>
    <p:sldId id="363" r:id="rId7"/>
    <p:sldId id="364" r:id="rId8"/>
    <p:sldId id="365" r:id="rId9"/>
    <p:sldId id="366" r:id="rId10"/>
    <p:sldId id="404" r:id="rId11"/>
    <p:sldId id="390" r:id="rId12"/>
    <p:sldId id="368" r:id="rId13"/>
    <p:sldId id="369" r:id="rId14"/>
    <p:sldId id="370" r:id="rId15"/>
    <p:sldId id="371" r:id="rId16"/>
    <p:sldId id="372" r:id="rId17"/>
    <p:sldId id="373" r:id="rId18"/>
    <p:sldId id="374" r:id="rId19"/>
    <p:sldId id="375" r:id="rId20"/>
    <p:sldId id="376" r:id="rId21"/>
    <p:sldId id="398" r:id="rId22"/>
    <p:sldId id="378" r:id="rId23"/>
    <p:sldId id="379" r:id="rId24"/>
    <p:sldId id="380" r:id="rId25"/>
    <p:sldId id="292" r:id="rId26"/>
    <p:sldId id="355" r:id="rId27"/>
    <p:sldId id="356" r:id="rId28"/>
    <p:sldId id="357" r:id="rId29"/>
    <p:sldId id="358" r:id="rId30"/>
    <p:sldId id="359" r:id="rId31"/>
    <p:sldId id="406" r:id="rId32"/>
    <p:sldId id="360" r:id="rId33"/>
    <p:sldId id="352" r:id="rId34"/>
    <p:sldId id="343" r:id="rId35"/>
    <p:sldId id="336" r:id="rId36"/>
    <p:sldId id="333" r:id="rId37"/>
    <p:sldId id="334" r:id="rId38"/>
    <p:sldId id="346" r:id="rId39"/>
    <p:sldId id="407" r:id="rId40"/>
    <p:sldId id="353" r:id="rId41"/>
    <p:sldId id="318" r:id="rId42"/>
    <p:sldId id="319" r:id="rId43"/>
    <p:sldId id="399" r:id="rId44"/>
    <p:sldId id="325" r:id="rId45"/>
    <p:sldId id="324" r:id="rId46"/>
    <p:sldId id="326" r:id="rId47"/>
    <p:sldId id="391" r:id="rId48"/>
    <p:sldId id="381" r:id="rId49"/>
    <p:sldId id="382" r:id="rId50"/>
    <p:sldId id="383" r:id="rId51"/>
    <p:sldId id="384" r:id="rId52"/>
    <p:sldId id="408" r:id="rId53"/>
    <p:sldId id="385" r:id="rId54"/>
    <p:sldId id="386" r:id="rId55"/>
    <p:sldId id="387" r:id="rId56"/>
    <p:sldId id="409" r:id="rId57"/>
    <p:sldId id="388" r:id="rId58"/>
    <p:sldId id="392" r:id="rId59"/>
    <p:sldId id="344" r:id="rId60"/>
    <p:sldId id="410" r:id="rId61"/>
    <p:sldId id="309" r:id="rId62"/>
    <p:sldId id="311" r:id="rId63"/>
    <p:sldId id="312" r:id="rId64"/>
    <p:sldId id="393" r:id="rId65"/>
    <p:sldId id="411" r:id="rId66"/>
    <p:sldId id="348" r:id="rId67"/>
    <p:sldId id="313" r:id="rId68"/>
    <p:sldId id="329" r:id="rId69"/>
    <p:sldId id="330" r:id="rId70"/>
    <p:sldId id="395" r:id="rId71"/>
    <p:sldId id="396" r:id="rId72"/>
    <p:sldId id="401" r:id="rId73"/>
    <p:sldId id="402" r:id="rId74"/>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clrMru>
    <a:srgbClr val="230DC3"/>
    <a:srgbClr val="500000"/>
    <a:srgbClr val="CC99FF"/>
    <a:srgbClr val="C0C0C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699" autoAdjust="0"/>
    <p:restoredTop sz="92077" autoAdjust="0"/>
  </p:normalViewPr>
  <p:slideViewPr>
    <p:cSldViewPr>
      <p:cViewPr>
        <p:scale>
          <a:sx n="100" d="100"/>
          <a:sy n="100" d="100"/>
        </p:scale>
        <p:origin x="-126" y="6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2595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A27FFD3-5DDA-455D-8DEA-30290D4B2C98}" type="datetimeFigureOut">
              <a:rPr lang="en-US"/>
              <a:pPr/>
              <a:t>9/8/2010</a:t>
            </a:fld>
            <a:endParaRPr lang="en-US" dirty="0"/>
          </a:p>
        </p:txBody>
      </p:sp>
      <p:sp>
        <p:nvSpPr>
          <p:cNvPr id="12595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2595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F59672-DD9F-4EFC-92BC-ACC3CAF4397D}"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2355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42E2A2C-7952-4DF0-9C81-6D880F4A340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A08AA3F8-C81E-4A68-9E12-740B35195F64}" type="slidenum">
              <a:rPr lang="en-US" smtClean="0">
                <a:latin typeface="Arial" pitchFamily="34" charset="0"/>
              </a:rPr>
              <a:pPr/>
              <a:t>1</a:t>
            </a:fld>
            <a:endParaRPr lang="en-US" dirty="0" smtClean="0">
              <a:latin typeface="Arial"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b="1" dirty="0">
              <a:latin typeface="Arial" pitchFamily="42" charset="0"/>
            </a:endParaRPr>
          </a:p>
        </p:txBody>
      </p:sp>
      <p:sp>
        <p:nvSpPr>
          <p:cNvPr id="41988" name="Slide Number Placeholder 3"/>
          <p:cNvSpPr>
            <a:spLocks noGrp="1"/>
          </p:cNvSpPr>
          <p:nvPr>
            <p:ph type="sldNum" sz="quarter" idx="5"/>
          </p:nvPr>
        </p:nvSpPr>
        <p:spPr>
          <a:noFill/>
        </p:spPr>
        <p:txBody>
          <a:bodyPr/>
          <a:lstStyle/>
          <a:p>
            <a:fld id="{492504E8-8A6F-44A1-AD48-B52716875A46}" type="slidenum">
              <a:rPr lang="en-US"/>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E8E718D-0517-4EFF-B538-EBEA31202D79}" type="slidenum">
              <a:rPr lang="en-US"/>
              <a:pPr/>
              <a:t>12</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a:latin typeface="Arial" pitchFamily="42" charset="0"/>
              </a:rPr>
              <a:t>Let’s take an example event and apply the Risk Management and Insurance Matrix.</a:t>
            </a:r>
          </a:p>
          <a:p>
            <a:pPr eaLnBrk="1" hangingPunct="1"/>
            <a:endParaRPr lang="en-US" dirty="0">
              <a:latin typeface="Arial" pitchFamily="42" charset="0"/>
            </a:endParaRPr>
          </a:p>
          <a:p>
            <a:pPr eaLnBrk="1" hangingPunct="1"/>
            <a:r>
              <a:rPr lang="en-US" dirty="0">
                <a:latin typeface="Arial" pitchFamily="42" charset="0"/>
              </a:rPr>
              <a:t>The slide lists the overview of the event.</a:t>
            </a:r>
          </a:p>
          <a:p>
            <a:pPr eaLnBrk="1" hangingPunct="1"/>
            <a:endParaRPr lang="en-US" dirty="0">
              <a:latin typeface="Arial" pitchFamily="42" charset="0"/>
            </a:endParaRPr>
          </a:p>
          <a:p>
            <a:pPr eaLnBrk="1" hangingPunct="1"/>
            <a:r>
              <a:rPr lang="en-US" dirty="0">
                <a:latin typeface="Arial" pitchFamily="42" charset="0"/>
              </a:rPr>
              <a:t>Additional considerations include the use of ATVs for transporting equipment and supplies to the various event venues and the location of the event.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2EDB945-0193-4086-B08B-D3CE2E28C3D4}" type="slidenum">
              <a:rPr lang="en-US"/>
              <a:pPr/>
              <a:t>13</a:t>
            </a:fld>
            <a:endParaRPr lang="en-US" dirty="0"/>
          </a:p>
        </p:txBody>
      </p:sp>
      <p:sp>
        <p:nvSpPr>
          <p:cNvPr id="4403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68D5570F-E995-48C0-85CD-738A20BA361B}" type="slidenum">
              <a:rPr lang="en-US" sz="1200"/>
              <a:pPr algn="r"/>
              <a:t>13</a:t>
            </a:fld>
            <a:endParaRPr lang="en-US" sz="1200" dirty="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8AA31C2-67F6-4027-AE8F-6921F03C505C}" type="slidenum">
              <a:rPr lang="en-US"/>
              <a:pPr/>
              <a:t>14</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a:latin typeface="Arial" pitchFamily="42" charset="0"/>
              </a:rPr>
              <a:t>For the sake of our discussions we will say these four activities are the major risks associated with the event.</a:t>
            </a:r>
          </a:p>
          <a:p>
            <a:pPr eaLnBrk="1" hangingPunct="1"/>
            <a:endParaRPr lang="en-US" dirty="0">
              <a:latin typeface="Arial" pitchFamily="42" charset="0"/>
            </a:endParaRPr>
          </a:p>
          <a:p>
            <a:pPr eaLnBrk="1" hangingPunct="1"/>
            <a:r>
              <a:rPr lang="en-US" dirty="0">
                <a:latin typeface="Arial" pitchFamily="42" charset="0"/>
              </a:rPr>
              <a:t>Another aspect is food safety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129A6244-639A-4576-9FA0-CA432C965EBF}" type="slidenum">
              <a:rPr lang="en-US"/>
              <a:pPr/>
              <a:t>15</a:t>
            </a:fld>
            <a:endParaRPr lang="en-US" dirty="0"/>
          </a:p>
        </p:txBody>
      </p:sp>
      <p:sp>
        <p:nvSpPr>
          <p:cNvPr id="4608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4DB6E790-8392-4F02-A124-973ECB9572E4}" type="slidenum">
              <a:rPr lang="en-US" sz="1200"/>
              <a:pPr algn="r"/>
              <a:t>15</a:t>
            </a:fld>
            <a:endParaRPr lang="en-US" sz="1200" dirty="0"/>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31EB409-08C5-4EDE-A2A4-41CCEA115919}" type="slidenum">
              <a:rPr lang="en-US"/>
              <a:pPr/>
              <a:t>16</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C93BCAB-0A23-4731-84DC-AF36A73237D7}" type="slidenum">
              <a:rPr lang="en-US"/>
              <a:pPr/>
              <a:t>17</a:t>
            </a:fld>
            <a:endParaRPr lang="en-US" dirty="0"/>
          </a:p>
        </p:txBody>
      </p:sp>
      <p:sp>
        <p:nvSpPr>
          <p:cNvPr id="48131"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7E372467-FD9A-464E-B5CB-BA6EBB0D9872}" type="slidenum">
              <a:rPr lang="en-US" sz="1200"/>
              <a:pPr algn="r"/>
              <a:t>17</a:t>
            </a:fld>
            <a:endParaRPr lang="en-US" sz="1200" dirty="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pPr eaLnBrk="1" hangingPunct="1"/>
            <a:r>
              <a:rPr lang="en-US" dirty="0">
                <a:latin typeface="Arial" pitchFamily="42" charset="0"/>
              </a:rPr>
              <a:t>Next use the matrix to determine the probability of injury or loss to occur.</a:t>
            </a:r>
          </a:p>
          <a:p>
            <a:pPr eaLnBrk="1" hangingPunct="1"/>
            <a:endParaRPr lang="en-US" dirty="0">
              <a:latin typeface="Arial" pitchFamily="42" charset="0"/>
            </a:endParaRPr>
          </a:p>
          <a:p>
            <a:pPr eaLnBrk="1" hangingPunct="1"/>
            <a:r>
              <a:rPr lang="en-US" dirty="0">
                <a:latin typeface="Arial" pitchFamily="42" charset="0"/>
              </a:rPr>
              <a:t>This will be a matter of interpretation, so having more than one person perform an independent evaluation of the activity will help you make this determination. However, final review by Student Activities or Risk Management will determine the associated probability.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2A38D7A-9CC0-4B34-BC63-EA0698ED4C32}" type="slidenum">
              <a:rPr lang="en-US"/>
              <a:pPr/>
              <a:t>18</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dirty="0">
                <a:latin typeface="Arial" pitchFamily="42" charset="0"/>
              </a:rPr>
              <a:t>Next use the Seriousness table to determine potential consequence of activity</a:t>
            </a:r>
          </a:p>
          <a:p>
            <a:pPr eaLnBrk="1" hangingPunct="1"/>
            <a:endParaRPr lang="en-US" dirty="0">
              <a:latin typeface="Arial" pitchFamily="42" charset="0"/>
            </a:endParaRPr>
          </a:p>
          <a:p>
            <a:pPr eaLnBrk="1" hangingPunct="1"/>
            <a:r>
              <a:rPr lang="en-US" dirty="0">
                <a:latin typeface="Arial" pitchFamily="42" charset="0"/>
              </a:rPr>
              <a:t>NOTE: in this case we identified use of ATVs as a Level II seriousness; however, you could make a case that ATV use could result in death under certain conditions (use on or near highways, use near steep and unguarded cliffs,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B79F584-2CB3-4911-89C3-6F6BF1828B24}" type="slidenum">
              <a:rPr lang="en-US"/>
              <a:pPr/>
              <a:t>19</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a:latin typeface="Arial" pitchFamily="42" charset="0"/>
              </a:rPr>
              <a:t>Next use the Probability table to determine the probability of injury or loss to occur.</a:t>
            </a:r>
          </a:p>
          <a:p>
            <a:pPr eaLnBrk="1" hangingPunct="1"/>
            <a:endParaRPr lang="en-US" dirty="0">
              <a:latin typeface="Arial" pitchFamily="42" charset="0"/>
            </a:endParaRPr>
          </a:p>
          <a:p>
            <a:pPr eaLnBrk="1" hangingPunct="1"/>
            <a:r>
              <a:rPr lang="en-US" dirty="0">
                <a:latin typeface="Arial" pitchFamily="42" charset="0"/>
              </a:rPr>
              <a:t>This will be a matter of interpretation, so having more than one person perform an independent evaluation of the activity will help you make this determination. However, final review by Student Activities or Risk Management will determine the associated probability.</a:t>
            </a:r>
          </a:p>
          <a:p>
            <a:pPr eaLnBrk="1" hangingPunct="1"/>
            <a:endParaRPr lang="en-US" dirty="0">
              <a:latin typeface="Arial" pitchFamily="4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1B21C75-4A53-469F-B236-2EA8906B304C}" type="slidenum">
              <a:rPr lang="en-US"/>
              <a:pPr/>
              <a:t>20</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a:latin typeface="Arial" pitchFamily="42" charset="0"/>
              </a:rPr>
              <a:t>Finally, use the matrix to determine the overall risk exposure for the activity.</a:t>
            </a:r>
          </a:p>
          <a:p>
            <a:pPr eaLnBrk="1" hangingPunct="1"/>
            <a:endParaRPr lang="en-US" dirty="0">
              <a:latin typeface="Arial" pitchFamily="42" charset="0"/>
            </a:endParaRPr>
          </a:p>
          <a:p>
            <a:pPr eaLnBrk="1" hangingPunct="1"/>
            <a:r>
              <a:rPr lang="en-US" dirty="0">
                <a:latin typeface="Arial" pitchFamily="42" charset="0"/>
              </a:rPr>
              <a:t>For example: use of ATVs had a seriousness level II and a probability level B; using the matrix we can see the activity gives a high overall risk exposure.</a:t>
            </a:r>
          </a:p>
          <a:p>
            <a:pPr eaLnBrk="1" hangingPunct="1"/>
            <a:endParaRPr lang="en-US" dirty="0">
              <a:latin typeface="Arial" pitchFamily="42" charset="0"/>
            </a:endParaRPr>
          </a:p>
          <a:p>
            <a:pPr eaLnBrk="1" hangingPunct="1"/>
            <a:r>
              <a:rPr lang="en-US" dirty="0">
                <a:latin typeface="Arial" pitchFamily="42" charset="0"/>
              </a:rPr>
              <a:t>This information would be used to determine the level of priority for mitigating the risk associated with the activity. A high exposure activity may require more controls to minimize the risk. Additionally, Student Activities or Risk Management may deny the use of that activity if sufficient mitigation controls are not available.</a:t>
            </a:r>
          </a:p>
          <a:p>
            <a:pPr eaLnBrk="1" hangingPunct="1"/>
            <a:endParaRPr lang="en-US" dirty="0">
              <a:latin typeface="Arial" pitchFamily="4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9D6504C-D2EA-46F1-A162-94A3C237765D}" type="slidenum">
              <a:rPr lang="en-US"/>
              <a:pPr/>
              <a:t>2</a:t>
            </a:fld>
            <a:endParaRPr lang="en-US" dirty="0"/>
          </a:p>
        </p:txBody>
      </p:sp>
      <p:sp>
        <p:nvSpPr>
          <p:cNvPr id="34819"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799188DB-CCA7-4651-B18C-C67800B36F76}" type="slidenum">
              <a:rPr lang="en-US" sz="1200"/>
              <a:pPr algn="r"/>
              <a:t>2</a:t>
            </a:fld>
            <a:endParaRPr lang="en-US" sz="1200" dirty="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endParaRPr lang="en-US" dirty="0" smtClean="0">
              <a:latin typeface="Arial" pitchFamily="42" charset="0"/>
            </a:endParaRPr>
          </a:p>
          <a:p>
            <a:pPr eaLnBrk="1" hangingPunct="1"/>
            <a:r>
              <a:rPr lang="en-US" dirty="0" smtClean="0">
                <a:latin typeface="Arial" pitchFamily="42" charset="0"/>
              </a:rPr>
              <a:t>Education</a:t>
            </a:r>
            <a:r>
              <a:rPr lang="en-US" baseline="0" dirty="0" smtClean="0">
                <a:latin typeface="Arial" pitchFamily="42" charset="0"/>
              </a:rPr>
              <a:t> Code 51.9361 </a:t>
            </a:r>
            <a:r>
              <a:rPr lang="en-US" dirty="0" smtClean="0">
                <a:latin typeface="Arial" pitchFamily="42" charset="0"/>
              </a:rPr>
              <a:t>or </a:t>
            </a:r>
            <a:r>
              <a:rPr lang="en-US" dirty="0">
                <a:latin typeface="Arial" pitchFamily="42" charset="0"/>
              </a:rPr>
              <a:t>Clay’s Bill was created after Clay Warren, a Texas Tech freshman died in an auto accident in 2002. HB2639 requires fraternities, sororities, faculty advisors, and other student organizations to attend an annual risk management course each year. </a:t>
            </a:r>
          </a:p>
          <a:p>
            <a:pPr eaLnBrk="1" hangingPunct="1"/>
            <a:r>
              <a:rPr lang="en-US" dirty="0">
                <a:latin typeface="Arial" pitchFamily="42" charset="0"/>
              </a:rPr>
              <a:t>Questions to ask yourself: </a:t>
            </a:r>
          </a:p>
          <a:p>
            <a:pPr eaLnBrk="1" hangingPunct="1">
              <a:buFontTx/>
              <a:buChar char="•"/>
            </a:pPr>
            <a:r>
              <a:rPr lang="en-US" dirty="0">
                <a:latin typeface="Arial" pitchFamily="42" charset="0"/>
              </a:rPr>
              <a:t>Is your organization doing a good job with risk management? </a:t>
            </a:r>
          </a:p>
          <a:p>
            <a:pPr eaLnBrk="1" hangingPunct="1">
              <a:buFontTx/>
              <a:buChar char="•"/>
            </a:pPr>
            <a:r>
              <a:rPr lang="en-US" dirty="0">
                <a:latin typeface="Arial" pitchFamily="42" charset="0"/>
              </a:rPr>
              <a:t>Are doing enough to minimize your own liability as a leader? </a:t>
            </a:r>
          </a:p>
          <a:p>
            <a:pPr eaLnBrk="1" hangingPunct="1">
              <a:buFontTx/>
              <a:buChar char="•"/>
            </a:pPr>
            <a:r>
              <a:rPr lang="en-US" dirty="0">
                <a:latin typeface="Arial" pitchFamily="42" charset="0"/>
              </a:rPr>
              <a:t>What are other organizations doing to manage the risks associated with their events? </a:t>
            </a:r>
          </a:p>
          <a:p>
            <a:pPr eaLnBrk="1" hangingPunct="1">
              <a:buFontTx/>
              <a:buChar char="•"/>
            </a:pPr>
            <a:r>
              <a:rPr lang="en-US" dirty="0">
                <a:latin typeface="Arial" pitchFamily="42" charset="0"/>
              </a:rPr>
              <a:t>How do you ensure safety for events that your organization hosts that may include alcohol? </a:t>
            </a:r>
          </a:p>
          <a:p>
            <a:pPr eaLnBrk="1" hangingPunct="1">
              <a:buFontTx/>
              <a:buChar char="•"/>
            </a:pPr>
            <a:r>
              <a:rPr lang="en-US" dirty="0">
                <a:latin typeface="Arial" pitchFamily="42" charset="0"/>
              </a:rPr>
              <a:t>What practices do your organization engage in that might not be legal? </a:t>
            </a:r>
          </a:p>
          <a:p>
            <a:pPr eaLnBrk="1" hangingPunct="1">
              <a:buFontTx/>
              <a:buChar char="•"/>
            </a:pPr>
            <a:r>
              <a:rPr lang="en-US" dirty="0">
                <a:latin typeface="Arial" pitchFamily="42" charset="0"/>
              </a:rPr>
              <a:t>What is your personal and organizational liability if something were to go wrong at an event?</a:t>
            </a:r>
          </a:p>
          <a:p>
            <a:pPr eaLnBrk="1" hangingPunct="1"/>
            <a:endParaRPr lang="en-US" dirty="0">
              <a:latin typeface="Arial" pitchFamily="4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EA6E990-42B2-4720-8F9B-282465A5E0B7}" type="slidenum">
              <a:rPr lang="en-US"/>
              <a:pPr/>
              <a:t>21</a:t>
            </a:fld>
            <a:endParaRPr lang="en-US" dirty="0"/>
          </a:p>
        </p:txBody>
      </p:sp>
      <p:sp>
        <p:nvSpPr>
          <p:cNvPr id="52227"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A7A0A837-0F9D-4150-BDEB-36C2ED6CFFA5}" type="slidenum">
              <a:rPr lang="en-US" sz="1200"/>
              <a:pPr algn="r"/>
              <a:t>21</a:t>
            </a:fld>
            <a:endParaRPr lang="en-US" sz="1200" dirty="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606899C-C8C1-4EB3-8CCF-8C6A9BA6AEC8}" type="slidenum">
              <a:rPr lang="en-US"/>
              <a:pPr/>
              <a:t>22</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E78649-AB6E-47E7-9719-E93F53F0B58D}" type="slidenum">
              <a:rPr lang="en-US"/>
              <a:pPr/>
              <a:t>23</a:t>
            </a:fld>
            <a:endParaRPr lang="en-US" dirty="0"/>
          </a:p>
        </p:txBody>
      </p:sp>
      <p:sp>
        <p:nvSpPr>
          <p:cNvPr id="5427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28250BFB-74C6-4EBC-9110-E4715FAB66FF}" type="slidenum">
              <a:rPr lang="en-US" sz="1200"/>
              <a:pPr algn="r"/>
              <a:t>23</a:t>
            </a:fld>
            <a:endParaRPr lang="en-US" sz="1200" dirty="0"/>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pPr marL="457200" marR="0" lvl="1" indent="0" algn="l" defTabSz="914400" rtl="0" eaLnBrk="1" fontAlgn="base" latinLnBrk="0" hangingPunct="1">
              <a:lnSpc>
                <a:spcPct val="80000"/>
              </a:lnSpc>
              <a:spcBef>
                <a:spcPct val="30000"/>
              </a:spcBef>
              <a:spcAft>
                <a:spcPct val="0"/>
              </a:spcAft>
              <a:buClrTx/>
              <a:buSzTx/>
              <a:buFontTx/>
              <a:buNone/>
              <a:tabLst/>
              <a:defRPr/>
            </a:pPr>
            <a:r>
              <a:rPr lang="en-US" sz="2400" dirty="0" smtClean="0"/>
              <a:t>Questions to think about:</a:t>
            </a:r>
          </a:p>
          <a:p>
            <a:pPr lvl="1" eaLnBrk="1" hangingPunct="1">
              <a:lnSpc>
                <a:spcPct val="80000"/>
              </a:lnSpc>
            </a:pPr>
            <a:endParaRPr lang="en-US" sz="2400" dirty="0" smtClean="0">
              <a:latin typeface="Arial" pitchFamily="42" charset="0"/>
            </a:endParaRPr>
          </a:p>
          <a:p>
            <a:pPr lvl="1" eaLnBrk="1" hangingPunct="1">
              <a:lnSpc>
                <a:spcPct val="80000"/>
              </a:lnSpc>
            </a:pPr>
            <a:r>
              <a:rPr lang="en-US" sz="2400" dirty="0" smtClean="0">
                <a:latin typeface="Arial" pitchFamily="42" charset="0"/>
              </a:rPr>
              <a:t>How </a:t>
            </a:r>
            <a:r>
              <a:rPr lang="en-US" sz="2400" dirty="0">
                <a:latin typeface="Arial" pitchFamily="42" charset="0"/>
              </a:rPr>
              <a:t>will this activity benefit your organization? How does it benefit our university? </a:t>
            </a:r>
          </a:p>
          <a:p>
            <a:pPr lvl="1" eaLnBrk="1" hangingPunct="1">
              <a:lnSpc>
                <a:spcPct val="80000"/>
              </a:lnSpc>
            </a:pPr>
            <a:r>
              <a:rPr lang="en-US" sz="2400" dirty="0">
                <a:latin typeface="Arial" pitchFamily="42" charset="0"/>
              </a:rPr>
              <a:t>Are there ways that you can still engage in this activity and reduce the risk associated with it?</a:t>
            </a:r>
            <a:endParaRPr lang="en-US" dirty="0">
              <a:latin typeface="Arial" pitchFamily="4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A4D80B4-048D-48E5-9096-D6355B48B885}" type="slidenum">
              <a:rPr lang="en-US"/>
              <a:pPr/>
              <a:t>24</a:t>
            </a:fld>
            <a:endParaRPr lang="en-US" dirty="0"/>
          </a:p>
        </p:txBody>
      </p:sp>
      <p:sp>
        <p:nvSpPr>
          <p:cNvPr id="55299"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15F2993C-FD23-4CA9-A8D0-94236517DA67}" type="slidenum">
              <a:rPr lang="en-US" sz="1200"/>
              <a:pPr algn="r"/>
              <a:t>24</a:t>
            </a:fld>
            <a:endParaRPr lang="en-US" sz="1200" dirty="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0FA559-5C5D-4CD4-A078-9A1B3E463EE9}" type="slidenum">
              <a:rPr lang="en-US"/>
              <a:pPr/>
              <a:t>26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r>
              <a:rPr lang="en-US" b="1" dirty="0"/>
              <a:t>Minor is Possession </a:t>
            </a:r>
          </a:p>
          <a:p>
            <a:r>
              <a:rPr lang="en-US" dirty="0"/>
              <a:t>A person can also receive a citation for minor in possession even if they just have constructive possession such as sitting next to it when the police arrive.</a:t>
            </a:r>
          </a:p>
          <a:p>
            <a:endParaRPr lang="en-US" dirty="0"/>
          </a:p>
          <a:p>
            <a:r>
              <a:rPr lang="en-US" b="1" dirty="0"/>
              <a:t>Minor in Consumption</a:t>
            </a:r>
          </a:p>
          <a:p>
            <a:r>
              <a:rPr lang="en-US" dirty="0"/>
              <a:t>All an officer has to do is smell the alcohol on your body or breath.</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7EE6A-E8D4-4CD7-A2B3-E2DAAC851515}" type="slidenum">
              <a:rPr lang="en-US"/>
              <a:pPr/>
              <a:t>27</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r>
              <a:rPr lang="en-US" dirty="0"/>
              <a:t>Most people don’t know that a person who is a minor can also be charged with this crime.</a:t>
            </a:r>
          </a:p>
          <a:p>
            <a:endParaRPr lang="en-US" dirty="0"/>
          </a:p>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13EB6-49E3-4C00-8108-397BEBDEDB18}" type="slidenum">
              <a:rPr lang="en-US"/>
              <a:pPr/>
              <a:t>28</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r>
              <a:rPr lang="en-US" b="1" dirty="0"/>
              <a:t>Driving Under the Influence</a:t>
            </a:r>
          </a:p>
          <a:p>
            <a:r>
              <a:rPr lang="en-US" sz="1000" dirty="0"/>
              <a:t>Not to be confused with Driving While Intoxicated.  The police only have to show that a minor has a detectible amount of alcohol  in their system.  One beer could be considered a detectible amount.</a:t>
            </a:r>
          </a:p>
          <a:p>
            <a:endParaRPr lang="en-US" dirty="0"/>
          </a:p>
          <a:p>
            <a:r>
              <a:rPr lang="en-US" dirty="0"/>
              <a:t>Approximately 498 Texans age 30 and under died in alcohol related crashes annually</a:t>
            </a:r>
          </a:p>
          <a:p>
            <a:r>
              <a:rPr lang="en-US" dirty="0"/>
              <a:t>(Texas DPS website)</a:t>
            </a:r>
          </a:p>
          <a:p>
            <a:endParaRPr lang="en-US" dirty="0"/>
          </a:p>
          <a:p>
            <a:pPr>
              <a:spcBef>
                <a:spcPct val="0"/>
              </a:spcBef>
            </a:pPr>
            <a:r>
              <a:rPr lang="en-US" dirty="0">
                <a:solidFill>
                  <a:schemeClr val="accent2"/>
                </a:solidFill>
              </a:rPr>
              <a:t>Three in every 10 Americans will be involved in an alcohol-related crash during their lives.</a:t>
            </a:r>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B953C-5BC1-4A16-810C-4507B7A2DA1F}" type="slidenum">
              <a:rPr lang="en-US"/>
              <a:pPr/>
              <a:t>29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r>
              <a:rPr lang="en-US" dirty="0"/>
              <a:t>A major enhancement for possession of a narcotic or marijuana is possession near or at a school.  These enhancements raise the punishment level one full degree so if you have enough for a misdemeanor of campus it could be enough for a felony on campus that would carry prison time.</a:t>
            </a:r>
          </a:p>
          <a:p>
            <a:endParaRPr lang="en-US" dirty="0"/>
          </a:p>
          <a:p>
            <a:r>
              <a:rPr lang="en-US" dirty="0"/>
              <a:t>Some drugs such as LSD </a:t>
            </a:r>
            <a:r>
              <a:rPr lang="en-US" u="sng" dirty="0"/>
              <a:t>WILL</a:t>
            </a:r>
            <a:r>
              <a:rPr lang="en-US" dirty="0"/>
              <a:t> remain in your system forever, and many drugs cause a lasting addiction after the first use that a person would have to fight for the rest of their lives.</a:t>
            </a:r>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D58F6-49BB-4C87-B343-94F0E4109085}" type="slidenum">
              <a:rPr lang="en-US"/>
              <a:pPr/>
              <a:t>30</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It only takes one minor drinking to undo all your preparations.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F4B552E-5383-45B9-8D55-DB354DCB58E3}" type="slidenum">
              <a:rPr lang="en-US"/>
              <a:pPr/>
              <a:t>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latin typeface="Arial" pitchFamily="4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Please note there is a Texas Law in regards to Hazing. Any individual and/or organization found guilty of hazing, could result in fines from $500</a:t>
            </a:r>
            <a:r>
              <a:rPr lang="en-US" baseline="0" dirty="0" smtClean="0"/>
              <a:t> -</a:t>
            </a:r>
            <a:r>
              <a:rPr lang="en-US" dirty="0" smtClean="0"/>
              <a:t> $10,000 and/or jail time of 90 days to 2 –years. However, this is just for the law, and does not protect from being charged with other crimes.  </a:t>
            </a:r>
          </a:p>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Also, we would like to be clear hazing is not a “GREEK” thing.  This is something that is universal and applies all organizations from pee wee sport leagues to student organizations (including bands and athletics) to professional life.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Lastly, just because one received positive consequences, personal development, etc does not mean it is not hazing. </a:t>
            </a:r>
          </a:p>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addition, hazing does effect individuals emotional, psychological, and physically. It does require an awareness about hazing, and change in our culture and community to become effective.</a:t>
            </a:r>
          </a:p>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Ask yourself what are we trying to do? Remember the group of people you are working with at all times</a:t>
            </a:r>
          </a:p>
          <a:p>
            <a:pPr>
              <a:spcBef>
                <a:spcPct val="0"/>
              </a:spcBef>
            </a:pPr>
            <a:endParaRPr lang="en-US" dirty="0" smtClean="0"/>
          </a:p>
          <a:p>
            <a:pPr>
              <a:spcBef>
                <a:spcPct val="0"/>
              </a:spcBef>
            </a:pPr>
            <a:r>
              <a:rPr lang="en-US" dirty="0" smtClean="0"/>
              <a:t>Seek out others ways to build a closeness and connection that does not require intimidation, embarrassment, and abuse.</a:t>
            </a:r>
          </a:p>
          <a:p>
            <a:pPr>
              <a:spcBef>
                <a:spcPct val="0"/>
              </a:spcBef>
            </a:pPr>
            <a:endParaRPr lang="en-US" dirty="0" smtClean="0"/>
          </a:p>
          <a:p>
            <a:pPr>
              <a:spcBef>
                <a:spcPct val="0"/>
              </a:spcBef>
            </a:pPr>
            <a:r>
              <a:rPr lang="en-US" dirty="0" smtClean="0"/>
              <a:t>It is hard work, but think of this way hard on the front reduces expensive, both financial and emotional on the back. </a:t>
            </a:r>
          </a:p>
          <a:p>
            <a:pPr>
              <a:spcBef>
                <a:spcPct val="0"/>
              </a:spcBef>
            </a:pPr>
            <a:endParaRPr lang="en-US" dirty="0" smtClean="0"/>
          </a:p>
          <a:p>
            <a:pPr>
              <a:spcBef>
                <a:spcPct val="0"/>
              </a:spcBef>
            </a:pPr>
            <a:r>
              <a:rPr lang="en-US" dirty="0" smtClean="0"/>
              <a:t>Work with your advisors and other offices on campus in developing activities. </a:t>
            </a:r>
          </a:p>
          <a:p>
            <a:pPr>
              <a:spcBef>
                <a:spcPct val="0"/>
              </a:spcBef>
            </a:pPr>
            <a:endParaRPr lang="en-US" dirty="0" smtClean="0"/>
          </a:p>
          <a:p>
            <a:pPr>
              <a:spcBef>
                <a:spcPct val="0"/>
              </a:spcBef>
            </a:pPr>
            <a:r>
              <a:rPr lang="en-US" dirty="0" smtClean="0"/>
              <a:t>Remember to ask question if you are unsure.</a:t>
            </a:r>
          </a:p>
          <a:p>
            <a:pPr>
              <a:spcBef>
                <a:spcPct val="0"/>
              </a:spcBef>
            </a:pPr>
            <a:endParaRPr lang="en-US" dirty="0" smtClean="0"/>
          </a:p>
          <a:p>
            <a:pPr>
              <a:spcBef>
                <a:spcPct val="0"/>
              </a:spcBef>
            </a:pPr>
            <a:r>
              <a:rPr lang="en-US" dirty="0" smtClean="0"/>
              <a:t>Lastly, if you give an option to opt out, then do ostracize because they did figure a way to include everyone. </a:t>
            </a:r>
          </a:p>
          <a:p>
            <a:pPr>
              <a:spcBef>
                <a:spcPct val="0"/>
              </a:spcBef>
            </a:pPr>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39</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40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64622B6F-0294-4408-995E-ECB5E0D4DBFF}" type="slidenum">
              <a:rPr lang="en-US" smtClean="0">
                <a:latin typeface="Arial" pitchFamily="34" charset="0"/>
              </a:rPr>
              <a:pPr/>
              <a:t>42</a:t>
            </a:fld>
            <a:endParaRPr lang="en-US" dirty="0" smtClean="0">
              <a:latin typeface="Arial" pitchFamily="34" charset="0"/>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119C7B1C-92D7-45D5-998E-F8A430BB6106}" type="slidenum">
              <a:rPr lang="en-US" smtClean="0">
                <a:latin typeface="Arial" pitchFamily="34" charset="0"/>
              </a:rPr>
              <a:pPr/>
              <a:t>44</a:t>
            </a:fld>
            <a:endParaRPr lang="en-US" dirty="0" smtClean="0">
              <a:latin typeface="Arial" pitchFamily="34"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p>
            <a:fld id="{3234D33B-0F68-48B7-A7E5-C3021AECA68D}" type="slidenum">
              <a:rPr lang="en-US" smtClean="0">
                <a:latin typeface="Arial" pitchFamily="34" charset="0"/>
              </a:rPr>
              <a:pPr/>
              <a:t>45</a:t>
            </a:fld>
            <a:endParaRPr lang="en-US" dirty="0" smtClean="0">
              <a:latin typeface="Arial" pitchFamily="34" charset="0"/>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515FC29-FD1E-496A-8552-60B6BA0CDC77}" type="slidenum">
              <a:rPr lang="en-US"/>
              <a:pPr/>
              <a:t>5</a:t>
            </a:fld>
            <a:endParaRPr lang="en-US" dirty="0"/>
          </a:p>
        </p:txBody>
      </p:sp>
      <p:sp>
        <p:nvSpPr>
          <p:cNvPr id="36867"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904AEFEE-0103-4DDF-959D-BA8FEA5A80B8}" type="slidenum">
              <a:rPr lang="en-US" sz="1200"/>
              <a:pPr algn="r"/>
              <a:t>5</a:t>
            </a:fld>
            <a:endParaRPr lang="en-US" sz="1200" dirty="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r>
              <a:rPr lang="en-US" sz="1400" dirty="0">
                <a:latin typeface="Arial" pitchFamily="42" charset="0"/>
              </a:rPr>
              <a:t>Scary Statistics:</a:t>
            </a:r>
          </a:p>
          <a:p>
            <a:pPr eaLnBrk="1" hangingPunct="1"/>
            <a:endParaRPr lang="en-US" sz="1400" dirty="0">
              <a:latin typeface="Arial" pitchFamily="42" charset="0"/>
            </a:endParaRPr>
          </a:p>
          <a:p>
            <a:pPr eaLnBrk="1" hangingPunct="1">
              <a:buFontTx/>
              <a:buChar char="•"/>
            </a:pPr>
            <a:r>
              <a:rPr lang="en-US" sz="1400" dirty="0">
                <a:latin typeface="Arial" pitchFamily="42" charset="0"/>
              </a:rPr>
              <a:t>Any given year, more than 200 lawsuits are filed against student organizations </a:t>
            </a:r>
          </a:p>
          <a:p>
            <a:pPr eaLnBrk="1" hangingPunct="1">
              <a:buFontTx/>
              <a:buChar char="•"/>
            </a:pPr>
            <a:r>
              <a:rPr lang="en-US" sz="1400" dirty="0">
                <a:latin typeface="Arial" pitchFamily="42" charset="0"/>
              </a:rPr>
              <a:t>According to a 2002 Study, about 1,400 college students between the ages of 18-24 die annually as a result of alcohol abuse. </a:t>
            </a:r>
          </a:p>
          <a:p>
            <a:pPr eaLnBrk="1" hangingPunct="1">
              <a:buFontTx/>
              <a:buChar char="•"/>
            </a:pPr>
            <a:r>
              <a:rPr lang="en-US" sz="1400" dirty="0">
                <a:latin typeface="Arial" pitchFamily="42" charset="0"/>
              </a:rPr>
              <a:t>More than 500,000 young people between the ages of 18-24 were seriously injured in alcohol related incidences, according to the same study.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88DD45A0-1E26-4F25-86A4-5B4FB5CE7E7D}" type="slidenum">
              <a:rPr lang="en-US" smtClean="0">
                <a:latin typeface="Arial" pitchFamily="34" charset="0"/>
              </a:rPr>
              <a:pPr/>
              <a:t>46</a:t>
            </a:fld>
            <a:endParaRPr lang="en-US" dirty="0" smtClean="0">
              <a:latin typeface="Arial" pitchFamily="34" charset="0"/>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sz="1600" dirty="0" smtClean="0">
                <a:latin typeface="Arial" pitchFamily="34" charset="0"/>
              </a:rPr>
              <a:t>Additional resources available include:</a:t>
            </a:r>
          </a:p>
          <a:p>
            <a:pPr eaLnBrk="1" hangingPunct="1"/>
            <a:endParaRPr lang="en-US" sz="1600" dirty="0" smtClean="0">
              <a:latin typeface="Arial" pitchFamily="34" charset="0"/>
            </a:endParaRPr>
          </a:p>
          <a:p>
            <a:pPr eaLnBrk="1" hangingPunct="1"/>
            <a:r>
              <a:rPr lang="en-US" sz="1600" dirty="0" smtClean="0">
                <a:latin typeface="Arial" pitchFamily="34" charset="0"/>
              </a:rPr>
              <a:t>Student</a:t>
            </a:r>
            <a:r>
              <a:rPr lang="en-US" sz="1600" baseline="0" dirty="0" smtClean="0">
                <a:latin typeface="Arial" pitchFamily="34" charset="0"/>
              </a:rPr>
              <a:t> Health Center</a:t>
            </a:r>
            <a:endParaRPr lang="en-US" sz="1600" dirty="0" smtClean="0">
              <a:latin typeface="Arial" pitchFamily="34" charset="0"/>
            </a:endParaRPr>
          </a:p>
          <a:p>
            <a:pPr eaLnBrk="1" hangingPunct="1"/>
            <a:r>
              <a:rPr lang="en-US" sz="1600" dirty="0" smtClean="0">
                <a:latin typeface="Arial" pitchFamily="34" charset="0"/>
              </a:rPr>
              <a:t> Student Counseling Center</a:t>
            </a:r>
          </a:p>
          <a:p>
            <a:pPr eaLnBrk="1" hangingPunct="1"/>
            <a:r>
              <a:rPr lang="en-US" sz="1600" dirty="0" smtClean="0">
                <a:latin typeface="Arial" pitchFamily="34" charset="0"/>
              </a:rPr>
              <a:t>Local Hospitals and Clinics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47</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a:latin typeface="Arial" pitchFamily="42" charset="0"/>
            </a:endParaRPr>
          </a:p>
        </p:txBody>
      </p:sp>
      <p:sp>
        <p:nvSpPr>
          <p:cNvPr id="56324" name="Slide Number Placeholder 3"/>
          <p:cNvSpPr>
            <a:spLocks noGrp="1"/>
          </p:cNvSpPr>
          <p:nvPr>
            <p:ph type="sldNum" sz="quarter" idx="5"/>
          </p:nvPr>
        </p:nvSpPr>
        <p:spPr>
          <a:noFill/>
        </p:spPr>
        <p:txBody>
          <a:bodyPr/>
          <a:lstStyle/>
          <a:p>
            <a:fld id="{4B871E7F-DA51-452F-BA98-EDC06364E447}" type="slidenum">
              <a:rPr lang="en-US"/>
              <a:pPr/>
              <a:t>48</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dirty="0">
              <a:latin typeface="Arial" pitchFamily="42" charset="0"/>
            </a:endParaRPr>
          </a:p>
        </p:txBody>
      </p:sp>
      <p:sp>
        <p:nvSpPr>
          <p:cNvPr id="57348" name="Slide Number Placeholder 3"/>
          <p:cNvSpPr>
            <a:spLocks noGrp="1"/>
          </p:cNvSpPr>
          <p:nvPr>
            <p:ph type="sldNum" sz="quarter" idx="5"/>
          </p:nvPr>
        </p:nvSpPr>
        <p:spPr>
          <a:noFill/>
        </p:spPr>
        <p:txBody>
          <a:bodyPr/>
          <a:lstStyle/>
          <a:p>
            <a:fld id="{8AE133E4-DFBB-4BA0-9AAE-FDCC04CAD7ED}" type="slidenum">
              <a:rPr lang="en-US"/>
              <a:pPr/>
              <a:t>49</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619C773-90C5-4278-A777-22488E407251}" type="slidenum">
              <a:rPr lang="en-US"/>
              <a:pPr/>
              <a:t>50</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a:latin typeface="Arial" pitchFamily="42" charset="0"/>
              </a:rPr>
              <a:t>Emergency plans should include assigning responsibility for specific actions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latin typeface="Arial" pitchFamily="42" charset="0"/>
            </a:endParaRPr>
          </a:p>
        </p:txBody>
      </p:sp>
      <p:sp>
        <p:nvSpPr>
          <p:cNvPr id="59396" name="Slide Number Placeholder 3"/>
          <p:cNvSpPr>
            <a:spLocks noGrp="1"/>
          </p:cNvSpPr>
          <p:nvPr>
            <p:ph type="sldNum" sz="quarter" idx="5"/>
          </p:nvPr>
        </p:nvSpPr>
        <p:spPr>
          <a:noFill/>
        </p:spPr>
        <p:txBody>
          <a:bodyPr/>
          <a:lstStyle/>
          <a:p>
            <a:fld id="{C38D02B8-903C-40B1-BCBA-9FEF891C4166}" type="slidenum">
              <a:rPr lang="en-US"/>
              <a:pPr/>
              <a:t>51</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buFontTx/>
              <a:buChar char="•"/>
            </a:pPr>
            <a:r>
              <a:rPr lang="en-US" dirty="0">
                <a:latin typeface="Arial" pitchFamily="42" charset="0"/>
              </a:rPr>
              <a:t>About 1,800 fires happen every year in </a:t>
            </a:r>
            <a:r>
              <a:rPr lang="en-US" dirty="0" smtClean="0">
                <a:latin typeface="Arial" pitchFamily="42" charset="0"/>
              </a:rPr>
              <a:t>campus </a:t>
            </a:r>
            <a:r>
              <a:rPr lang="en-US" dirty="0">
                <a:latin typeface="Arial" pitchFamily="42" charset="0"/>
              </a:rPr>
              <a:t>and off campus housing. </a:t>
            </a:r>
          </a:p>
          <a:p>
            <a:pPr eaLnBrk="1" hangingPunct="1">
              <a:buFontTx/>
              <a:buChar char="•"/>
            </a:pPr>
            <a:r>
              <a:rPr lang="en-US" dirty="0">
                <a:latin typeface="Arial" pitchFamily="42" charset="0"/>
              </a:rPr>
              <a:t>That means firefighters respond to fires on a college campus an average of five times a day. </a:t>
            </a:r>
          </a:p>
          <a:p>
            <a:pPr eaLnBrk="1" hangingPunct="1">
              <a:buFontTx/>
              <a:buChar char="•"/>
            </a:pPr>
            <a:r>
              <a:rPr lang="en-US" dirty="0">
                <a:latin typeface="Arial" pitchFamily="42" charset="0"/>
              </a:rPr>
              <a:t>Because two thirds of students live in off-campus housing, where there is less regulation, the actual number of college fires is believed to be even higher. </a:t>
            </a:r>
          </a:p>
          <a:p>
            <a:pPr eaLnBrk="1" hangingPunct="1">
              <a:buFontTx/>
              <a:buChar char="•"/>
            </a:pPr>
            <a:r>
              <a:rPr lang="en-US" dirty="0">
                <a:latin typeface="Arial" pitchFamily="42" charset="0"/>
              </a:rPr>
              <a:t>Candles, compressed gas cylinders, pyrotechnics, permanent extension cords are not allowed in University housing facilities. </a:t>
            </a:r>
          </a:p>
        </p:txBody>
      </p:sp>
      <p:sp>
        <p:nvSpPr>
          <p:cNvPr id="60420" name="Slide Number Placeholder 3"/>
          <p:cNvSpPr>
            <a:spLocks noGrp="1"/>
          </p:cNvSpPr>
          <p:nvPr>
            <p:ph type="sldNum" sz="quarter" idx="5"/>
          </p:nvPr>
        </p:nvSpPr>
        <p:spPr>
          <a:noFill/>
        </p:spPr>
        <p:txBody>
          <a:bodyPr/>
          <a:lstStyle/>
          <a:p>
            <a:fld id="{288AD5E9-15DA-4EFC-B0D6-D18B5418A92E}" type="slidenum">
              <a:rPr lang="en-US"/>
              <a:pPr/>
              <a:t>53</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a:buFontTx/>
              <a:buChar char="•"/>
            </a:pPr>
            <a:r>
              <a:rPr lang="en-US" dirty="0">
                <a:latin typeface="Arial" pitchFamily="42" charset="0"/>
              </a:rPr>
              <a:t>Report smoke detectors, emergency lighting, exit signs, fire doors, egress obstructions, etc.</a:t>
            </a:r>
          </a:p>
          <a:p>
            <a:pPr>
              <a:buFontTx/>
              <a:buChar char="•"/>
            </a:pPr>
            <a:r>
              <a:rPr lang="en-US" dirty="0">
                <a:latin typeface="Arial" pitchFamily="42" charset="0"/>
              </a:rPr>
              <a:t>Roughly 70 percent of home fire deaths result from fires in homes with no smoke alarms or no working smoke alarms. </a:t>
            </a:r>
          </a:p>
          <a:p>
            <a:pPr>
              <a:buFontTx/>
              <a:buChar char="•"/>
            </a:pPr>
            <a:r>
              <a:rPr lang="en-US" dirty="0">
                <a:latin typeface="Arial" pitchFamily="42" charset="0"/>
              </a:rPr>
              <a:t>Effective fire alarm systems are essential for the protection of life and property. Tampering with fire detection and alarm system equipment is a Class A Misdemeanor, which is punishable by (1) a fine not to exceed $4,000; (2) confinement in jail for a term not to exceed one year; or (3) both such fine and imprisonment. </a:t>
            </a:r>
          </a:p>
          <a:p>
            <a:endParaRPr lang="en-US" dirty="0">
              <a:latin typeface="Arial" pitchFamily="42" charset="0"/>
            </a:endParaRPr>
          </a:p>
          <a:p>
            <a:pPr>
              <a:buFontTx/>
              <a:buChar char="•"/>
            </a:pPr>
            <a:endParaRPr lang="en-US" dirty="0">
              <a:latin typeface="Arial" pitchFamily="42" charset="0"/>
            </a:endParaRPr>
          </a:p>
        </p:txBody>
      </p:sp>
      <p:sp>
        <p:nvSpPr>
          <p:cNvPr id="61444" name="Slide Number Placeholder 3"/>
          <p:cNvSpPr>
            <a:spLocks noGrp="1"/>
          </p:cNvSpPr>
          <p:nvPr>
            <p:ph type="sldNum" sz="quarter" idx="5"/>
          </p:nvPr>
        </p:nvSpPr>
        <p:spPr>
          <a:noFill/>
        </p:spPr>
        <p:txBody>
          <a:bodyPr/>
          <a:lstStyle/>
          <a:p>
            <a:fld id="{C9542FED-225B-4F9E-97B1-063E98A8F63D}" type="slidenum">
              <a:rPr lang="en-US"/>
              <a:pPr/>
              <a:t>54</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dirty="0"/>
          </a:p>
        </p:txBody>
      </p:sp>
      <p:sp>
        <p:nvSpPr>
          <p:cNvPr id="62468" name="Slide Number Placeholder 3"/>
          <p:cNvSpPr>
            <a:spLocks noGrp="1"/>
          </p:cNvSpPr>
          <p:nvPr>
            <p:ph type="sldNum" sz="quarter" idx="5"/>
          </p:nvPr>
        </p:nvSpPr>
        <p:spPr>
          <a:noFill/>
        </p:spPr>
        <p:txBody>
          <a:bodyPr/>
          <a:lstStyle/>
          <a:p>
            <a:fld id="{7B69724C-F286-436A-8452-A7E322D5720D}" type="slidenum">
              <a:rPr lang="en-US"/>
              <a:pPr/>
              <a:t>55</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a:latin typeface="Arial" pitchFamily="42" charset="0"/>
            </a:endParaRPr>
          </a:p>
        </p:txBody>
      </p:sp>
      <p:sp>
        <p:nvSpPr>
          <p:cNvPr id="63492" name="Slide Number Placeholder 3"/>
          <p:cNvSpPr>
            <a:spLocks noGrp="1"/>
          </p:cNvSpPr>
          <p:nvPr>
            <p:ph type="sldNum" sz="quarter" idx="5"/>
          </p:nvPr>
        </p:nvSpPr>
        <p:spPr>
          <a:noFill/>
        </p:spPr>
        <p:txBody>
          <a:bodyPr/>
          <a:lstStyle/>
          <a:p>
            <a:fld id="{C99260E7-AEC8-478D-88E8-76F64EF7031C}" type="slidenum">
              <a:rPr lang="en-US"/>
              <a:pPr/>
              <a:t>57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2A1951E-DF31-46D3-B2A6-65D421275FB3}" type="slidenum">
              <a:rPr lang="en-US"/>
              <a:pPr/>
              <a:t>6</a:t>
            </a:fld>
            <a:endParaRPr lang="en-US" dirty="0"/>
          </a:p>
        </p:txBody>
      </p:sp>
      <p:sp>
        <p:nvSpPr>
          <p:cNvPr id="37891"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FF9A0741-BB02-45FD-A0A8-F026A7B241D4}" type="slidenum">
              <a:rPr lang="en-US" sz="1200"/>
              <a:pPr algn="r"/>
              <a:t>6</a:t>
            </a:fld>
            <a:endParaRPr lang="en-US" sz="1200" dirty="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r>
              <a:rPr lang="en-US" dirty="0">
                <a:latin typeface="Arial" pitchFamily="42" charset="0"/>
              </a:rPr>
              <a:t>This is a short list of potentially high risk activities we are going to focus on in this session; however, this is not an all inclusive list.</a:t>
            </a:r>
          </a:p>
          <a:p>
            <a:pPr eaLnBrk="1" hangingPunct="1"/>
            <a:r>
              <a:rPr lang="en-US" dirty="0">
                <a:latin typeface="Arial" pitchFamily="42" charset="0"/>
              </a:rPr>
              <a:t>You should be able to use the concepts and tools discussed in this session to apply to all of your activities to assess the associated risks.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93C21329-9660-4117-98AD-82FD0E15CAAD}" type="slidenum">
              <a:rPr lang="en-US" smtClean="0">
                <a:latin typeface="Arial" pitchFamily="34" charset="0"/>
              </a:rPr>
              <a:pPr/>
              <a:t>61</a:t>
            </a:fld>
            <a:endParaRPr lang="en-US" dirty="0" smtClean="0">
              <a:latin typeface="Arial" pitchFamily="34" charset="0"/>
            </a:endParaRP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r>
              <a:rPr lang="en-US" dirty="0" smtClean="0">
                <a:latin typeface="Arial" pitchFamily="34" charset="0"/>
              </a:rPr>
              <a:t>1</a:t>
            </a:r>
            <a:r>
              <a:rPr lang="en-US" baseline="30000" dirty="0" smtClean="0">
                <a:latin typeface="Arial" pitchFamily="34" charset="0"/>
              </a:rPr>
              <a:t>st</a:t>
            </a:r>
            <a:r>
              <a:rPr lang="en-US" dirty="0" smtClean="0">
                <a:latin typeface="Arial" pitchFamily="34" charset="0"/>
              </a:rPr>
              <a:t> bullet</a:t>
            </a:r>
          </a:p>
          <a:p>
            <a:pPr eaLnBrk="1" hangingPunct="1"/>
            <a:r>
              <a:rPr lang="en-US" dirty="0" smtClean="0">
                <a:latin typeface="Arial" pitchFamily="34" charset="0"/>
              </a:rPr>
              <a:t>Any travel involving students must consider Sample</a:t>
            </a:r>
            <a:r>
              <a:rPr lang="en-US" baseline="0" dirty="0" smtClean="0">
                <a:latin typeface="Arial" pitchFamily="34" charset="0"/>
              </a:rPr>
              <a:t> University Travel Rules</a:t>
            </a:r>
            <a:r>
              <a:rPr lang="en-US" dirty="0" smtClean="0">
                <a:latin typeface="Arial" pitchFamily="34" charset="0"/>
              </a:rPr>
              <a:t>, Student Travel</a:t>
            </a:r>
          </a:p>
          <a:p>
            <a:pPr eaLnBrk="1" hangingPunct="1"/>
            <a:r>
              <a:rPr lang="en-US" dirty="0" smtClean="0">
                <a:latin typeface="Arial" pitchFamily="34" charset="0"/>
              </a:rPr>
              <a:t>Student Travel rule and procedure define what is considered “University Sanctioned Travel”</a:t>
            </a:r>
          </a:p>
          <a:p>
            <a:pPr eaLnBrk="1" hangingPunct="1"/>
            <a:r>
              <a:rPr lang="en-US" dirty="0" smtClean="0">
                <a:latin typeface="Arial" pitchFamily="34" charset="0"/>
              </a:rPr>
              <a:t>You must comply with the requirements for student travel</a:t>
            </a:r>
          </a:p>
          <a:p>
            <a:pPr eaLnBrk="1" hangingPunct="1"/>
            <a:r>
              <a:rPr lang="en-US" dirty="0" smtClean="0">
                <a:latin typeface="Arial" pitchFamily="34" charset="0"/>
              </a:rPr>
              <a:t>Compliance with the procedure is encouraged regardless of the type of travel due to the added safety</a:t>
            </a:r>
          </a:p>
          <a:p>
            <a:pPr eaLnBrk="1" hangingPunct="1"/>
            <a:endParaRPr lang="en-US" dirty="0" smtClean="0">
              <a:latin typeface="Arial" pitchFamily="34" charset="0"/>
            </a:endParaRPr>
          </a:p>
          <a:p>
            <a:pPr eaLnBrk="1" hangingPunct="1"/>
            <a:r>
              <a:rPr lang="en-US" dirty="0" smtClean="0">
                <a:latin typeface="Arial" pitchFamily="34" charset="0"/>
              </a:rPr>
              <a:t>2</a:t>
            </a:r>
            <a:r>
              <a:rPr lang="en-US" baseline="30000" dirty="0" smtClean="0">
                <a:latin typeface="Arial" pitchFamily="34" charset="0"/>
              </a:rPr>
              <a:t>nd</a:t>
            </a:r>
            <a:r>
              <a:rPr lang="en-US" dirty="0" smtClean="0">
                <a:latin typeface="Arial" pitchFamily="34" charset="0"/>
              </a:rPr>
              <a:t> bullet</a:t>
            </a:r>
          </a:p>
          <a:p>
            <a:pPr eaLnBrk="1" hangingPunct="1"/>
            <a:r>
              <a:rPr lang="en-US" dirty="0" smtClean="0">
                <a:latin typeface="Arial" pitchFamily="34" charset="0"/>
              </a:rPr>
              <a:t>Regardless of whether travel falls under Sample University</a:t>
            </a:r>
            <a:r>
              <a:rPr lang="en-US" baseline="0" dirty="0" smtClean="0">
                <a:latin typeface="Arial" pitchFamily="34" charset="0"/>
              </a:rPr>
              <a:t> Travel Rule</a:t>
            </a:r>
            <a:r>
              <a:rPr lang="en-US" dirty="0" smtClean="0">
                <a:latin typeface="Arial" pitchFamily="34" charset="0"/>
              </a:rPr>
              <a:t>, the driver must be at least 18 years of age if transporting other students.</a:t>
            </a:r>
          </a:p>
          <a:p>
            <a:pPr eaLnBrk="1" hangingPunct="1"/>
            <a:endParaRPr lang="en-US" dirty="0" smtClean="0">
              <a:latin typeface="Arial" pitchFamily="34" charset="0"/>
            </a:endParaRPr>
          </a:p>
          <a:p>
            <a:pPr eaLnBrk="1" hangingPunct="1"/>
            <a:r>
              <a:rPr lang="en-US" dirty="0" smtClean="0">
                <a:latin typeface="Arial" pitchFamily="34" charset="0"/>
              </a:rPr>
              <a:t>3</a:t>
            </a:r>
            <a:r>
              <a:rPr lang="en-US" baseline="30000" dirty="0" smtClean="0">
                <a:latin typeface="Arial" pitchFamily="34" charset="0"/>
              </a:rPr>
              <a:t>rd</a:t>
            </a:r>
            <a:r>
              <a:rPr lang="en-US" dirty="0" smtClean="0">
                <a:latin typeface="Arial" pitchFamily="34" charset="0"/>
              </a:rPr>
              <a:t> bullet</a:t>
            </a:r>
          </a:p>
          <a:p>
            <a:pPr eaLnBrk="1" hangingPunct="1"/>
            <a:r>
              <a:rPr lang="en-US" dirty="0" smtClean="0">
                <a:latin typeface="Arial" pitchFamily="34" charset="0"/>
              </a:rPr>
              <a:t>Even if the driver is the only person in the vehicle, by state law you must have adequate accident coverage and the vehicle must be legal to drive on public highways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degree to which an organization is responsible for the behavior of its members is not necessarily dependent upon the number of members engaging in the activity, but depends upon whether the activity is related to the organization.</a:t>
            </a:r>
          </a:p>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67</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25% of members are attending, it could be determined an organizational event</a:t>
            </a:r>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68</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Tx/>
              <a:buNone/>
            </a:pPr>
            <a:endParaRPr lang="en-US" sz="1200" dirty="0" smtClean="0"/>
          </a:p>
          <a:p>
            <a:pPr eaLnBrk="1" hangingPunct="1"/>
            <a:r>
              <a:rPr lang="en-US" sz="1200" dirty="0" smtClean="0"/>
              <a:t>If members don’t know the expectations, it’s hard</a:t>
            </a:r>
            <a:r>
              <a:rPr lang="en-US" sz="1200" baseline="0" dirty="0" smtClean="0"/>
              <a:t> to uphold them.</a:t>
            </a:r>
          </a:p>
          <a:p>
            <a:pPr eaLnBrk="1" hangingPunct="1"/>
            <a:r>
              <a:rPr lang="en-US" sz="1200" baseline="0" dirty="0" smtClean="0"/>
              <a:t>Be clear about organizational expectation and be know university expectations</a:t>
            </a:r>
          </a:p>
          <a:p>
            <a:pPr eaLnBrk="1" hangingPunct="1"/>
            <a:endParaRPr lang="en-US" sz="1200" baseline="0" dirty="0" smtClean="0"/>
          </a:p>
          <a:p>
            <a:pPr eaLnBrk="1" hangingPunct="1"/>
            <a:r>
              <a:rPr lang="en-US" sz="1200" baseline="0" dirty="0" smtClean="0"/>
              <a:t>If you know the law, you know very clearly if you’re breaking the law</a:t>
            </a:r>
          </a:p>
          <a:p>
            <a:pPr eaLnBrk="1" hangingPunct="1"/>
            <a:r>
              <a:rPr lang="en-US" sz="1200" baseline="0" dirty="0" smtClean="0"/>
              <a:t>Not Knowing is not excuse</a:t>
            </a:r>
          </a:p>
          <a:p>
            <a:pPr eaLnBrk="1" hangingPunct="1"/>
            <a:endParaRPr lang="en-US" sz="1200" baseline="0" dirty="0" smtClean="0"/>
          </a:p>
          <a:p>
            <a:pPr eaLnBrk="1" hangingPunct="1"/>
            <a:r>
              <a:rPr lang="en-US" sz="1200" dirty="0" smtClean="0"/>
              <a:t>The party may be "invitation only", but “additional guests”</a:t>
            </a:r>
            <a:r>
              <a:rPr lang="en-US" sz="1200" baseline="0" dirty="0" smtClean="0"/>
              <a:t> always seem to be in attendance</a:t>
            </a:r>
          </a:p>
          <a:p>
            <a:pPr eaLnBrk="1" hangingPunct="1"/>
            <a:endParaRPr lang="en-US" sz="1200" baseline="0" dirty="0" smtClean="0"/>
          </a:p>
          <a:p>
            <a:pPr eaLnBrk="1" hangingPunct="1"/>
            <a:r>
              <a:rPr lang="en-US" sz="1200" baseline="0" dirty="0" smtClean="0"/>
              <a:t>Remember….</a:t>
            </a:r>
            <a:r>
              <a:rPr lang="en-US" sz="1200" dirty="0" smtClean="0"/>
              <a:t>once it is posted to the web it becomes public domain. This includes both pictures and comments</a:t>
            </a:r>
          </a:p>
          <a:p>
            <a:endParaRPr lang="en-US" dirty="0" smtClean="0"/>
          </a:p>
          <a:p>
            <a:r>
              <a:rPr lang="en-US" dirty="0" smtClean="0"/>
              <a:t>You may not be involved</a:t>
            </a:r>
            <a:r>
              <a:rPr lang="en-US" baseline="0" dirty="0" smtClean="0"/>
              <a:t> in the illegal/risky behavior but suffer the consequences just the same.</a:t>
            </a:r>
          </a:p>
          <a:p>
            <a:endParaRPr lang="en-US" baseline="0" dirty="0" smtClean="0"/>
          </a:p>
          <a:p>
            <a:r>
              <a:rPr lang="en-US" baseline="0" dirty="0" smtClean="0"/>
              <a:t>If you’re in a setting where illegal/risky activities are taking place…GET OUT.</a:t>
            </a:r>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69</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72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B97A8CB-F979-41E1-BCF6-220ADA3A2A1D}" type="slidenum">
              <a:rPr lang="en-US"/>
              <a:pPr/>
              <a:t>7</a:t>
            </a:fld>
            <a:endParaRPr lang="en-US" dirty="0"/>
          </a:p>
        </p:txBody>
      </p:sp>
      <p:sp>
        <p:nvSpPr>
          <p:cNvPr id="3891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1695494B-6E59-4E2A-B15C-8A5F2A4C79D2}" type="slidenum">
              <a:rPr lang="en-US" sz="1200"/>
              <a:pPr algn="r"/>
              <a:t>7</a:t>
            </a:fld>
            <a:endParaRPr lang="en-US" sz="1200" dirty="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en-US" sz="1000" dirty="0">
                <a:latin typeface="Arial" pitchFamily="42" charset="0"/>
              </a:rPr>
              <a:t>Shown here is a list of the major types of risks to consider</a:t>
            </a:r>
          </a:p>
          <a:p>
            <a:pPr eaLnBrk="1" hangingPunct="1"/>
            <a:r>
              <a:rPr lang="en-US" sz="1000" dirty="0">
                <a:latin typeface="Arial" pitchFamily="42" charset="0"/>
              </a:rPr>
              <a:t>Realize there are many Risk Types</a:t>
            </a:r>
          </a:p>
          <a:p>
            <a:pPr eaLnBrk="1" hangingPunct="1"/>
            <a:r>
              <a:rPr lang="en-US" sz="1100" b="1" dirty="0">
                <a:latin typeface="Arial" pitchFamily="42" charset="0"/>
              </a:rPr>
              <a:t>Physical:</a:t>
            </a:r>
          </a:p>
          <a:p>
            <a:pPr eaLnBrk="1" hangingPunct="1"/>
            <a:r>
              <a:rPr lang="en-US" sz="1100" dirty="0">
                <a:latin typeface="Arial" pitchFamily="42" charset="0"/>
              </a:rPr>
              <a:t>	Physical risks can include things such as food poisoning, injuries that may result from physical activities, injuries that may result from travel related accidents </a:t>
            </a:r>
            <a:endParaRPr lang="en-US" sz="1100" b="1" dirty="0">
              <a:latin typeface="Arial" pitchFamily="42" charset="0"/>
            </a:endParaRPr>
          </a:p>
          <a:p>
            <a:pPr eaLnBrk="1" hangingPunct="1"/>
            <a:r>
              <a:rPr lang="en-US" sz="1100" b="1" dirty="0">
                <a:latin typeface="Arial" pitchFamily="42" charset="0"/>
              </a:rPr>
              <a:t>Reputation:</a:t>
            </a:r>
          </a:p>
          <a:p>
            <a:pPr eaLnBrk="1" hangingPunct="1"/>
            <a:r>
              <a:rPr lang="en-US" sz="1100" dirty="0">
                <a:latin typeface="Arial" pitchFamily="42" charset="0"/>
              </a:rPr>
              <a:t>	Reputational risks are those things that may result in negative publicity for your organization, </a:t>
            </a:r>
            <a:r>
              <a:rPr lang="en-US" sz="1100" b="1" dirty="0" smtClean="0">
                <a:solidFill>
                  <a:srgbClr val="FF0000"/>
                </a:solidFill>
                <a:latin typeface="Arial" pitchFamily="42" charset="0"/>
              </a:rPr>
              <a:t>PVAMU</a:t>
            </a:r>
            <a:r>
              <a:rPr lang="en-US" sz="1100" dirty="0" smtClean="0">
                <a:latin typeface="Arial" pitchFamily="42" charset="0"/>
              </a:rPr>
              <a:t>, </a:t>
            </a:r>
            <a:r>
              <a:rPr lang="en-US" sz="1100" dirty="0">
                <a:latin typeface="Arial" pitchFamily="42" charset="0"/>
              </a:rPr>
              <a:t>your advisor and/or the venue where you are holding event. </a:t>
            </a:r>
            <a:endParaRPr lang="en-US" sz="1100" b="1" dirty="0">
              <a:latin typeface="Arial" pitchFamily="42" charset="0"/>
            </a:endParaRPr>
          </a:p>
          <a:p>
            <a:pPr eaLnBrk="1" hangingPunct="1"/>
            <a:r>
              <a:rPr lang="en-US" sz="1100" b="1" dirty="0">
                <a:latin typeface="Arial" pitchFamily="42" charset="0"/>
              </a:rPr>
              <a:t>Emotional:</a:t>
            </a:r>
          </a:p>
          <a:p>
            <a:pPr eaLnBrk="1" hangingPunct="1"/>
            <a:r>
              <a:rPr lang="en-US" sz="1100" dirty="0">
                <a:latin typeface="Arial" pitchFamily="42" charset="0"/>
              </a:rPr>
              <a:t>	Emotional risks are those things that can cause a participant at your event to feel alienated or negatively impact the feelings of a member or members of the </a:t>
            </a:r>
            <a:r>
              <a:rPr lang="en-US" sz="1100" dirty="0" smtClean="0">
                <a:latin typeface="Arial" pitchFamily="42" charset="0"/>
              </a:rPr>
              <a:t>PVAMU </a:t>
            </a:r>
            <a:r>
              <a:rPr lang="en-US" sz="1100" dirty="0">
                <a:latin typeface="Arial" pitchFamily="42" charset="0"/>
              </a:rPr>
              <a:t>community </a:t>
            </a:r>
            <a:endParaRPr lang="en-US" sz="1100" b="1" dirty="0">
              <a:latin typeface="Arial" pitchFamily="42" charset="0"/>
            </a:endParaRPr>
          </a:p>
          <a:p>
            <a:pPr eaLnBrk="1" hangingPunct="1"/>
            <a:r>
              <a:rPr lang="en-US" sz="1100" b="1" dirty="0">
                <a:latin typeface="Arial" pitchFamily="42" charset="0"/>
              </a:rPr>
              <a:t>Financial:</a:t>
            </a:r>
          </a:p>
          <a:p>
            <a:pPr eaLnBrk="1" hangingPunct="1"/>
            <a:r>
              <a:rPr lang="en-US" sz="1100" dirty="0">
                <a:latin typeface="Arial" pitchFamily="42" charset="0"/>
              </a:rPr>
              <a:t>	Financial risks are those things that negatively impact the fiscal stability of your organization and/or other organizations financially supporting your event </a:t>
            </a:r>
            <a:endParaRPr lang="en-US" sz="1100" b="1" dirty="0">
              <a:latin typeface="Arial" pitchFamily="42" charset="0"/>
            </a:endParaRPr>
          </a:p>
          <a:p>
            <a:pPr eaLnBrk="1" hangingPunct="1"/>
            <a:r>
              <a:rPr lang="en-US" sz="1100" b="1" dirty="0">
                <a:latin typeface="Arial" pitchFamily="42" charset="0"/>
              </a:rPr>
              <a:t>Facilities:</a:t>
            </a:r>
          </a:p>
          <a:p>
            <a:pPr eaLnBrk="1" hangingPunct="1"/>
            <a:r>
              <a:rPr lang="en-US" sz="1100" dirty="0">
                <a:latin typeface="Arial" pitchFamily="42" charset="0"/>
              </a:rPr>
              <a:t>	Facility risks are those things which may cause property damage, prevent your event from being held (bad weather, not enough space for the number of participants, lack of equipment or materials needed for the event) </a:t>
            </a:r>
          </a:p>
          <a:p>
            <a:pPr eaLnBrk="1" hangingPunct="1"/>
            <a:endParaRPr lang="en-US" sz="1000" dirty="0">
              <a:latin typeface="Arial" pitchFamily="4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673A49D-BC37-47FB-AE15-FD515303B6ED}" type="slidenum">
              <a:rPr lang="en-US"/>
              <a:pPr/>
              <a:t>8</a:t>
            </a:fld>
            <a:endParaRPr lang="en-US" dirty="0"/>
          </a:p>
        </p:txBody>
      </p:sp>
      <p:sp>
        <p:nvSpPr>
          <p:cNvPr id="39939"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prstTxWarp prst="textNoShape">
              <a:avLst/>
            </a:prstTxWarp>
          </a:bodyPr>
          <a:lstStyle/>
          <a:p>
            <a:pPr algn="r"/>
            <a:fld id="{9F6E8D22-2F62-440D-8FDB-08A36068306A}" type="slidenum">
              <a:rPr lang="en-US" sz="1200"/>
              <a:pPr algn="r"/>
              <a:t>8</a:t>
            </a:fld>
            <a:endParaRPr lang="en-US" sz="1200" dirty="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marL="228600" indent="-228600" eaLnBrk="1" hangingPunct="1"/>
            <a:r>
              <a:rPr lang="en-US" dirty="0">
                <a:latin typeface="Arial" pitchFamily="42" charset="0"/>
              </a:rPr>
              <a:t>Three major concepts associated with risk management:</a:t>
            </a:r>
          </a:p>
          <a:p>
            <a:pPr marL="228600" indent="-228600" eaLnBrk="1" hangingPunct="1"/>
            <a:endParaRPr lang="en-US" dirty="0">
              <a:latin typeface="Arial" pitchFamily="42" charset="0"/>
            </a:endParaRPr>
          </a:p>
          <a:p>
            <a:pPr marL="228600" indent="-228600" eaLnBrk="1" hangingPunct="1">
              <a:buFontTx/>
              <a:buAutoNum type="arabicPeriod"/>
            </a:pPr>
            <a:r>
              <a:rPr lang="en-US" dirty="0">
                <a:latin typeface="Arial" pitchFamily="42" charset="0"/>
              </a:rPr>
              <a:t>Identify risky behavior – can injury or loss occur as a result of participation in or attendance at the event or activity (running with pointed scissors in your hand</a:t>
            </a:r>
            <a:r>
              <a:rPr lang="en-US" dirty="0" smtClean="0">
                <a:latin typeface="Arial" pitchFamily="42" charset="0"/>
              </a:rPr>
              <a:t>)</a:t>
            </a:r>
          </a:p>
          <a:p>
            <a:pPr marL="228600" indent="-228600" eaLnBrk="1" hangingPunct="1">
              <a:buFontTx/>
              <a:buNone/>
            </a:pPr>
            <a:endParaRPr lang="en-US" dirty="0" smtClean="0">
              <a:latin typeface="Arial" pitchFamily="42" charset="0"/>
            </a:endParaRPr>
          </a:p>
          <a:p>
            <a:pPr marL="228600" indent="-228600" eaLnBrk="1" hangingPunct="1">
              <a:buFontTx/>
              <a:buAutoNum type="arabicPeriod"/>
            </a:pPr>
            <a:r>
              <a:rPr lang="en-US" dirty="0">
                <a:latin typeface="Arial" pitchFamily="42" charset="0"/>
              </a:rPr>
              <a:t>Assess the probability – how likely is an injury or loss to occur while performing the activity (running with scissors on a rocky hill)</a:t>
            </a:r>
          </a:p>
          <a:p>
            <a:pPr marL="228600" indent="-228600" eaLnBrk="1" hangingPunct="1">
              <a:buFontTx/>
              <a:buAutoNum type="arabicPeriod"/>
            </a:pPr>
            <a:endParaRPr lang="en-US" dirty="0">
              <a:latin typeface="Arial" pitchFamily="42" charset="0"/>
            </a:endParaRPr>
          </a:p>
          <a:p>
            <a:pPr marL="228600" indent="-228600" eaLnBrk="1" hangingPunct="1">
              <a:buFontTx/>
              <a:buAutoNum type="arabicPeriod"/>
            </a:pPr>
            <a:r>
              <a:rPr lang="en-US" dirty="0">
                <a:latin typeface="Arial" pitchFamily="42" charset="0"/>
              </a:rPr>
              <a:t>Eliminate or reduce risk – you may not be able to completely eliminate all risks; however, what methods or controls can be implemented to make the event safer (controlling the use of alcohol, not allow running with sharp pointed items, etc.)</a:t>
            </a:r>
          </a:p>
          <a:p>
            <a:pPr marL="228600" indent="-228600" eaLnBrk="1" hangingPunct="1">
              <a:buFontTx/>
              <a:buAutoNum type="arabicPeriod"/>
            </a:pPr>
            <a:endParaRPr lang="en-US" dirty="0">
              <a:latin typeface="Arial" pitchFamily="42" charset="0"/>
            </a:endParaRPr>
          </a:p>
          <a:p>
            <a:pPr marL="228600" indent="-228600" eaLnBrk="1" hangingPunct="1">
              <a:buFontTx/>
              <a:buAutoNum type="arabicPeriod"/>
            </a:pPr>
            <a:r>
              <a:rPr lang="en-US" dirty="0">
                <a:latin typeface="Arial" pitchFamily="42" charset="0"/>
              </a:rPr>
              <a:t>Reassess the activity – now that the obvious risks have been addressed, what else can be done to minimize the risks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B590518-888E-4D14-8D20-5F4DB3C543CD}" type="slidenum">
              <a:rPr lang="en-US"/>
              <a:pPr/>
              <a:t>9</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a:latin typeface="Arial" pitchFamily="42" charset="0"/>
              </a:rPr>
              <a:t>The primary tool for implementing the risk management concepts is the Risk Management and Insurance Matrix.</a:t>
            </a:r>
          </a:p>
          <a:p>
            <a:pPr eaLnBrk="1" hangingPunct="1"/>
            <a:endParaRPr lang="en-US" dirty="0">
              <a:latin typeface="Arial" pitchFamily="42" charset="0"/>
            </a:endParaRPr>
          </a:p>
          <a:p>
            <a:pPr eaLnBrk="1" hangingPunct="1"/>
            <a:r>
              <a:rPr lang="en-US" dirty="0">
                <a:latin typeface="Arial" pitchFamily="42" charset="0"/>
              </a:rPr>
              <a:t>This form is only part of the planning requirements for an event. The Student Affairs Activity Proposal must also be completed and submitted prior to event.</a:t>
            </a:r>
          </a:p>
          <a:p>
            <a:pPr eaLnBrk="1" hangingPunct="1"/>
            <a:endParaRPr lang="en-US" dirty="0">
              <a:latin typeface="Arial" pitchFamily="42" charset="0"/>
            </a:endParaRPr>
          </a:p>
          <a:p>
            <a:pPr eaLnBrk="1" hangingPunct="1"/>
            <a:r>
              <a:rPr lang="en-US" dirty="0">
                <a:latin typeface="Arial" pitchFamily="42" charset="0"/>
              </a:rPr>
              <a:t>Next we will familiarize you with the form’s content and walk through an event to show how it should be used.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Are</a:t>
            </a:r>
            <a:r>
              <a:rPr lang="en-US" b="1" baseline="0" dirty="0" smtClean="0"/>
              <a:t> there any groups on Prairie View that would already have insurance?</a:t>
            </a:r>
            <a:endParaRPr lang="en-US" b="1" dirty="0"/>
          </a:p>
        </p:txBody>
      </p:sp>
      <p:sp>
        <p:nvSpPr>
          <p:cNvPr id="4" name="Slide Number Placeholder 3"/>
          <p:cNvSpPr>
            <a:spLocks noGrp="1"/>
          </p:cNvSpPr>
          <p:nvPr>
            <p:ph type="sldNum" sz="quarter" idx="10"/>
          </p:nvPr>
        </p:nvSpPr>
        <p:spPr/>
        <p:txBody>
          <a:bodyPr/>
          <a:lstStyle/>
          <a:p>
            <a:pPr>
              <a:defRPr/>
            </a:pPr>
            <a:fld id="{A42E2A2C-7952-4DF0-9C81-6D880F4A340A}"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20" name="Footer Placeholder 19"/>
          <p:cNvSpPr>
            <a:spLocks noGrp="1"/>
          </p:cNvSpPr>
          <p:nvPr>
            <p:ph type="ftr" sz="quarter" idx="11"/>
          </p:nvPr>
        </p:nvSpPr>
        <p:spPr/>
        <p:txBody>
          <a:bodyPr/>
          <a:lstStyle>
            <a:extLst/>
          </a:lstStyle>
          <a:p>
            <a:pPr>
              <a:defRPr/>
            </a:pPr>
            <a:endParaRPr lang="en-US" dirty="0"/>
          </a:p>
        </p:txBody>
      </p:sp>
      <p:sp>
        <p:nvSpPr>
          <p:cNvPr id="10" name="Slide Number Placeholder 9"/>
          <p:cNvSpPr>
            <a:spLocks noGrp="1"/>
          </p:cNvSpPr>
          <p:nvPr>
            <p:ph type="sldNum" sz="quarter" idx="12"/>
          </p:nvPr>
        </p:nvSpPr>
        <p:spPr/>
        <p:txBody>
          <a:bodyPr/>
          <a:lstStyle>
            <a:extLst/>
          </a:lstStyle>
          <a:p>
            <a:pPr>
              <a:defRPr/>
            </a:pPr>
            <a:fld id="{4AEA12B2-EAC4-4852-8A0D-CB7376E14FDD}"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1B762283-566A-4286-A2E1-1D8C5AFDB88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D395843A-6E19-44C6-91E9-C76D5ED48B5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BF286E64-D2B6-4296-93DF-C6C6A53B618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9607261B-85B6-46B1-866F-A24D47AB0703}"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A3175837-720D-4EDA-AE4D-D869D8B9E10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2D8188CA-AA22-45A4-92C8-B25EBD16D77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38F01AC7-51DE-48C0-BE52-C1B8737985B2}"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621727C3-D9B8-4835-951B-4DD14495B4A8}"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1017F24A-B5D6-4140-97FF-FF2A9D620961}"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BB5CCEEF-FA60-485C-9754-3633CCEE7D43}"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A748DFD-6319-4140-A160-6DCAF3215734}"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tamus.edu/"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upload.wikimedia.org/wikipedia/commons/6/6c/Keg1.jpg"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Image:Joint(detail).jpg"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www.pvamu.edu/pages/1355.asp"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ext Box 7"/>
          <p:cNvSpPr txBox="1">
            <a:spLocks noChangeArrowheads="1"/>
          </p:cNvSpPr>
          <p:nvPr/>
        </p:nvSpPr>
        <p:spPr bwMode="auto">
          <a:xfrm>
            <a:off x="609600" y="1981200"/>
            <a:ext cx="7620000" cy="1446550"/>
          </a:xfrm>
          <a:prstGeom prst="rect">
            <a:avLst/>
          </a:prstGeom>
          <a:noFill/>
          <a:ln w="9525">
            <a:noFill/>
            <a:miter lim="800000"/>
            <a:headEnd/>
            <a:tailEnd/>
          </a:ln>
        </p:spPr>
        <p:txBody>
          <a:bodyPr>
            <a:spAutoFit/>
          </a:bodyPr>
          <a:lstStyle/>
          <a:p>
            <a:pPr algn="ctr">
              <a:spcBef>
                <a:spcPct val="50000"/>
              </a:spcBef>
            </a:pPr>
            <a:r>
              <a:rPr lang="en-US" sz="4400" b="1" dirty="0">
                <a:solidFill>
                  <a:srgbClr val="500000"/>
                </a:solidFill>
              </a:rPr>
              <a:t>Risk Management Guide for Student Organizations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lstStyle/>
          <a:p>
            <a:r>
              <a:rPr lang="en-US" dirty="0" smtClean="0"/>
              <a:t>Questions About Insurance</a:t>
            </a:r>
            <a:endParaRPr lang="en-US" dirty="0"/>
          </a:p>
        </p:txBody>
      </p:sp>
      <p:sp>
        <p:nvSpPr>
          <p:cNvPr id="3" name="Subtitle 2"/>
          <p:cNvSpPr>
            <a:spLocks noGrp="1"/>
          </p:cNvSpPr>
          <p:nvPr>
            <p:ph type="subTitle" idx="1"/>
          </p:nvPr>
        </p:nvSpPr>
        <p:spPr/>
        <p:txBody>
          <a:bodyPr>
            <a:normAutofit fontScale="92500" lnSpcReduction="20000"/>
          </a:bodyPr>
          <a:lstStyle/>
          <a:p>
            <a:pPr>
              <a:buFont typeface="Arial" pitchFamily="34" charset="0"/>
              <a:buChar char="•"/>
            </a:pPr>
            <a:r>
              <a:rPr lang="en-US" dirty="0" smtClean="0"/>
              <a:t>What about groups or activities that already have insurance? Examples included companies where insurance is a part of the package.</a:t>
            </a:r>
          </a:p>
          <a:p>
            <a:endParaRPr lang="en-US" dirty="0" smtClean="0"/>
          </a:p>
          <a:p>
            <a:pPr>
              <a:buFont typeface="Arial" pitchFamily="34" charset="0"/>
              <a:buChar char="•"/>
            </a:pPr>
            <a:r>
              <a:rPr lang="en-US" dirty="0" smtClean="0"/>
              <a:t>When is insurance required, and how do we acquire it?</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1905000"/>
          <a:ext cx="8839200" cy="1447800"/>
        </p:xfrm>
        <a:graphic>
          <a:graphicData uri="http://schemas.openxmlformats.org/drawingml/2006/table">
            <a:tbl>
              <a:tblPr/>
              <a:tblGrid>
                <a:gridCol w="1708150"/>
                <a:gridCol w="1782763"/>
                <a:gridCol w="1377950"/>
                <a:gridCol w="1198562"/>
                <a:gridCol w="2771775"/>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LIST SPECIAL ACTIVITIES</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ASSOCIATED RISKS*</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SERIOUSNESS</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PROBABILITY</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METHOD TO MANAGE RISKS**</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4.</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4.</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4.</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4.</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42" charset="0"/>
                        </a:rPr>
                        <a:t>4.</a:t>
                      </a:r>
                      <a:endParaRPr kumimoji="0" lang="en-US" sz="9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Table 5"/>
          <p:cNvGraphicFramePr>
            <a:graphicFrameLocks noGrp="1"/>
          </p:cNvGraphicFramePr>
          <p:nvPr/>
        </p:nvGraphicFramePr>
        <p:xfrm>
          <a:off x="3124200" y="4038600"/>
          <a:ext cx="3040063" cy="1340803"/>
        </p:xfrm>
        <a:graphic>
          <a:graphicData uri="http://schemas.openxmlformats.org/drawingml/2006/table">
            <a:tbl>
              <a:tblPr/>
              <a:tblGrid>
                <a:gridCol w="838200"/>
                <a:gridCol w="501650"/>
                <a:gridCol w="566738"/>
                <a:gridCol w="566737"/>
                <a:gridCol w="566738"/>
              </a:tblGrid>
              <a:tr h="201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bl>
          </a:graphicData>
        </a:graphic>
      </p:graphicFrame>
      <p:sp>
        <p:nvSpPr>
          <p:cNvPr id="10303" name="Text Box 5"/>
          <p:cNvSpPr txBox="1">
            <a:spLocks noChangeArrowheads="1"/>
          </p:cNvSpPr>
          <p:nvPr/>
        </p:nvSpPr>
        <p:spPr bwMode="auto">
          <a:xfrm>
            <a:off x="533400" y="76200"/>
            <a:ext cx="7878763" cy="352425"/>
          </a:xfrm>
          <a:prstGeom prst="rect">
            <a:avLst/>
          </a:prstGeom>
          <a:solidFill>
            <a:srgbClr val="7030A0"/>
          </a:solidFill>
          <a:ln w="9525">
            <a:solidFill>
              <a:srgbClr val="000000"/>
            </a:solidFill>
            <a:miter lim="800000"/>
            <a:headEnd/>
            <a:tailEnd/>
          </a:ln>
        </p:spPr>
        <p:txBody>
          <a:bodyPr>
            <a:prstTxWarp prst="textNoShape">
              <a:avLst/>
            </a:prstTxWarp>
          </a:bodyPr>
          <a:lstStyle/>
          <a:p>
            <a:pPr algn="ctr"/>
            <a:r>
              <a:rPr lang="en-US" sz="2000" b="1" dirty="0">
                <a:solidFill>
                  <a:srgbClr val="FFFFFF"/>
                </a:solidFill>
                <a:ea typeface="Times New Roman" pitchFamily="42" charset="0"/>
                <a:cs typeface="Arial" pitchFamily="42" charset="0"/>
              </a:rPr>
              <a:t>RISK MANAGEMENT AND INSURANCE MATRIX</a:t>
            </a:r>
            <a:endParaRPr lang="en-US" dirty="0">
              <a:ea typeface="Times New Roman" pitchFamily="42" charset="0"/>
              <a:cs typeface="Arial" pitchFamily="42" charset="0"/>
            </a:endParaRPr>
          </a:p>
        </p:txBody>
      </p:sp>
      <p:sp>
        <p:nvSpPr>
          <p:cNvPr id="10304"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SERIOUSNESS</a:t>
            </a:r>
            <a:endParaRPr lang="en-US" sz="900" dirty="0"/>
          </a:p>
          <a:p>
            <a:pPr eaLnBrk="0" hangingPunct="0"/>
            <a:r>
              <a:rPr lang="en-US" sz="1000" dirty="0">
                <a:latin typeface="Arial Narrow" pitchFamily="42" charset="0"/>
                <a:ea typeface="Times New Roman" pitchFamily="42" charset="0"/>
                <a:cs typeface="Times New Roman" pitchFamily="42" charset="0"/>
              </a:rPr>
              <a:t>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result in death.</a:t>
            </a:r>
          </a:p>
          <a:p>
            <a:pPr eaLnBrk="0" hangingPunct="0"/>
            <a:endParaRPr lang="en-US" sz="900" dirty="0"/>
          </a:p>
          <a:p>
            <a:pPr eaLnBrk="0" hangingPunct="0"/>
            <a:r>
              <a:rPr lang="en-US" sz="1000" dirty="0">
                <a:latin typeface="Arial Narrow" pitchFamily="42" charset="0"/>
                <a:ea typeface="Times New Roman" pitchFamily="42" charset="0"/>
                <a:cs typeface="Times New Roman" pitchFamily="42" charset="0"/>
              </a:rPr>
              <a:t>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severe injury, major property damage, significant financial loss, and/or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minor injury, illness, property damage, financial loss, and/or could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IV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Hazard presents a minimal threat to safety, health, and well-being of participants.</a:t>
            </a:r>
            <a:endParaRPr lang="en-US" sz="900" dirty="0"/>
          </a:p>
          <a:p>
            <a:pPr eaLnBrk="0" hangingPunct="0"/>
            <a:endParaRPr lang="en-US" dirty="0"/>
          </a:p>
        </p:txBody>
      </p:sp>
      <p:sp>
        <p:nvSpPr>
          <p:cNvPr id="10305" name="Text Box 4"/>
          <p:cNvSpPr txBox="1">
            <a:spLocks noChangeArrowheads="1"/>
          </p:cNvSpPr>
          <p:nvPr/>
        </p:nvSpPr>
        <p:spPr bwMode="auto">
          <a:xfrm>
            <a:off x="6248400" y="4038600"/>
            <a:ext cx="2647950" cy="16764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PROBABILITY</a:t>
            </a:r>
            <a:endParaRPr lang="en-US" sz="900" dirty="0"/>
          </a:p>
          <a:p>
            <a:pPr eaLnBrk="0" hangingPunct="0"/>
            <a:r>
              <a:rPr lang="en-US" sz="1100" dirty="0">
                <a:latin typeface="Arial Narrow" pitchFamily="42" charset="0"/>
                <a:ea typeface="Times New Roman" pitchFamily="42" charset="0"/>
                <a:cs typeface="Times New Roman" pitchFamily="42" charset="0"/>
              </a:rPr>
              <a:t>A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Likely to occur immediately or in a short period of time, expected to occur frequently.</a:t>
            </a:r>
          </a:p>
          <a:p>
            <a:pPr eaLnBrk="0" hangingPunct="0"/>
            <a:endParaRPr lang="en-US" sz="900" dirty="0"/>
          </a:p>
          <a:p>
            <a:pPr eaLnBrk="0" hangingPunct="0"/>
            <a:r>
              <a:rPr lang="en-US" sz="1100" dirty="0">
                <a:latin typeface="Arial Narrow" pitchFamily="42" charset="0"/>
                <a:ea typeface="Times New Roman" pitchFamily="42" charset="0"/>
                <a:cs typeface="Times New Roman" pitchFamily="42" charset="0"/>
              </a:rPr>
              <a:t>B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Probably will come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C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May occur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D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Unlikely to occur.</a:t>
            </a:r>
            <a:endParaRPr lang="en-US" sz="900" dirty="0"/>
          </a:p>
          <a:p>
            <a:pPr eaLnBrk="0" hangingPunct="0"/>
            <a:endParaRPr lang="en-US" dirty="0"/>
          </a:p>
        </p:txBody>
      </p:sp>
      <p:sp>
        <p:nvSpPr>
          <p:cNvPr id="1030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0307" name="TextBox 15"/>
          <p:cNvSpPr txBox="1">
            <a:spLocks noChangeArrowheads="1"/>
          </p:cNvSpPr>
          <p:nvPr/>
        </p:nvSpPr>
        <p:spPr bwMode="auto">
          <a:xfrm>
            <a:off x="0" y="533400"/>
            <a:ext cx="9144000" cy="1384300"/>
          </a:xfrm>
          <a:prstGeom prst="rect">
            <a:avLst/>
          </a:prstGeom>
          <a:noFill/>
          <a:ln w="9525">
            <a:noFill/>
            <a:miter lim="800000"/>
            <a:headEnd/>
            <a:tailEnd/>
          </a:ln>
        </p:spPr>
        <p:txBody>
          <a:bodyPr>
            <a:prstTxWarp prst="textNoShape">
              <a:avLst/>
            </a:prstTxWarp>
            <a:spAutoFit/>
          </a:bodyPr>
          <a:lstStyle/>
          <a:p>
            <a:r>
              <a:rPr lang="en-US" sz="1000" dirty="0"/>
              <a:t>Please feel free to speak to or consult with staff in Student Activities to assist in this risk assessment and insurance management process.</a:t>
            </a:r>
          </a:p>
          <a:p>
            <a:r>
              <a:rPr lang="en-US" sz="1000" dirty="0"/>
              <a:t>	Step One – List all event activities or concerns.</a:t>
            </a:r>
          </a:p>
          <a:p>
            <a:r>
              <a:rPr lang="en-US" sz="1000" dirty="0"/>
              <a:t>	Step Two – Identify risks associated with each activity.  </a:t>
            </a:r>
          </a:p>
          <a:p>
            <a:r>
              <a:rPr lang="en-US" sz="1000" dirty="0"/>
              <a:t>	Step Three – Use the Matrix to determine the level of risk before applying any Risk Management strategies</a:t>
            </a:r>
          </a:p>
          <a:p>
            <a:r>
              <a:rPr lang="en-US" sz="1000" dirty="0"/>
              <a:t>	Step Four – Brainstorm methods to manage risks.  See if you can reduce the probability that something will go wrong.</a:t>
            </a:r>
          </a:p>
          <a:p>
            <a:r>
              <a:rPr lang="en-US" sz="1000" dirty="0"/>
              <a:t>	Step Five – Submit Risk Management &amp; Insurance Matrix with Activity Proposal to Student Activities.</a:t>
            </a:r>
          </a:p>
          <a:p>
            <a:endParaRPr lang="en-US" sz="1200" b="1" dirty="0"/>
          </a:p>
          <a:p>
            <a:r>
              <a:rPr lang="en-US" sz="1200" b="1" dirty="0"/>
              <a:t>NAME OF EVENT: 	</a:t>
            </a:r>
          </a:p>
        </p:txBody>
      </p:sp>
      <p:sp>
        <p:nvSpPr>
          <p:cNvPr id="10308" name="Rectangle 12"/>
          <p:cNvSpPr>
            <a:spLocks noChangeArrowheads="1"/>
          </p:cNvSpPr>
          <p:nvPr/>
        </p:nvSpPr>
        <p:spPr bwMode="auto">
          <a:xfrm>
            <a:off x="0" y="3352800"/>
            <a:ext cx="9139040" cy="400110"/>
          </a:xfrm>
          <a:prstGeom prst="rect">
            <a:avLst/>
          </a:prstGeom>
          <a:noFill/>
          <a:ln w="9525">
            <a:noFill/>
            <a:miter lim="800000"/>
            <a:headEnd/>
            <a:tailEnd/>
          </a:ln>
        </p:spPr>
        <p:txBody>
          <a:bodyPr wrap="none" anchor="ctr">
            <a:prstTxWarp prst="textNoShape">
              <a:avLst/>
            </a:prstTxWarp>
            <a:spAutoFit/>
          </a:bodyPr>
          <a:lstStyle/>
          <a:p>
            <a:r>
              <a:rPr lang="en-US" sz="1000" dirty="0">
                <a:latin typeface="Arial Narrow" pitchFamily="42" charset="0"/>
                <a:ea typeface="Times New Roman" pitchFamily="42" charset="0"/>
                <a:cs typeface="Times New Roman" pitchFamily="42" charset="0"/>
              </a:rPr>
              <a:t>* </a:t>
            </a:r>
            <a:r>
              <a:rPr lang="en-US" sz="1000" dirty="0" smtClean="0">
                <a:latin typeface="Arial Narrow" pitchFamily="42" charset="0"/>
                <a:ea typeface="Times New Roman" pitchFamily="42" charset="0"/>
                <a:cs typeface="Times New Roman" pitchFamily="42" charset="0"/>
              </a:rPr>
              <a:t>Associated </a:t>
            </a:r>
            <a:r>
              <a:rPr lang="en-US" sz="1000" dirty="0">
                <a:latin typeface="Arial Narrow" pitchFamily="42" charset="0"/>
                <a:ea typeface="Times New Roman" pitchFamily="42" charset="0"/>
                <a:cs typeface="Times New Roman" pitchFamily="42" charset="0"/>
              </a:rPr>
              <a:t>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42" charset="0"/>
                <a:ea typeface="Times New Roman" pitchFamily="42" charset="0"/>
                <a:cs typeface="Times New Roman" pitchFamily="42" charset="0"/>
              </a:rPr>
              <a:t>**Methods to manage risks may include:  purchasing special event liability insurance, arranging for security through </a:t>
            </a:r>
            <a:r>
              <a:rPr lang="en-US" sz="1000" dirty="0" smtClean="0">
                <a:latin typeface="Arial Narrow" pitchFamily="42" charset="0"/>
                <a:ea typeface="Times New Roman" pitchFamily="42" charset="0"/>
                <a:cs typeface="Times New Roman" pitchFamily="42" charset="0"/>
              </a:rPr>
              <a:t>PVAMU </a:t>
            </a:r>
            <a:r>
              <a:rPr lang="en-US" sz="1000" dirty="0">
                <a:latin typeface="Arial Narrow" pitchFamily="42" charset="0"/>
                <a:ea typeface="Times New Roman" pitchFamily="42" charset="0"/>
                <a:cs typeface="Times New Roman" pitchFamily="42" charset="0"/>
              </a:rPr>
              <a:t>PD, traveling with an advisor, rotating drivers, etc.</a:t>
            </a:r>
            <a:endParaRPr lang="en-US" dirty="0"/>
          </a:p>
        </p:txBody>
      </p:sp>
      <p:sp>
        <p:nvSpPr>
          <p:cNvPr id="10309" name="Rectangle 13"/>
          <p:cNvSpPr>
            <a:spLocks noChangeArrowheads="1"/>
          </p:cNvSpPr>
          <p:nvPr/>
        </p:nvSpPr>
        <p:spPr bwMode="auto">
          <a:xfrm>
            <a:off x="0" y="6096000"/>
            <a:ext cx="9144000" cy="646113"/>
          </a:xfrm>
          <a:prstGeom prst="rect">
            <a:avLst/>
          </a:prstGeom>
          <a:noFill/>
          <a:ln w="9525">
            <a:noFill/>
            <a:miter lim="800000"/>
            <a:headEnd/>
            <a:tailEnd/>
          </a:ln>
        </p:spPr>
        <p:txBody>
          <a:bodyPr anchor="ctr">
            <a:prstTxWarp prst="textNoShape">
              <a:avLst/>
            </a:prstTxWarp>
            <a:spAutoFit/>
          </a:bodyPr>
          <a:lstStyle/>
          <a:p>
            <a:r>
              <a:rPr lang="en-US" sz="900" dirty="0">
                <a:latin typeface="Arial Narrow" pitchFamily="42" charset="0"/>
                <a:ea typeface="Times New Roman" pitchFamily="42" charset="0"/>
                <a:cs typeface="Times New Roman" pitchFamily="42" charset="0"/>
              </a:rPr>
              <a:t>If any special activity score is within the red or yellow the Office of Student Activities must review.  The Risk Management &amp; Insurance Matrix must be filed when an Activity </a:t>
            </a:r>
            <a:r>
              <a:rPr lang="en-US" sz="900" dirty="0" smtClean="0">
                <a:latin typeface="Arial Narrow" pitchFamily="42" charset="0"/>
                <a:ea typeface="Times New Roman" pitchFamily="42" charset="0"/>
                <a:cs typeface="Times New Roman" pitchFamily="42" charset="0"/>
              </a:rPr>
              <a:t>Permit is submitted.</a:t>
            </a:r>
            <a:endParaRPr lang="en-US" sz="900" dirty="0"/>
          </a:p>
          <a:p>
            <a:pPr eaLnBrk="0" hangingPunct="0"/>
            <a:r>
              <a:rPr lang="en-US" sz="900" dirty="0">
                <a:latin typeface="Arial Narrow" pitchFamily="42" charset="0"/>
                <a:ea typeface="Times New Roman" pitchFamily="42" charset="0"/>
                <a:cs typeface="Times New Roman" pitchFamily="42"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a:t>
            </a:r>
            <a:r>
              <a:rPr lang="en-US" sz="900" dirty="0" smtClean="0">
                <a:latin typeface="Arial Narrow" pitchFamily="42" charset="0"/>
                <a:ea typeface="Times New Roman" pitchFamily="42" charset="0"/>
                <a:cs typeface="Times New Roman" pitchFamily="42" charset="0"/>
              </a:rPr>
              <a:t>Prairie View A&amp;M University</a:t>
            </a:r>
            <a:r>
              <a:rPr lang="en-US" sz="900" dirty="0">
                <a:latin typeface="Arial Narrow" pitchFamily="42" charset="0"/>
                <a:ea typeface="Times New Roman" pitchFamily="42" charset="0"/>
                <a:cs typeface="Times New Roman" pitchFamily="42" charset="0"/>
              </a:rPr>
              <a:t>.  For more information on event planning, contact Student Activities in the </a:t>
            </a:r>
            <a:r>
              <a:rPr lang="en-US" sz="900" dirty="0" smtClean="0">
                <a:latin typeface="Arial Narrow" pitchFamily="42" charset="0"/>
                <a:ea typeface="Times New Roman" pitchFamily="42" charset="0"/>
                <a:cs typeface="Times New Roman" pitchFamily="42" charset="0"/>
              </a:rPr>
              <a:t>Memorial Student Center, (936) 261-1340.</a:t>
            </a:r>
            <a:endParaRPr lang="en-US" sz="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1066800" y="1524000"/>
            <a:ext cx="7467600" cy="4038600"/>
          </a:xfrm>
        </p:spPr>
        <p:txBody>
          <a:bodyPr>
            <a:normAutofit/>
          </a:bodyPr>
          <a:lstStyle/>
          <a:p>
            <a:pPr algn="ctr" eaLnBrk="1" hangingPunct="1">
              <a:buFontTx/>
              <a:buNone/>
            </a:pPr>
            <a:r>
              <a:rPr lang="en-US" sz="2000" b="1" dirty="0" smtClean="0"/>
              <a:t>Sample University </a:t>
            </a:r>
            <a:r>
              <a:rPr lang="en-US" sz="2000" b="1" dirty="0"/>
              <a:t>Outdoors – April 2008</a:t>
            </a:r>
          </a:p>
          <a:p>
            <a:pPr eaLnBrk="1" hangingPunct="1">
              <a:buFontTx/>
              <a:buNone/>
            </a:pPr>
            <a:r>
              <a:rPr lang="en-US" sz="2000" dirty="0" smtClean="0"/>
              <a:t>Sample University Outdoors </a:t>
            </a:r>
            <a:r>
              <a:rPr lang="en-US" sz="2000" dirty="0"/>
              <a:t>is a fun, free event where children are taught about wildlife, plants, and the outdoors.</a:t>
            </a:r>
          </a:p>
          <a:p>
            <a:pPr eaLnBrk="1" hangingPunct="1">
              <a:buFontTx/>
              <a:buNone/>
            </a:pPr>
            <a:endParaRPr lang="en-US" sz="2000" dirty="0"/>
          </a:p>
          <a:p>
            <a:pPr eaLnBrk="1" hangingPunct="1">
              <a:buFontTx/>
              <a:buNone/>
            </a:pPr>
            <a:r>
              <a:rPr lang="en-US" sz="2000" dirty="0"/>
              <a:t>Events include safety in archery and shooting, plant identification, arts and crafts, </a:t>
            </a:r>
            <a:r>
              <a:rPr lang="en-US" sz="2000" dirty="0" smtClean="0"/>
              <a:t>fishing, </a:t>
            </a:r>
            <a:r>
              <a:rPr lang="en-US" sz="2000" dirty="0"/>
              <a:t>fire trucks, Smokey the Bear, birds of prey display, state park information, casting lessons, and many more booths.</a:t>
            </a:r>
          </a:p>
          <a:p>
            <a:pPr eaLnBrk="1" hangingPunct="1">
              <a:buFontTx/>
              <a:buNone/>
            </a:pPr>
            <a:endParaRPr lang="en-US" sz="2000" dirty="0"/>
          </a:p>
          <a:p>
            <a:pPr eaLnBrk="1" hangingPunct="1">
              <a:buFontTx/>
              <a:buNone/>
            </a:pPr>
            <a:r>
              <a:rPr lang="en-US" sz="2000" dirty="0"/>
              <a:t>Gates open at 9 am and close at 3pm. Children and parents are free to come any time during these hours.  A free hotdog lunch is provided, along with drinks and chips.</a:t>
            </a:r>
          </a:p>
          <a:p>
            <a:pPr eaLnBrk="1" hangingPunct="1"/>
            <a:endParaRPr lang="en-US" dirty="0"/>
          </a:p>
        </p:txBody>
      </p:sp>
      <p:sp>
        <p:nvSpPr>
          <p:cNvPr id="4" name="Rectangle 3"/>
          <p:cNvSpPr/>
          <p:nvPr/>
        </p:nvSpPr>
        <p:spPr>
          <a:xfrm>
            <a:off x="990600" y="0"/>
            <a:ext cx="5867400" cy="461665"/>
          </a:xfrm>
          <a:prstGeom prst="rect">
            <a:avLst/>
          </a:prstGeom>
        </p:spPr>
        <p:txBody>
          <a:bodyPr wrap="square">
            <a:spAutoFit/>
          </a:bodyPr>
          <a:lstStyle/>
          <a:p>
            <a:r>
              <a:rPr lang="en-US" sz="2400" kern="10" dirty="0" smtClean="0">
                <a:ln w="9525">
                  <a:solidFill>
                    <a:srgbClr val="FFFFFF"/>
                  </a:solidFill>
                  <a:round/>
                  <a:headEnd/>
                  <a:tailEnd/>
                </a:ln>
                <a:solidFill>
                  <a:srgbClr val="500000"/>
                </a:solidFill>
                <a:latin typeface="Arial Black"/>
                <a:ea typeface="+mj-ea"/>
                <a:cs typeface="+mj-cs"/>
              </a:rPr>
              <a:t>Sample University Sample Event</a:t>
            </a:r>
            <a:endParaRPr lang="en-US" dirty="0">
              <a:solidFill>
                <a:srgbClr val="5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066800" y="1981200"/>
            <a:ext cx="7848600" cy="1143000"/>
          </a:xfrm>
        </p:spPr>
        <p:txBody>
          <a:bodyPr>
            <a:normAutofit fontScale="90000"/>
          </a:bodyPr>
          <a:lstStyle/>
          <a:p>
            <a:pPr eaLnBrk="1" hangingPunct="1"/>
            <a:r>
              <a:rPr lang="en-US" sz="4000" b="1" dirty="0"/>
              <a:t/>
            </a:r>
            <a:br>
              <a:rPr lang="en-US" sz="4000" b="1" dirty="0"/>
            </a:br>
            <a:r>
              <a:rPr lang="en-US" sz="4000" b="1" dirty="0"/>
              <a:t>Step One:</a:t>
            </a:r>
            <a:r>
              <a:rPr lang="en-US" sz="4000" b="1" dirty="0" smtClean="0"/>
              <a:t> List </a:t>
            </a:r>
            <a:r>
              <a:rPr lang="en-US" sz="4000" b="1" dirty="0"/>
              <a:t>all risk concerns for </a:t>
            </a:r>
            <a:r>
              <a:rPr lang="en-US" sz="4000" b="1" dirty="0" smtClean="0"/>
              <a:t>Sample University </a:t>
            </a:r>
            <a:r>
              <a:rPr lang="en-US" sz="4000" b="1" dirty="0"/>
              <a:t>Outdoors</a:t>
            </a:r>
            <a:br>
              <a:rPr lang="en-US" sz="4000" b="1" dirty="0"/>
            </a:b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4106" name="Group 74"/>
          <p:cNvGraphicFramePr>
            <a:graphicFrameLocks noGrp="1"/>
          </p:cNvGraphicFramePr>
          <p:nvPr/>
        </p:nvGraphicFramePr>
        <p:xfrm>
          <a:off x="152400" y="1371600"/>
          <a:ext cx="8839200" cy="1805305"/>
        </p:xfrm>
        <a:graphic>
          <a:graphicData uri="http://schemas.openxmlformats.org/drawingml/2006/table">
            <a:tbl>
              <a:tblPr/>
              <a:tblGrid>
                <a:gridCol w="1647825"/>
                <a:gridCol w="1647825"/>
                <a:gridCol w="1123950"/>
                <a:gridCol w="1049338"/>
                <a:gridCol w="3370262"/>
              </a:tblGrid>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0025">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 typeface="+mj-lt" charset="0"/>
                        <a:buNone/>
                        <a:tabLst/>
                      </a:pPr>
                      <a:r>
                        <a:rPr kumimoji="0" lang="en-US" sz="1200" b="0" i="0" u="none" strike="noStrike" cap="none" normalizeH="0" baseline="0" dirty="0">
                          <a:ln>
                            <a:noFill/>
                          </a:ln>
                          <a:solidFill>
                            <a:schemeClr val="tx1"/>
                          </a:solidFill>
                          <a:effectLst/>
                          <a:latin typeface="Arial" pitchFamily="42" charset="0"/>
                        </a:rPr>
                        <a:t>1.</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rPr>
                        <a:t>4.</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Table 5"/>
          <p:cNvGraphicFramePr>
            <a:graphicFrameLocks noGrp="1"/>
          </p:cNvGraphicFramePr>
          <p:nvPr/>
        </p:nvGraphicFramePr>
        <p:xfrm>
          <a:off x="3124200" y="4038600"/>
          <a:ext cx="3040063" cy="1340803"/>
        </p:xfrm>
        <a:graphic>
          <a:graphicData uri="http://schemas.openxmlformats.org/drawingml/2006/table">
            <a:tbl>
              <a:tblPr/>
              <a:tblGrid>
                <a:gridCol w="838200"/>
                <a:gridCol w="501650"/>
                <a:gridCol w="566738"/>
                <a:gridCol w="566737"/>
                <a:gridCol w="566738"/>
              </a:tblGrid>
              <a:tr h="201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bl>
          </a:graphicData>
        </a:graphic>
      </p:graphicFrame>
      <p:sp>
        <p:nvSpPr>
          <p:cNvPr id="13375"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SERIOUSNESS</a:t>
            </a:r>
            <a:endParaRPr lang="en-US" sz="900" dirty="0"/>
          </a:p>
          <a:p>
            <a:pPr eaLnBrk="0" hangingPunct="0"/>
            <a:r>
              <a:rPr lang="en-US" sz="1000" dirty="0">
                <a:latin typeface="Arial Narrow" pitchFamily="42" charset="0"/>
                <a:ea typeface="Times New Roman" pitchFamily="42" charset="0"/>
                <a:cs typeface="Times New Roman" pitchFamily="42" charset="0"/>
              </a:rPr>
              <a:t>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result in death.</a:t>
            </a:r>
          </a:p>
          <a:p>
            <a:pPr eaLnBrk="0" hangingPunct="0"/>
            <a:endParaRPr lang="en-US" sz="900" dirty="0"/>
          </a:p>
          <a:p>
            <a:pPr eaLnBrk="0" hangingPunct="0"/>
            <a:r>
              <a:rPr lang="en-US" sz="1000" dirty="0">
                <a:latin typeface="Arial Narrow" pitchFamily="42" charset="0"/>
                <a:ea typeface="Times New Roman" pitchFamily="42" charset="0"/>
                <a:cs typeface="Times New Roman" pitchFamily="42" charset="0"/>
              </a:rPr>
              <a:t>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severe injury, major property damage, significant financial loss, and/or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minor injury, illness, property damage, financial loss, and/or could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IV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Hazard presents a minimal threat to safety, health, and well-being of participants.</a:t>
            </a:r>
            <a:endParaRPr lang="en-US" sz="900" dirty="0"/>
          </a:p>
          <a:p>
            <a:pPr eaLnBrk="0" hangingPunct="0"/>
            <a:endParaRPr lang="en-US" dirty="0"/>
          </a:p>
        </p:txBody>
      </p:sp>
      <p:sp>
        <p:nvSpPr>
          <p:cNvPr id="13376" name="Text Box 4"/>
          <p:cNvSpPr txBox="1">
            <a:spLocks noChangeArrowheads="1"/>
          </p:cNvSpPr>
          <p:nvPr/>
        </p:nvSpPr>
        <p:spPr bwMode="auto">
          <a:xfrm>
            <a:off x="6248400" y="3962400"/>
            <a:ext cx="2647950" cy="16764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PROBABILITY</a:t>
            </a:r>
            <a:endParaRPr lang="en-US" sz="900" dirty="0"/>
          </a:p>
          <a:p>
            <a:pPr eaLnBrk="0" hangingPunct="0"/>
            <a:r>
              <a:rPr lang="en-US" sz="1100" dirty="0">
                <a:latin typeface="Arial Narrow" pitchFamily="42" charset="0"/>
                <a:ea typeface="Times New Roman" pitchFamily="42" charset="0"/>
                <a:cs typeface="Times New Roman" pitchFamily="42" charset="0"/>
              </a:rPr>
              <a:t>A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Likely to occur immediately or in a short period of time, expected to occur frequently.</a:t>
            </a:r>
          </a:p>
          <a:p>
            <a:pPr eaLnBrk="0" hangingPunct="0"/>
            <a:endParaRPr lang="en-US" sz="900" dirty="0"/>
          </a:p>
          <a:p>
            <a:pPr eaLnBrk="0" hangingPunct="0"/>
            <a:r>
              <a:rPr lang="en-US" sz="1100" dirty="0">
                <a:latin typeface="Arial Narrow" pitchFamily="42" charset="0"/>
                <a:ea typeface="Times New Roman" pitchFamily="42" charset="0"/>
                <a:cs typeface="Times New Roman" pitchFamily="42" charset="0"/>
              </a:rPr>
              <a:t>B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Probably will come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C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May occur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D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Unlikely to occur.</a:t>
            </a:r>
            <a:endParaRPr lang="en-US" sz="900" dirty="0"/>
          </a:p>
          <a:p>
            <a:pPr eaLnBrk="0" hangingPunct="0"/>
            <a:endParaRPr lang="en-US" dirty="0"/>
          </a:p>
        </p:txBody>
      </p:sp>
      <p:sp>
        <p:nvSpPr>
          <p:cNvPr id="13377"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3378" name="TextBox 15"/>
          <p:cNvSpPr txBox="1">
            <a:spLocks noChangeArrowheads="1"/>
          </p:cNvSpPr>
          <p:nvPr/>
        </p:nvSpPr>
        <p:spPr bwMode="auto">
          <a:xfrm>
            <a:off x="0" y="914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smtClean="0">
                <a:solidFill>
                  <a:srgbClr val="230DC3"/>
                </a:solidFill>
              </a:rPr>
              <a:t>PVAMU </a:t>
            </a:r>
            <a:r>
              <a:rPr lang="en-US" sz="1200" b="1" i="1" dirty="0">
                <a:solidFill>
                  <a:srgbClr val="230DC3"/>
                </a:solidFill>
              </a:rPr>
              <a:t>Outdoors</a:t>
            </a:r>
            <a:endParaRPr lang="en-US" sz="1200" b="1" dirty="0">
              <a:solidFill>
                <a:srgbClr val="230DC3"/>
              </a:solidFill>
            </a:endParaRPr>
          </a:p>
        </p:txBody>
      </p:sp>
      <p:sp>
        <p:nvSpPr>
          <p:cNvPr id="13379" name="Rectangle 12"/>
          <p:cNvSpPr>
            <a:spLocks noChangeArrowheads="1"/>
          </p:cNvSpPr>
          <p:nvPr/>
        </p:nvSpPr>
        <p:spPr bwMode="auto">
          <a:xfrm>
            <a:off x="228600" y="3276600"/>
            <a:ext cx="8686800" cy="553998"/>
          </a:xfrm>
          <a:prstGeom prst="rect">
            <a:avLst/>
          </a:prstGeom>
          <a:noFill/>
          <a:ln w="9525">
            <a:noFill/>
            <a:miter lim="800000"/>
            <a:headEnd/>
            <a:tailEnd/>
          </a:ln>
        </p:spPr>
        <p:txBody>
          <a:bodyPr anchor="ctr">
            <a:prstTxWarp prst="textNoShape">
              <a:avLst/>
            </a:prstTxWarp>
            <a:spAutoFit/>
          </a:bodyPr>
          <a:lstStyle/>
          <a:p>
            <a:r>
              <a:rPr lang="en-US" sz="1000" dirty="0">
                <a:latin typeface="Arial Narrow" pitchFamily="42" charset="0"/>
                <a:ea typeface="Times New Roman" pitchFamily="42" charset="0"/>
                <a:cs typeface="Times New Roman" pitchFamily="42" charset="0"/>
              </a:rPr>
              <a:t>* </a:t>
            </a:r>
            <a:r>
              <a:rPr lang="en-US" sz="1000" dirty="0" smtClean="0">
                <a:latin typeface="Arial Narrow" pitchFamily="42" charset="0"/>
                <a:ea typeface="Times New Roman" pitchFamily="42" charset="0"/>
                <a:cs typeface="Times New Roman" pitchFamily="42" charset="0"/>
              </a:rPr>
              <a:t>Associated </a:t>
            </a:r>
            <a:r>
              <a:rPr lang="en-US" sz="1000" dirty="0">
                <a:latin typeface="Arial Narrow" pitchFamily="42" charset="0"/>
                <a:ea typeface="Times New Roman" pitchFamily="42" charset="0"/>
                <a:cs typeface="Times New Roman" pitchFamily="42" charset="0"/>
              </a:rPr>
              <a:t>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42" charset="0"/>
                <a:ea typeface="Times New Roman" pitchFamily="42" charset="0"/>
                <a:cs typeface="Times New Roman" pitchFamily="42" charset="0"/>
              </a:rPr>
              <a:t>**Methods to manage risks may include:  purchasing special event liability insurance, arranging for security through </a:t>
            </a:r>
            <a:r>
              <a:rPr lang="en-US" sz="1000" dirty="0" smtClean="0">
                <a:latin typeface="Arial Narrow" pitchFamily="42" charset="0"/>
                <a:ea typeface="Times New Roman" pitchFamily="42" charset="0"/>
                <a:cs typeface="Times New Roman" pitchFamily="42" charset="0"/>
              </a:rPr>
              <a:t>PVAMU </a:t>
            </a:r>
            <a:r>
              <a:rPr lang="en-US" sz="1000" dirty="0">
                <a:latin typeface="Arial Narrow" pitchFamily="42" charset="0"/>
                <a:ea typeface="Times New Roman" pitchFamily="42" charset="0"/>
                <a:cs typeface="Times New Roman" pitchFamily="42" charset="0"/>
              </a:rPr>
              <a:t>PD, traveling with an advisor, rotating drivers, etc.</a:t>
            </a:r>
            <a:endParaRPr lang="en-US" dirty="0"/>
          </a:p>
        </p:txBody>
      </p:sp>
      <p:sp>
        <p:nvSpPr>
          <p:cNvPr id="13380" name="Rectangle 13"/>
          <p:cNvSpPr>
            <a:spLocks noChangeArrowheads="1"/>
          </p:cNvSpPr>
          <p:nvPr/>
        </p:nvSpPr>
        <p:spPr bwMode="auto">
          <a:xfrm>
            <a:off x="0" y="6096000"/>
            <a:ext cx="9144000" cy="646113"/>
          </a:xfrm>
          <a:prstGeom prst="rect">
            <a:avLst/>
          </a:prstGeom>
          <a:noFill/>
          <a:ln w="9525">
            <a:noFill/>
            <a:miter lim="800000"/>
            <a:headEnd/>
            <a:tailEnd/>
          </a:ln>
        </p:spPr>
        <p:txBody>
          <a:bodyPr anchor="ctr">
            <a:prstTxWarp prst="textNoShape">
              <a:avLst/>
            </a:prstTxWarp>
            <a:spAutoFit/>
          </a:bodyPr>
          <a:lstStyle/>
          <a:p>
            <a:r>
              <a:rPr lang="en-US" sz="900" dirty="0">
                <a:latin typeface="Arial Narrow" pitchFamily="42" charset="0"/>
                <a:ea typeface="Times New Roman" pitchFamily="42" charset="0"/>
                <a:cs typeface="Times New Roman" pitchFamily="42" charset="0"/>
              </a:rPr>
              <a:t>If any special activity score is within the red or yellow the Office of Student Activities must review.  The Risk Management &amp; Insurance Matrix must be filed when an Activity </a:t>
            </a:r>
            <a:r>
              <a:rPr lang="en-US" sz="900" dirty="0" smtClean="0">
                <a:latin typeface="Arial Narrow" pitchFamily="42" charset="0"/>
                <a:ea typeface="Times New Roman" pitchFamily="42" charset="0"/>
                <a:cs typeface="Times New Roman" pitchFamily="42" charset="0"/>
              </a:rPr>
              <a:t>Permit is submitted.</a:t>
            </a:r>
            <a:endParaRPr lang="en-US" sz="900" dirty="0"/>
          </a:p>
          <a:p>
            <a:pPr eaLnBrk="0" hangingPunct="0"/>
            <a:r>
              <a:rPr lang="en-US" sz="900" dirty="0">
                <a:latin typeface="Arial Narrow" pitchFamily="42" charset="0"/>
                <a:ea typeface="Times New Roman" pitchFamily="42" charset="0"/>
                <a:cs typeface="Times New Roman" pitchFamily="42"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a:t>
            </a:r>
            <a:r>
              <a:rPr lang="en-US" sz="900" dirty="0" smtClean="0">
                <a:latin typeface="Arial Narrow" pitchFamily="42" charset="0"/>
                <a:ea typeface="Times New Roman" pitchFamily="42" charset="0"/>
                <a:cs typeface="Times New Roman" pitchFamily="42" charset="0"/>
              </a:rPr>
              <a:t>Prairie View A&amp;M University</a:t>
            </a:r>
            <a:r>
              <a:rPr lang="en-US" sz="900" dirty="0">
                <a:latin typeface="Arial Narrow" pitchFamily="42" charset="0"/>
                <a:ea typeface="Times New Roman" pitchFamily="42" charset="0"/>
                <a:cs typeface="Times New Roman" pitchFamily="42" charset="0"/>
              </a:rPr>
              <a:t>.  For more information on event planning, contact Student Activities in the </a:t>
            </a:r>
            <a:r>
              <a:rPr lang="en-US" sz="900" dirty="0" smtClean="0">
                <a:latin typeface="Arial Narrow" pitchFamily="42" charset="0"/>
                <a:ea typeface="Times New Roman" pitchFamily="42" charset="0"/>
                <a:cs typeface="Times New Roman" pitchFamily="42" charset="0"/>
              </a:rPr>
              <a:t>Memorial Student Center (936) 261-1340.</a:t>
            </a:r>
            <a:endParaRPr lang="en-U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066800" y="304800"/>
            <a:ext cx="7696200" cy="914400"/>
          </a:xfrm>
        </p:spPr>
        <p:txBody>
          <a:bodyPr>
            <a:noAutofit/>
          </a:bodyPr>
          <a:lstStyle/>
          <a:p>
            <a:pPr eaLnBrk="1" hangingPunct="1"/>
            <a:r>
              <a:rPr lang="en-US" sz="3600" b="1" dirty="0">
                <a:latin typeface="+mn-lt"/>
              </a:rPr>
              <a:t>Step Two: Identify risk associated with each activity</a:t>
            </a:r>
          </a:p>
        </p:txBody>
      </p:sp>
      <p:sp>
        <p:nvSpPr>
          <p:cNvPr id="14339" name="Rectangle 3"/>
          <p:cNvSpPr>
            <a:spLocks noGrp="1" noChangeArrowheads="1"/>
          </p:cNvSpPr>
          <p:nvPr>
            <p:ph type="body" idx="4294967295"/>
          </p:nvPr>
        </p:nvSpPr>
        <p:spPr>
          <a:xfrm>
            <a:off x="1219200" y="1676400"/>
            <a:ext cx="7924800" cy="4876800"/>
          </a:xfrm>
        </p:spPr>
        <p:txBody>
          <a:bodyPr>
            <a:noAutofit/>
          </a:bodyPr>
          <a:lstStyle/>
          <a:p>
            <a:pPr eaLnBrk="1" hangingPunct="1">
              <a:lnSpc>
                <a:spcPct val="80000"/>
              </a:lnSpc>
            </a:pPr>
            <a:r>
              <a:rPr lang="en-US" sz="1800" dirty="0"/>
              <a:t>Driving </a:t>
            </a:r>
          </a:p>
          <a:p>
            <a:pPr lvl="1" eaLnBrk="1" hangingPunct="1">
              <a:lnSpc>
                <a:spcPct val="80000"/>
              </a:lnSpc>
            </a:pPr>
            <a:r>
              <a:rPr lang="en-US" sz="1800" dirty="0"/>
              <a:t>ATV’s</a:t>
            </a:r>
          </a:p>
          <a:p>
            <a:pPr lvl="1" eaLnBrk="1" hangingPunct="1">
              <a:lnSpc>
                <a:spcPct val="80000"/>
              </a:lnSpc>
            </a:pPr>
            <a:r>
              <a:rPr lang="en-US" sz="1800" dirty="0"/>
              <a:t>Other Vehicles</a:t>
            </a:r>
          </a:p>
          <a:p>
            <a:pPr eaLnBrk="1" hangingPunct="1">
              <a:lnSpc>
                <a:spcPct val="80000"/>
              </a:lnSpc>
            </a:pPr>
            <a:r>
              <a:rPr lang="en-US" sz="1800" dirty="0"/>
              <a:t>Events</a:t>
            </a:r>
          </a:p>
          <a:p>
            <a:pPr lvl="1" eaLnBrk="1" hangingPunct="1">
              <a:lnSpc>
                <a:spcPct val="80000"/>
              </a:lnSpc>
            </a:pPr>
            <a:r>
              <a:rPr lang="en-US" sz="1800" dirty="0"/>
              <a:t>BB Gun Shooting</a:t>
            </a:r>
          </a:p>
          <a:p>
            <a:pPr lvl="1" eaLnBrk="1" hangingPunct="1">
              <a:lnSpc>
                <a:spcPct val="80000"/>
              </a:lnSpc>
            </a:pPr>
            <a:r>
              <a:rPr lang="en-US" sz="1800" dirty="0"/>
              <a:t>Climbing Wall</a:t>
            </a:r>
          </a:p>
          <a:p>
            <a:pPr lvl="1" eaLnBrk="1" hangingPunct="1">
              <a:lnSpc>
                <a:spcPct val="80000"/>
              </a:lnSpc>
            </a:pPr>
            <a:r>
              <a:rPr lang="en-US" sz="1800" dirty="0"/>
              <a:t>Archery</a:t>
            </a:r>
          </a:p>
          <a:p>
            <a:pPr eaLnBrk="1" hangingPunct="1">
              <a:lnSpc>
                <a:spcPct val="80000"/>
              </a:lnSpc>
            </a:pPr>
            <a:r>
              <a:rPr lang="en-US" sz="1800" dirty="0"/>
              <a:t>Physical Risks</a:t>
            </a:r>
          </a:p>
          <a:p>
            <a:pPr lvl="1" eaLnBrk="1" hangingPunct="1">
              <a:lnSpc>
                <a:spcPct val="80000"/>
              </a:lnSpc>
            </a:pPr>
            <a:r>
              <a:rPr lang="en-US" sz="1800" dirty="0"/>
              <a:t>Insect Bites</a:t>
            </a:r>
          </a:p>
          <a:p>
            <a:pPr lvl="1" eaLnBrk="1" hangingPunct="1">
              <a:lnSpc>
                <a:spcPct val="80000"/>
              </a:lnSpc>
            </a:pPr>
            <a:r>
              <a:rPr lang="en-US" sz="1800" dirty="0"/>
              <a:t>Slips, Trips, Falls</a:t>
            </a:r>
          </a:p>
          <a:p>
            <a:pPr lvl="1" eaLnBrk="1" hangingPunct="1">
              <a:lnSpc>
                <a:spcPct val="80000"/>
              </a:lnSpc>
            </a:pPr>
            <a:r>
              <a:rPr lang="en-US" sz="1800" dirty="0"/>
              <a:t>Animal Concerns</a:t>
            </a:r>
          </a:p>
          <a:p>
            <a:pPr eaLnBrk="1" hangingPunct="1">
              <a:lnSpc>
                <a:spcPct val="80000"/>
              </a:lnSpc>
            </a:pPr>
            <a:r>
              <a:rPr lang="en-US" sz="1800" dirty="0"/>
              <a:t>Financial</a:t>
            </a:r>
          </a:p>
          <a:p>
            <a:pPr lvl="1" eaLnBrk="1" hangingPunct="1">
              <a:lnSpc>
                <a:spcPct val="80000"/>
              </a:lnSpc>
            </a:pPr>
            <a:r>
              <a:rPr lang="en-US" sz="1800" dirty="0"/>
              <a:t>Liability</a:t>
            </a:r>
          </a:p>
          <a:p>
            <a:pPr lvl="1" eaLnBrk="1" hangingPunct="1">
              <a:lnSpc>
                <a:spcPct val="80000"/>
              </a:lnSpc>
            </a:pPr>
            <a:r>
              <a:rPr lang="en-US" sz="1800" dirty="0"/>
              <a:t>Insurance</a:t>
            </a:r>
          </a:p>
          <a:p>
            <a:pPr eaLnBrk="1" hangingPunct="1">
              <a:lnSpc>
                <a:spcPct val="80000"/>
              </a:lnSpc>
            </a:pPr>
            <a:r>
              <a:rPr lang="en-US" sz="1800" dirty="0"/>
              <a:t>Reputation</a:t>
            </a:r>
          </a:p>
          <a:p>
            <a:pPr lvl="1" eaLnBrk="1" hangingPunct="1">
              <a:lnSpc>
                <a:spcPct val="80000"/>
              </a:lnSpc>
            </a:pPr>
            <a:r>
              <a:rPr lang="en-US" sz="1800" dirty="0"/>
              <a:t>What If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0246" name="Group 70"/>
          <p:cNvGraphicFramePr>
            <a:graphicFrameLocks noGrp="1"/>
          </p:cNvGraphicFramePr>
          <p:nvPr/>
        </p:nvGraphicFramePr>
        <p:xfrm>
          <a:off x="152400" y="990600"/>
          <a:ext cx="8839200" cy="2370138"/>
        </p:xfrm>
        <a:graphic>
          <a:graphicData uri="http://schemas.openxmlformats.org/drawingml/2006/table">
            <a:tbl>
              <a:tblPr/>
              <a:tblGrid>
                <a:gridCol w="1708150"/>
                <a:gridCol w="1782763"/>
                <a:gridCol w="1154112"/>
                <a:gridCol w="1047750"/>
                <a:gridCol w="3146425"/>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Table 5"/>
          <p:cNvGraphicFramePr>
            <a:graphicFrameLocks noGrp="1"/>
          </p:cNvGraphicFramePr>
          <p:nvPr/>
        </p:nvGraphicFramePr>
        <p:xfrm>
          <a:off x="3124200" y="4038600"/>
          <a:ext cx="3040063" cy="1340803"/>
        </p:xfrm>
        <a:graphic>
          <a:graphicData uri="http://schemas.openxmlformats.org/drawingml/2006/table">
            <a:tbl>
              <a:tblPr/>
              <a:tblGrid>
                <a:gridCol w="838200"/>
                <a:gridCol w="501650"/>
                <a:gridCol w="566738"/>
                <a:gridCol w="566737"/>
                <a:gridCol w="566738"/>
              </a:tblGrid>
              <a:tr h="201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bl>
          </a:graphicData>
        </a:graphic>
      </p:graphicFrame>
      <p:sp>
        <p:nvSpPr>
          <p:cNvPr id="15423"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SERIOUSNESS OF RISK</a:t>
            </a:r>
            <a:endParaRPr lang="en-US" sz="900" dirty="0"/>
          </a:p>
          <a:p>
            <a:pPr eaLnBrk="0" hangingPunct="0"/>
            <a:r>
              <a:rPr lang="en-US" sz="1000" dirty="0">
                <a:latin typeface="Arial Narrow" pitchFamily="42" charset="0"/>
                <a:ea typeface="Times New Roman" pitchFamily="42" charset="0"/>
                <a:cs typeface="Times New Roman" pitchFamily="42" charset="0"/>
              </a:rPr>
              <a:t>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result in death.</a:t>
            </a:r>
          </a:p>
          <a:p>
            <a:pPr eaLnBrk="0" hangingPunct="0"/>
            <a:endParaRPr lang="en-US" sz="900" dirty="0"/>
          </a:p>
          <a:p>
            <a:pPr eaLnBrk="0" hangingPunct="0"/>
            <a:r>
              <a:rPr lang="en-US" sz="1000" dirty="0">
                <a:latin typeface="Arial Narrow" pitchFamily="42" charset="0"/>
                <a:ea typeface="Times New Roman" pitchFamily="42" charset="0"/>
                <a:cs typeface="Times New Roman" pitchFamily="42" charset="0"/>
              </a:rPr>
              <a:t>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severe injury, major property damage, significant financial loss, and/or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minor injury, illness, property damage, financial loss, and/or could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IV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Hazard presents a minimal threat to safety, health, and well-being of participants.</a:t>
            </a:r>
            <a:endParaRPr lang="en-US" sz="900" dirty="0"/>
          </a:p>
          <a:p>
            <a:pPr eaLnBrk="0" hangingPunct="0"/>
            <a:endParaRPr lang="en-US" dirty="0"/>
          </a:p>
        </p:txBody>
      </p:sp>
      <p:sp>
        <p:nvSpPr>
          <p:cNvPr id="15424" name="Text Box 4"/>
          <p:cNvSpPr txBox="1">
            <a:spLocks noChangeArrowheads="1"/>
          </p:cNvSpPr>
          <p:nvPr/>
        </p:nvSpPr>
        <p:spPr bwMode="auto">
          <a:xfrm>
            <a:off x="6248400" y="3962400"/>
            <a:ext cx="2647950" cy="16764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PROBABILITY</a:t>
            </a:r>
            <a:endParaRPr lang="en-US" sz="900" dirty="0"/>
          </a:p>
          <a:p>
            <a:pPr eaLnBrk="0" hangingPunct="0"/>
            <a:r>
              <a:rPr lang="en-US" sz="1100" dirty="0">
                <a:latin typeface="Arial Narrow" pitchFamily="42" charset="0"/>
                <a:ea typeface="Times New Roman" pitchFamily="42" charset="0"/>
                <a:cs typeface="Times New Roman" pitchFamily="42" charset="0"/>
              </a:rPr>
              <a:t>A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Likely to occur immediately or in a short period of time, expected to occur frequently.</a:t>
            </a:r>
          </a:p>
          <a:p>
            <a:pPr eaLnBrk="0" hangingPunct="0"/>
            <a:endParaRPr lang="en-US" sz="900" dirty="0"/>
          </a:p>
          <a:p>
            <a:pPr eaLnBrk="0" hangingPunct="0"/>
            <a:r>
              <a:rPr lang="en-US" sz="1100" dirty="0">
                <a:latin typeface="Arial Narrow" pitchFamily="42" charset="0"/>
                <a:ea typeface="Times New Roman" pitchFamily="42" charset="0"/>
                <a:cs typeface="Times New Roman" pitchFamily="42" charset="0"/>
              </a:rPr>
              <a:t>B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Probably will come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C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May occur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D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Unlikely to occur.</a:t>
            </a:r>
            <a:endParaRPr lang="en-US" sz="900" dirty="0"/>
          </a:p>
          <a:p>
            <a:pPr eaLnBrk="0" hangingPunct="0"/>
            <a:endParaRPr lang="en-US" dirty="0"/>
          </a:p>
        </p:txBody>
      </p:sp>
      <p:sp>
        <p:nvSpPr>
          <p:cNvPr id="1542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5426" name="TextBox 15"/>
          <p:cNvSpPr txBox="1">
            <a:spLocks noChangeArrowheads="1"/>
          </p:cNvSpPr>
          <p:nvPr/>
        </p:nvSpPr>
        <p:spPr bwMode="auto">
          <a:xfrm>
            <a:off x="0" y="533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a:solidFill>
                  <a:srgbClr val="230DC3"/>
                </a:solidFill>
              </a:rPr>
              <a:t>Tarleton Outdoors</a:t>
            </a:r>
            <a:endParaRPr lang="en-US" sz="1200" b="1" dirty="0">
              <a:solidFill>
                <a:srgbClr val="230DC3"/>
              </a:solidFill>
            </a:endParaRPr>
          </a:p>
        </p:txBody>
      </p:sp>
      <p:sp>
        <p:nvSpPr>
          <p:cNvPr id="15427" name="Rectangle 12"/>
          <p:cNvSpPr>
            <a:spLocks noChangeArrowheads="1"/>
          </p:cNvSpPr>
          <p:nvPr/>
        </p:nvSpPr>
        <p:spPr bwMode="auto">
          <a:xfrm>
            <a:off x="0" y="3352800"/>
            <a:ext cx="9114996" cy="400110"/>
          </a:xfrm>
          <a:prstGeom prst="rect">
            <a:avLst/>
          </a:prstGeom>
          <a:noFill/>
          <a:ln w="9525">
            <a:noFill/>
            <a:miter lim="800000"/>
            <a:headEnd/>
            <a:tailEnd/>
          </a:ln>
        </p:spPr>
        <p:txBody>
          <a:bodyPr wrap="square" anchor="ctr">
            <a:prstTxWarp prst="textNoShape">
              <a:avLst/>
            </a:prstTxWarp>
            <a:spAutoFit/>
          </a:bodyPr>
          <a:lstStyle/>
          <a:p>
            <a:r>
              <a:rPr lang="en-US" sz="1000" dirty="0">
                <a:latin typeface="Arial Narrow" pitchFamily="42" charset="0"/>
                <a:ea typeface="Times New Roman" pitchFamily="42" charset="0"/>
                <a:cs typeface="Times New Roman" pitchFamily="42" charset="0"/>
              </a:rPr>
              <a:t>* </a:t>
            </a:r>
            <a:r>
              <a:rPr lang="en-US" sz="1000" dirty="0" smtClean="0">
                <a:latin typeface="Arial Narrow" pitchFamily="42" charset="0"/>
                <a:ea typeface="Times New Roman" pitchFamily="42" charset="0"/>
                <a:cs typeface="Times New Roman" pitchFamily="42" charset="0"/>
              </a:rPr>
              <a:t>Associated </a:t>
            </a:r>
            <a:r>
              <a:rPr lang="en-US" sz="1000" dirty="0">
                <a:latin typeface="Arial Narrow" pitchFamily="42" charset="0"/>
                <a:ea typeface="Times New Roman" pitchFamily="42" charset="0"/>
                <a:cs typeface="Times New Roman" pitchFamily="42" charset="0"/>
              </a:rPr>
              <a:t>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42" charset="0"/>
                <a:ea typeface="Times New Roman" pitchFamily="42" charset="0"/>
                <a:cs typeface="Times New Roman" pitchFamily="42" charset="0"/>
              </a:rPr>
              <a:t>**Methods to manage risks may include:  purchasing special event liability insurance, arranging for security through </a:t>
            </a:r>
            <a:r>
              <a:rPr lang="en-US" sz="1000" dirty="0" smtClean="0">
                <a:latin typeface="Arial Narrow" pitchFamily="42" charset="0"/>
                <a:ea typeface="Times New Roman" pitchFamily="42" charset="0"/>
                <a:cs typeface="Times New Roman" pitchFamily="42" charset="0"/>
              </a:rPr>
              <a:t>PVAMU </a:t>
            </a:r>
            <a:r>
              <a:rPr lang="en-US" sz="1000" dirty="0">
                <a:latin typeface="Arial Narrow" pitchFamily="42" charset="0"/>
                <a:ea typeface="Times New Roman" pitchFamily="42" charset="0"/>
                <a:cs typeface="Times New Roman" pitchFamily="42" charset="0"/>
              </a:rPr>
              <a:t>PD, traveling with an advisor, rotating drivers, etc.</a:t>
            </a:r>
            <a:endParaRPr lang="en-US" dirty="0"/>
          </a:p>
        </p:txBody>
      </p:sp>
      <p:sp>
        <p:nvSpPr>
          <p:cNvPr id="15428" name="Rectangle 13"/>
          <p:cNvSpPr>
            <a:spLocks noChangeArrowheads="1"/>
          </p:cNvSpPr>
          <p:nvPr/>
        </p:nvSpPr>
        <p:spPr bwMode="auto">
          <a:xfrm>
            <a:off x="0" y="6096000"/>
            <a:ext cx="9144000" cy="646113"/>
          </a:xfrm>
          <a:prstGeom prst="rect">
            <a:avLst/>
          </a:prstGeom>
          <a:noFill/>
          <a:ln w="9525">
            <a:noFill/>
            <a:miter lim="800000"/>
            <a:headEnd/>
            <a:tailEnd/>
          </a:ln>
        </p:spPr>
        <p:txBody>
          <a:bodyPr anchor="ctr">
            <a:prstTxWarp prst="textNoShape">
              <a:avLst/>
            </a:prstTxWarp>
            <a:spAutoFit/>
          </a:bodyPr>
          <a:lstStyle/>
          <a:p>
            <a:r>
              <a:rPr lang="en-US" sz="900" dirty="0">
                <a:latin typeface="Arial Narrow" pitchFamily="42" charset="0"/>
                <a:ea typeface="Times New Roman" pitchFamily="42" charset="0"/>
                <a:cs typeface="Times New Roman" pitchFamily="42" charset="0"/>
              </a:rPr>
              <a:t>If any special activity score is within the red or yellow the Office of Student Activities must review.  The Risk Management &amp; Insurance Matrix must be filed when an Activity Proposal is require.</a:t>
            </a:r>
            <a:endParaRPr lang="en-US" sz="900" dirty="0"/>
          </a:p>
          <a:p>
            <a:pPr eaLnBrk="0" hangingPunct="0"/>
            <a:r>
              <a:rPr lang="en-US" sz="900" dirty="0">
                <a:latin typeface="Arial Narrow" pitchFamily="42" charset="0"/>
                <a:ea typeface="Times New Roman" pitchFamily="42" charset="0"/>
                <a:cs typeface="Times New Roman" pitchFamily="42"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a:t>
            </a:r>
            <a:r>
              <a:rPr lang="en-US" sz="900" dirty="0" smtClean="0">
                <a:latin typeface="Arial Narrow" pitchFamily="42" charset="0"/>
                <a:ea typeface="Times New Roman" pitchFamily="42" charset="0"/>
                <a:cs typeface="Times New Roman" pitchFamily="42" charset="0"/>
              </a:rPr>
              <a:t>Prairie View A&amp;M University</a:t>
            </a:r>
            <a:r>
              <a:rPr lang="en-US" sz="900" dirty="0">
                <a:latin typeface="Arial Narrow" pitchFamily="42" charset="0"/>
                <a:ea typeface="Times New Roman" pitchFamily="42" charset="0"/>
                <a:cs typeface="Times New Roman" pitchFamily="42" charset="0"/>
              </a:rPr>
              <a:t>.  For more information on event planning, contact Student Activities in the </a:t>
            </a:r>
            <a:r>
              <a:rPr lang="en-US" sz="900" dirty="0" smtClean="0">
                <a:latin typeface="Arial Narrow" pitchFamily="42" charset="0"/>
                <a:ea typeface="Times New Roman" pitchFamily="42" charset="0"/>
                <a:cs typeface="Times New Roman" pitchFamily="42" charset="0"/>
              </a:rPr>
              <a:t>Memorial Student Center (936) 261-1340.</a:t>
            </a:r>
            <a:endParaRPr lang="en-US" sz="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990600" y="1600200"/>
            <a:ext cx="7924800" cy="2362200"/>
          </a:xfrm>
        </p:spPr>
        <p:txBody>
          <a:bodyPr>
            <a:normAutofit fontScale="90000"/>
          </a:bodyPr>
          <a:lstStyle/>
          <a:p>
            <a:pPr eaLnBrk="1" hangingPunct="1"/>
            <a:r>
              <a:rPr lang="en-US" sz="4000" b="1" dirty="0">
                <a:latin typeface="Arial Narrow" pitchFamily="42" charset="0"/>
              </a:rPr>
              <a:t>Step Three: Use the matrix to determine the level of risk before applying any </a:t>
            </a:r>
            <a:r>
              <a:rPr lang="en-US" sz="4000" b="1" dirty="0" smtClean="0">
                <a:latin typeface="Arial Narrow" pitchFamily="42" charset="0"/>
              </a:rPr>
              <a:t>risk management strategies</a:t>
            </a:r>
            <a:endParaRPr lang="en-US" sz="4000" b="1" dirty="0">
              <a:latin typeface="Arial Narrow" pitchFamily="4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152400" y="3505200"/>
            <a:ext cx="8763000" cy="2895600"/>
          </a:xfrm>
          <a:prstGeom prst="rect">
            <a:avLst/>
          </a:prstGeom>
          <a:solidFill>
            <a:srgbClr val="FFFF00"/>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SERIOUSNESS</a:t>
            </a:r>
            <a:endParaRPr lang="en-US" sz="900" dirty="0"/>
          </a:p>
          <a:p>
            <a:pPr eaLnBrk="0" hangingPunct="0"/>
            <a:r>
              <a:rPr lang="en-US" b="1" dirty="0">
                <a:latin typeface="Arial Narrow" pitchFamily="42" charset="0"/>
                <a:ea typeface="Times New Roman" pitchFamily="42" charset="0"/>
                <a:cs typeface="Times New Roman" pitchFamily="42" charset="0"/>
              </a:rPr>
              <a:t>I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May result in death.</a:t>
            </a:r>
          </a:p>
          <a:p>
            <a:pPr eaLnBrk="0" hangingPunct="0"/>
            <a:endParaRPr lang="en-US" b="1" dirty="0"/>
          </a:p>
          <a:p>
            <a:pPr eaLnBrk="0" hangingPunct="0"/>
            <a:r>
              <a:rPr lang="en-US" b="1" dirty="0">
                <a:latin typeface="Arial Narrow" pitchFamily="42" charset="0"/>
                <a:ea typeface="Times New Roman" pitchFamily="42" charset="0"/>
                <a:cs typeface="Times New Roman" pitchFamily="42" charset="0"/>
              </a:rPr>
              <a:t>II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May cause severe injury, major property damage, significant financial loss, and/or result in negative publicity for the organization and/or institution.</a:t>
            </a:r>
            <a:endParaRPr lang="en-US" b="1" dirty="0"/>
          </a:p>
          <a:p>
            <a:pPr eaLnBrk="0" hangingPunct="0"/>
            <a:endParaRPr lang="en-US" b="1" dirty="0">
              <a:latin typeface="Arial Narrow" pitchFamily="42" charset="0"/>
              <a:ea typeface="Times New Roman" pitchFamily="42" charset="0"/>
              <a:cs typeface="Times New Roman" pitchFamily="42" charset="0"/>
            </a:endParaRPr>
          </a:p>
          <a:p>
            <a:pPr eaLnBrk="0" hangingPunct="0"/>
            <a:r>
              <a:rPr lang="en-US" b="1" dirty="0">
                <a:latin typeface="Arial Narrow" pitchFamily="42" charset="0"/>
                <a:ea typeface="Times New Roman" pitchFamily="42" charset="0"/>
                <a:cs typeface="Times New Roman" pitchFamily="42" charset="0"/>
              </a:rPr>
              <a:t>III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May cause minor injury, illness, property damage, financial loss, and/or could result in negative publicity for the organization and/or institution.</a:t>
            </a:r>
            <a:endParaRPr lang="en-US" b="1" dirty="0"/>
          </a:p>
          <a:p>
            <a:pPr eaLnBrk="0" hangingPunct="0"/>
            <a:endParaRPr lang="en-US" b="1" dirty="0">
              <a:latin typeface="Arial Narrow" pitchFamily="42" charset="0"/>
              <a:ea typeface="Times New Roman" pitchFamily="42" charset="0"/>
              <a:cs typeface="Times New Roman" pitchFamily="42" charset="0"/>
            </a:endParaRPr>
          </a:p>
          <a:p>
            <a:pPr eaLnBrk="0" hangingPunct="0"/>
            <a:r>
              <a:rPr lang="en-US" b="1" dirty="0">
                <a:latin typeface="Arial Narrow" pitchFamily="42" charset="0"/>
                <a:ea typeface="Times New Roman" pitchFamily="42" charset="0"/>
                <a:cs typeface="Times New Roman" pitchFamily="42" charset="0"/>
              </a:rPr>
              <a:t>IV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Hazard presents a minimal threat to safety, health, and well-being of participants</a:t>
            </a:r>
            <a:r>
              <a:rPr lang="en-US" dirty="0">
                <a:latin typeface="Arial Narrow" pitchFamily="42" charset="0"/>
                <a:ea typeface="Times New Roman" pitchFamily="42" charset="0"/>
                <a:cs typeface="Times New Roman" pitchFamily="42" charset="0"/>
              </a:rPr>
              <a:t>.</a:t>
            </a:r>
            <a:endParaRPr lang="en-US" dirty="0"/>
          </a:p>
        </p:txBody>
      </p:sp>
      <p:sp>
        <p:nvSpPr>
          <p:cNvPr id="1741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7412" name="TextBox 15"/>
          <p:cNvSpPr txBox="1">
            <a:spLocks noChangeArrowheads="1"/>
          </p:cNvSpPr>
          <p:nvPr/>
        </p:nvSpPr>
        <p:spPr bwMode="auto">
          <a:xfrm>
            <a:off x="0" y="533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smtClean="0">
                <a:solidFill>
                  <a:srgbClr val="230DC3"/>
                </a:solidFill>
              </a:rPr>
              <a:t>PVAMU </a:t>
            </a:r>
            <a:r>
              <a:rPr lang="en-US" sz="1200" b="1" i="1" dirty="0">
                <a:solidFill>
                  <a:srgbClr val="230DC3"/>
                </a:solidFill>
              </a:rPr>
              <a:t>Outdoors</a:t>
            </a:r>
            <a:endParaRPr lang="en-US" sz="1200" b="1" dirty="0">
              <a:solidFill>
                <a:srgbClr val="230DC3"/>
              </a:solidFill>
            </a:endParaRPr>
          </a:p>
        </p:txBody>
      </p:sp>
      <p:graphicFrame>
        <p:nvGraphicFramePr>
          <p:cNvPr id="137292" name="Group 76"/>
          <p:cNvGraphicFramePr>
            <a:graphicFrameLocks noGrp="1"/>
          </p:cNvGraphicFramePr>
          <p:nvPr/>
        </p:nvGraphicFramePr>
        <p:xfrm>
          <a:off x="152400" y="990600"/>
          <a:ext cx="8839200" cy="2370138"/>
        </p:xfrm>
        <a:graphic>
          <a:graphicData uri="http://schemas.openxmlformats.org/drawingml/2006/table">
            <a:tbl>
              <a:tblPr/>
              <a:tblGrid>
                <a:gridCol w="1708150"/>
                <a:gridCol w="1782763"/>
                <a:gridCol w="1154112"/>
                <a:gridCol w="1047750"/>
                <a:gridCol w="3146425"/>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152400" y="3505200"/>
            <a:ext cx="8743950" cy="3124200"/>
          </a:xfrm>
          <a:prstGeom prst="rect">
            <a:avLst/>
          </a:prstGeom>
          <a:solidFill>
            <a:srgbClr val="FFFF00"/>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PROBABILITY</a:t>
            </a:r>
            <a:endParaRPr lang="en-US" sz="900" dirty="0"/>
          </a:p>
          <a:p>
            <a:pPr eaLnBrk="0" hangingPunct="0"/>
            <a:r>
              <a:rPr lang="en-US" b="1" dirty="0">
                <a:latin typeface="Arial Narrow" pitchFamily="42" charset="0"/>
                <a:ea typeface="Times New Roman" pitchFamily="42" charset="0"/>
                <a:cs typeface="Times New Roman" pitchFamily="42" charset="0"/>
              </a:rPr>
              <a:t>A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Likely to occur immediately or in a short period of time, expected to occur frequently.</a:t>
            </a:r>
          </a:p>
          <a:p>
            <a:pPr eaLnBrk="0" hangingPunct="0"/>
            <a:endParaRPr lang="en-US" b="1" dirty="0"/>
          </a:p>
          <a:p>
            <a:pPr eaLnBrk="0" hangingPunct="0"/>
            <a:r>
              <a:rPr lang="en-US" b="1" dirty="0">
                <a:latin typeface="Arial Narrow" pitchFamily="42" charset="0"/>
                <a:ea typeface="Times New Roman" pitchFamily="42" charset="0"/>
                <a:cs typeface="Times New Roman" pitchFamily="42" charset="0"/>
              </a:rPr>
              <a:t>B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Probably will come in time</a:t>
            </a:r>
            <a:endParaRPr lang="en-US" b="1" dirty="0"/>
          </a:p>
          <a:p>
            <a:pPr eaLnBrk="0" hangingPunct="0"/>
            <a:endParaRPr lang="en-US" b="1" dirty="0">
              <a:latin typeface="Arial Narrow" pitchFamily="42" charset="0"/>
              <a:ea typeface="Times New Roman" pitchFamily="42" charset="0"/>
              <a:cs typeface="Times New Roman" pitchFamily="42" charset="0"/>
            </a:endParaRPr>
          </a:p>
          <a:p>
            <a:pPr eaLnBrk="0" hangingPunct="0"/>
            <a:r>
              <a:rPr lang="en-US" b="1" dirty="0">
                <a:latin typeface="Arial Narrow" pitchFamily="42" charset="0"/>
                <a:ea typeface="Times New Roman" pitchFamily="42" charset="0"/>
                <a:cs typeface="Times New Roman" pitchFamily="42" charset="0"/>
              </a:rPr>
              <a:t>C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May occur in time.</a:t>
            </a:r>
            <a:endParaRPr lang="en-US" b="1" dirty="0"/>
          </a:p>
          <a:p>
            <a:pPr eaLnBrk="0" hangingPunct="0"/>
            <a:endParaRPr lang="en-US" b="1" dirty="0">
              <a:latin typeface="Arial Narrow" pitchFamily="42" charset="0"/>
              <a:ea typeface="Times New Roman" pitchFamily="42" charset="0"/>
              <a:cs typeface="Times New Roman" pitchFamily="42" charset="0"/>
            </a:endParaRPr>
          </a:p>
          <a:p>
            <a:pPr eaLnBrk="0" hangingPunct="0"/>
            <a:r>
              <a:rPr lang="en-US" b="1" dirty="0">
                <a:latin typeface="Arial Narrow" pitchFamily="42" charset="0"/>
                <a:ea typeface="Times New Roman" pitchFamily="42" charset="0"/>
                <a:cs typeface="Times New Roman" pitchFamily="42" charset="0"/>
              </a:rPr>
              <a:t>D </a:t>
            </a:r>
            <a:r>
              <a:rPr lang="en-US" b="1" dirty="0">
                <a:latin typeface="Times New Roman" pitchFamily="42" charset="0"/>
                <a:ea typeface="Times New Roman" pitchFamily="42" charset="0"/>
                <a:cs typeface="Times New Roman" pitchFamily="42" charset="0"/>
              </a:rPr>
              <a:t>–</a:t>
            </a:r>
            <a:r>
              <a:rPr lang="en-US" b="1" dirty="0">
                <a:latin typeface="Arial Narrow" pitchFamily="42" charset="0"/>
                <a:ea typeface="Times New Roman" pitchFamily="42" charset="0"/>
                <a:cs typeface="Times New Roman" pitchFamily="42" charset="0"/>
              </a:rPr>
              <a:t> Unlikely to occur</a:t>
            </a:r>
            <a:r>
              <a:rPr lang="en-US" sz="1100" dirty="0">
                <a:latin typeface="Arial Narrow" pitchFamily="42" charset="0"/>
                <a:ea typeface="Times New Roman" pitchFamily="42" charset="0"/>
                <a:cs typeface="Times New Roman" pitchFamily="42" charset="0"/>
              </a:rPr>
              <a:t>.</a:t>
            </a:r>
            <a:endParaRPr lang="en-US" sz="900" dirty="0"/>
          </a:p>
          <a:p>
            <a:pPr eaLnBrk="0" hangingPunct="0"/>
            <a:endParaRPr lang="en-US" dirty="0"/>
          </a:p>
        </p:txBody>
      </p:sp>
      <p:sp>
        <p:nvSpPr>
          <p:cNvPr id="1843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8436" name="TextBox 15"/>
          <p:cNvSpPr txBox="1">
            <a:spLocks noChangeArrowheads="1"/>
          </p:cNvSpPr>
          <p:nvPr/>
        </p:nvSpPr>
        <p:spPr bwMode="auto">
          <a:xfrm>
            <a:off x="0" y="533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smtClean="0">
                <a:solidFill>
                  <a:srgbClr val="230DC3"/>
                </a:solidFill>
              </a:rPr>
              <a:t>PVAMU </a:t>
            </a:r>
            <a:r>
              <a:rPr lang="en-US" sz="1200" b="1" i="1" dirty="0">
                <a:solidFill>
                  <a:srgbClr val="230DC3"/>
                </a:solidFill>
              </a:rPr>
              <a:t>Outdoors</a:t>
            </a:r>
            <a:endParaRPr lang="en-US" sz="1200" b="1" dirty="0">
              <a:solidFill>
                <a:srgbClr val="230DC3"/>
              </a:solidFill>
            </a:endParaRPr>
          </a:p>
        </p:txBody>
      </p:sp>
      <p:graphicFrame>
        <p:nvGraphicFramePr>
          <p:cNvPr id="139333" name="Group 69"/>
          <p:cNvGraphicFramePr>
            <a:graphicFrameLocks noGrp="1"/>
          </p:cNvGraphicFramePr>
          <p:nvPr/>
        </p:nvGraphicFramePr>
        <p:xfrm>
          <a:off x="0" y="990600"/>
          <a:ext cx="8991600" cy="2370138"/>
        </p:xfrm>
        <a:graphic>
          <a:graphicData uri="http://schemas.openxmlformats.org/drawingml/2006/table">
            <a:tbl>
              <a:tblPr/>
              <a:tblGrid>
                <a:gridCol w="1738313"/>
                <a:gridCol w="1812925"/>
                <a:gridCol w="1173162"/>
                <a:gridCol w="1066800"/>
                <a:gridCol w="32004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42" charset="0"/>
                        </a:rPr>
                        <a:t>2.</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a:t>
                      </a:r>
                      <a:endParaRPr kumimoji="0" lang="en-US" sz="12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066800" y="0"/>
            <a:ext cx="5105400" cy="655638"/>
          </a:xfrm>
        </p:spPr>
        <p:txBody>
          <a:bodyPr/>
          <a:lstStyle/>
          <a:p>
            <a:pPr eaLnBrk="1" hangingPunct="1"/>
            <a:r>
              <a:rPr lang="en-US" sz="3000" b="1" dirty="0"/>
              <a:t>Purpose of Training</a:t>
            </a:r>
          </a:p>
        </p:txBody>
      </p:sp>
      <p:sp>
        <p:nvSpPr>
          <p:cNvPr id="3075" name="Rectangle 3"/>
          <p:cNvSpPr>
            <a:spLocks noGrp="1" noChangeArrowheads="1"/>
          </p:cNvSpPr>
          <p:nvPr>
            <p:ph type="body" idx="4294967295"/>
          </p:nvPr>
        </p:nvSpPr>
        <p:spPr>
          <a:xfrm>
            <a:off x="1295400" y="1600200"/>
            <a:ext cx="7467600" cy="3352800"/>
          </a:xfrm>
        </p:spPr>
        <p:txBody>
          <a:bodyPr>
            <a:normAutofit/>
          </a:bodyPr>
          <a:lstStyle/>
          <a:p>
            <a:pPr eaLnBrk="1" hangingPunct="1"/>
            <a:r>
              <a:rPr lang="en-US" dirty="0"/>
              <a:t>Provide an overview of risk management. </a:t>
            </a:r>
          </a:p>
          <a:p>
            <a:pPr eaLnBrk="1" hangingPunct="1"/>
            <a:endParaRPr lang="en-US" dirty="0"/>
          </a:p>
          <a:p>
            <a:pPr eaLnBrk="1" hangingPunct="1"/>
            <a:r>
              <a:rPr lang="en-US" dirty="0"/>
              <a:t>Familiarize leaders of student organizations with risk assessment and management concepts and tools as required by </a:t>
            </a:r>
            <a:r>
              <a:rPr lang="en-US" dirty="0" smtClean="0"/>
              <a:t>Education Code 51.9361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990600" y="3581400"/>
          <a:ext cx="6858000" cy="2895602"/>
        </p:xfrm>
        <a:graphic>
          <a:graphicData uri="http://schemas.openxmlformats.org/drawingml/2006/table">
            <a:tbl>
              <a:tblPr/>
              <a:tblGrid>
                <a:gridCol w="1890713"/>
                <a:gridCol w="1131887"/>
                <a:gridCol w="1277938"/>
                <a:gridCol w="1279525"/>
                <a:gridCol w="1277937"/>
              </a:tblGrid>
              <a:tr h="4349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93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921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905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r h="493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bl>
          </a:graphicData>
        </a:graphic>
      </p:graphicFrame>
      <p:sp>
        <p:nvSpPr>
          <p:cNvPr id="1949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19500" name="TextBox 15"/>
          <p:cNvSpPr txBox="1">
            <a:spLocks noChangeArrowheads="1"/>
          </p:cNvSpPr>
          <p:nvPr/>
        </p:nvSpPr>
        <p:spPr bwMode="auto">
          <a:xfrm>
            <a:off x="0" y="533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a:solidFill>
                  <a:srgbClr val="230DC3"/>
                </a:solidFill>
              </a:rPr>
              <a:t>Tarleton Outdoors</a:t>
            </a:r>
            <a:endParaRPr lang="en-US" sz="1200" b="1" dirty="0">
              <a:solidFill>
                <a:srgbClr val="230DC3"/>
              </a:solidFill>
            </a:endParaRPr>
          </a:p>
        </p:txBody>
      </p:sp>
      <p:graphicFrame>
        <p:nvGraphicFramePr>
          <p:cNvPr id="58437" name="Group 69"/>
          <p:cNvGraphicFramePr>
            <a:graphicFrameLocks noGrp="1"/>
          </p:cNvGraphicFramePr>
          <p:nvPr/>
        </p:nvGraphicFramePr>
        <p:xfrm>
          <a:off x="152400" y="990600"/>
          <a:ext cx="8839200" cy="2370138"/>
        </p:xfrm>
        <a:graphic>
          <a:graphicData uri="http://schemas.openxmlformats.org/drawingml/2006/table">
            <a:tbl>
              <a:tblPr/>
              <a:tblGrid>
                <a:gridCol w="1708150"/>
                <a:gridCol w="1782763"/>
                <a:gridCol w="1154112"/>
                <a:gridCol w="1047750"/>
                <a:gridCol w="3146425"/>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42" charset="0"/>
                        </a:rPr>
                        <a:t>2.</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066800" y="0"/>
            <a:ext cx="7543800" cy="990600"/>
          </a:xfrm>
        </p:spPr>
        <p:txBody>
          <a:bodyPr>
            <a:noAutofit/>
          </a:bodyPr>
          <a:lstStyle/>
          <a:p>
            <a:pPr eaLnBrk="1" hangingPunct="1"/>
            <a:r>
              <a:rPr lang="en-US" sz="3600" b="1" dirty="0">
                <a:latin typeface="+mn-lt"/>
              </a:rPr>
              <a:t>Step Four: Brainstorm Methods to Manage Risk</a:t>
            </a:r>
          </a:p>
        </p:txBody>
      </p:sp>
      <p:sp>
        <p:nvSpPr>
          <p:cNvPr id="20483" name="Rectangle 3"/>
          <p:cNvSpPr>
            <a:spLocks noGrp="1" noChangeArrowheads="1"/>
          </p:cNvSpPr>
          <p:nvPr>
            <p:ph type="body" idx="4294967295"/>
          </p:nvPr>
        </p:nvSpPr>
        <p:spPr>
          <a:xfrm>
            <a:off x="1066800" y="1219200"/>
            <a:ext cx="7772400" cy="5257800"/>
          </a:xfrm>
        </p:spPr>
        <p:txBody>
          <a:bodyPr>
            <a:normAutofit/>
          </a:bodyPr>
          <a:lstStyle/>
          <a:p>
            <a:pPr indent="0">
              <a:lnSpc>
                <a:spcPct val="80000"/>
              </a:lnSpc>
              <a:buNone/>
            </a:pPr>
            <a:r>
              <a:rPr lang="en-US" sz="2400" b="1" dirty="0"/>
              <a:t>Find strategies you can apply to reduce </a:t>
            </a:r>
            <a:r>
              <a:rPr lang="en-US" sz="2400" b="1" dirty="0" smtClean="0"/>
              <a:t>the severity of the </a:t>
            </a:r>
            <a:r>
              <a:rPr lang="en-US" sz="2400" b="1" dirty="0"/>
              <a:t>risk and probability that </a:t>
            </a:r>
            <a:r>
              <a:rPr lang="en-US" sz="2400" b="1" dirty="0" smtClean="0"/>
              <a:t>something </a:t>
            </a:r>
            <a:r>
              <a:rPr lang="en-US" sz="2400" b="1" dirty="0"/>
              <a:t>will go </a:t>
            </a:r>
            <a:r>
              <a:rPr lang="en-US" sz="2400" b="1" dirty="0" smtClean="0"/>
              <a:t>wrong</a:t>
            </a:r>
          </a:p>
          <a:p>
            <a:pPr eaLnBrk="1" hangingPunct="1">
              <a:lnSpc>
                <a:spcPct val="80000"/>
              </a:lnSpc>
              <a:buFontTx/>
              <a:buNone/>
            </a:pPr>
            <a:endParaRPr lang="en-US" sz="2400" b="1" dirty="0"/>
          </a:p>
          <a:p>
            <a:pPr eaLnBrk="1" hangingPunct="1">
              <a:lnSpc>
                <a:spcPct val="80000"/>
              </a:lnSpc>
            </a:pPr>
            <a:r>
              <a:rPr lang="en-US" sz="2400" dirty="0" smtClean="0"/>
              <a:t>Procure Summer Camp insurance for participants providing coverage that included accident, medical and general liability. </a:t>
            </a:r>
            <a:endParaRPr lang="en-US" sz="2400" dirty="0"/>
          </a:p>
          <a:p>
            <a:pPr eaLnBrk="1" hangingPunct="1">
              <a:lnSpc>
                <a:spcPct val="80000"/>
              </a:lnSpc>
            </a:pPr>
            <a:r>
              <a:rPr lang="en-US" sz="2400" dirty="0" smtClean="0"/>
              <a:t>Provide medical station to treat minor issues such as insect bites, sun exposure, sprains, etc.</a:t>
            </a:r>
          </a:p>
          <a:p>
            <a:pPr eaLnBrk="1" hangingPunct="1">
              <a:lnSpc>
                <a:spcPct val="80000"/>
              </a:lnSpc>
            </a:pPr>
            <a:r>
              <a:rPr lang="en-US" sz="2400" dirty="0" smtClean="0"/>
              <a:t>Request ATV’s to be provided by vendor in lieu of utilizing personal vehicles. </a:t>
            </a:r>
          </a:p>
          <a:p>
            <a:pPr eaLnBrk="1" hangingPunct="1">
              <a:lnSpc>
                <a:spcPct val="80000"/>
              </a:lnSpc>
            </a:pPr>
            <a:r>
              <a:rPr lang="en-US" sz="2400" dirty="0" smtClean="0"/>
              <a:t>Implement registration process to monitor participants. </a:t>
            </a:r>
          </a:p>
          <a:p>
            <a:pPr eaLnBrk="1" hangingPunct="1">
              <a:lnSpc>
                <a:spcPct val="80000"/>
              </a:lnSpc>
            </a:pPr>
            <a:r>
              <a:rPr lang="en-US" sz="2400" dirty="0" smtClean="0"/>
              <a:t>Monitor food preparation process for potential food safety concerns. </a:t>
            </a:r>
          </a:p>
          <a:p>
            <a:pPr eaLnBrk="1" hangingPunct="1">
              <a:lnSpc>
                <a:spcPct val="80000"/>
              </a:lnSpc>
            </a:pPr>
            <a:endParaRPr lang="en-US" sz="2000" dirty="0" smtClean="0"/>
          </a:p>
          <a:p>
            <a:pPr eaLnBrk="1" hangingPunct="1">
              <a:lnSpc>
                <a:spcPct val="80000"/>
              </a:lnSpc>
              <a:buNone/>
            </a:pPr>
            <a:endParaRPr lang="en-US" sz="2000" dirty="0"/>
          </a:p>
          <a:p>
            <a:pPr eaLnBrk="1" hangingPunct="1">
              <a:lnSpc>
                <a:spcPct val="80000"/>
              </a:lnSpc>
              <a:buFontTx/>
              <a:buNone/>
            </a:pP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124200" y="4038600"/>
          <a:ext cx="3040063" cy="1340803"/>
        </p:xfrm>
        <a:graphic>
          <a:graphicData uri="http://schemas.openxmlformats.org/drawingml/2006/table">
            <a:tbl>
              <a:tblPr/>
              <a:tblGrid>
                <a:gridCol w="838200"/>
                <a:gridCol w="501650"/>
                <a:gridCol w="566738"/>
                <a:gridCol w="566737"/>
                <a:gridCol w="566738"/>
              </a:tblGrid>
              <a:tr h="201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r>
            </a:tbl>
          </a:graphicData>
        </a:graphic>
      </p:graphicFrame>
      <p:sp>
        <p:nvSpPr>
          <p:cNvPr id="21547"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SERIOUSNESS</a:t>
            </a:r>
            <a:endParaRPr lang="en-US" sz="900" dirty="0"/>
          </a:p>
          <a:p>
            <a:pPr eaLnBrk="0" hangingPunct="0"/>
            <a:r>
              <a:rPr lang="en-US" sz="1000" dirty="0">
                <a:latin typeface="Arial Narrow" pitchFamily="42" charset="0"/>
                <a:ea typeface="Times New Roman" pitchFamily="42" charset="0"/>
                <a:cs typeface="Times New Roman" pitchFamily="42" charset="0"/>
              </a:rPr>
              <a:t>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result in death.</a:t>
            </a:r>
          </a:p>
          <a:p>
            <a:pPr eaLnBrk="0" hangingPunct="0"/>
            <a:endParaRPr lang="en-US" sz="900" dirty="0"/>
          </a:p>
          <a:p>
            <a:pPr eaLnBrk="0" hangingPunct="0"/>
            <a:r>
              <a:rPr lang="en-US" sz="1000" dirty="0">
                <a:latin typeface="Arial Narrow" pitchFamily="42" charset="0"/>
                <a:ea typeface="Times New Roman" pitchFamily="42" charset="0"/>
                <a:cs typeface="Times New Roman" pitchFamily="42" charset="0"/>
              </a:rPr>
              <a:t>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severe injury, major property damage, significant financial loss, and/or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III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May cause minor injury, illness, property damage, financial loss, and/or could result in negative publicity for the organization and/or institution.</a:t>
            </a:r>
            <a:endParaRPr lang="en-US" sz="900" dirty="0"/>
          </a:p>
          <a:p>
            <a:pPr eaLnBrk="0" hangingPunct="0"/>
            <a:endParaRPr lang="en-US" sz="1000" dirty="0">
              <a:latin typeface="Arial Narrow" pitchFamily="42" charset="0"/>
              <a:ea typeface="Times New Roman" pitchFamily="42" charset="0"/>
              <a:cs typeface="Times New Roman" pitchFamily="42" charset="0"/>
            </a:endParaRPr>
          </a:p>
          <a:p>
            <a:pPr eaLnBrk="0" hangingPunct="0"/>
            <a:r>
              <a:rPr lang="en-US" sz="1000" dirty="0">
                <a:latin typeface="Arial Narrow" pitchFamily="42" charset="0"/>
                <a:ea typeface="Times New Roman" pitchFamily="42" charset="0"/>
                <a:cs typeface="Times New Roman" pitchFamily="42" charset="0"/>
              </a:rPr>
              <a:t>IV </a:t>
            </a:r>
            <a:r>
              <a:rPr lang="en-US" sz="1000" dirty="0">
                <a:latin typeface="Times New Roman" pitchFamily="42" charset="0"/>
                <a:ea typeface="Times New Roman" pitchFamily="42" charset="0"/>
                <a:cs typeface="Times New Roman" pitchFamily="42" charset="0"/>
              </a:rPr>
              <a:t>–</a:t>
            </a:r>
            <a:r>
              <a:rPr lang="en-US" sz="1000" dirty="0">
                <a:latin typeface="Arial Narrow" pitchFamily="42" charset="0"/>
                <a:ea typeface="Times New Roman" pitchFamily="42" charset="0"/>
                <a:cs typeface="Times New Roman" pitchFamily="42" charset="0"/>
              </a:rPr>
              <a:t> Hazard presents a minimal threat to safety, health, and well-being of participants.</a:t>
            </a:r>
            <a:endParaRPr lang="en-US" sz="900" dirty="0"/>
          </a:p>
          <a:p>
            <a:pPr eaLnBrk="0" hangingPunct="0"/>
            <a:endParaRPr lang="en-US" dirty="0"/>
          </a:p>
        </p:txBody>
      </p:sp>
      <p:sp>
        <p:nvSpPr>
          <p:cNvPr id="21548" name="Text Box 4"/>
          <p:cNvSpPr txBox="1">
            <a:spLocks noChangeArrowheads="1"/>
          </p:cNvSpPr>
          <p:nvPr/>
        </p:nvSpPr>
        <p:spPr bwMode="auto">
          <a:xfrm>
            <a:off x="6248400" y="3962400"/>
            <a:ext cx="2647950" cy="1752600"/>
          </a:xfrm>
          <a:prstGeom prst="rect">
            <a:avLst/>
          </a:prstGeom>
          <a:solidFill>
            <a:srgbClr val="FFFFFF"/>
          </a:solidFill>
          <a:ln w="9525">
            <a:solidFill>
              <a:srgbClr val="000000"/>
            </a:solidFill>
            <a:miter lim="800000"/>
            <a:headEnd/>
            <a:tailEnd/>
          </a:ln>
        </p:spPr>
        <p:txBody>
          <a:bodyPr>
            <a:prstTxWarp prst="textNoShape">
              <a:avLst/>
            </a:prstTxWarp>
          </a:bodyPr>
          <a:lstStyle/>
          <a:p>
            <a:pPr algn="ctr"/>
            <a:r>
              <a:rPr lang="en-US" sz="1000" b="1" dirty="0">
                <a:latin typeface="Arial Narrow" pitchFamily="42" charset="0"/>
                <a:ea typeface="Times New Roman" pitchFamily="42" charset="0"/>
                <a:cs typeface="Times New Roman" pitchFamily="42" charset="0"/>
              </a:rPr>
              <a:t>PROBABILITY</a:t>
            </a:r>
            <a:endParaRPr lang="en-US" sz="900" dirty="0"/>
          </a:p>
          <a:p>
            <a:pPr eaLnBrk="0" hangingPunct="0"/>
            <a:r>
              <a:rPr lang="en-US" sz="1100" dirty="0">
                <a:latin typeface="Arial Narrow" pitchFamily="42" charset="0"/>
                <a:ea typeface="Times New Roman" pitchFamily="42" charset="0"/>
                <a:cs typeface="Times New Roman" pitchFamily="42" charset="0"/>
              </a:rPr>
              <a:t>A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Likely to occur immediately or in a short period of time, expected to occur frequently.</a:t>
            </a:r>
          </a:p>
          <a:p>
            <a:pPr eaLnBrk="0" hangingPunct="0"/>
            <a:endParaRPr lang="en-US" sz="900" dirty="0"/>
          </a:p>
          <a:p>
            <a:pPr eaLnBrk="0" hangingPunct="0"/>
            <a:r>
              <a:rPr lang="en-US" sz="1100" dirty="0">
                <a:latin typeface="Arial Narrow" pitchFamily="42" charset="0"/>
                <a:ea typeface="Times New Roman" pitchFamily="42" charset="0"/>
                <a:cs typeface="Times New Roman" pitchFamily="42" charset="0"/>
              </a:rPr>
              <a:t>B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Probably will come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C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May occur in time.</a:t>
            </a:r>
            <a:endParaRPr lang="en-US" sz="900" dirty="0"/>
          </a:p>
          <a:p>
            <a:pPr eaLnBrk="0" hangingPunct="0"/>
            <a:endParaRPr lang="en-US" sz="1100" dirty="0">
              <a:latin typeface="Arial Narrow" pitchFamily="42" charset="0"/>
              <a:ea typeface="Times New Roman" pitchFamily="42" charset="0"/>
              <a:cs typeface="Times New Roman" pitchFamily="42" charset="0"/>
            </a:endParaRPr>
          </a:p>
          <a:p>
            <a:pPr eaLnBrk="0" hangingPunct="0"/>
            <a:r>
              <a:rPr lang="en-US" sz="1100" dirty="0">
                <a:latin typeface="Arial Narrow" pitchFamily="42" charset="0"/>
                <a:ea typeface="Times New Roman" pitchFamily="42" charset="0"/>
                <a:cs typeface="Times New Roman" pitchFamily="42" charset="0"/>
              </a:rPr>
              <a:t>D </a:t>
            </a:r>
            <a:r>
              <a:rPr lang="en-US" sz="1100" dirty="0">
                <a:latin typeface="Times New Roman" pitchFamily="42" charset="0"/>
                <a:ea typeface="Times New Roman" pitchFamily="42" charset="0"/>
                <a:cs typeface="Times New Roman" pitchFamily="42" charset="0"/>
              </a:rPr>
              <a:t>–</a:t>
            </a:r>
            <a:r>
              <a:rPr lang="en-US" sz="1100" dirty="0">
                <a:latin typeface="Arial Narrow" pitchFamily="42" charset="0"/>
                <a:ea typeface="Times New Roman" pitchFamily="42" charset="0"/>
                <a:cs typeface="Times New Roman" pitchFamily="42" charset="0"/>
              </a:rPr>
              <a:t> Unlikely to occur.</a:t>
            </a:r>
            <a:endParaRPr lang="en-US" sz="900" dirty="0"/>
          </a:p>
          <a:p>
            <a:pPr eaLnBrk="0" hangingPunct="0"/>
            <a:endParaRPr lang="en-US" dirty="0"/>
          </a:p>
        </p:txBody>
      </p:sp>
      <p:sp>
        <p:nvSpPr>
          <p:cNvPr id="2154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prstTxWarp prst="textNoShape">
              <a:avLst/>
            </a:prstTxWarp>
            <a:spAutoFit/>
          </a:bodyPr>
          <a:lstStyle/>
          <a:p>
            <a:endParaRPr lang="en-US" dirty="0"/>
          </a:p>
        </p:txBody>
      </p:sp>
      <p:sp>
        <p:nvSpPr>
          <p:cNvPr id="21550" name="TextBox 15"/>
          <p:cNvSpPr txBox="1">
            <a:spLocks noChangeArrowheads="1"/>
          </p:cNvSpPr>
          <p:nvPr/>
        </p:nvSpPr>
        <p:spPr bwMode="auto">
          <a:xfrm>
            <a:off x="0" y="533400"/>
            <a:ext cx="9144000" cy="461963"/>
          </a:xfrm>
          <a:prstGeom prst="rect">
            <a:avLst/>
          </a:prstGeom>
          <a:noFill/>
          <a:ln w="9525">
            <a:noFill/>
            <a:miter lim="800000"/>
            <a:headEnd/>
            <a:tailEnd/>
          </a:ln>
        </p:spPr>
        <p:txBody>
          <a:bodyPr>
            <a:prstTxWarp prst="textNoShape">
              <a:avLst/>
            </a:prstTxWarp>
            <a:spAutoFit/>
          </a:bodyPr>
          <a:lstStyle/>
          <a:p>
            <a:endParaRPr lang="en-US" sz="1200" b="1" dirty="0"/>
          </a:p>
          <a:p>
            <a:r>
              <a:rPr lang="en-US" sz="1200" b="1" dirty="0"/>
              <a:t>NAME OF EVENT: 	</a:t>
            </a:r>
            <a:r>
              <a:rPr lang="en-US" sz="1200" b="1" i="1" dirty="0" smtClean="0">
                <a:solidFill>
                  <a:srgbClr val="230DC3"/>
                </a:solidFill>
              </a:rPr>
              <a:t>PVAMU </a:t>
            </a:r>
            <a:r>
              <a:rPr lang="en-US" sz="1200" b="1" i="1" dirty="0">
                <a:solidFill>
                  <a:srgbClr val="230DC3"/>
                </a:solidFill>
              </a:rPr>
              <a:t>Outdoors</a:t>
            </a:r>
            <a:endParaRPr lang="en-US" sz="1200" b="1" dirty="0">
              <a:solidFill>
                <a:srgbClr val="230DC3"/>
              </a:solidFill>
            </a:endParaRPr>
          </a:p>
        </p:txBody>
      </p:sp>
      <p:sp>
        <p:nvSpPr>
          <p:cNvPr id="21551" name="Rectangle 12"/>
          <p:cNvSpPr>
            <a:spLocks noChangeArrowheads="1"/>
          </p:cNvSpPr>
          <p:nvPr/>
        </p:nvSpPr>
        <p:spPr bwMode="auto">
          <a:xfrm>
            <a:off x="0" y="3352800"/>
            <a:ext cx="9139040" cy="400110"/>
          </a:xfrm>
          <a:prstGeom prst="rect">
            <a:avLst/>
          </a:prstGeom>
          <a:noFill/>
          <a:ln w="9525">
            <a:noFill/>
            <a:miter lim="800000"/>
            <a:headEnd/>
            <a:tailEnd/>
          </a:ln>
        </p:spPr>
        <p:txBody>
          <a:bodyPr wrap="none" anchor="ctr">
            <a:prstTxWarp prst="textNoShape">
              <a:avLst/>
            </a:prstTxWarp>
            <a:spAutoFit/>
          </a:bodyPr>
          <a:lstStyle/>
          <a:p>
            <a:r>
              <a:rPr lang="en-US" sz="1000" dirty="0">
                <a:latin typeface="Arial Narrow" pitchFamily="42" charset="0"/>
                <a:ea typeface="Times New Roman" pitchFamily="42" charset="0"/>
                <a:cs typeface="Times New Roman" pitchFamily="42" charset="0"/>
              </a:rPr>
              <a:t>* </a:t>
            </a:r>
            <a:r>
              <a:rPr lang="en-US" sz="1000" dirty="0" smtClean="0">
                <a:latin typeface="Arial Narrow" pitchFamily="42" charset="0"/>
                <a:ea typeface="Times New Roman" pitchFamily="42" charset="0"/>
                <a:cs typeface="Times New Roman" pitchFamily="42" charset="0"/>
              </a:rPr>
              <a:t>Associated </a:t>
            </a:r>
            <a:r>
              <a:rPr lang="en-US" sz="1000" dirty="0">
                <a:latin typeface="Arial Narrow" pitchFamily="42" charset="0"/>
                <a:ea typeface="Times New Roman" pitchFamily="42" charset="0"/>
                <a:cs typeface="Times New Roman" pitchFamily="42" charset="0"/>
              </a:rPr>
              <a:t>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42" charset="0"/>
                <a:ea typeface="Times New Roman" pitchFamily="42" charset="0"/>
                <a:cs typeface="Times New Roman" pitchFamily="42" charset="0"/>
              </a:rPr>
              <a:t>**Methods to manage risks may include:  purchasing special event liability insurance, arranging for security through </a:t>
            </a:r>
            <a:r>
              <a:rPr lang="en-US" sz="1000" dirty="0" smtClean="0">
                <a:latin typeface="Arial Narrow" pitchFamily="42" charset="0"/>
                <a:ea typeface="Times New Roman" pitchFamily="42" charset="0"/>
                <a:cs typeface="Times New Roman" pitchFamily="42" charset="0"/>
              </a:rPr>
              <a:t>PVAMU </a:t>
            </a:r>
            <a:r>
              <a:rPr lang="en-US" sz="1000" dirty="0">
                <a:latin typeface="Arial Narrow" pitchFamily="42" charset="0"/>
                <a:ea typeface="Times New Roman" pitchFamily="42" charset="0"/>
                <a:cs typeface="Times New Roman" pitchFamily="42" charset="0"/>
              </a:rPr>
              <a:t>PD, traveling with an advisor, rotating drivers, etc.</a:t>
            </a:r>
            <a:endParaRPr lang="en-US" dirty="0"/>
          </a:p>
        </p:txBody>
      </p:sp>
      <p:sp>
        <p:nvSpPr>
          <p:cNvPr id="21552" name="Rectangle 13"/>
          <p:cNvSpPr>
            <a:spLocks noChangeArrowheads="1"/>
          </p:cNvSpPr>
          <p:nvPr/>
        </p:nvSpPr>
        <p:spPr bwMode="auto">
          <a:xfrm>
            <a:off x="0" y="6096000"/>
            <a:ext cx="9144000" cy="646113"/>
          </a:xfrm>
          <a:prstGeom prst="rect">
            <a:avLst/>
          </a:prstGeom>
          <a:noFill/>
          <a:ln w="9525">
            <a:noFill/>
            <a:miter lim="800000"/>
            <a:headEnd/>
            <a:tailEnd/>
          </a:ln>
        </p:spPr>
        <p:txBody>
          <a:bodyPr anchor="ctr">
            <a:prstTxWarp prst="textNoShape">
              <a:avLst/>
            </a:prstTxWarp>
            <a:spAutoFit/>
          </a:bodyPr>
          <a:lstStyle/>
          <a:p>
            <a:r>
              <a:rPr lang="en-US" sz="900" dirty="0">
                <a:latin typeface="Arial Narrow" pitchFamily="42" charset="0"/>
                <a:ea typeface="Times New Roman" pitchFamily="42" charset="0"/>
                <a:cs typeface="Times New Roman" pitchFamily="42" charset="0"/>
              </a:rPr>
              <a:t>If any special activity score is within the red or yellow the Office of Student Activities must review.  The Risk Management &amp; Insurance Matrix must be filed when an Activity </a:t>
            </a:r>
            <a:r>
              <a:rPr lang="en-US" sz="900" dirty="0" smtClean="0">
                <a:latin typeface="Arial Narrow" pitchFamily="42" charset="0"/>
                <a:ea typeface="Times New Roman" pitchFamily="42" charset="0"/>
                <a:cs typeface="Times New Roman" pitchFamily="42" charset="0"/>
              </a:rPr>
              <a:t>Permit is submitted.</a:t>
            </a:r>
            <a:endParaRPr lang="en-US" sz="900" dirty="0"/>
          </a:p>
          <a:p>
            <a:pPr eaLnBrk="0" hangingPunct="0"/>
            <a:r>
              <a:rPr lang="en-US" sz="900" dirty="0">
                <a:latin typeface="Arial Narrow" pitchFamily="42" charset="0"/>
                <a:ea typeface="Times New Roman" pitchFamily="42" charset="0"/>
                <a:cs typeface="Times New Roman" pitchFamily="42"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a:t>
            </a:r>
            <a:r>
              <a:rPr lang="en-US" sz="900" dirty="0" smtClean="0">
                <a:latin typeface="Arial Narrow" pitchFamily="42" charset="0"/>
                <a:ea typeface="Times New Roman" pitchFamily="42" charset="0"/>
                <a:cs typeface="Times New Roman" pitchFamily="42" charset="0"/>
              </a:rPr>
              <a:t>Prairie View A&amp;M  </a:t>
            </a:r>
            <a:r>
              <a:rPr lang="en-US" sz="900" dirty="0">
                <a:latin typeface="Arial Narrow" pitchFamily="42" charset="0"/>
                <a:ea typeface="Times New Roman" pitchFamily="42" charset="0"/>
                <a:cs typeface="Times New Roman" pitchFamily="42" charset="0"/>
              </a:rPr>
              <a:t>University.  For more information on event planning, contact Student Activities in the </a:t>
            </a:r>
            <a:r>
              <a:rPr lang="en-US" sz="900" dirty="0" smtClean="0">
                <a:latin typeface="Arial Narrow" pitchFamily="42" charset="0"/>
                <a:ea typeface="Times New Roman" pitchFamily="42" charset="0"/>
                <a:cs typeface="Times New Roman" pitchFamily="42" charset="0"/>
              </a:rPr>
              <a:t>Memorial Student Center (936) 261-1340.</a:t>
            </a:r>
            <a:endParaRPr lang="en-US" sz="900" dirty="0"/>
          </a:p>
        </p:txBody>
      </p:sp>
      <p:graphicFrame>
        <p:nvGraphicFramePr>
          <p:cNvPr id="61510" name="Group 70"/>
          <p:cNvGraphicFramePr>
            <a:graphicFrameLocks noGrp="1"/>
          </p:cNvGraphicFramePr>
          <p:nvPr/>
        </p:nvGraphicFramePr>
        <p:xfrm>
          <a:off x="152400" y="990600"/>
          <a:ext cx="8839200" cy="2392680"/>
        </p:xfrm>
        <a:graphic>
          <a:graphicData uri="http://schemas.openxmlformats.org/drawingml/2006/table">
            <a:tbl>
              <a:tblPr/>
              <a:tblGrid>
                <a:gridCol w="1708150"/>
                <a:gridCol w="1782763"/>
                <a:gridCol w="1154112"/>
                <a:gridCol w="1047750"/>
                <a:gridCol w="3146425"/>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chemeClr val="tx1"/>
                          </a:solidFill>
                          <a:effectLst/>
                          <a:latin typeface="Arial" pitchFamily="42" charset="0"/>
                        </a:rPr>
                        <a:t>.</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230DC3"/>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Proper one on one Instruction/Supervision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One on one Instruction/Participation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230DC3"/>
                          </a:solidFill>
                          <a:effectLst/>
                          <a:latin typeface="Arial" pitchFamily="42" charset="0"/>
                        </a:rPr>
                        <a:t>Vendor certified 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One on One Instruction/Supervision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Restricting use to Advisor/Organization  not participants. Provide orientation for use limitations and routes. Use vendor ATV’s instead of personal units. </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90600" y="381000"/>
            <a:ext cx="7772400" cy="1905000"/>
          </a:xfrm>
        </p:spPr>
        <p:txBody>
          <a:bodyPr>
            <a:noAutofit/>
          </a:bodyPr>
          <a:lstStyle/>
          <a:p>
            <a:pPr eaLnBrk="1" hangingPunct="1"/>
            <a:r>
              <a:rPr lang="en-US" sz="3600" b="1" dirty="0">
                <a:latin typeface="+mn-lt"/>
              </a:rPr>
              <a:t>Step Five: Determine if you have reached an acceptable level of risk by applying risk management strategies</a:t>
            </a:r>
          </a:p>
        </p:txBody>
      </p:sp>
      <p:sp>
        <p:nvSpPr>
          <p:cNvPr id="22531" name="Rectangle 3"/>
          <p:cNvSpPr>
            <a:spLocks noGrp="1" noChangeArrowheads="1"/>
          </p:cNvSpPr>
          <p:nvPr>
            <p:ph type="body" idx="4294967295"/>
          </p:nvPr>
        </p:nvSpPr>
        <p:spPr>
          <a:xfrm>
            <a:off x="1143000" y="3429000"/>
            <a:ext cx="7467600" cy="2620963"/>
          </a:xfrm>
        </p:spPr>
        <p:txBody>
          <a:bodyPr>
            <a:normAutofit/>
          </a:bodyPr>
          <a:lstStyle/>
          <a:p>
            <a:pPr eaLnBrk="1" hangingPunct="1">
              <a:lnSpc>
                <a:spcPct val="80000"/>
              </a:lnSpc>
            </a:pPr>
            <a:r>
              <a:rPr lang="en-US" sz="2800" dirty="0"/>
              <a:t>Consider modifying or eliminating activities that have unreasonable risk associated with them</a:t>
            </a:r>
            <a:r>
              <a:rPr lang="en-US" sz="2800" dirty="0" smtClean="0"/>
              <a:t>.</a:t>
            </a:r>
          </a:p>
          <a:p>
            <a:pPr eaLnBrk="1" hangingPunct="1">
              <a:lnSpc>
                <a:spcPct val="80000"/>
              </a:lnSpc>
            </a:pPr>
            <a:endParaRPr lang="en-US" sz="2800" dirty="0" smtClean="0"/>
          </a:p>
          <a:p>
            <a:pPr eaLnBrk="1" hangingPunct="1">
              <a:lnSpc>
                <a:spcPct val="80000"/>
              </a:lnSpc>
            </a:pPr>
            <a:r>
              <a:rPr lang="en-US" sz="2800" dirty="0"/>
              <a:t>Remember to consider how the activities relate to the mission and purpose or your organization. </a:t>
            </a:r>
            <a:endParaRPr lang="en-US" sz="2800" dirty="0" smtClean="0"/>
          </a:p>
          <a:p>
            <a:pPr lvl="1" eaLnBrk="1" hangingPunct="1">
              <a:lnSpc>
                <a:spcPct val="80000"/>
              </a:lnSpc>
            </a:pP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219200" y="1371600"/>
            <a:ext cx="7391400" cy="2971800"/>
          </a:xfrm>
        </p:spPr>
        <p:txBody>
          <a:bodyPr>
            <a:normAutofit fontScale="90000"/>
          </a:bodyPr>
          <a:lstStyle/>
          <a:p>
            <a:r>
              <a:rPr lang="en-US" sz="3600" dirty="0"/>
              <a:t>The Risk Management &amp; Insurance Matrix is available on the </a:t>
            </a:r>
            <a:r>
              <a:rPr lang="en-US" sz="3600" dirty="0" smtClean="0"/>
              <a:t>Texas A&amp;M University System website at </a:t>
            </a:r>
            <a:br>
              <a:rPr lang="en-US" sz="3600" dirty="0" smtClean="0"/>
            </a:br>
            <a:r>
              <a:rPr lang="en-US" sz="3600" u="sng" dirty="0" smtClean="0">
                <a:hlinkClick r:id="rId3"/>
              </a:rPr>
              <a:t>http://</a:t>
            </a:r>
            <a:r>
              <a:rPr lang="en-US" sz="3600" u="sng" dirty="0" smtClean="0">
                <a:hlinkClick r:id="rId3"/>
              </a:rPr>
              <a:t>www.tamus.edu</a:t>
            </a:r>
            <a:r>
              <a:rPr lang="en-US" sz="3600" u="sng" dirty="0" smtClean="0"/>
              <a:t/>
            </a:r>
            <a:br>
              <a:rPr lang="en-US" sz="3600" u="sng" dirty="0" smtClean="0"/>
            </a:br>
            <a:r>
              <a:rPr lang="en-US" sz="3600" u="sng" dirty="0" smtClean="0"/>
              <a:t>and</a:t>
            </a:r>
            <a:r>
              <a:rPr lang="en-US" sz="3600" u="sng" dirty="0" smtClean="0"/>
              <a:t/>
            </a:r>
            <a:br>
              <a:rPr lang="en-US" sz="3600" u="sng" dirty="0" smtClean="0"/>
            </a:br>
            <a:r>
              <a:rPr lang="en-US" sz="3600" u="sng" dirty="0" smtClean="0"/>
              <a:t>www.pvamu/studentactivities</a:t>
            </a:r>
            <a:endParaRPr lang="en-US" sz="2400" dirty="0"/>
          </a:p>
        </p:txBody>
      </p:sp>
      <p:sp>
        <p:nvSpPr>
          <p:cNvPr id="23555" name="Text Box 5"/>
          <p:cNvSpPr txBox="1">
            <a:spLocks noChangeArrowheads="1"/>
          </p:cNvSpPr>
          <p:nvPr/>
        </p:nvSpPr>
        <p:spPr bwMode="auto">
          <a:xfrm>
            <a:off x="990600" y="0"/>
            <a:ext cx="5105400" cy="646331"/>
          </a:xfrm>
          <a:prstGeom prst="rect">
            <a:avLst/>
          </a:prstGeom>
          <a:noFill/>
          <a:ln w="9525">
            <a:noFill/>
            <a:miter lim="800000"/>
            <a:headEnd/>
            <a:tailEnd/>
          </a:ln>
        </p:spPr>
        <p:txBody>
          <a:bodyPr>
            <a:prstTxWarp prst="textNoShape">
              <a:avLst/>
            </a:prstTxWarp>
            <a:spAutoFit/>
          </a:bodyPr>
          <a:lstStyle/>
          <a:p>
            <a:pPr>
              <a:spcBef>
                <a:spcPct val="50000"/>
              </a:spcBef>
            </a:pPr>
            <a:r>
              <a:rPr lang="en-US" sz="3600" b="1" dirty="0">
                <a:solidFill>
                  <a:srgbClr val="500000"/>
                </a:solidFill>
                <a:latin typeface="+mn-lt"/>
              </a:rPr>
              <a:t>Additional Resources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Grp="1" noChangeArrowheads="1"/>
          </p:cNvSpPr>
          <p:nvPr>
            <p:ph type="title"/>
          </p:nvPr>
        </p:nvSpPr>
        <p:spPr>
          <a:xfrm>
            <a:off x="1143000" y="2209800"/>
            <a:ext cx="7467600" cy="1477963"/>
          </a:xfrm>
        </p:spPr>
        <p:txBody>
          <a:bodyPr/>
          <a:lstStyle/>
          <a:p>
            <a:pPr eaLnBrk="1" hangingPunct="1"/>
            <a:r>
              <a:rPr lang="en-US" b="1" dirty="0" smtClean="0"/>
              <a:t>Alcohol, Illegal Drugs </a:t>
            </a:r>
            <a:br>
              <a:rPr lang="en-US" b="1" dirty="0" smtClean="0"/>
            </a:br>
            <a:r>
              <a:rPr lang="en-US" b="1" dirty="0" smtClean="0"/>
              <a:t>and Penalties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90600" y="0"/>
            <a:ext cx="8153400" cy="838200"/>
          </a:xfrm>
        </p:spPr>
        <p:txBody>
          <a:bodyPr>
            <a:noAutofit/>
          </a:bodyPr>
          <a:lstStyle/>
          <a:p>
            <a:pPr eaLnBrk="1" hangingPunct="1"/>
            <a:r>
              <a:rPr lang="en-US" sz="3600" b="1" dirty="0" smtClean="0"/>
              <a:t>Alcohol, Illegal Drugs and Penalties</a:t>
            </a:r>
          </a:p>
        </p:txBody>
      </p:sp>
      <p:sp>
        <p:nvSpPr>
          <p:cNvPr id="5126" name="Text Box 6"/>
          <p:cNvSpPr txBox="1">
            <a:spLocks noChangeArrowheads="1"/>
          </p:cNvSpPr>
          <p:nvPr/>
        </p:nvSpPr>
        <p:spPr bwMode="auto">
          <a:xfrm>
            <a:off x="990600" y="1371600"/>
            <a:ext cx="7772400" cy="2308225"/>
          </a:xfrm>
          <a:prstGeom prst="rect">
            <a:avLst/>
          </a:prstGeom>
          <a:noFill/>
          <a:ln w="9525">
            <a:solidFill>
              <a:srgbClr val="800080"/>
            </a:solidFill>
            <a:miter lim="800000"/>
            <a:headEnd/>
            <a:tailEnd/>
          </a:ln>
        </p:spPr>
        <p:txBody>
          <a:bodyPr wrap="square">
            <a:prstTxWarp prst="textNoShape">
              <a:avLst/>
            </a:prstTxWarp>
            <a:spAutoFit/>
          </a:bodyPr>
          <a:lstStyle/>
          <a:p>
            <a:r>
              <a:rPr lang="en-US" sz="1800" b="1" dirty="0"/>
              <a:t>Public intoxication</a:t>
            </a:r>
            <a:r>
              <a:rPr lang="en-US" sz="1800" dirty="0"/>
              <a:t> - Occurs when a person appears in public while intoxicated to the degree that the person may endanger himself/herself or others due to the impairment of mental or physical faculties.</a:t>
            </a:r>
          </a:p>
          <a:p>
            <a:r>
              <a:rPr lang="en-US" sz="1800" dirty="0"/>
              <a:t>The officer is </a:t>
            </a:r>
            <a:r>
              <a:rPr lang="en-US" sz="1800" u="sng" dirty="0"/>
              <a:t>not</a:t>
            </a:r>
            <a:r>
              <a:rPr lang="en-US" sz="1800" dirty="0"/>
              <a:t> required to give you a breath test or a field sobriety test to show that you are intoxicated.</a:t>
            </a:r>
          </a:p>
          <a:p>
            <a:r>
              <a:rPr lang="en-US" sz="1800" dirty="0"/>
              <a:t>Generally you get to sober up in jail, unless there is a responsible sober adult that is willing to accept responsibility for you and the officer deems it not necessary for a trip to jail. </a:t>
            </a:r>
          </a:p>
        </p:txBody>
      </p:sp>
      <p:sp>
        <p:nvSpPr>
          <p:cNvPr id="5127" name="Text Box 7"/>
          <p:cNvSpPr txBox="1">
            <a:spLocks noChangeArrowheads="1"/>
          </p:cNvSpPr>
          <p:nvPr/>
        </p:nvSpPr>
        <p:spPr bwMode="auto">
          <a:xfrm>
            <a:off x="1219200" y="5715000"/>
            <a:ext cx="5715000" cy="861774"/>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2000" b="1" dirty="0">
                <a:solidFill>
                  <a:srgbClr val="C00000"/>
                </a:solidFill>
              </a:rPr>
              <a:t>Fine $250.00</a:t>
            </a:r>
          </a:p>
          <a:p>
            <a:pPr>
              <a:spcBef>
                <a:spcPct val="50000"/>
              </a:spcBef>
            </a:pPr>
            <a:r>
              <a:rPr lang="en-US" sz="2000" b="1" dirty="0">
                <a:solidFill>
                  <a:srgbClr val="C00000"/>
                </a:solidFill>
              </a:rPr>
              <a:t>Plus suspension of Drivers license</a:t>
            </a:r>
          </a:p>
        </p:txBody>
      </p:sp>
      <p:sp>
        <p:nvSpPr>
          <p:cNvPr id="5128" name="Text Box 8"/>
          <p:cNvSpPr txBox="1">
            <a:spLocks noChangeArrowheads="1"/>
          </p:cNvSpPr>
          <p:nvPr/>
        </p:nvSpPr>
        <p:spPr bwMode="auto">
          <a:xfrm>
            <a:off x="4419600" y="4038600"/>
            <a:ext cx="4343400" cy="1620444"/>
          </a:xfrm>
          <a:prstGeom prst="rect">
            <a:avLst/>
          </a:prstGeom>
          <a:noFill/>
          <a:ln w="9525">
            <a:solidFill>
              <a:srgbClr val="800080"/>
            </a:solidFill>
            <a:miter lim="800000"/>
            <a:headEnd/>
            <a:tailEnd/>
          </a:ln>
        </p:spPr>
        <p:txBody>
          <a:bodyPr>
            <a:prstTxWarp prst="textNoShape">
              <a:avLst/>
            </a:prstTxWarp>
            <a:spAutoFit/>
          </a:bodyPr>
          <a:lstStyle/>
          <a:p>
            <a:pPr>
              <a:lnSpc>
                <a:spcPct val="90000"/>
              </a:lnSpc>
              <a:spcBef>
                <a:spcPct val="20000"/>
              </a:spcBef>
            </a:pPr>
            <a:r>
              <a:rPr lang="en-US" sz="1800" b="1" dirty="0"/>
              <a:t>Minor in Consumption - </a:t>
            </a:r>
            <a:r>
              <a:rPr lang="en-US" sz="1800" dirty="0"/>
              <a:t>Minor in consumption is just that!  Just taking a sip of one beer violates the law. The only exception to this is if your parent or spouse is with you and giving you the alcohol to consume.</a:t>
            </a:r>
          </a:p>
        </p:txBody>
      </p:sp>
      <p:sp>
        <p:nvSpPr>
          <p:cNvPr id="5129" name="Text Box 9"/>
          <p:cNvSpPr txBox="1">
            <a:spLocks noChangeArrowheads="1"/>
          </p:cNvSpPr>
          <p:nvPr/>
        </p:nvSpPr>
        <p:spPr bwMode="auto">
          <a:xfrm>
            <a:off x="1066800" y="4038600"/>
            <a:ext cx="3124200" cy="1421928"/>
          </a:xfrm>
          <a:prstGeom prst="rect">
            <a:avLst/>
          </a:prstGeom>
          <a:noFill/>
          <a:ln w="9525">
            <a:solidFill>
              <a:srgbClr val="800080"/>
            </a:solidFill>
            <a:miter lim="800000"/>
            <a:headEnd/>
            <a:tailEnd/>
          </a:ln>
        </p:spPr>
        <p:txBody>
          <a:bodyPr wrap="square">
            <a:prstTxWarp prst="textNoShape">
              <a:avLst/>
            </a:prstTxWarp>
            <a:spAutoFit/>
          </a:bodyPr>
          <a:lstStyle/>
          <a:p>
            <a:pPr>
              <a:lnSpc>
                <a:spcPct val="80000"/>
              </a:lnSpc>
              <a:spcBef>
                <a:spcPct val="20000"/>
              </a:spcBef>
            </a:pPr>
            <a:r>
              <a:rPr lang="en-US" sz="1800" b="1" dirty="0"/>
              <a:t>Minor in Possession -</a:t>
            </a:r>
            <a:r>
              <a:rPr lang="en-US" sz="1800" dirty="0"/>
              <a:t> A person who is a minor (under 21 years of age) who is found to be </a:t>
            </a:r>
            <a:r>
              <a:rPr lang="en-US" sz="1800" dirty="0" smtClean="0"/>
              <a:t>in possession </a:t>
            </a:r>
            <a:r>
              <a:rPr lang="en-US" sz="1800" dirty="0"/>
              <a:t>on an alcoholic beverage of any kind is in violation.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990600" y="0"/>
            <a:ext cx="7848600" cy="808038"/>
          </a:xfrm>
        </p:spPr>
        <p:txBody>
          <a:bodyPr>
            <a:noAutofit/>
          </a:bodyPr>
          <a:lstStyle/>
          <a:p>
            <a:pPr eaLnBrk="1" hangingPunct="1"/>
            <a:r>
              <a:rPr lang="en-US" sz="3600" b="1" dirty="0" smtClean="0"/>
              <a:t>Alcohol, Illegal Drugs and Penalties</a:t>
            </a:r>
          </a:p>
        </p:txBody>
      </p:sp>
      <p:sp>
        <p:nvSpPr>
          <p:cNvPr id="7173" name="Text Box 5"/>
          <p:cNvSpPr txBox="1">
            <a:spLocks noChangeArrowheads="1"/>
          </p:cNvSpPr>
          <p:nvPr/>
        </p:nvSpPr>
        <p:spPr bwMode="auto">
          <a:xfrm>
            <a:off x="1143000" y="1600200"/>
            <a:ext cx="3962400" cy="1107996"/>
          </a:xfrm>
          <a:prstGeom prst="rect">
            <a:avLst/>
          </a:prstGeom>
          <a:noFill/>
          <a:ln w="9525">
            <a:noFill/>
            <a:miter lim="800000"/>
            <a:headEnd/>
            <a:tailEnd/>
          </a:ln>
        </p:spPr>
        <p:txBody>
          <a:bodyPr wrap="square">
            <a:prstTxWarp prst="textNoShape">
              <a:avLst/>
            </a:prstTxWarp>
            <a:spAutoFit/>
          </a:bodyPr>
          <a:lstStyle/>
          <a:p>
            <a:r>
              <a:rPr lang="en-US" sz="2200" b="1" dirty="0">
                <a:solidFill>
                  <a:srgbClr val="C00000"/>
                </a:solidFill>
              </a:rPr>
              <a:t>Fines: </a:t>
            </a:r>
          </a:p>
          <a:p>
            <a:r>
              <a:rPr lang="en-US" sz="2200" b="1" dirty="0" smtClean="0">
                <a:solidFill>
                  <a:srgbClr val="C00000"/>
                </a:solidFill>
              </a:rPr>
              <a:t>Up  </a:t>
            </a:r>
            <a:r>
              <a:rPr lang="en-US" sz="2200" b="1" dirty="0">
                <a:solidFill>
                  <a:srgbClr val="C00000"/>
                </a:solidFill>
              </a:rPr>
              <a:t>to $4,000.00 </a:t>
            </a:r>
          </a:p>
          <a:p>
            <a:r>
              <a:rPr lang="en-US" sz="2200" b="1" dirty="0">
                <a:solidFill>
                  <a:srgbClr val="C00000"/>
                </a:solidFill>
              </a:rPr>
              <a:t>and Up to 1 yr. in Jail</a:t>
            </a:r>
            <a:endParaRPr lang="en-US" sz="2200" dirty="0">
              <a:solidFill>
                <a:srgbClr val="C00000"/>
              </a:solidFill>
            </a:endParaRPr>
          </a:p>
        </p:txBody>
      </p:sp>
      <p:pic>
        <p:nvPicPr>
          <p:cNvPr id="21508" name="Picture 7" descr="Image:Keg1.jpg">
            <a:hlinkClick r:id="rId3"/>
          </p:cNvPr>
          <p:cNvPicPr>
            <a:picLocks noChangeAspect="1" noChangeArrowheads="1"/>
          </p:cNvPicPr>
          <p:nvPr/>
        </p:nvPicPr>
        <p:blipFill>
          <a:blip r:embed="rId4" cstate="print"/>
          <a:srcRect/>
          <a:stretch>
            <a:fillRect/>
          </a:stretch>
        </p:blipFill>
        <p:spPr bwMode="auto">
          <a:xfrm>
            <a:off x="6227763" y="3276600"/>
            <a:ext cx="2471737" cy="3276600"/>
          </a:xfrm>
          <a:prstGeom prst="rect">
            <a:avLst/>
          </a:prstGeom>
          <a:noFill/>
          <a:ln w="9525">
            <a:noFill/>
            <a:miter lim="800000"/>
            <a:headEnd/>
            <a:tailEnd/>
          </a:ln>
        </p:spPr>
      </p:pic>
      <p:sp>
        <p:nvSpPr>
          <p:cNvPr id="7177" name="Text Box 9"/>
          <p:cNvSpPr txBox="1">
            <a:spLocks noChangeArrowheads="1"/>
          </p:cNvSpPr>
          <p:nvPr/>
        </p:nvSpPr>
        <p:spPr bwMode="auto">
          <a:xfrm>
            <a:off x="990600" y="2667000"/>
            <a:ext cx="5181600" cy="3631763"/>
          </a:xfrm>
          <a:prstGeom prst="rect">
            <a:avLst/>
          </a:prstGeom>
          <a:noFill/>
          <a:ln w="9525">
            <a:noFill/>
            <a:miter lim="800000"/>
            <a:headEnd/>
            <a:tailEnd/>
          </a:ln>
        </p:spPr>
        <p:txBody>
          <a:bodyPr wrap="square">
            <a:prstTxWarp prst="textNoShape">
              <a:avLst/>
            </a:prstTxWarp>
            <a:spAutoFit/>
          </a:bodyPr>
          <a:lstStyle/>
          <a:p>
            <a:r>
              <a:rPr lang="en-US" sz="2000" dirty="0"/>
              <a:t>Furnishing alcohol to a minor or providing a place for a minor to consume alcohol is a serious Class A misdemeanor and is under the jurisdiction of the County Court.  A Class A misdemeanor is one step below a felony. </a:t>
            </a:r>
          </a:p>
          <a:p>
            <a:endParaRPr lang="en-US" sz="1000" dirty="0"/>
          </a:p>
          <a:p>
            <a:r>
              <a:rPr lang="en-US" sz="2000" dirty="0"/>
              <a:t>Remember if you are having a party at your house</a:t>
            </a:r>
          </a:p>
          <a:p>
            <a:r>
              <a:rPr lang="en-US" sz="2000" dirty="0"/>
              <a:t>or apartment, you are responsible.  If one minor is </a:t>
            </a:r>
          </a:p>
          <a:p>
            <a:r>
              <a:rPr lang="en-US" sz="2000" dirty="0"/>
              <a:t>found drinking at your party you are in violation.</a:t>
            </a:r>
          </a:p>
        </p:txBody>
      </p:sp>
      <p:sp>
        <p:nvSpPr>
          <p:cNvPr id="6" name="TextBox 5"/>
          <p:cNvSpPr txBox="1"/>
          <p:nvPr/>
        </p:nvSpPr>
        <p:spPr>
          <a:xfrm>
            <a:off x="609600" y="1143000"/>
            <a:ext cx="8534400" cy="400110"/>
          </a:xfrm>
          <a:prstGeom prst="rect">
            <a:avLst/>
          </a:prstGeom>
          <a:noFill/>
        </p:spPr>
        <p:txBody>
          <a:bodyPr wrap="square" rtlCol="0">
            <a:spAutoFit/>
          </a:bodyPr>
          <a:lstStyle/>
          <a:p>
            <a:pPr algn="ctr"/>
            <a:r>
              <a:rPr lang="en-US" b="1" dirty="0" smtClean="0"/>
              <a:t>Purchase / Furnish Alcohol to a Minor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066800" y="152400"/>
            <a:ext cx="7924800" cy="914400"/>
          </a:xfrm>
        </p:spPr>
        <p:txBody>
          <a:bodyPr>
            <a:noAutofit/>
          </a:bodyPr>
          <a:lstStyle/>
          <a:p>
            <a:pPr eaLnBrk="1" hangingPunct="1"/>
            <a:r>
              <a:rPr lang="en-US" sz="3600" b="1" dirty="0" smtClean="0"/>
              <a:t>Alcohol, Illegal Drugs and Penalties</a:t>
            </a:r>
          </a:p>
        </p:txBody>
      </p:sp>
      <p:sp>
        <p:nvSpPr>
          <p:cNvPr id="23555" name="Text Box 4"/>
          <p:cNvSpPr txBox="1">
            <a:spLocks noChangeArrowheads="1"/>
          </p:cNvSpPr>
          <p:nvPr/>
        </p:nvSpPr>
        <p:spPr bwMode="auto">
          <a:xfrm>
            <a:off x="457200" y="1752600"/>
            <a:ext cx="82296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dirty="0"/>
          </a:p>
        </p:txBody>
      </p:sp>
      <p:sp>
        <p:nvSpPr>
          <p:cNvPr id="8197" name="Text Box 5"/>
          <p:cNvSpPr txBox="1">
            <a:spLocks noChangeArrowheads="1"/>
          </p:cNvSpPr>
          <p:nvPr/>
        </p:nvSpPr>
        <p:spPr bwMode="auto">
          <a:xfrm>
            <a:off x="990600" y="1905000"/>
            <a:ext cx="7848600" cy="3539430"/>
          </a:xfrm>
          <a:prstGeom prst="rect">
            <a:avLst/>
          </a:prstGeom>
          <a:noFill/>
          <a:ln w="9525">
            <a:noFill/>
            <a:miter lim="800000"/>
            <a:headEnd/>
            <a:tailEnd/>
          </a:ln>
        </p:spPr>
        <p:txBody>
          <a:bodyPr wrap="square">
            <a:prstTxWarp prst="textNoShape">
              <a:avLst/>
            </a:prstTxWarp>
            <a:spAutoFit/>
          </a:bodyPr>
          <a:lstStyle/>
          <a:p>
            <a:r>
              <a:rPr lang="en-US" sz="1600" dirty="0"/>
              <a:t>A person is Driving While Intoxicated when having a blood alcohol concentration of 0.08 or more while operating a motor vehicle.</a:t>
            </a:r>
          </a:p>
          <a:p>
            <a:endParaRPr lang="en-US" sz="800" dirty="0"/>
          </a:p>
          <a:p>
            <a:r>
              <a:rPr lang="en-US" sz="1600" dirty="0"/>
              <a:t>The 1st offense is a Class B misdemeanor </a:t>
            </a:r>
          </a:p>
          <a:p>
            <a:r>
              <a:rPr lang="en-US" sz="1600" b="1" dirty="0">
                <a:solidFill>
                  <a:srgbClr val="FF0000"/>
                </a:solidFill>
              </a:rPr>
              <a:t>Fines:	</a:t>
            </a:r>
            <a:r>
              <a:rPr lang="en-US" sz="1600" b="1" dirty="0" smtClean="0">
                <a:solidFill>
                  <a:srgbClr val="FF0000"/>
                </a:solidFill>
              </a:rPr>
              <a:t>Confinement </a:t>
            </a:r>
            <a:r>
              <a:rPr lang="en-US" sz="1600" b="1" dirty="0">
                <a:solidFill>
                  <a:srgbClr val="FF0000"/>
                </a:solidFill>
              </a:rPr>
              <a:t>in jail for up to 180 </a:t>
            </a:r>
            <a:r>
              <a:rPr lang="en-US" sz="1600" b="1" dirty="0" smtClean="0">
                <a:solidFill>
                  <a:srgbClr val="FF0000"/>
                </a:solidFill>
              </a:rPr>
              <a:t>days, a </a:t>
            </a:r>
            <a:r>
              <a:rPr lang="en-US" sz="1600" b="1" dirty="0">
                <a:solidFill>
                  <a:srgbClr val="FF0000"/>
                </a:solidFill>
              </a:rPr>
              <a:t>fine up to $</a:t>
            </a:r>
            <a:r>
              <a:rPr lang="en-US" sz="1600" b="1" dirty="0" smtClean="0">
                <a:solidFill>
                  <a:srgbClr val="FF0000"/>
                </a:solidFill>
              </a:rPr>
              <a:t>2,000 and driver’s 	license suspension 90 days to 1 year</a:t>
            </a:r>
            <a:endParaRPr lang="en-US" sz="1600" b="1" dirty="0">
              <a:solidFill>
                <a:srgbClr val="FF0000"/>
              </a:solidFill>
            </a:endParaRPr>
          </a:p>
          <a:p>
            <a:endParaRPr lang="en-US" sz="800" dirty="0"/>
          </a:p>
          <a:p>
            <a:r>
              <a:rPr lang="en-US" sz="1600" dirty="0"/>
              <a:t>The 2nd offense is a Class A misdemeanor</a:t>
            </a:r>
          </a:p>
          <a:p>
            <a:r>
              <a:rPr lang="en-US" sz="1600" b="1" dirty="0">
                <a:solidFill>
                  <a:srgbClr val="FF0000"/>
                </a:solidFill>
              </a:rPr>
              <a:t>Fines:	</a:t>
            </a:r>
            <a:r>
              <a:rPr lang="en-US" sz="1600" b="1" dirty="0" smtClean="0">
                <a:solidFill>
                  <a:srgbClr val="FF0000"/>
                </a:solidFill>
              </a:rPr>
              <a:t>Confinement </a:t>
            </a:r>
            <a:r>
              <a:rPr lang="en-US" sz="1600" b="1" dirty="0">
                <a:solidFill>
                  <a:srgbClr val="FF0000"/>
                </a:solidFill>
              </a:rPr>
              <a:t>in jail a minimum of 30 days &amp; up to one </a:t>
            </a:r>
            <a:r>
              <a:rPr lang="en-US" sz="1600" b="1" dirty="0" smtClean="0">
                <a:solidFill>
                  <a:srgbClr val="FF0000"/>
                </a:solidFill>
              </a:rPr>
              <a:t>year, a </a:t>
            </a:r>
            <a:r>
              <a:rPr lang="en-US" sz="1600" b="1" dirty="0">
                <a:solidFill>
                  <a:srgbClr val="FF0000"/>
                </a:solidFill>
              </a:rPr>
              <a:t>fine not to </a:t>
            </a:r>
            <a:r>
              <a:rPr lang="en-US" sz="1600" b="1" dirty="0" smtClean="0">
                <a:solidFill>
                  <a:srgbClr val="FF0000"/>
                </a:solidFill>
              </a:rPr>
              <a:t>	exceed </a:t>
            </a:r>
            <a:r>
              <a:rPr lang="en-US" sz="1600" b="1" dirty="0">
                <a:solidFill>
                  <a:srgbClr val="FF0000"/>
                </a:solidFill>
              </a:rPr>
              <a:t>$</a:t>
            </a:r>
            <a:r>
              <a:rPr lang="en-US" sz="1600" b="1" dirty="0" smtClean="0">
                <a:solidFill>
                  <a:srgbClr val="FF0000"/>
                </a:solidFill>
              </a:rPr>
              <a:t>4,000 and driver’s license suspension 180 days to 2 years</a:t>
            </a:r>
            <a:endParaRPr lang="en-US" sz="1600" b="1" dirty="0">
              <a:solidFill>
                <a:srgbClr val="FF0000"/>
              </a:solidFill>
            </a:endParaRPr>
          </a:p>
          <a:p>
            <a:endParaRPr lang="en-US" sz="800" b="1" dirty="0">
              <a:solidFill>
                <a:srgbClr val="FF0000"/>
              </a:solidFill>
            </a:endParaRPr>
          </a:p>
          <a:p>
            <a:r>
              <a:rPr lang="en-US" sz="1600" dirty="0"/>
              <a:t>The 3rd offense is a third degree felony</a:t>
            </a:r>
          </a:p>
          <a:p>
            <a:r>
              <a:rPr lang="en-US" sz="1600" b="1" dirty="0">
                <a:solidFill>
                  <a:srgbClr val="FF0000"/>
                </a:solidFill>
              </a:rPr>
              <a:t>Fines: 	</a:t>
            </a:r>
            <a:r>
              <a:rPr lang="en-US" sz="1600" b="1" dirty="0" smtClean="0">
                <a:solidFill>
                  <a:srgbClr val="FF0000"/>
                </a:solidFill>
              </a:rPr>
              <a:t>2 </a:t>
            </a:r>
            <a:r>
              <a:rPr lang="en-US" sz="1600" b="1" dirty="0">
                <a:solidFill>
                  <a:srgbClr val="FF0000"/>
                </a:solidFill>
              </a:rPr>
              <a:t>to 10 years in </a:t>
            </a:r>
            <a:r>
              <a:rPr lang="en-US" sz="1600" b="1" dirty="0" smtClean="0">
                <a:solidFill>
                  <a:srgbClr val="FF0000"/>
                </a:solidFill>
              </a:rPr>
              <a:t>prison, </a:t>
            </a:r>
            <a:r>
              <a:rPr lang="en-US" sz="1600" b="1" dirty="0">
                <a:solidFill>
                  <a:srgbClr val="FF0000"/>
                </a:solidFill>
              </a:rPr>
              <a:t>a fine not to exceed $</a:t>
            </a:r>
            <a:r>
              <a:rPr lang="en-US" sz="1600" b="1" dirty="0" smtClean="0">
                <a:solidFill>
                  <a:srgbClr val="FF0000"/>
                </a:solidFill>
              </a:rPr>
              <a:t>10,000, an driver’s license 	suspension 180 days to 2 years</a:t>
            </a:r>
            <a:endParaRPr lang="en-US" sz="1600" b="1" dirty="0">
              <a:solidFill>
                <a:srgbClr val="FF0000"/>
              </a:solidFill>
            </a:endParaRPr>
          </a:p>
          <a:p>
            <a:endParaRPr lang="en-US" sz="800" dirty="0"/>
          </a:p>
          <a:p>
            <a:r>
              <a:rPr lang="en-US" sz="1600" dirty="0"/>
              <a:t>(Fines do not include court cost and lawyer fees)</a:t>
            </a:r>
          </a:p>
        </p:txBody>
      </p:sp>
      <p:sp>
        <p:nvSpPr>
          <p:cNvPr id="5" name="TextBox 4"/>
          <p:cNvSpPr txBox="1"/>
          <p:nvPr/>
        </p:nvSpPr>
        <p:spPr>
          <a:xfrm>
            <a:off x="381000" y="1143000"/>
            <a:ext cx="8305800" cy="400110"/>
          </a:xfrm>
          <a:prstGeom prst="rect">
            <a:avLst/>
          </a:prstGeom>
          <a:noFill/>
        </p:spPr>
        <p:txBody>
          <a:bodyPr wrap="square" rtlCol="0">
            <a:spAutoFit/>
          </a:bodyPr>
          <a:lstStyle/>
          <a:p>
            <a:pPr algn="ctr"/>
            <a:r>
              <a:rPr lang="en-US" b="1" dirty="0" smtClean="0"/>
              <a:t>Driving While Intoxicated</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90600" y="0"/>
            <a:ext cx="7772400" cy="685800"/>
          </a:xfrm>
        </p:spPr>
        <p:txBody>
          <a:bodyPr>
            <a:noAutofit/>
          </a:bodyPr>
          <a:lstStyle/>
          <a:p>
            <a:r>
              <a:rPr lang="en-US" sz="3600" b="1" dirty="0" smtClean="0">
                <a:solidFill>
                  <a:srgbClr val="500000"/>
                </a:solidFill>
              </a:rPr>
              <a:t>Alcohol, Illegal Drugs and Penalties</a:t>
            </a:r>
            <a:endParaRPr lang="en-US" sz="3600" b="1" dirty="0">
              <a:solidFill>
                <a:srgbClr val="500000"/>
              </a:solidFill>
            </a:endParaRPr>
          </a:p>
        </p:txBody>
      </p:sp>
      <p:sp>
        <p:nvSpPr>
          <p:cNvPr id="9220" name="Text Box 4"/>
          <p:cNvSpPr txBox="1">
            <a:spLocks noChangeArrowheads="1"/>
          </p:cNvSpPr>
          <p:nvPr/>
        </p:nvSpPr>
        <p:spPr bwMode="auto">
          <a:xfrm>
            <a:off x="1066800" y="1447800"/>
            <a:ext cx="3048000" cy="1815882"/>
          </a:xfrm>
          <a:prstGeom prst="rect">
            <a:avLst/>
          </a:prstGeom>
          <a:noFill/>
          <a:ln w="9525">
            <a:solidFill>
              <a:srgbClr val="800080"/>
            </a:solidFill>
            <a:miter lim="800000"/>
            <a:headEnd/>
            <a:tailEnd/>
          </a:ln>
        </p:spPr>
        <p:txBody>
          <a:bodyPr wrap="square">
            <a:prstTxWarp prst="textNoShape">
              <a:avLst/>
            </a:prstTxWarp>
            <a:spAutoFit/>
          </a:bodyPr>
          <a:lstStyle/>
          <a:p>
            <a:r>
              <a:rPr lang="en-US" sz="1600" dirty="0"/>
              <a:t>The possession of a usable quantity of Marijuana (2 oz. or less) is an offense under state law.</a:t>
            </a:r>
          </a:p>
          <a:p>
            <a:endParaRPr lang="en-US" sz="1600" dirty="0"/>
          </a:p>
          <a:p>
            <a:r>
              <a:rPr lang="en-US" sz="1600" dirty="0"/>
              <a:t>This offense is a Class B Misdemeanor</a:t>
            </a:r>
          </a:p>
        </p:txBody>
      </p:sp>
      <p:sp>
        <p:nvSpPr>
          <p:cNvPr id="9221" name="Text Box 5"/>
          <p:cNvSpPr txBox="1">
            <a:spLocks noChangeArrowheads="1"/>
          </p:cNvSpPr>
          <p:nvPr/>
        </p:nvSpPr>
        <p:spPr bwMode="auto">
          <a:xfrm>
            <a:off x="4953000" y="1447800"/>
            <a:ext cx="3505200" cy="2892425"/>
          </a:xfrm>
          <a:prstGeom prst="rect">
            <a:avLst/>
          </a:prstGeom>
          <a:noFill/>
          <a:ln w="9525">
            <a:solidFill>
              <a:srgbClr val="800080"/>
            </a:solidFill>
            <a:miter lim="800000"/>
            <a:headEnd/>
            <a:tailEnd/>
          </a:ln>
        </p:spPr>
        <p:txBody>
          <a:bodyPr>
            <a:prstTxWarp prst="textNoShape">
              <a:avLst/>
            </a:prstTxWarp>
            <a:spAutoFit/>
          </a:bodyPr>
          <a:lstStyle/>
          <a:p>
            <a:r>
              <a:rPr lang="en-US" sz="1400" dirty="0"/>
              <a:t>Heroin, Cocaine, Methamphetamine, Methadone, Psilocin (Mushrooms), Mescaline, and The Opiates</a:t>
            </a:r>
          </a:p>
          <a:p>
            <a:endParaRPr lang="en-US" sz="1400" dirty="0"/>
          </a:p>
          <a:p>
            <a:r>
              <a:rPr lang="en-US" sz="1400" dirty="0"/>
              <a:t>Dangerous Drugs such as the above are those types of drugs that have no medicinal value.</a:t>
            </a:r>
          </a:p>
          <a:p>
            <a:endParaRPr lang="en-US" sz="1400" dirty="0"/>
          </a:p>
          <a:p>
            <a:r>
              <a:rPr lang="en-US" sz="1400" dirty="0"/>
              <a:t>Possession of these major drugs carries varied punishments and even the possession of only a single usable amount still carries a State Jail Felony punishment.</a:t>
            </a:r>
          </a:p>
        </p:txBody>
      </p:sp>
      <p:sp>
        <p:nvSpPr>
          <p:cNvPr id="9222" name="Text Box 6"/>
          <p:cNvSpPr txBox="1">
            <a:spLocks noChangeArrowheads="1"/>
          </p:cNvSpPr>
          <p:nvPr/>
        </p:nvSpPr>
        <p:spPr bwMode="auto">
          <a:xfrm>
            <a:off x="4191000" y="4572000"/>
            <a:ext cx="4648200" cy="1477963"/>
          </a:xfrm>
          <a:prstGeom prst="rect">
            <a:avLst/>
          </a:prstGeom>
          <a:noFill/>
          <a:ln w="9525">
            <a:noFill/>
            <a:miter lim="800000"/>
            <a:headEnd/>
            <a:tailEnd/>
          </a:ln>
        </p:spPr>
        <p:txBody>
          <a:bodyPr>
            <a:prstTxWarp prst="textNoShape">
              <a:avLst/>
            </a:prstTxWarp>
            <a:spAutoFit/>
          </a:bodyPr>
          <a:lstStyle/>
          <a:p>
            <a:r>
              <a:rPr lang="en-US" sz="1600" b="1" dirty="0">
                <a:solidFill>
                  <a:srgbClr val="FF0000"/>
                </a:solidFill>
              </a:rPr>
              <a:t>Fines:  Up to two years in jail </a:t>
            </a:r>
          </a:p>
          <a:p>
            <a:r>
              <a:rPr lang="en-US" sz="1600" b="1" dirty="0">
                <a:solidFill>
                  <a:srgbClr val="FF0000"/>
                </a:solidFill>
              </a:rPr>
              <a:t>and a fine of up to $10,000</a:t>
            </a:r>
          </a:p>
          <a:p>
            <a:endParaRPr lang="en-US" sz="1000" dirty="0"/>
          </a:p>
          <a:p>
            <a:r>
              <a:rPr lang="en-US" sz="1600" dirty="0"/>
              <a:t>Punishments for possession over a usable amount can be as high as:</a:t>
            </a:r>
          </a:p>
          <a:p>
            <a:r>
              <a:rPr lang="en-US" sz="1600" b="1" dirty="0">
                <a:solidFill>
                  <a:srgbClr val="FF0000"/>
                </a:solidFill>
              </a:rPr>
              <a:t>15-99 years or life and up to $250,000 fine</a:t>
            </a:r>
            <a:endParaRPr lang="en-US" sz="1600" dirty="0">
              <a:solidFill>
                <a:srgbClr val="FF0000"/>
              </a:solidFill>
            </a:endParaRPr>
          </a:p>
        </p:txBody>
      </p:sp>
      <p:sp>
        <p:nvSpPr>
          <p:cNvPr id="9223" name="Text Box 7"/>
          <p:cNvSpPr txBox="1">
            <a:spLocks noChangeArrowheads="1"/>
          </p:cNvSpPr>
          <p:nvPr/>
        </p:nvSpPr>
        <p:spPr bwMode="auto">
          <a:xfrm>
            <a:off x="1066800" y="3352800"/>
            <a:ext cx="2971800" cy="830263"/>
          </a:xfrm>
          <a:prstGeom prst="rect">
            <a:avLst/>
          </a:prstGeom>
          <a:noFill/>
          <a:ln w="9525">
            <a:noFill/>
            <a:miter lim="800000"/>
            <a:headEnd/>
            <a:tailEnd/>
          </a:ln>
        </p:spPr>
        <p:txBody>
          <a:bodyPr>
            <a:prstTxWarp prst="textNoShape">
              <a:avLst/>
            </a:prstTxWarp>
            <a:spAutoFit/>
          </a:bodyPr>
          <a:lstStyle/>
          <a:p>
            <a:r>
              <a:rPr lang="en-US" sz="1600" b="1" dirty="0">
                <a:solidFill>
                  <a:srgbClr val="FF0000"/>
                </a:solidFill>
              </a:rPr>
              <a:t>Fine:  Confinement in jail for up to 180 days </a:t>
            </a:r>
          </a:p>
          <a:p>
            <a:r>
              <a:rPr lang="en-US" sz="1600" b="1" dirty="0">
                <a:solidFill>
                  <a:srgbClr val="FF0000"/>
                </a:solidFill>
              </a:rPr>
              <a:t>and a fine up to $2,000</a:t>
            </a:r>
            <a:endParaRPr lang="en-US" sz="1600" dirty="0">
              <a:solidFill>
                <a:srgbClr val="FF0000"/>
              </a:solidFill>
            </a:endParaRPr>
          </a:p>
        </p:txBody>
      </p:sp>
      <p:pic>
        <p:nvPicPr>
          <p:cNvPr id="25609" name="Picture 9" descr="Man smoking a 400-mg. cannabis joint">
            <a:hlinkClick r:id="rId3" tooltip="Man smoking a 400-mg. cannabis joint"/>
          </p:cNvPr>
          <p:cNvPicPr>
            <a:picLocks noChangeAspect="1" noChangeArrowheads="1"/>
          </p:cNvPicPr>
          <p:nvPr/>
        </p:nvPicPr>
        <p:blipFill>
          <a:blip r:embed="rId4" cstate="print"/>
          <a:srcRect/>
          <a:stretch>
            <a:fillRect/>
          </a:stretch>
        </p:blipFill>
        <p:spPr bwMode="auto">
          <a:xfrm>
            <a:off x="1371600" y="4343400"/>
            <a:ext cx="1866900" cy="1905000"/>
          </a:xfrm>
          <a:prstGeom prst="rect">
            <a:avLst/>
          </a:prstGeom>
          <a:noFill/>
        </p:spPr>
      </p:pic>
      <p:sp>
        <p:nvSpPr>
          <p:cNvPr id="8" name="TextBox 7"/>
          <p:cNvSpPr txBox="1"/>
          <p:nvPr/>
        </p:nvSpPr>
        <p:spPr>
          <a:xfrm>
            <a:off x="3352800" y="762000"/>
            <a:ext cx="2743200" cy="400110"/>
          </a:xfrm>
          <a:prstGeom prst="rect">
            <a:avLst/>
          </a:prstGeom>
          <a:noFill/>
        </p:spPr>
        <p:txBody>
          <a:bodyPr wrap="square" rtlCol="0">
            <a:spAutoFit/>
          </a:bodyPr>
          <a:lstStyle/>
          <a:p>
            <a:r>
              <a:rPr lang="en-US" b="1" dirty="0" smtClean="0"/>
              <a:t>Possession of Drugs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685800"/>
            <a:ext cx="7010400" cy="5816977"/>
          </a:xfrm>
          <a:prstGeom prst="rect">
            <a:avLst/>
          </a:prstGeom>
          <a:noFill/>
        </p:spPr>
        <p:txBody>
          <a:bodyPr wrap="square" rtlCol="0">
            <a:spAutoFit/>
          </a:bodyPr>
          <a:lstStyle/>
          <a:p>
            <a:endParaRPr lang="en-US" sz="3200" b="1" dirty="0" smtClean="0"/>
          </a:p>
          <a:p>
            <a:pPr>
              <a:buFont typeface="Arial"/>
              <a:buChar char="•"/>
            </a:pPr>
            <a:r>
              <a:rPr lang="en-US" sz="3200" dirty="0" smtClean="0">
                <a:latin typeface="+mn-lt"/>
              </a:rPr>
              <a:t>Ability to define risk management</a:t>
            </a:r>
          </a:p>
          <a:p>
            <a:endParaRPr lang="en-US" sz="3200" dirty="0" smtClean="0">
              <a:latin typeface="+mn-lt"/>
            </a:endParaRPr>
          </a:p>
          <a:p>
            <a:pPr>
              <a:buFont typeface="Arial"/>
              <a:buChar char="•"/>
            </a:pPr>
            <a:r>
              <a:rPr lang="en-US" sz="3200" dirty="0" smtClean="0">
                <a:latin typeface="+mn-lt"/>
              </a:rPr>
              <a:t>Use the risk matrix to identify and manage risk</a:t>
            </a:r>
          </a:p>
          <a:p>
            <a:endParaRPr lang="en-US" sz="3200" dirty="0" smtClean="0">
              <a:latin typeface="+mn-lt"/>
            </a:endParaRPr>
          </a:p>
          <a:p>
            <a:pPr>
              <a:buFont typeface="Arial"/>
              <a:buChar char="•"/>
            </a:pPr>
            <a:r>
              <a:rPr lang="en-US" sz="3200" dirty="0" smtClean="0">
                <a:latin typeface="+mn-lt"/>
              </a:rPr>
              <a:t>Identify risk in activities planned by an organization</a:t>
            </a:r>
          </a:p>
          <a:p>
            <a:endParaRPr lang="en-US" sz="3200" dirty="0" smtClean="0">
              <a:latin typeface="+mn-lt"/>
            </a:endParaRPr>
          </a:p>
          <a:p>
            <a:pPr>
              <a:buFont typeface="Arial"/>
              <a:buChar char="•"/>
            </a:pPr>
            <a:r>
              <a:rPr lang="en-US" sz="3200" dirty="0" smtClean="0">
                <a:latin typeface="+mn-lt"/>
              </a:rPr>
              <a:t>Develop methods to manage risk in activities planned by organization</a:t>
            </a:r>
          </a:p>
          <a:p>
            <a:endParaRPr lang="en-US" dirty="0"/>
          </a:p>
        </p:txBody>
      </p:sp>
      <p:sp>
        <p:nvSpPr>
          <p:cNvPr id="4" name="Rectangle 2"/>
          <p:cNvSpPr txBox="1">
            <a:spLocks noChangeArrowheads="1"/>
          </p:cNvSpPr>
          <p:nvPr/>
        </p:nvSpPr>
        <p:spPr>
          <a:xfrm>
            <a:off x="990600" y="152400"/>
            <a:ext cx="5562600" cy="655638"/>
          </a:xfrm>
          <a:prstGeom prst="rect">
            <a:avLst/>
          </a:prstGeom>
        </p:spPr>
        <p:txBody>
          <a:bodyPr anchor="ct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What Will I Learn</a:t>
            </a:r>
            <a:r>
              <a:rPr kumimoji="0" lang="en-US" sz="3000" b="1"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From The Training</a:t>
            </a:r>
            <a:endParaRPr kumimoji="0" lang="en-US" sz="30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990600" y="228600"/>
            <a:ext cx="8153400" cy="914400"/>
          </a:xfrm>
        </p:spPr>
        <p:txBody>
          <a:bodyPr>
            <a:noAutofit/>
          </a:bodyPr>
          <a:lstStyle/>
          <a:p>
            <a:r>
              <a:rPr lang="en-US" sz="3600" b="1" dirty="0" smtClean="0"/>
              <a:t>Alcohol, Illegal Drugs and Penalties</a:t>
            </a:r>
            <a:endParaRPr lang="en-US" sz="3600" b="1" dirty="0"/>
          </a:p>
        </p:txBody>
      </p:sp>
      <p:sp>
        <p:nvSpPr>
          <p:cNvPr id="27651" name="Rectangle 3"/>
          <p:cNvSpPr>
            <a:spLocks noGrp="1" noChangeArrowheads="1"/>
          </p:cNvSpPr>
          <p:nvPr>
            <p:ph type="body" idx="4294967295"/>
          </p:nvPr>
        </p:nvSpPr>
        <p:spPr>
          <a:xfrm>
            <a:off x="1219200" y="1828800"/>
            <a:ext cx="6858000" cy="3429000"/>
          </a:xfrm>
        </p:spPr>
        <p:txBody>
          <a:bodyPr>
            <a:normAutofit/>
          </a:bodyPr>
          <a:lstStyle/>
          <a:p>
            <a:pPr>
              <a:lnSpc>
                <a:spcPct val="80000"/>
              </a:lnSpc>
              <a:buFontTx/>
              <a:buNone/>
            </a:pPr>
            <a:r>
              <a:rPr lang="en-US" sz="2000" b="1" dirty="0"/>
              <a:t>Methods of Control</a:t>
            </a:r>
          </a:p>
          <a:p>
            <a:pPr>
              <a:lnSpc>
                <a:spcPct val="80000"/>
              </a:lnSpc>
              <a:buFontTx/>
              <a:buNone/>
            </a:pPr>
            <a:endParaRPr lang="en-US" sz="2000" b="1" dirty="0"/>
          </a:p>
          <a:p>
            <a:pPr>
              <a:lnSpc>
                <a:spcPct val="80000"/>
              </a:lnSpc>
            </a:pPr>
            <a:r>
              <a:rPr lang="en-US" sz="2000" dirty="0"/>
              <a:t>Check IDs at the door and use a unique way of identifying those over the legal drinking age, such as with bracelets.</a:t>
            </a:r>
          </a:p>
          <a:p>
            <a:pPr>
              <a:lnSpc>
                <a:spcPct val="80000"/>
              </a:lnSpc>
            </a:pPr>
            <a:r>
              <a:rPr lang="en-US" sz="2000" dirty="0"/>
              <a:t>Hire professional security to work the door and check IDs.</a:t>
            </a:r>
          </a:p>
          <a:p>
            <a:pPr>
              <a:lnSpc>
                <a:spcPct val="80000"/>
              </a:lnSpc>
            </a:pPr>
            <a:r>
              <a:rPr lang="en-US" sz="2000" dirty="0"/>
              <a:t>Serve non-alcoholic beverages and food.</a:t>
            </a:r>
          </a:p>
          <a:p>
            <a:pPr>
              <a:lnSpc>
                <a:spcPct val="80000"/>
              </a:lnSpc>
            </a:pPr>
            <a:r>
              <a:rPr lang="en-US" sz="2000" dirty="0"/>
              <a:t>Set a starting time and ending time for the party and stick with them, limit party to four hours.</a:t>
            </a:r>
          </a:p>
          <a:p>
            <a:pPr>
              <a:lnSpc>
                <a:spcPct val="80000"/>
              </a:lnSpc>
            </a:pPr>
            <a:r>
              <a:rPr lang="en-US" sz="2000" dirty="0"/>
              <a:t>Do not permit drinking games</a:t>
            </a:r>
          </a:p>
          <a:p>
            <a:pPr>
              <a:lnSpc>
                <a:spcPct val="80000"/>
              </a:lnSpc>
            </a:pPr>
            <a:r>
              <a:rPr lang="en-US" sz="2000" dirty="0"/>
              <a:t>Maintain control of all alcoholic beverages present.</a:t>
            </a:r>
          </a:p>
          <a:p>
            <a:pPr>
              <a:lnSpc>
                <a:spcPct val="80000"/>
              </a:lnSpc>
            </a:pPr>
            <a:r>
              <a:rPr lang="en-US" sz="2000" dirty="0"/>
              <a:t>Do not allow bottles.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Parties with Alcohol</a:t>
            </a:r>
            <a:endParaRPr lang="en-US" dirty="0"/>
          </a:p>
        </p:txBody>
      </p:sp>
      <p:sp>
        <p:nvSpPr>
          <p:cNvPr id="3" name="Subtitle 2"/>
          <p:cNvSpPr>
            <a:spLocks noGrp="1"/>
          </p:cNvSpPr>
          <p:nvPr>
            <p:ph type="subTitle" idx="1"/>
          </p:nvPr>
        </p:nvSpPr>
        <p:spPr/>
        <p:txBody>
          <a:bodyPr/>
          <a:lstStyle/>
          <a:p>
            <a:r>
              <a:rPr lang="en-US" dirty="0" smtClean="0"/>
              <a:t>Parties on campus that serve alcohol to students are prohibited.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143000" y="228600"/>
            <a:ext cx="7467600" cy="563563"/>
          </a:xfrm>
        </p:spPr>
        <p:txBody>
          <a:bodyPr>
            <a:noAutofit/>
          </a:bodyPr>
          <a:lstStyle/>
          <a:p>
            <a:r>
              <a:rPr lang="en-US" sz="3600" b="1" dirty="0" smtClean="0">
                <a:solidFill>
                  <a:srgbClr val="500000"/>
                </a:solidFill>
              </a:rPr>
              <a:t>Alcohol, Illegal Drugs and Penalties</a:t>
            </a:r>
            <a:endParaRPr lang="en-US" sz="3600" b="1" dirty="0">
              <a:solidFill>
                <a:srgbClr val="500000"/>
              </a:solidFill>
            </a:endParaRPr>
          </a:p>
        </p:txBody>
      </p:sp>
      <p:sp>
        <p:nvSpPr>
          <p:cNvPr id="28675" name="Rectangle 3"/>
          <p:cNvSpPr>
            <a:spLocks noGrp="1" noChangeArrowheads="1"/>
          </p:cNvSpPr>
          <p:nvPr>
            <p:ph type="body" idx="4294967295"/>
          </p:nvPr>
        </p:nvSpPr>
        <p:spPr>
          <a:xfrm>
            <a:off x="914400" y="1981200"/>
            <a:ext cx="8229600" cy="3429000"/>
          </a:xfrm>
        </p:spPr>
        <p:txBody>
          <a:bodyPr/>
          <a:lstStyle/>
          <a:p>
            <a:pPr>
              <a:lnSpc>
                <a:spcPct val="80000"/>
              </a:lnSpc>
            </a:pPr>
            <a:r>
              <a:rPr lang="en-US" sz="2000" dirty="0"/>
              <a:t>Know the Law</a:t>
            </a:r>
          </a:p>
          <a:p>
            <a:pPr>
              <a:lnSpc>
                <a:spcPct val="80000"/>
              </a:lnSpc>
            </a:pPr>
            <a:r>
              <a:rPr lang="en-US" sz="2000" dirty="0"/>
              <a:t>Minor in possession</a:t>
            </a:r>
          </a:p>
          <a:p>
            <a:pPr lvl="1">
              <a:lnSpc>
                <a:spcPct val="80000"/>
              </a:lnSpc>
            </a:pPr>
            <a:r>
              <a:rPr lang="en-US" sz="1800" dirty="0"/>
              <a:t>Stop the drinking</a:t>
            </a:r>
          </a:p>
          <a:p>
            <a:pPr lvl="1">
              <a:lnSpc>
                <a:spcPct val="80000"/>
              </a:lnSpc>
            </a:pPr>
            <a:r>
              <a:rPr lang="en-US" sz="1800" dirty="0"/>
              <a:t>Take the appropriate action to deal with the minor in a safe manner</a:t>
            </a:r>
          </a:p>
          <a:p>
            <a:pPr>
              <a:lnSpc>
                <a:spcPct val="80000"/>
              </a:lnSpc>
            </a:pPr>
            <a:r>
              <a:rPr lang="en-US" sz="2000" dirty="0"/>
              <a:t>Illegal drugs</a:t>
            </a:r>
          </a:p>
          <a:p>
            <a:pPr lvl="1">
              <a:lnSpc>
                <a:spcPct val="80000"/>
              </a:lnSpc>
            </a:pPr>
            <a:r>
              <a:rPr lang="en-US" sz="1800" dirty="0"/>
              <a:t>Notify authorities for removal of the individual</a:t>
            </a:r>
          </a:p>
          <a:p>
            <a:pPr lvl="1">
              <a:lnSpc>
                <a:spcPct val="80000"/>
              </a:lnSpc>
            </a:pPr>
            <a:r>
              <a:rPr lang="en-US" sz="1800" dirty="0"/>
              <a:t>Ensure the person who is under the influence is properly cared for</a:t>
            </a:r>
          </a:p>
          <a:p>
            <a:pPr>
              <a:lnSpc>
                <a:spcPct val="80000"/>
              </a:lnSpc>
            </a:pPr>
            <a:r>
              <a:rPr lang="en-US" sz="2000" dirty="0"/>
              <a:t>Impaired Attendee</a:t>
            </a:r>
          </a:p>
          <a:p>
            <a:pPr lvl="1">
              <a:lnSpc>
                <a:spcPct val="80000"/>
              </a:lnSpc>
            </a:pPr>
            <a:r>
              <a:rPr lang="en-US" sz="1800" dirty="0"/>
              <a:t>Do not allow the person to drive</a:t>
            </a:r>
          </a:p>
          <a:p>
            <a:pPr lvl="1">
              <a:lnSpc>
                <a:spcPct val="80000"/>
              </a:lnSpc>
            </a:pPr>
            <a:r>
              <a:rPr lang="en-US" sz="1800" dirty="0"/>
              <a:t>Seek medical assistance as needed</a:t>
            </a:r>
          </a:p>
          <a:p>
            <a:pPr lvl="1">
              <a:lnSpc>
                <a:spcPct val="80000"/>
              </a:lnSpc>
            </a:pPr>
            <a:r>
              <a:rPr lang="en-US" sz="1800" dirty="0"/>
              <a:t>Do not leave the person alone</a:t>
            </a:r>
          </a:p>
          <a:p>
            <a:pPr lvl="1">
              <a:lnSpc>
                <a:spcPct val="80000"/>
              </a:lnSpc>
              <a:buFontTx/>
              <a:buNone/>
            </a:pPr>
            <a:endParaRPr lang="en-US" sz="1800" dirty="0"/>
          </a:p>
        </p:txBody>
      </p:sp>
      <p:sp>
        <p:nvSpPr>
          <p:cNvPr id="4" name="TextBox 3"/>
          <p:cNvSpPr txBox="1"/>
          <p:nvPr/>
        </p:nvSpPr>
        <p:spPr>
          <a:xfrm>
            <a:off x="381000" y="1295400"/>
            <a:ext cx="8534400" cy="400110"/>
          </a:xfrm>
          <a:prstGeom prst="rect">
            <a:avLst/>
          </a:prstGeom>
          <a:noFill/>
        </p:spPr>
        <p:txBody>
          <a:bodyPr wrap="square" rtlCol="0">
            <a:spAutoFit/>
          </a:bodyPr>
          <a:lstStyle/>
          <a:p>
            <a:pPr algn="ctr"/>
            <a:r>
              <a:rPr lang="en-US" b="1" dirty="0" smtClean="0"/>
              <a:t>What Should You Do?</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6248400" cy="944562"/>
          </a:xfrm>
        </p:spPr>
        <p:txBody>
          <a:bodyPr>
            <a:normAutofit/>
          </a:bodyPr>
          <a:lstStyle/>
          <a:p>
            <a:r>
              <a:rPr lang="en-US" sz="3600" b="1" dirty="0" smtClean="0"/>
              <a:t>Sample University</a:t>
            </a:r>
            <a:endParaRPr lang="en-US" sz="3600" b="1" dirty="0"/>
          </a:p>
        </p:txBody>
      </p:sp>
      <p:sp>
        <p:nvSpPr>
          <p:cNvPr id="3" name="Content Placeholder 2"/>
          <p:cNvSpPr>
            <a:spLocks noGrp="1"/>
          </p:cNvSpPr>
          <p:nvPr>
            <p:ph idx="1"/>
          </p:nvPr>
        </p:nvSpPr>
        <p:spPr>
          <a:xfrm>
            <a:off x="457200" y="1676400"/>
            <a:ext cx="8229600" cy="3276600"/>
          </a:xfrm>
        </p:spPr>
        <p:txBody>
          <a:bodyPr anchor="ctr">
            <a:normAutofit lnSpcReduction="10000"/>
          </a:bodyPr>
          <a:lstStyle/>
          <a:p>
            <a:pPr algn="ctr">
              <a:buNone/>
            </a:pPr>
            <a:r>
              <a:rPr lang="en-US" sz="4400" b="1" dirty="0" smtClean="0"/>
              <a:t>Alcohol, Illegal Drugs and Penalties Scenario</a:t>
            </a:r>
          </a:p>
          <a:p>
            <a:pPr algn="ctr">
              <a:buNone/>
            </a:pPr>
            <a:r>
              <a:rPr lang="en-US" sz="4400" b="1" dirty="0" smtClean="0"/>
              <a:t>(Baby Dome party where participant comes visibly intoxicated)</a:t>
            </a:r>
            <a:endParaRPr lang="en-US" sz="44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0" y="1143000"/>
            <a:ext cx="8229600" cy="3048000"/>
          </a:xfrm>
        </p:spPr>
        <p:txBody>
          <a:bodyPr anchor="ctr"/>
          <a:lstStyle/>
          <a:p>
            <a:pPr algn="ctr">
              <a:buFontTx/>
              <a:buNone/>
            </a:pPr>
            <a:r>
              <a:rPr lang="en-US" sz="4400" b="1" dirty="0" smtClean="0">
                <a:solidFill>
                  <a:srgbClr val="500000"/>
                </a:solidFill>
              </a:rPr>
              <a:t>Hazing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990600" y="152400"/>
            <a:ext cx="3733800" cy="609600"/>
          </a:xfrm>
        </p:spPr>
        <p:txBody>
          <a:bodyPr>
            <a:noAutofit/>
          </a:bodyPr>
          <a:lstStyle/>
          <a:p>
            <a:pPr eaLnBrk="1" hangingPunct="1"/>
            <a:r>
              <a:rPr lang="en-US" sz="3600" b="1" dirty="0" smtClean="0"/>
              <a:t>Hazing</a:t>
            </a:r>
          </a:p>
        </p:txBody>
      </p:sp>
      <p:sp>
        <p:nvSpPr>
          <p:cNvPr id="71682" name="Content Placeholder 2"/>
          <p:cNvSpPr>
            <a:spLocks noGrp="1"/>
          </p:cNvSpPr>
          <p:nvPr>
            <p:ph idx="1"/>
          </p:nvPr>
        </p:nvSpPr>
        <p:spPr>
          <a:xfrm>
            <a:off x="1066800" y="1219200"/>
            <a:ext cx="7696200" cy="4525963"/>
          </a:xfrm>
        </p:spPr>
        <p:txBody>
          <a:bodyPr>
            <a:normAutofit/>
          </a:bodyPr>
          <a:lstStyle/>
          <a:p>
            <a:pPr eaLnBrk="1" hangingPunct="1">
              <a:buFontTx/>
              <a:buNone/>
            </a:pPr>
            <a:r>
              <a:rPr lang="en-US" sz="2800" dirty="0" smtClean="0"/>
              <a:t>  “Hazing” is defined as any intentional or reckless act occurring on or off the campus of an educational institution, by one person alone or acting with others, directed against a student that endangers the mental or physical health or safety of that student for the purpose of pledging, being initiated into, affiliating with, holding office in, or maintaining membership in any organization whose members are students at an educational institution.</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1066800" y="0"/>
            <a:ext cx="4419600" cy="609600"/>
          </a:xfrm>
        </p:spPr>
        <p:txBody>
          <a:bodyPr>
            <a:noAutofit/>
          </a:bodyPr>
          <a:lstStyle/>
          <a:p>
            <a:pPr eaLnBrk="1" hangingPunct="1"/>
            <a:r>
              <a:rPr lang="en-US" sz="3600" b="1" dirty="0" smtClean="0"/>
              <a:t>Hazing</a:t>
            </a:r>
          </a:p>
        </p:txBody>
      </p:sp>
      <p:sp>
        <p:nvSpPr>
          <p:cNvPr id="72706" name="Content Placeholder 2"/>
          <p:cNvSpPr>
            <a:spLocks noGrp="1"/>
          </p:cNvSpPr>
          <p:nvPr>
            <p:ph idx="1"/>
          </p:nvPr>
        </p:nvSpPr>
        <p:spPr>
          <a:xfrm>
            <a:off x="990600" y="990600"/>
            <a:ext cx="7620000" cy="4495800"/>
          </a:xfrm>
        </p:spPr>
        <p:txBody>
          <a:bodyPr>
            <a:normAutofit fontScale="77500" lnSpcReduction="20000"/>
          </a:bodyPr>
          <a:lstStyle/>
          <a:p>
            <a:pPr algn="ctr" eaLnBrk="1" hangingPunct="1">
              <a:buFontTx/>
              <a:buNone/>
            </a:pPr>
            <a:r>
              <a:rPr lang="en-US" dirty="0" smtClean="0"/>
              <a:t>Hazing Does Not</a:t>
            </a:r>
          </a:p>
          <a:p>
            <a:pPr algn="ctr" eaLnBrk="1" hangingPunct="1">
              <a:buFontTx/>
              <a:buNone/>
            </a:pPr>
            <a:endParaRPr lang="en-US" dirty="0" smtClean="0"/>
          </a:p>
          <a:p>
            <a:pPr eaLnBrk="1" hangingPunct="1"/>
            <a:r>
              <a:rPr lang="en-US" dirty="0" smtClean="0"/>
              <a:t>Help you to assimilate better into the group/organization</a:t>
            </a:r>
          </a:p>
          <a:p>
            <a:pPr eaLnBrk="1" hangingPunct="1"/>
            <a:r>
              <a:rPr lang="en-US" dirty="0" smtClean="0"/>
              <a:t>Help you build inner strength</a:t>
            </a:r>
          </a:p>
          <a:p>
            <a:pPr eaLnBrk="1" hangingPunct="1"/>
            <a:r>
              <a:rPr lang="en-US" dirty="0" smtClean="0"/>
              <a:t>Take into account the psychological state of an individual</a:t>
            </a:r>
          </a:p>
          <a:p>
            <a:pPr eaLnBrk="1" hangingPunct="1"/>
            <a:r>
              <a:rPr lang="en-US" dirty="0" smtClean="0"/>
              <a:t>Have boundaries or follow safe-guards that govern actions, or activities</a:t>
            </a:r>
          </a:p>
          <a:p>
            <a:pPr eaLnBrk="1" hangingPunct="1"/>
            <a:r>
              <a:rPr lang="en-US" dirty="0" smtClean="0"/>
              <a:t>Have to be illegal, and/or involve ingesting  something</a:t>
            </a:r>
          </a:p>
          <a:p>
            <a:pPr eaLnBrk="1" hangingPunct="1"/>
            <a:r>
              <a:rPr lang="en-US" dirty="0" smtClean="0"/>
              <a:t>Represent the only creative alternative  bond activity  </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990600" y="0"/>
            <a:ext cx="3733800" cy="685800"/>
          </a:xfrm>
        </p:spPr>
        <p:txBody>
          <a:bodyPr>
            <a:normAutofit/>
          </a:bodyPr>
          <a:lstStyle/>
          <a:p>
            <a:pPr eaLnBrk="1" hangingPunct="1"/>
            <a:r>
              <a:rPr lang="en-US" sz="3600" b="1" dirty="0" smtClean="0"/>
              <a:t>Hazing</a:t>
            </a:r>
          </a:p>
        </p:txBody>
      </p:sp>
      <p:sp>
        <p:nvSpPr>
          <p:cNvPr id="73730" name="Content Placeholder 2"/>
          <p:cNvSpPr>
            <a:spLocks noGrp="1"/>
          </p:cNvSpPr>
          <p:nvPr>
            <p:ph idx="1"/>
          </p:nvPr>
        </p:nvSpPr>
        <p:spPr>
          <a:xfrm>
            <a:off x="1143000" y="1371600"/>
            <a:ext cx="7620000" cy="4114800"/>
          </a:xfrm>
        </p:spPr>
        <p:txBody>
          <a:bodyPr>
            <a:normAutofit/>
          </a:bodyPr>
          <a:lstStyle/>
          <a:p>
            <a:pPr algn="ctr" eaLnBrk="1" hangingPunct="1">
              <a:buFontTx/>
              <a:buNone/>
            </a:pPr>
            <a:r>
              <a:rPr lang="en-US" dirty="0" smtClean="0"/>
              <a:t>Hazing Does</a:t>
            </a:r>
          </a:p>
          <a:p>
            <a:pPr algn="ctr" eaLnBrk="1" hangingPunct="1">
              <a:buFontTx/>
              <a:buNone/>
            </a:pPr>
            <a:endParaRPr lang="en-US" dirty="0" smtClean="0"/>
          </a:p>
          <a:p>
            <a:pPr eaLnBrk="1" hangingPunct="1"/>
            <a:r>
              <a:rPr lang="en-US" dirty="0" smtClean="0"/>
              <a:t>Create a cycle of abusive behavior</a:t>
            </a:r>
          </a:p>
          <a:p>
            <a:pPr eaLnBrk="1" hangingPunct="1"/>
            <a:r>
              <a:rPr lang="en-US" dirty="0" smtClean="0"/>
              <a:t>Create a false sense of power and control</a:t>
            </a:r>
          </a:p>
          <a:p>
            <a:pPr eaLnBrk="1" hangingPunct="1"/>
            <a:r>
              <a:rPr lang="en-US" dirty="0" smtClean="0"/>
              <a:t>Display an absence of constraints or boundaries</a:t>
            </a:r>
          </a:p>
          <a:p>
            <a:pPr eaLnBrk="1" hangingPunct="1"/>
            <a:r>
              <a:rPr lang="en-US" dirty="0" smtClean="0"/>
              <a:t>Humiliate, degrade, and embarrass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066800" y="0"/>
            <a:ext cx="1524000" cy="533400"/>
          </a:xfrm>
        </p:spPr>
        <p:txBody>
          <a:bodyPr>
            <a:normAutofit fontScale="90000"/>
          </a:bodyPr>
          <a:lstStyle/>
          <a:p>
            <a:r>
              <a:rPr lang="en-US" sz="3200" b="1" dirty="0" smtClean="0"/>
              <a:t>Hazing</a:t>
            </a:r>
          </a:p>
        </p:txBody>
      </p:sp>
      <p:sp>
        <p:nvSpPr>
          <p:cNvPr id="148483" name="Rectangle 3"/>
          <p:cNvSpPr>
            <a:spLocks noGrp="1" noChangeArrowheads="1"/>
          </p:cNvSpPr>
          <p:nvPr>
            <p:ph idx="1"/>
          </p:nvPr>
        </p:nvSpPr>
        <p:spPr>
          <a:xfrm>
            <a:off x="1066800" y="762000"/>
            <a:ext cx="7391400" cy="5029200"/>
          </a:xfrm>
        </p:spPr>
        <p:txBody>
          <a:bodyPr>
            <a:noAutofit/>
          </a:bodyPr>
          <a:lstStyle/>
          <a:p>
            <a:pPr eaLnBrk="1" hangingPunct="1">
              <a:buNone/>
            </a:pPr>
            <a:r>
              <a:rPr lang="en-US" b="1" dirty="0" smtClean="0"/>
              <a:t>Prevent Hazing</a:t>
            </a:r>
          </a:p>
          <a:p>
            <a:pPr eaLnBrk="1" hangingPunct="1">
              <a:buNone/>
            </a:pPr>
            <a:endParaRPr lang="en-US" b="1" dirty="0" smtClean="0"/>
          </a:p>
          <a:p>
            <a:pPr eaLnBrk="1" hangingPunct="1"/>
            <a:r>
              <a:rPr lang="en-US" dirty="0" smtClean="0"/>
              <a:t>Recognition of hazing</a:t>
            </a:r>
          </a:p>
          <a:p>
            <a:pPr eaLnBrk="1" hangingPunct="1"/>
            <a:r>
              <a:rPr lang="en-US" dirty="0" smtClean="0"/>
              <a:t>Follow the Student Handbook, Charter and/or National Policy</a:t>
            </a:r>
          </a:p>
          <a:p>
            <a:pPr eaLnBrk="1" hangingPunct="1"/>
            <a:r>
              <a:rPr lang="en-US" dirty="0" smtClean="0"/>
              <a:t>Stand-up for what is right – even if it is against “traditions”</a:t>
            </a:r>
          </a:p>
          <a:p>
            <a:pPr eaLnBrk="1" hangingPunct="1"/>
            <a:r>
              <a:rPr lang="en-US" dirty="0" smtClean="0"/>
              <a:t>Secret = Hazing </a:t>
            </a:r>
          </a:p>
          <a:p>
            <a:pPr eaLnBrk="1" hangingPunct="1"/>
            <a:r>
              <a:rPr lang="en-US" dirty="0" smtClean="0"/>
              <a:t>Groupthink</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87902"/>
          </a:xfrm>
        </p:spPr>
        <p:txBody>
          <a:bodyPr>
            <a:normAutofit fontScale="90000"/>
          </a:bodyPr>
          <a:lstStyle/>
          <a:p>
            <a:r>
              <a:rPr lang="en-US" dirty="0" smtClean="0"/>
              <a:t>Addition to Hazing Prevention</a:t>
            </a:r>
            <a:br>
              <a:rPr lang="en-US" dirty="0" smtClean="0"/>
            </a:br>
            <a:endParaRPr lang="en-US" dirty="0"/>
          </a:p>
        </p:txBody>
      </p:sp>
      <p:sp>
        <p:nvSpPr>
          <p:cNvPr id="3" name="Subtitle 2"/>
          <p:cNvSpPr>
            <a:spLocks noGrp="1"/>
          </p:cNvSpPr>
          <p:nvPr>
            <p:ph type="subTitle" idx="1"/>
          </p:nvPr>
        </p:nvSpPr>
        <p:spPr>
          <a:xfrm>
            <a:off x="1432560" y="1850064"/>
            <a:ext cx="7406640" cy="816936"/>
          </a:xfrm>
        </p:spPr>
        <p:txBody>
          <a:bodyPr>
            <a:normAutofit fontScale="92500"/>
          </a:bodyPr>
          <a:lstStyle/>
          <a:p>
            <a:r>
              <a:rPr lang="en-US" dirty="0" smtClean="0"/>
              <a:t>Each member and prospective member must attend mandatory Membership Intake Process (MIP) meeting.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1143000" y="1600200"/>
            <a:ext cx="7086600" cy="3124200"/>
          </a:xfrm>
        </p:spPr>
        <p:txBody>
          <a:bodyPr anchor="ctr"/>
          <a:lstStyle/>
          <a:p>
            <a:pPr algn="ctr" eaLnBrk="1" hangingPunct="1">
              <a:buFontTx/>
              <a:buNone/>
            </a:pPr>
            <a:r>
              <a:rPr lang="en-US" sz="4400" b="1" dirty="0">
                <a:solidFill>
                  <a:srgbClr val="500000"/>
                </a:solidFill>
              </a:rPr>
              <a:t>Risk Management Concepts and Tools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229600" cy="3382963"/>
          </a:xfrm>
        </p:spPr>
        <p:txBody>
          <a:bodyPr anchor="ctr">
            <a:normAutofit fontScale="92500" lnSpcReduction="20000"/>
          </a:bodyPr>
          <a:lstStyle/>
          <a:p>
            <a:pPr algn="ctr">
              <a:buNone/>
            </a:pPr>
            <a:r>
              <a:rPr lang="en-US" sz="4400" b="1" dirty="0" smtClean="0">
                <a:solidFill>
                  <a:srgbClr val="500000"/>
                </a:solidFill>
              </a:rPr>
              <a:t>Hazing</a:t>
            </a:r>
          </a:p>
          <a:p>
            <a:pPr algn="ctr">
              <a:buNone/>
            </a:pPr>
            <a:r>
              <a:rPr lang="en-US" sz="4400" b="1" dirty="0" smtClean="0">
                <a:solidFill>
                  <a:srgbClr val="500000"/>
                </a:solidFill>
              </a:rPr>
              <a:t>Scenario</a:t>
            </a:r>
          </a:p>
          <a:p>
            <a:pPr algn="ctr">
              <a:buNone/>
            </a:pPr>
            <a:r>
              <a:rPr lang="en-US" sz="4400" b="1" dirty="0" smtClean="0">
                <a:solidFill>
                  <a:srgbClr val="500000"/>
                </a:solidFill>
              </a:rPr>
              <a:t>(Incident where water was thrown on prospective member and she slipped and hit her head)</a:t>
            </a:r>
            <a:endParaRPr lang="en-US" sz="4400" b="1" dirty="0">
              <a:solidFill>
                <a:srgbClr val="5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1981200" y="1981200"/>
            <a:ext cx="5334000" cy="1828800"/>
          </a:xfrm>
        </p:spPr>
        <p:txBody>
          <a:bodyPr>
            <a:normAutofit/>
          </a:bodyPr>
          <a:lstStyle/>
          <a:p>
            <a:pPr eaLnBrk="1" hangingPunct="1"/>
            <a:r>
              <a:rPr lang="en-US" sz="3600" b="1" dirty="0" smtClean="0"/>
              <a:t>Sexual Abuse</a:t>
            </a:r>
            <a:br>
              <a:rPr lang="en-US" sz="3600" b="1" dirty="0" smtClean="0"/>
            </a:br>
            <a:r>
              <a:rPr lang="en-US" sz="3600" b="1" dirty="0" smtClean="0"/>
              <a:t/>
            </a:r>
            <a:br>
              <a:rPr lang="en-US" sz="3600" b="1" dirty="0" smtClean="0"/>
            </a:br>
            <a:r>
              <a:rPr lang="en-US" sz="3600" b="1" dirty="0" smtClean="0"/>
              <a:t>Sexual Harassment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990600" y="152400"/>
            <a:ext cx="8153400" cy="609600"/>
          </a:xfrm>
        </p:spPr>
        <p:txBody>
          <a:bodyPr>
            <a:noAutofit/>
          </a:bodyPr>
          <a:lstStyle/>
          <a:p>
            <a:pPr eaLnBrk="1" hangingPunct="1"/>
            <a:r>
              <a:rPr lang="en-US" sz="3600" b="1" dirty="0" smtClean="0"/>
              <a:t>Sexual Abuse-Sexual Harassment</a:t>
            </a:r>
          </a:p>
        </p:txBody>
      </p:sp>
      <p:sp>
        <p:nvSpPr>
          <p:cNvPr id="163843" name="Rectangle 3"/>
          <p:cNvSpPr>
            <a:spLocks noGrp="1" noChangeArrowheads="1"/>
          </p:cNvSpPr>
          <p:nvPr>
            <p:ph idx="1"/>
          </p:nvPr>
        </p:nvSpPr>
        <p:spPr>
          <a:xfrm>
            <a:off x="1066800" y="990600"/>
            <a:ext cx="7848600" cy="5334000"/>
          </a:xfrm>
        </p:spPr>
        <p:txBody>
          <a:bodyPr>
            <a:noAutofit/>
          </a:bodyPr>
          <a:lstStyle/>
          <a:p>
            <a:r>
              <a:rPr lang="en-US" sz="2200" b="1" dirty="0" smtClean="0"/>
              <a:t>Sexual Harassment </a:t>
            </a:r>
            <a:r>
              <a:rPr lang="en-US" sz="2200" dirty="0" smtClean="0"/>
              <a:t>is “unwelcome conduct of a sexual nature…[and]…can include unwelcome sexual advances, request for sexual favors, and other verbal, nonverbal, or physical conduct of a sexual nature. Federal law prohibits sexual harassment of college students whether the harasser is an employee or </a:t>
            </a:r>
            <a:r>
              <a:rPr lang="en-US" sz="2200" u="sng" dirty="0" smtClean="0"/>
              <a:t>another student</a:t>
            </a:r>
            <a:r>
              <a:rPr lang="en-US" sz="2200" dirty="0" smtClean="0"/>
              <a:t>.</a:t>
            </a:r>
          </a:p>
          <a:p>
            <a:endParaRPr lang="en-US" sz="2200" dirty="0" smtClean="0"/>
          </a:p>
          <a:p>
            <a:r>
              <a:rPr lang="en-US" sz="2200" b="1" dirty="0" smtClean="0"/>
              <a:t>Sexual Abuse </a:t>
            </a:r>
            <a:r>
              <a:rPr lang="en-US" sz="2200" dirty="0" smtClean="0"/>
              <a:t>– includes a wide range of unwanted sexual behaviors, including: sexual assault/murder, aggravated sexual assault, sexual assault, which can be forced contact or coercive in nature, indecent exposure, obscene phone calls, sexual harassment, voyeurism, frottage, peeping, etc. HB 2639 utilizes the term sexual abuse in an effort to encompass all of the above behaviors. However, for this risk management training sexual assault will be discussed more often. </a:t>
            </a:r>
            <a:endParaRPr lang="en-US" sz="2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315200" cy="609600"/>
          </a:xfrm>
        </p:spPr>
        <p:txBody>
          <a:bodyPr>
            <a:noAutofit/>
          </a:bodyPr>
          <a:lstStyle/>
          <a:p>
            <a:r>
              <a:rPr lang="en-US" sz="3600" b="1" dirty="0" smtClean="0"/>
              <a:t>Sexual Abuse-Sexual Harassment</a:t>
            </a:r>
            <a:endParaRPr lang="en-US" sz="3600" b="1" dirty="0"/>
          </a:p>
        </p:txBody>
      </p:sp>
      <p:sp>
        <p:nvSpPr>
          <p:cNvPr id="3" name="Content Placeholder 2"/>
          <p:cNvSpPr>
            <a:spLocks noGrp="1"/>
          </p:cNvSpPr>
          <p:nvPr>
            <p:ph idx="1"/>
          </p:nvPr>
        </p:nvSpPr>
        <p:spPr>
          <a:xfrm>
            <a:off x="914400" y="1066800"/>
            <a:ext cx="8229600" cy="4525963"/>
          </a:xfrm>
        </p:spPr>
        <p:txBody>
          <a:bodyPr>
            <a:noAutofit/>
          </a:bodyPr>
          <a:lstStyle/>
          <a:p>
            <a:r>
              <a:rPr lang="en-US" sz="2400" dirty="0" smtClean="0"/>
              <a:t>20 to 25 percent of college women are sexually assaulted during their college career (The American Association of University Women, 2004)</a:t>
            </a:r>
          </a:p>
          <a:p>
            <a:pPr>
              <a:buFontTx/>
              <a:buNone/>
            </a:pPr>
            <a:endParaRPr lang="en-US" sz="2400" dirty="0" smtClean="0"/>
          </a:p>
          <a:p>
            <a:r>
              <a:rPr lang="en-US" sz="2400" dirty="0" smtClean="0"/>
              <a:t>In 2003, one in every 10 sexual assault victims were male (US Dept of Justice, 2003)</a:t>
            </a:r>
          </a:p>
          <a:p>
            <a:pPr>
              <a:buFontTx/>
              <a:buNone/>
            </a:pPr>
            <a:endParaRPr lang="en-US" sz="2400" dirty="0" smtClean="0"/>
          </a:p>
          <a:p>
            <a:r>
              <a:rPr lang="en-US" sz="2400" dirty="0" smtClean="0"/>
              <a:t>In 2005, about seven in ten female rape or sexual assault victims stated the offender was an intimate, other relative, a friend or an acquaintance (Nat’l Crime Victimization Survey),</a:t>
            </a:r>
          </a:p>
          <a:p>
            <a:pPr>
              <a:buFontTx/>
              <a:buNone/>
            </a:pPr>
            <a:endParaRPr lang="en-US" sz="2400" dirty="0" smtClean="0"/>
          </a:p>
          <a:p>
            <a:r>
              <a:rPr lang="en-US" sz="2400" dirty="0" smtClean="0"/>
              <a:t>Alcohol continues to be the number one drug used to facilitate a sexual assault (US Dept of Justice)</a:t>
            </a:r>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1066800" y="0"/>
            <a:ext cx="7696200" cy="609600"/>
          </a:xfrm>
        </p:spPr>
        <p:txBody>
          <a:bodyPr>
            <a:noAutofit/>
          </a:bodyPr>
          <a:lstStyle/>
          <a:p>
            <a:pPr eaLnBrk="1" hangingPunct="1"/>
            <a:r>
              <a:rPr lang="en-US" sz="3600" b="1" dirty="0" smtClean="0"/>
              <a:t>Sexual Abuse-Sexual Harassment</a:t>
            </a:r>
          </a:p>
        </p:txBody>
      </p:sp>
      <p:sp>
        <p:nvSpPr>
          <p:cNvPr id="89090" name="Rectangle 3"/>
          <p:cNvSpPr>
            <a:spLocks noGrp="1" noChangeArrowheads="1"/>
          </p:cNvSpPr>
          <p:nvPr>
            <p:ph idx="1"/>
          </p:nvPr>
        </p:nvSpPr>
        <p:spPr>
          <a:xfrm>
            <a:off x="1066800" y="1295400"/>
            <a:ext cx="7924800" cy="4144963"/>
          </a:xfrm>
        </p:spPr>
        <p:txBody>
          <a:bodyPr>
            <a:normAutofit fontScale="85000" lnSpcReduction="20000"/>
          </a:bodyPr>
          <a:lstStyle/>
          <a:p>
            <a:pPr>
              <a:buFontTx/>
              <a:buNone/>
            </a:pPr>
            <a:r>
              <a:rPr lang="en-US" sz="2800" b="1" dirty="0" smtClean="0"/>
              <a:t>How to Reduce the Risk of Sexual Assault</a:t>
            </a:r>
          </a:p>
          <a:p>
            <a:pPr algn="ctr">
              <a:buFontTx/>
              <a:buNone/>
            </a:pPr>
            <a:endParaRPr lang="en-US" sz="2800" dirty="0" smtClean="0"/>
          </a:p>
          <a:p>
            <a:r>
              <a:rPr lang="en-US" sz="2800" dirty="0" smtClean="0"/>
              <a:t>Educate Yourself</a:t>
            </a:r>
          </a:p>
          <a:p>
            <a:r>
              <a:rPr lang="en-US" sz="2800" dirty="0" smtClean="0"/>
              <a:t>Look out for your friends</a:t>
            </a:r>
          </a:p>
          <a:p>
            <a:r>
              <a:rPr lang="en-US" sz="2800" dirty="0" smtClean="0"/>
              <a:t>Stay in Groups</a:t>
            </a:r>
          </a:p>
          <a:p>
            <a:r>
              <a:rPr lang="en-US" sz="2800" dirty="0" smtClean="0"/>
              <a:t>Never be alone with someone you don’t know</a:t>
            </a:r>
          </a:p>
          <a:p>
            <a:r>
              <a:rPr lang="en-US" sz="2800" dirty="0" smtClean="0"/>
              <a:t>Never leave your beverage unattended</a:t>
            </a:r>
          </a:p>
          <a:p>
            <a:r>
              <a:rPr lang="en-US" sz="2800" dirty="0" smtClean="0"/>
              <a:t>Decide what your limits are and communicate them clearly</a:t>
            </a:r>
          </a:p>
          <a:p>
            <a:r>
              <a:rPr lang="en-US" sz="2800" dirty="0" smtClean="0"/>
              <a:t>Learn to be assertive</a:t>
            </a:r>
          </a:p>
          <a:p>
            <a:r>
              <a:rPr lang="en-US" sz="2800" dirty="0" smtClean="0"/>
              <a:t>Do not assume anything</a:t>
            </a:r>
          </a:p>
          <a:p>
            <a:r>
              <a:rPr lang="en-US" sz="2800" dirty="0" smtClean="0"/>
              <a:t>TRUST YOUR INSTINCTS</a:t>
            </a:r>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1066800" y="0"/>
            <a:ext cx="7848600" cy="533400"/>
          </a:xfrm>
        </p:spPr>
        <p:txBody>
          <a:bodyPr>
            <a:noAutofit/>
          </a:bodyPr>
          <a:lstStyle/>
          <a:p>
            <a:pPr eaLnBrk="1" hangingPunct="1"/>
            <a:r>
              <a:rPr lang="en-US" sz="3600" b="1" dirty="0" smtClean="0"/>
              <a:t>Sexual Abuse-Sexual Harassment</a:t>
            </a:r>
          </a:p>
        </p:txBody>
      </p:sp>
      <p:sp>
        <p:nvSpPr>
          <p:cNvPr id="87042" name="Rectangle 3"/>
          <p:cNvSpPr>
            <a:spLocks noGrp="1" noChangeArrowheads="1"/>
          </p:cNvSpPr>
          <p:nvPr>
            <p:ph idx="1"/>
          </p:nvPr>
        </p:nvSpPr>
        <p:spPr>
          <a:xfrm>
            <a:off x="1066800" y="1143000"/>
            <a:ext cx="7848600" cy="4525963"/>
          </a:xfrm>
        </p:spPr>
        <p:txBody>
          <a:bodyPr>
            <a:normAutofit/>
          </a:bodyPr>
          <a:lstStyle/>
          <a:p>
            <a:pPr eaLnBrk="1" hangingPunct="1">
              <a:buNone/>
            </a:pPr>
            <a:r>
              <a:rPr lang="en-US" b="1" dirty="0" smtClean="0"/>
              <a:t>If you have been Sexually Assaulted</a:t>
            </a:r>
          </a:p>
          <a:p>
            <a:pPr eaLnBrk="1" hangingPunct="1"/>
            <a:r>
              <a:rPr lang="en-US" dirty="0" smtClean="0"/>
              <a:t>Find a safe environment</a:t>
            </a:r>
          </a:p>
          <a:p>
            <a:pPr eaLnBrk="1" hangingPunct="1"/>
            <a:r>
              <a:rPr lang="en-US" dirty="0" smtClean="0"/>
              <a:t>Preserve evidence of the attack</a:t>
            </a:r>
          </a:p>
          <a:p>
            <a:pPr eaLnBrk="1" hangingPunct="1"/>
            <a:r>
              <a:rPr lang="en-US" dirty="0" smtClean="0"/>
              <a:t>Report the attack as soon as possible </a:t>
            </a:r>
          </a:p>
          <a:p>
            <a:pPr eaLnBrk="1" hangingPunct="1"/>
            <a:r>
              <a:rPr lang="en-US" dirty="0" smtClean="0"/>
              <a:t>Seek medical attention</a:t>
            </a:r>
          </a:p>
          <a:p>
            <a:pPr eaLnBrk="1" hangingPunct="1"/>
            <a:r>
              <a:rPr lang="en-US" dirty="0" smtClean="0"/>
              <a:t>Find out about your resources</a:t>
            </a:r>
          </a:p>
          <a:p>
            <a:pPr lvl="1"/>
            <a:r>
              <a:rPr lang="en-US" dirty="0" smtClean="0"/>
              <a:t>Office of Equal Opportunity</a:t>
            </a:r>
          </a:p>
          <a:p>
            <a:pPr lvl="1"/>
            <a:r>
              <a:rPr lang="en-US" dirty="0" smtClean="0"/>
              <a:t>A.I. Thomas Building, Suite 102</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990600" y="0"/>
            <a:ext cx="8001000" cy="685800"/>
          </a:xfrm>
        </p:spPr>
        <p:txBody>
          <a:bodyPr>
            <a:normAutofit/>
          </a:bodyPr>
          <a:lstStyle/>
          <a:p>
            <a:pPr eaLnBrk="1" hangingPunct="1"/>
            <a:r>
              <a:rPr lang="en-US" sz="3600" b="1" dirty="0" smtClean="0"/>
              <a:t>Sexual Abuse-Sexual Harassment</a:t>
            </a:r>
          </a:p>
        </p:txBody>
      </p:sp>
      <p:sp>
        <p:nvSpPr>
          <p:cNvPr id="91138" name="Rectangle 3"/>
          <p:cNvSpPr>
            <a:spLocks noGrp="1" noChangeArrowheads="1"/>
          </p:cNvSpPr>
          <p:nvPr>
            <p:ph idx="1"/>
          </p:nvPr>
        </p:nvSpPr>
        <p:spPr>
          <a:xfrm>
            <a:off x="1066800" y="1676400"/>
            <a:ext cx="7848600" cy="2514600"/>
          </a:xfrm>
        </p:spPr>
        <p:txBody>
          <a:bodyPr>
            <a:normAutofit fontScale="85000" lnSpcReduction="20000"/>
          </a:bodyPr>
          <a:lstStyle/>
          <a:p>
            <a:pPr eaLnBrk="1" hangingPunct="1">
              <a:buNone/>
            </a:pPr>
            <a:r>
              <a:rPr lang="en-US" b="1" dirty="0" smtClean="0"/>
              <a:t>Helping Victims</a:t>
            </a:r>
          </a:p>
          <a:p>
            <a:pPr eaLnBrk="1" hangingPunct="1">
              <a:buNone/>
            </a:pPr>
            <a:endParaRPr lang="en-US" b="1" dirty="0" smtClean="0"/>
          </a:p>
          <a:p>
            <a:pPr eaLnBrk="1" hangingPunct="1"/>
            <a:r>
              <a:rPr lang="en-US" dirty="0" smtClean="0"/>
              <a:t>Let victims make decisions</a:t>
            </a:r>
          </a:p>
          <a:p>
            <a:pPr eaLnBrk="1" hangingPunct="1"/>
            <a:r>
              <a:rPr lang="en-US" dirty="0" smtClean="0"/>
              <a:t>Listen with patience</a:t>
            </a:r>
          </a:p>
          <a:p>
            <a:pPr eaLnBrk="1" hangingPunct="1"/>
            <a:r>
              <a:rPr lang="en-US" dirty="0" smtClean="0"/>
              <a:t>Active Listening</a:t>
            </a:r>
          </a:p>
          <a:p>
            <a:pPr eaLnBrk="1" hangingPunct="1"/>
            <a:r>
              <a:rPr lang="en-US" dirty="0" smtClean="0"/>
              <a:t>Provide victims with information and referrals</a:t>
            </a:r>
          </a:p>
          <a:p>
            <a:pPr eaLnBrk="1" hangingPunct="1"/>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3000"/>
            <a:ext cx="8001000" cy="4525963"/>
          </a:xfrm>
        </p:spPr>
        <p:txBody>
          <a:bodyPr anchor="ctr">
            <a:normAutofit fontScale="70000" lnSpcReduction="20000"/>
          </a:bodyPr>
          <a:lstStyle/>
          <a:p>
            <a:pPr algn="ctr">
              <a:buNone/>
            </a:pPr>
            <a:r>
              <a:rPr lang="en-US" sz="4400" b="1" dirty="0" smtClean="0">
                <a:solidFill>
                  <a:srgbClr val="500000"/>
                </a:solidFill>
              </a:rPr>
              <a:t>Sexual Abuse-Harassment Scenario</a:t>
            </a:r>
          </a:p>
          <a:p>
            <a:r>
              <a:rPr lang="en-US" sz="4000" dirty="0" smtClean="0"/>
              <a:t>A male teacher offers to give a female student an A if she'll kiss him.</a:t>
            </a:r>
          </a:p>
          <a:p>
            <a:endParaRPr lang="en-US" sz="4000" dirty="0" smtClean="0"/>
          </a:p>
          <a:p>
            <a:r>
              <a:rPr lang="en-US" sz="4000" dirty="0" smtClean="0"/>
              <a:t>A female guidance counselor tells a male student that she won't help him with his college applications unless he goes out on a date with her.</a:t>
            </a:r>
          </a:p>
          <a:p>
            <a:pPr>
              <a:buNone/>
            </a:pPr>
            <a:endParaRPr lang="en-US" sz="4000" dirty="0" smtClean="0"/>
          </a:p>
          <a:p>
            <a:r>
              <a:rPr lang="en-US" sz="4000" dirty="0" smtClean="0"/>
              <a:t>A male soccer coach suggests to a male student that he'll have a better chance of making the team if he has sex with him.</a:t>
            </a:r>
          </a:p>
          <a:p>
            <a:pPr algn="ct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0" y="2133600"/>
            <a:ext cx="8229600" cy="1066800"/>
          </a:xfrm>
        </p:spPr>
        <p:txBody>
          <a:bodyPr/>
          <a:lstStyle/>
          <a:p>
            <a:pPr algn="ctr" eaLnBrk="1" hangingPunct="1">
              <a:buFontTx/>
              <a:buNone/>
            </a:pPr>
            <a:r>
              <a:rPr lang="en-US" sz="4800" b="1" dirty="0">
                <a:solidFill>
                  <a:srgbClr val="500000"/>
                </a:solidFill>
              </a:rPr>
              <a:t>Fire and Life Safety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90600" y="152400"/>
            <a:ext cx="5334000" cy="487363"/>
          </a:xfrm>
        </p:spPr>
        <p:txBody>
          <a:bodyPr>
            <a:noAutofit/>
          </a:bodyPr>
          <a:lstStyle/>
          <a:p>
            <a:pPr eaLnBrk="1" hangingPunct="1"/>
            <a:r>
              <a:rPr lang="en-US" sz="3600" b="1" dirty="0"/>
              <a:t>Fire and Life Safety</a:t>
            </a:r>
          </a:p>
        </p:txBody>
      </p:sp>
      <p:sp>
        <p:nvSpPr>
          <p:cNvPr id="25603" name="Rectangle 3"/>
          <p:cNvSpPr>
            <a:spLocks noGrp="1" noChangeArrowheads="1"/>
          </p:cNvSpPr>
          <p:nvPr>
            <p:ph type="body" idx="4294967295"/>
          </p:nvPr>
        </p:nvSpPr>
        <p:spPr>
          <a:xfrm>
            <a:off x="1066800" y="1524000"/>
            <a:ext cx="7162800" cy="3992563"/>
          </a:xfrm>
        </p:spPr>
        <p:txBody>
          <a:bodyPr/>
          <a:lstStyle/>
          <a:p>
            <a:pPr eaLnBrk="1" hangingPunct="1"/>
            <a:r>
              <a:rPr lang="en-US" dirty="0"/>
              <a:t>Events may have inherent physical risks that require contingency plans including:</a:t>
            </a:r>
          </a:p>
          <a:p>
            <a:pPr lvl="1" eaLnBrk="1" hangingPunct="1"/>
            <a:r>
              <a:rPr lang="en-US" dirty="0"/>
              <a:t>Fire Safety</a:t>
            </a:r>
          </a:p>
          <a:p>
            <a:pPr lvl="1" eaLnBrk="1" hangingPunct="1"/>
            <a:r>
              <a:rPr lang="en-US" dirty="0"/>
              <a:t>Inclement Weather</a:t>
            </a:r>
          </a:p>
          <a:p>
            <a:pPr lvl="1" eaLnBrk="1" hangingPunct="1"/>
            <a:r>
              <a:rPr lang="en-US" dirty="0" smtClean="0"/>
              <a:t>Campus </a:t>
            </a:r>
            <a:r>
              <a:rPr lang="en-US" dirty="0"/>
              <a:t>Emergency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990600" y="1447800"/>
            <a:ext cx="7543800" cy="3048000"/>
          </a:xfrm>
        </p:spPr>
        <p:txBody>
          <a:bodyPr>
            <a:normAutofit fontScale="92500" lnSpcReduction="20000"/>
          </a:bodyPr>
          <a:lstStyle/>
          <a:p>
            <a:pPr eaLnBrk="1" hangingPunct="1">
              <a:lnSpc>
                <a:spcPct val="90000"/>
              </a:lnSpc>
            </a:pPr>
            <a:r>
              <a:rPr lang="en-US" dirty="0"/>
              <a:t>Risk Management is the process of considering the potential and perceived risk involved in student activities. </a:t>
            </a:r>
            <a:endParaRPr lang="en-US" dirty="0" smtClean="0"/>
          </a:p>
          <a:p>
            <a:pPr eaLnBrk="1" hangingPunct="1">
              <a:lnSpc>
                <a:spcPct val="90000"/>
              </a:lnSpc>
              <a:buNone/>
            </a:pPr>
            <a:endParaRPr lang="en-US" dirty="0"/>
          </a:p>
          <a:p>
            <a:pPr eaLnBrk="1" hangingPunct="1">
              <a:lnSpc>
                <a:spcPct val="90000"/>
              </a:lnSpc>
            </a:pPr>
            <a:r>
              <a:rPr lang="en-US" dirty="0"/>
              <a:t>It includes monitoring organization activities and taking both corrective action and proactive steps to minimize accidental injury and/or loss. </a:t>
            </a:r>
          </a:p>
          <a:p>
            <a:pPr eaLnBrk="1" hangingPunct="1">
              <a:lnSpc>
                <a:spcPct val="90000"/>
              </a:lnSpc>
            </a:pPr>
            <a:endParaRPr lang="en-US" dirty="0"/>
          </a:p>
        </p:txBody>
      </p:sp>
      <p:sp>
        <p:nvSpPr>
          <p:cNvPr id="5123" name="TextBox 2"/>
          <p:cNvSpPr txBox="1">
            <a:spLocks noChangeArrowheads="1"/>
          </p:cNvSpPr>
          <p:nvPr/>
        </p:nvSpPr>
        <p:spPr bwMode="auto">
          <a:xfrm>
            <a:off x="1066800" y="0"/>
            <a:ext cx="6934200" cy="590931"/>
          </a:xfrm>
          <a:prstGeom prst="rect">
            <a:avLst/>
          </a:prstGeom>
          <a:noFill/>
          <a:ln w="9525">
            <a:noFill/>
            <a:miter lim="800000"/>
            <a:headEnd/>
            <a:tailEnd/>
          </a:ln>
        </p:spPr>
        <p:txBody>
          <a:bodyPr wrap="square">
            <a:prstTxWarp prst="textNoShape">
              <a:avLst/>
            </a:prstTxWarp>
            <a:spAutoFit/>
          </a:bodyPr>
          <a:lstStyle/>
          <a:p>
            <a:pPr>
              <a:lnSpc>
                <a:spcPct val="90000"/>
              </a:lnSpc>
            </a:pPr>
            <a:r>
              <a:rPr lang="en-US" sz="3600" b="1" dirty="0">
                <a:solidFill>
                  <a:srgbClr val="500000"/>
                </a:solidFill>
                <a:latin typeface="+mn-lt"/>
              </a:rPr>
              <a:t>What is Risk Management?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990600" y="0"/>
            <a:ext cx="6400800" cy="646331"/>
          </a:xfrm>
          <a:prstGeom prst="rect">
            <a:avLst/>
          </a:prstGeom>
          <a:noFill/>
          <a:ln w="9525">
            <a:noFill/>
            <a:miter lim="800000"/>
            <a:headEnd/>
            <a:tailEnd/>
          </a:ln>
        </p:spPr>
        <p:txBody>
          <a:bodyPr>
            <a:prstTxWarp prst="textNoShape">
              <a:avLst/>
            </a:prstTxWarp>
            <a:spAutoFit/>
          </a:bodyPr>
          <a:lstStyle/>
          <a:p>
            <a:pPr>
              <a:spcBef>
                <a:spcPct val="50000"/>
              </a:spcBef>
            </a:pPr>
            <a:r>
              <a:rPr lang="en-US" sz="3600" b="1" dirty="0" smtClean="0">
                <a:solidFill>
                  <a:srgbClr val="500000"/>
                </a:solidFill>
              </a:rPr>
              <a:t>Fire and Life Safety</a:t>
            </a:r>
            <a:endParaRPr lang="en-US" sz="3600" b="1" dirty="0">
              <a:solidFill>
                <a:srgbClr val="500000"/>
              </a:solidFill>
            </a:endParaRPr>
          </a:p>
        </p:txBody>
      </p:sp>
      <p:sp>
        <p:nvSpPr>
          <p:cNvPr id="26627" name="TextBox 3"/>
          <p:cNvSpPr txBox="1">
            <a:spLocks noChangeArrowheads="1"/>
          </p:cNvSpPr>
          <p:nvPr/>
        </p:nvSpPr>
        <p:spPr bwMode="auto">
          <a:xfrm>
            <a:off x="1066800" y="1219200"/>
            <a:ext cx="7772400" cy="4893647"/>
          </a:xfrm>
          <a:prstGeom prst="rect">
            <a:avLst/>
          </a:prstGeom>
          <a:noFill/>
          <a:ln w="9525">
            <a:noFill/>
            <a:miter lim="800000"/>
            <a:headEnd/>
            <a:tailEnd/>
          </a:ln>
        </p:spPr>
        <p:txBody>
          <a:bodyPr wrap="square">
            <a:prstTxWarp prst="textNoShape">
              <a:avLst/>
            </a:prstTxWarp>
            <a:spAutoFit/>
          </a:bodyPr>
          <a:lstStyle/>
          <a:p>
            <a:r>
              <a:rPr lang="en-US" sz="2400" b="1" dirty="0" smtClean="0"/>
              <a:t>General Fire/Life Safety Guidelines</a:t>
            </a:r>
          </a:p>
          <a:p>
            <a:endParaRPr lang="en-US" sz="2400" b="1" dirty="0" smtClean="0"/>
          </a:p>
          <a:p>
            <a:pPr>
              <a:buFont typeface="Arial" pitchFamily="42" charset="0"/>
              <a:buChar char="•"/>
            </a:pPr>
            <a:r>
              <a:rPr lang="en-US" sz="2400" dirty="0" smtClean="0"/>
              <a:t>Organizations </a:t>
            </a:r>
            <a:r>
              <a:rPr lang="en-US" sz="2400" dirty="0"/>
              <a:t>should have Emergency contact numbers for Fire, Police, &amp; Ambulance posted near common phones.</a:t>
            </a:r>
          </a:p>
          <a:p>
            <a:pPr>
              <a:buFont typeface="Arial" pitchFamily="42" charset="0"/>
              <a:buChar char="•"/>
            </a:pPr>
            <a:r>
              <a:rPr lang="en-US" sz="2400" dirty="0"/>
              <a:t>Prior to any event plan &amp; provide for all facilities used for event:</a:t>
            </a:r>
          </a:p>
          <a:p>
            <a:pPr marL="742950" lvl="1" indent="-285750">
              <a:buFont typeface="Arial" pitchFamily="42" charset="0"/>
              <a:buChar char="•"/>
            </a:pPr>
            <a:r>
              <a:rPr lang="en-US" sz="2400" dirty="0"/>
              <a:t>Evacuation routes</a:t>
            </a:r>
          </a:p>
          <a:p>
            <a:pPr marL="742950" lvl="1" indent="-285750">
              <a:buFont typeface="Arial" pitchFamily="42" charset="0"/>
              <a:buChar char="•"/>
            </a:pPr>
            <a:r>
              <a:rPr lang="en-US" sz="2400" dirty="0"/>
              <a:t>Shelter</a:t>
            </a:r>
          </a:p>
          <a:p>
            <a:pPr>
              <a:buFont typeface="Arial" pitchFamily="42" charset="0"/>
              <a:buChar char="•"/>
            </a:pPr>
            <a:r>
              <a:rPr lang="en-US" sz="2400" dirty="0"/>
              <a:t>Must know specific location description to direct emergency services.</a:t>
            </a:r>
          </a:p>
          <a:p>
            <a:pPr>
              <a:buFont typeface="Arial" pitchFamily="42" charset="0"/>
              <a:buChar char="•"/>
            </a:pPr>
            <a:r>
              <a:rPr lang="en-US" sz="2400" dirty="0"/>
              <a:t>The possession of firearms or explosive devices of any kind is forbidden.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990600" y="1295400"/>
            <a:ext cx="7924800" cy="3739485"/>
          </a:xfrm>
          <a:prstGeom prst="rect">
            <a:avLst/>
          </a:prstGeom>
          <a:noFill/>
          <a:ln w="9525">
            <a:noFill/>
            <a:miter lim="800000"/>
            <a:headEnd/>
            <a:tailEnd/>
          </a:ln>
        </p:spPr>
        <p:txBody>
          <a:bodyPr wrap="square">
            <a:prstTxWarp prst="textNoShape">
              <a:avLst/>
            </a:prstTxWarp>
            <a:spAutoFit/>
          </a:bodyPr>
          <a:lstStyle/>
          <a:p>
            <a:r>
              <a:rPr lang="en-US" sz="2400" b="1" dirty="0" smtClean="0"/>
              <a:t>General Fire/Life Safety Guidelines</a:t>
            </a:r>
          </a:p>
          <a:p>
            <a:pPr>
              <a:buFont typeface="Arial" pitchFamily="42" charset="0"/>
              <a:buChar char="•"/>
            </a:pPr>
            <a:endParaRPr lang="en-US" sz="2400" dirty="0" smtClean="0"/>
          </a:p>
          <a:p>
            <a:pPr>
              <a:buFont typeface="Arial" pitchFamily="42" charset="0"/>
              <a:buChar char="•"/>
            </a:pPr>
            <a:r>
              <a:rPr lang="en-US" sz="2100" dirty="0" smtClean="0"/>
              <a:t>Be </a:t>
            </a:r>
            <a:r>
              <a:rPr lang="en-US" sz="2100" dirty="0"/>
              <a:t>sure to call authorities to notify them of the emergency.  </a:t>
            </a:r>
          </a:p>
          <a:p>
            <a:pPr marL="742950" lvl="1" indent="-285750">
              <a:buFont typeface="Arial" pitchFamily="42" charset="0"/>
              <a:buChar char="•"/>
            </a:pPr>
            <a:r>
              <a:rPr lang="en-US" sz="2100" dirty="0"/>
              <a:t>Most locations have 9-1-1 service</a:t>
            </a:r>
          </a:p>
          <a:p>
            <a:pPr marL="742950" lvl="1" indent="-285750">
              <a:buFont typeface="Arial" pitchFamily="42" charset="0"/>
              <a:buChar char="•"/>
            </a:pPr>
            <a:r>
              <a:rPr lang="en-US" sz="2100" dirty="0"/>
              <a:t>Verify emergency contact number before </a:t>
            </a:r>
            <a:r>
              <a:rPr lang="en-US" sz="2100" dirty="0" smtClean="0"/>
              <a:t>event</a:t>
            </a:r>
          </a:p>
          <a:p>
            <a:pPr marL="742950" lvl="1" indent="-285750"/>
            <a:endParaRPr lang="en-US" sz="2100" dirty="0" smtClean="0"/>
          </a:p>
          <a:p>
            <a:pPr>
              <a:buFont typeface="Arial" pitchFamily="42" charset="0"/>
              <a:buChar char="•"/>
            </a:pPr>
            <a:r>
              <a:rPr lang="en-US" sz="2100" dirty="0"/>
              <a:t>First priority is to ensure safety of </a:t>
            </a:r>
            <a:r>
              <a:rPr lang="en-US" sz="2100" dirty="0" smtClean="0"/>
              <a:t>attendees</a:t>
            </a:r>
          </a:p>
          <a:p>
            <a:endParaRPr lang="en-US" sz="2100" dirty="0" smtClean="0"/>
          </a:p>
          <a:p>
            <a:pPr>
              <a:buFont typeface="Arial" pitchFamily="42" charset="0"/>
              <a:buChar char="•"/>
            </a:pPr>
            <a:r>
              <a:rPr lang="en-US" sz="2100" dirty="0"/>
              <a:t>Have some method of accounting for attendees </a:t>
            </a:r>
            <a:r>
              <a:rPr lang="en-US" sz="2100" dirty="0" smtClean="0"/>
              <a:t>location</a:t>
            </a:r>
          </a:p>
          <a:p>
            <a:endParaRPr lang="en-US" sz="2100" dirty="0" smtClean="0"/>
          </a:p>
          <a:p>
            <a:pPr>
              <a:buFont typeface="Arial" pitchFamily="42" charset="0"/>
              <a:buChar char="•"/>
            </a:pPr>
            <a:r>
              <a:rPr lang="en-US" sz="2100" dirty="0"/>
              <a:t>Initiate appropriate actions in response to the emergency</a:t>
            </a:r>
          </a:p>
        </p:txBody>
      </p:sp>
      <p:sp>
        <p:nvSpPr>
          <p:cNvPr id="27651" name="Title 3"/>
          <p:cNvSpPr>
            <a:spLocks noGrp="1"/>
          </p:cNvSpPr>
          <p:nvPr>
            <p:ph type="ctrTitle"/>
          </p:nvPr>
        </p:nvSpPr>
        <p:spPr>
          <a:xfrm>
            <a:off x="990600" y="0"/>
            <a:ext cx="7467600" cy="990600"/>
          </a:xfrm>
        </p:spPr>
        <p:txBody>
          <a:bodyPr>
            <a:normAutofit fontScale="90000"/>
          </a:bodyPr>
          <a:lstStyle/>
          <a:p>
            <a:r>
              <a:rPr lang="en-US" sz="4000" b="1" dirty="0" smtClean="0"/>
              <a:t>Fire and Life Safety</a:t>
            </a:r>
            <a:r>
              <a:rPr lang="en-US" sz="3200" dirty="0" smtClean="0"/>
              <a:t/>
            </a:r>
            <a:br>
              <a:rPr lang="en-US" sz="3200" dirty="0" smtClean="0"/>
            </a:br>
            <a:endParaRPr lang="en-US" sz="3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935502"/>
          </a:xfrm>
        </p:spPr>
        <p:txBody>
          <a:bodyPr/>
          <a:lstStyle/>
          <a:p>
            <a:r>
              <a:rPr lang="en-US" dirty="0" smtClean="0"/>
              <a:t>PVAMU Fire Safety Numbers</a:t>
            </a:r>
            <a:endParaRPr lang="en-US" dirty="0"/>
          </a:p>
        </p:txBody>
      </p:sp>
      <p:sp>
        <p:nvSpPr>
          <p:cNvPr id="3" name="Subtitle 2"/>
          <p:cNvSpPr>
            <a:spLocks noGrp="1"/>
          </p:cNvSpPr>
          <p:nvPr>
            <p:ph type="subTitle" idx="1"/>
          </p:nvPr>
        </p:nvSpPr>
        <p:spPr>
          <a:xfrm>
            <a:off x="1432560" y="1850064"/>
            <a:ext cx="7406640" cy="2340936"/>
          </a:xfrm>
        </p:spPr>
        <p:txBody>
          <a:bodyPr>
            <a:normAutofit fontScale="92500" lnSpcReduction="10000"/>
          </a:bodyPr>
          <a:lstStyle/>
          <a:p>
            <a:r>
              <a:rPr lang="en-US" dirty="0" smtClean="0"/>
              <a:t>Campus Police: 1375</a:t>
            </a:r>
          </a:p>
          <a:p>
            <a:endParaRPr lang="en-US" dirty="0" smtClean="0"/>
          </a:p>
          <a:p>
            <a:r>
              <a:rPr lang="en-US" dirty="0" smtClean="0"/>
              <a:t>Emergency: 4911</a:t>
            </a:r>
          </a:p>
          <a:p>
            <a:endParaRPr lang="en-US" dirty="0" smtClean="0"/>
          </a:p>
          <a:p>
            <a:r>
              <a:rPr lang="en-US" dirty="0" smtClean="0"/>
              <a:t>Emergency from cell phone: 936.261.4911 (recommend programming in cell phone)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990600" y="0"/>
            <a:ext cx="4572000" cy="533400"/>
          </a:xfrm>
        </p:spPr>
        <p:txBody>
          <a:bodyPr>
            <a:noAutofit/>
          </a:bodyPr>
          <a:lstStyle/>
          <a:p>
            <a:pPr eaLnBrk="1" hangingPunct="1"/>
            <a:r>
              <a:rPr lang="en-US" sz="3600" b="1" dirty="0"/>
              <a:t>Fire</a:t>
            </a:r>
            <a:r>
              <a:rPr lang="en-US" sz="3600" b="1" dirty="0" smtClean="0"/>
              <a:t> and Life Safety</a:t>
            </a:r>
            <a:endParaRPr lang="en-US" sz="3600" b="1" dirty="0"/>
          </a:p>
        </p:txBody>
      </p:sp>
      <p:sp>
        <p:nvSpPr>
          <p:cNvPr id="28675" name="Subtitle 2"/>
          <p:cNvSpPr>
            <a:spLocks noGrp="1"/>
          </p:cNvSpPr>
          <p:nvPr>
            <p:ph type="subTitle" idx="1"/>
          </p:nvPr>
        </p:nvSpPr>
        <p:spPr>
          <a:xfrm>
            <a:off x="1143000" y="1066800"/>
            <a:ext cx="7696200" cy="4800600"/>
          </a:xfrm>
        </p:spPr>
        <p:txBody>
          <a:bodyPr>
            <a:normAutofit fontScale="92500" lnSpcReduction="10000"/>
          </a:bodyPr>
          <a:lstStyle/>
          <a:p>
            <a:pPr algn="l" eaLnBrk="1" hangingPunct="1"/>
            <a:r>
              <a:rPr lang="en-US" sz="2400" b="1" dirty="0" smtClean="0"/>
              <a:t>Fire Safety</a:t>
            </a:r>
          </a:p>
          <a:p>
            <a:pPr algn="l" eaLnBrk="1" hangingPunct="1"/>
            <a:endParaRPr lang="en-US" sz="2000" dirty="0" smtClean="0"/>
          </a:p>
          <a:p>
            <a:pPr algn="l" eaLnBrk="1" hangingPunct="1"/>
            <a:r>
              <a:rPr lang="en-US" sz="2100" dirty="0" smtClean="0"/>
              <a:t>Fire </a:t>
            </a:r>
            <a:r>
              <a:rPr lang="en-US" sz="2100" dirty="0"/>
              <a:t>– evacuate building; Do not allow anyone to re-enter a building until cleared by the proper authority</a:t>
            </a:r>
          </a:p>
          <a:p>
            <a:pPr algn="l" eaLnBrk="1" hangingPunct="1"/>
            <a:endParaRPr lang="en-US" sz="800" dirty="0"/>
          </a:p>
          <a:p>
            <a:pPr algn="l" eaLnBrk="1" hangingPunct="1"/>
            <a:r>
              <a:rPr lang="en-US" sz="2400" b="1" dirty="0"/>
              <a:t>There are several common causes of accidental college fires: </a:t>
            </a:r>
          </a:p>
          <a:p>
            <a:pPr algn="l" eaLnBrk="1" hangingPunct="1">
              <a:buFontTx/>
              <a:buChar char="•"/>
            </a:pPr>
            <a:r>
              <a:rPr lang="en-US" sz="2400" dirty="0"/>
              <a:t>Careless smoking</a:t>
            </a:r>
          </a:p>
          <a:p>
            <a:pPr algn="l" eaLnBrk="1" hangingPunct="1">
              <a:buFontTx/>
              <a:buChar char="•"/>
            </a:pPr>
            <a:r>
              <a:rPr lang="en-US" sz="2400" dirty="0"/>
              <a:t>Unattended candles, incense, perfume burners</a:t>
            </a:r>
          </a:p>
          <a:p>
            <a:pPr algn="l" eaLnBrk="1" hangingPunct="1">
              <a:buFontTx/>
              <a:buChar char="•"/>
            </a:pPr>
            <a:r>
              <a:rPr lang="en-US" sz="2400" dirty="0"/>
              <a:t>Cooking</a:t>
            </a:r>
          </a:p>
          <a:p>
            <a:pPr algn="l" eaLnBrk="1" hangingPunct="1">
              <a:buFontTx/>
              <a:buChar char="•"/>
            </a:pPr>
            <a:r>
              <a:rPr lang="en-US" sz="2400" dirty="0"/>
              <a:t>Overloaded extension cords and power outlets</a:t>
            </a:r>
          </a:p>
          <a:p>
            <a:pPr algn="l" eaLnBrk="1" hangingPunct="1">
              <a:buFontTx/>
              <a:buChar char="•"/>
            </a:pPr>
            <a:r>
              <a:rPr lang="en-US" sz="2400" dirty="0"/>
              <a:t>Leaves and debris located near buildings</a:t>
            </a:r>
          </a:p>
          <a:p>
            <a:pPr algn="l" eaLnBrk="1" hangingPunct="1">
              <a:buFontTx/>
              <a:buChar char="•"/>
            </a:pPr>
            <a:r>
              <a:rPr lang="en-US" sz="2400" dirty="0"/>
              <a:t>Unattended cooking grills</a:t>
            </a:r>
          </a:p>
          <a:p>
            <a:pPr algn="l" eaLnBrk="1" hangingPunct="1">
              <a:buFontTx/>
              <a:buChar char="•"/>
            </a:pPr>
            <a:r>
              <a:rPr lang="en-US" sz="2400" dirty="0"/>
              <a:t>Improper use of surge protectors </a:t>
            </a:r>
          </a:p>
          <a:p>
            <a:pPr algn="l" eaLnBrk="1" hangingPunct="1"/>
            <a:endParaRPr lang="en-US" sz="1400" dirty="0"/>
          </a:p>
          <a:p>
            <a:pPr algn="l" eaLnBrk="1" hangingPunct="1"/>
            <a:endParaRPr lang="en-US" sz="1400" dirty="0"/>
          </a:p>
          <a:p>
            <a:pPr algn="l" eaLnBrk="1" hangingPunct="1"/>
            <a:endParaRPr dirty="0"/>
          </a:p>
          <a:p>
            <a:pPr algn="l" eaLnBrk="1" hangingPunct="1">
              <a:buFontTx/>
              <a:buChar char="•"/>
            </a:pPr>
            <a:endParaRPr lang="en-US" sz="1400" dirty="0"/>
          </a:p>
          <a:p>
            <a:pPr algn="l" eaLnBrk="1" hangingPunct="1"/>
            <a:endParaRPr lang="en-US" sz="1400" dirty="0"/>
          </a:p>
          <a:p>
            <a:pPr eaLnBrk="1" hangingPunct="1"/>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5"/>
          <p:cNvSpPr txBox="1">
            <a:spLocks noChangeArrowheads="1"/>
          </p:cNvSpPr>
          <p:nvPr/>
        </p:nvSpPr>
        <p:spPr bwMode="auto">
          <a:xfrm>
            <a:off x="990600" y="0"/>
            <a:ext cx="5105400" cy="646331"/>
          </a:xfrm>
          <a:prstGeom prst="rect">
            <a:avLst/>
          </a:prstGeom>
          <a:noFill/>
          <a:ln w="9525">
            <a:noFill/>
            <a:miter lim="800000"/>
            <a:headEnd/>
            <a:tailEnd/>
          </a:ln>
        </p:spPr>
        <p:txBody>
          <a:bodyPr>
            <a:prstTxWarp prst="textNoShape">
              <a:avLst/>
            </a:prstTxWarp>
            <a:spAutoFit/>
          </a:bodyPr>
          <a:lstStyle/>
          <a:p>
            <a:pPr>
              <a:spcBef>
                <a:spcPct val="50000"/>
              </a:spcBef>
            </a:pPr>
            <a:r>
              <a:rPr lang="en-US" sz="3600" b="1" dirty="0" smtClean="0">
                <a:solidFill>
                  <a:srgbClr val="500000"/>
                </a:solidFill>
              </a:rPr>
              <a:t>Fire and Life Safety</a:t>
            </a:r>
            <a:endParaRPr lang="en-US" sz="3600" b="1" dirty="0">
              <a:solidFill>
                <a:srgbClr val="500000"/>
              </a:solidFill>
            </a:endParaRPr>
          </a:p>
        </p:txBody>
      </p:sp>
      <p:sp>
        <p:nvSpPr>
          <p:cNvPr id="29699" name="TextBox 3"/>
          <p:cNvSpPr txBox="1">
            <a:spLocks noChangeArrowheads="1"/>
          </p:cNvSpPr>
          <p:nvPr/>
        </p:nvSpPr>
        <p:spPr bwMode="auto">
          <a:xfrm>
            <a:off x="1066800" y="1219200"/>
            <a:ext cx="7848600" cy="4708981"/>
          </a:xfrm>
          <a:prstGeom prst="rect">
            <a:avLst/>
          </a:prstGeom>
          <a:noFill/>
          <a:ln w="9525">
            <a:noFill/>
            <a:miter lim="800000"/>
            <a:headEnd/>
            <a:tailEnd/>
          </a:ln>
        </p:spPr>
        <p:txBody>
          <a:bodyPr wrap="square">
            <a:prstTxWarp prst="textNoShape">
              <a:avLst/>
            </a:prstTxWarp>
            <a:spAutoFit/>
          </a:bodyPr>
          <a:lstStyle/>
          <a:p>
            <a:pPr lvl="1"/>
            <a:r>
              <a:rPr lang="en-US" sz="2400" b="1" dirty="0" smtClean="0"/>
              <a:t>Life Safety Tips</a:t>
            </a:r>
          </a:p>
          <a:p>
            <a:pPr lvl="1"/>
            <a:endParaRPr lang="en-US" sz="2400" b="1" dirty="0" smtClean="0"/>
          </a:p>
          <a:p>
            <a:pPr lvl="1">
              <a:buFont typeface="Arial" pitchFamily="42" charset="0"/>
              <a:buChar char="•"/>
            </a:pPr>
            <a:r>
              <a:rPr lang="en-US" sz="1800" dirty="0" smtClean="0"/>
              <a:t>Report </a:t>
            </a:r>
            <a:r>
              <a:rPr lang="en-US" sz="1800" dirty="0"/>
              <a:t>to administration, landlord, etc. defective or inoperable fire protection equipment. </a:t>
            </a:r>
          </a:p>
          <a:p>
            <a:pPr lvl="1">
              <a:buFont typeface="Arial" pitchFamily="42" charset="0"/>
              <a:buChar char="•"/>
            </a:pPr>
            <a:r>
              <a:rPr lang="en-US" sz="1800" dirty="0"/>
              <a:t>Do not tamper with fire protection equipment.</a:t>
            </a:r>
          </a:p>
          <a:p>
            <a:pPr lvl="1">
              <a:buFont typeface="Arial" pitchFamily="42" charset="0"/>
              <a:buChar char="•"/>
            </a:pPr>
            <a:r>
              <a:rPr lang="en-US" sz="1800" dirty="0"/>
              <a:t>Know your evacuation routes in apartments, houses, hotels, conference centers, etc.</a:t>
            </a:r>
          </a:p>
          <a:p>
            <a:pPr lvl="1">
              <a:buFont typeface="Arial" pitchFamily="42" charset="0"/>
              <a:buChar char="•"/>
            </a:pPr>
            <a:r>
              <a:rPr lang="en-US" sz="1800" dirty="0"/>
              <a:t>Keep egress hallways and exits clear of obstructions.</a:t>
            </a:r>
          </a:p>
          <a:p>
            <a:pPr lvl="1"/>
            <a:r>
              <a:rPr lang="en-US" sz="1800" dirty="0"/>
              <a:t>If you observe a fire:</a:t>
            </a:r>
          </a:p>
          <a:p>
            <a:pPr lvl="1">
              <a:buFont typeface="Arial" pitchFamily="42" charset="0"/>
              <a:buChar char="•"/>
            </a:pPr>
            <a:r>
              <a:rPr lang="en-US" sz="1800" dirty="0"/>
              <a:t>Activate the fire alarm system to notify building occupants of the emergency </a:t>
            </a:r>
          </a:p>
          <a:p>
            <a:pPr lvl="1">
              <a:buFont typeface="Arial" pitchFamily="42" charset="0"/>
              <a:buChar char="•"/>
            </a:pPr>
            <a:r>
              <a:rPr lang="en-US" sz="1800" dirty="0"/>
              <a:t>Notify the University Police or the </a:t>
            </a:r>
            <a:r>
              <a:rPr lang="en-US" sz="1800" dirty="0" smtClean="0"/>
              <a:t>City of </a:t>
            </a:r>
            <a:r>
              <a:rPr lang="en-US" sz="1800" dirty="0" smtClean="0">
                <a:solidFill>
                  <a:schemeClr val="accent3"/>
                </a:solidFill>
              </a:rPr>
              <a:t>Prairie View</a:t>
            </a:r>
            <a:r>
              <a:rPr lang="en-US" sz="1800" dirty="0" smtClean="0"/>
              <a:t> </a:t>
            </a:r>
            <a:r>
              <a:rPr lang="en-US" sz="1800" dirty="0"/>
              <a:t>Fire Department of the fire</a:t>
            </a:r>
          </a:p>
          <a:p>
            <a:pPr lvl="1">
              <a:buFont typeface="Arial" pitchFamily="42" charset="0"/>
              <a:buChar char="•"/>
            </a:pPr>
            <a:r>
              <a:rPr lang="en-US" sz="1800" dirty="0"/>
              <a:t>Evacuate the building</a:t>
            </a:r>
          </a:p>
          <a:p>
            <a:pPr lvl="1">
              <a:buFont typeface="Arial" pitchFamily="42" charset="0"/>
              <a:buChar char="•"/>
            </a:pPr>
            <a:r>
              <a:rPr lang="en-US" sz="1800" dirty="0"/>
              <a:t>Remain outside until notified by the fire department the building is safe to re-enter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990600" y="0"/>
            <a:ext cx="4876800" cy="533400"/>
          </a:xfrm>
        </p:spPr>
        <p:txBody>
          <a:bodyPr>
            <a:noAutofit/>
          </a:bodyPr>
          <a:lstStyle/>
          <a:p>
            <a:r>
              <a:rPr lang="en-US" sz="3600" b="1" dirty="0" smtClean="0"/>
              <a:t>Fire and Life Safety</a:t>
            </a:r>
            <a:endParaRPr lang="en-US" sz="3600" b="1" dirty="0"/>
          </a:p>
        </p:txBody>
      </p:sp>
      <p:sp>
        <p:nvSpPr>
          <p:cNvPr id="30723" name="Subtitle 2"/>
          <p:cNvSpPr>
            <a:spLocks noGrp="1"/>
          </p:cNvSpPr>
          <p:nvPr>
            <p:ph type="subTitle" idx="1"/>
          </p:nvPr>
        </p:nvSpPr>
        <p:spPr>
          <a:xfrm>
            <a:off x="1066800" y="1219200"/>
            <a:ext cx="7772400" cy="4343400"/>
          </a:xfrm>
        </p:spPr>
        <p:txBody>
          <a:bodyPr>
            <a:normAutofit/>
          </a:bodyPr>
          <a:lstStyle/>
          <a:p>
            <a:pPr algn="l"/>
            <a:r>
              <a:rPr lang="en-US" sz="2400" b="1" dirty="0" smtClean="0"/>
              <a:t>Inclement Weather</a:t>
            </a:r>
          </a:p>
          <a:p>
            <a:pPr algn="l">
              <a:buFontTx/>
              <a:buChar char="•"/>
            </a:pPr>
            <a:r>
              <a:rPr lang="en-US" sz="1800" dirty="0" smtClean="0"/>
              <a:t>If </a:t>
            </a:r>
            <a:r>
              <a:rPr lang="en-US" sz="1800" dirty="0"/>
              <a:t>City Tornado Siren sounds travel to the interior of the structure. </a:t>
            </a:r>
            <a:r>
              <a:rPr lang="en-US" sz="1800" dirty="0" smtClean="0"/>
              <a:t> An </a:t>
            </a:r>
            <a:r>
              <a:rPr lang="en-US" sz="1800" dirty="0"/>
              <a:t>interior restroom provides better protection for most buildings. </a:t>
            </a:r>
            <a:endParaRPr lang="en-US" sz="1800" dirty="0" smtClean="0"/>
          </a:p>
          <a:p>
            <a:pPr algn="l"/>
            <a:endParaRPr lang="en-US" sz="1800" dirty="0"/>
          </a:p>
          <a:p>
            <a:pPr>
              <a:buFontTx/>
              <a:buChar char="•"/>
            </a:pPr>
            <a:r>
              <a:rPr lang="en-US" sz="1800" dirty="0" smtClean="0"/>
              <a:t>Know </a:t>
            </a:r>
            <a:r>
              <a:rPr lang="en-US" sz="1800" dirty="0"/>
              <a:t>the “Areas of Refuge” in each building </a:t>
            </a:r>
            <a:r>
              <a:rPr lang="en-US" sz="1800" dirty="0" smtClean="0"/>
              <a:t>on-campus</a:t>
            </a:r>
          </a:p>
          <a:p>
            <a:pPr lvl="0">
              <a:buFontTx/>
              <a:buChar char="•"/>
            </a:pPr>
            <a:r>
              <a:rPr lang="en-US" sz="1800" dirty="0" smtClean="0"/>
              <a:t> </a:t>
            </a:r>
            <a:r>
              <a:rPr lang="en-US" sz="1700" u="sng" dirty="0" smtClean="0">
                <a:solidFill>
                  <a:srgbClr val="230DC3"/>
                </a:solidFill>
              </a:rPr>
              <a:t>www.pvamu.edu/Include/EHS/Student%20Safety%20protocols.doc </a:t>
            </a:r>
          </a:p>
          <a:p>
            <a:pPr lvl="0"/>
            <a:endParaRPr lang="en-US" sz="1700" u="sng" dirty="0" smtClean="0">
              <a:solidFill>
                <a:srgbClr val="230DC3"/>
              </a:solidFill>
            </a:endParaRPr>
          </a:p>
          <a:p>
            <a:pPr>
              <a:buFontTx/>
              <a:buChar char="•"/>
            </a:pPr>
            <a:r>
              <a:rPr lang="en-US" sz="1800" dirty="0" smtClean="0"/>
              <a:t>Review Prairie View University Inclement </a:t>
            </a:r>
            <a:r>
              <a:rPr lang="en-US" sz="1800" dirty="0"/>
              <a:t>Weather Policy</a:t>
            </a:r>
          </a:p>
          <a:p>
            <a:pPr>
              <a:buFontTx/>
              <a:buChar char="•"/>
            </a:pPr>
            <a:r>
              <a:rPr lang="en-US" sz="1800" u="sng" dirty="0" smtClean="0">
                <a:solidFill>
                  <a:srgbClr val="230DC3"/>
                </a:solidFill>
              </a:rPr>
              <a:t>www.pvamu.edu/Include/EHS/Student%20Safety%20protocols.doc</a:t>
            </a:r>
          </a:p>
          <a:p>
            <a:endParaRPr lang="en-US" sz="1800" u="sng" dirty="0" smtClean="0">
              <a:solidFill>
                <a:srgbClr val="230DC3"/>
              </a:solidFill>
            </a:endParaRPr>
          </a:p>
          <a:p>
            <a:pPr>
              <a:buFontTx/>
              <a:buChar char="•"/>
            </a:pPr>
            <a:r>
              <a:rPr lang="en-US" sz="1800" dirty="0" smtClean="0"/>
              <a:t> Emergency Notification Text System</a:t>
            </a:r>
          </a:p>
          <a:p>
            <a:pPr>
              <a:buFontTx/>
              <a:buChar char="•"/>
            </a:pPr>
            <a:r>
              <a:rPr lang="en-US" sz="1800" u="sng" dirty="0" smtClean="0">
                <a:solidFill>
                  <a:srgbClr val="230DC3"/>
                </a:solidFill>
              </a:rPr>
              <a:t>http://panthertracks.pvamu.edu/ </a:t>
            </a:r>
          </a:p>
          <a:p>
            <a:pPr algn="l">
              <a:buFontTx/>
              <a:buChar char="•"/>
            </a:pPr>
            <a:endParaRPr lang="en-US" sz="1800" dirty="0"/>
          </a:p>
          <a:p>
            <a:pPr algn="l"/>
            <a:endParaRPr lang="en-US" sz="2100" dirty="0"/>
          </a:p>
          <a:p>
            <a:pPr algn="l">
              <a:buFontTx/>
              <a:buChar char="•"/>
            </a:pPr>
            <a:endParaRPr lang="en-US" sz="2100" dirty="0"/>
          </a:p>
          <a:p>
            <a:pPr algn="l"/>
            <a:endParaRPr lang="en-US" sz="21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Additions</a:t>
            </a:r>
            <a:endParaRPr lang="en-US" dirty="0"/>
          </a:p>
        </p:txBody>
      </p:sp>
      <p:sp>
        <p:nvSpPr>
          <p:cNvPr id="3" name="Content Placeholder 2"/>
          <p:cNvSpPr>
            <a:spLocks noGrp="1"/>
          </p:cNvSpPr>
          <p:nvPr>
            <p:ph idx="1"/>
          </p:nvPr>
        </p:nvSpPr>
        <p:spPr/>
        <p:txBody>
          <a:bodyPr/>
          <a:lstStyle/>
          <a:p>
            <a:r>
              <a:rPr lang="en-US" dirty="0" smtClean="0"/>
              <a:t>Panther Alert System and/or PVAMU website</a:t>
            </a:r>
          </a:p>
          <a:p>
            <a:r>
              <a:rPr lang="en-US" sz="1800" u="sng" dirty="0" smtClean="0">
                <a:solidFill>
                  <a:srgbClr val="230DC3"/>
                </a:solidFill>
              </a:rPr>
              <a:t>http://panthertracks.pvamu.edu/</a:t>
            </a:r>
          </a:p>
          <a:p>
            <a:endParaRPr lang="en-US" sz="1800" u="sng" dirty="0" smtClean="0">
              <a:solidFill>
                <a:srgbClr val="230DC3"/>
              </a:solidFill>
            </a:endParaRPr>
          </a:p>
          <a:p>
            <a:r>
              <a:rPr lang="en-US" dirty="0" smtClean="0"/>
              <a:t>Link to emergency procedures</a:t>
            </a:r>
          </a:p>
          <a:p>
            <a:r>
              <a:rPr lang="en-US" sz="1800" u="sng" dirty="0" smtClean="0">
                <a:solidFill>
                  <a:srgbClr val="230DC3"/>
                </a:solidFill>
              </a:rPr>
              <a:t>www.pvamu.edu/Include/EHS/Emergency%20Preparedness/Emergency%20Operations%20Plan%202008.doc </a:t>
            </a:r>
            <a:endParaRPr lang="en-US" sz="1800" u="sng" dirty="0">
              <a:solidFill>
                <a:srgbClr val="230DC3"/>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90600" y="0"/>
            <a:ext cx="5257800" cy="411163"/>
          </a:xfrm>
        </p:spPr>
        <p:txBody>
          <a:bodyPr>
            <a:noAutofit/>
          </a:bodyPr>
          <a:lstStyle/>
          <a:p>
            <a:r>
              <a:rPr lang="en-US" sz="3600" b="1" dirty="0" smtClean="0"/>
              <a:t>Fire and Life Safety</a:t>
            </a:r>
            <a:endParaRPr lang="en-US" sz="3600" b="1" dirty="0"/>
          </a:p>
        </p:txBody>
      </p:sp>
      <p:sp>
        <p:nvSpPr>
          <p:cNvPr id="31747" name="Content Placeholder 2"/>
          <p:cNvSpPr>
            <a:spLocks noGrp="1"/>
          </p:cNvSpPr>
          <p:nvPr>
            <p:ph idx="1"/>
          </p:nvPr>
        </p:nvSpPr>
        <p:spPr>
          <a:xfrm>
            <a:off x="1143000" y="914400"/>
            <a:ext cx="7467600" cy="5334000"/>
          </a:xfrm>
        </p:spPr>
        <p:txBody>
          <a:bodyPr/>
          <a:lstStyle/>
          <a:p>
            <a:pPr lvl="1">
              <a:buFontTx/>
              <a:buNone/>
            </a:pPr>
            <a:r>
              <a:rPr lang="en-US" sz="2400" b="1" dirty="0" smtClean="0"/>
              <a:t>Campus Emergency</a:t>
            </a:r>
          </a:p>
          <a:p>
            <a:pPr lvl="1">
              <a:buFontTx/>
              <a:buNone/>
            </a:pPr>
            <a:endParaRPr lang="en-US" sz="2400" b="1" dirty="0" smtClean="0"/>
          </a:p>
          <a:p>
            <a:pPr lvl="1">
              <a:buFontTx/>
              <a:buNone/>
            </a:pPr>
            <a:r>
              <a:rPr lang="en-US" sz="1800" dirty="0" smtClean="0"/>
              <a:t>Review </a:t>
            </a:r>
            <a:r>
              <a:rPr lang="en-US" sz="1800" dirty="0"/>
              <a:t>and know the following procedures if any of the following </a:t>
            </a:r>
            <a:r>
              <a:rPr lang="en-US" sz="1800" dirty="0" smtClean="0"/>
              <a:t>occur:</a:t>
            </a:r>
          </a:p>
          <a:p>
            <a:pPr lvl="1">
              <a:buNone/>
            </a:pPr>
            <a:r>
              <a:rPr lang="en-US" sz="1800" b="1" dirty="0" smtClean="0"/>
              <a:t>Terrorist/Shooter </a:t>
            </a:r>
            <a:r>
              <a:rPr lang="en-US" sz="1800" dirty="0" smtClean="0"/>
              <a:t>– follow directions of emergency personnel through </a:t>
            </a:r>
            <a:r>
              <a:rPr lang="en-US" sz="1800" i="1" dirty="0" smtClean="0"/>
              <a:t>Panther Tracks</a:t>
            </a:r>
            <a:r>
              <a:rPr lang="en-US" sz="1800" dirty="0" smtClean="0"/>
              <a:t>.</a:t>
            </a:r>
          </a:p>
          <a:p>
            <a:pPr lvl="1">
              <a:buNone/>
            </a:pPr>
            <a:endParaRPr lang="en-US" sz="1800" dirty="0" smtClean="0"/>
          </a:p>
          <a:p>
            <a:pPr lvl="1">
              <a:buNone/>
            </a:pPr>
            <a:r>
              <a:rPr lang="en-US" sz="1800" b="1" dirty="0" smtClean="0"/>
              <a:t>Bomb Threat </a:t>
            </a:r>
            <a:r>
              <a:rPr lang="en-US" sz="1800" dirty="0" smtClean="0"/>
              <a:t>– review guidance contained in the University Emergency Guide. </a:t>
            </a:r>
          </a:p>
          <a:p>
            <a:pPr>
              <a:buFontTx/>
              <a:buChar char="•"/>
            </a:pPr>
            <a:r>
              <a:rPr lang="en-US" sz="1600" u="sng" dirty="0" smtClean="0"/>
              <a:t>www.pvamu.edu/Include/EHS/Student%20Safety%20protocols.doc</a:t>
            </a:r>
          </a:p>
          <a:p>
            <a:pPr>
              <a:buFontTx/>
              <a:buChar char="•"/>
            </a:pPr>
            <a:endParaRPr lang="en-US" sz="1600" u="sng" dirty="0" smtClean="0"/>
          </a:p>
          <a:p>
            <a:pPr lvl="1">
              <a:buNone/>
            </a:pPr>
            <a:r>
              <a:rPr lang="en-US" sz="1800" b="1" dirty="0" smtClean="0"/>
              <a:t>Injury Accident </a:t>
            </a:r>
            <a:r>
              <a:rPr lang="en-US" sz="1800" dirty="0" smtClean="0"/>
              <a:t>– know basic First Aid protocol</a:t>
            </a:r>
          </a:p>
          <a:p>
            <a:pPr>
              <a:buFontTx/>
              <a:buChar char="•"/>
            </a:pPr>
            <a:r>
              <a:rPr lang="en-US" sz="1600" u="sng" dirty="0" smtClean="0"/>
              <a:t>www.pvamu.edu/Include/EHS/Student%20Safety%20protocols.doc</a:t>
            </a:r>
          </a:p>
          <a:p>
            <a:pPr lvl="1">
              <a:buFontTx/>
              <a:buNone/>
            </a:pPr>
            <a:endParaRPr dirty="0"/>
          </a:p>
          <a:p>
            <a:pPr lvl="1">
              <a:buFontTx/>
              <a:buNone/>
            </a:pPr>
            <a:endParaRPr lang="en-US" sz="2100" dirty="0"/>
          </a:p>
          <a:p>
            <a:endParaRPr lang="en-US" sz="21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8229600" cy="2925763"/>
          </a:xfrm>
        </p:spPr>
        <p:txBody>
          <a:bodyPr anchor="ctr">
            <a:normAutofit lnSpcReduction="10000"/>
          </a:bodyPr>
          <a:lstStyle/>
          <a:p>
            <a:pPr algn="ctr">
              <a:buNone/>
            </a:pPr>
            <a:r>
              <a:rPr lang="en-US" sz="4400" b="1" dirty="0" smtClean="0">
                <a:solidFill>
                  <a:srgbClr val="500000"/>
                </a:solidFill>
              </a:rPr>
              <a:t>Fire and Life Safety Scenario</a:t>
            </a:r>
          </a:p>
          <a:p>
            <a:pPr algn="ctr"/>
            <a:r>
              <a:rPr lang="en-US" sz="2800" b="1" dirty="0" smtClean="0">
                <a:solidFill>
                  <a:srgbClr val="500000"/>
                </a:solidFill>
              </a:rPr>
              <a:t>Two students are smoking in a room and they throw the cigarette butt in the trashcan.  The cigarette has not been fully extinguished and the contents of the trash can now rapidly catch fire</a:t>
            </a:r>
            <a:endParaRPr lang="en-US" sz="2800" b="1" dirty="0">
              <a:solidFill>
                <a:srgbClr val="50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4294967295"/>
          </p:nvPr>
        </p:nvSpPr>
        <p:spPr>
          <a:xfrm>
            <a:off x="0" y="1752600"/>
            <a:ext cx="8229600" cy="2667000"/>
          </a:xfrm>
        </p:spPr>
        <p:txBody>
          <a:bodyPr anchor="ctr"/>
          <a:lstStyle/>
          <a:p>
            <a:pPr algn="ctr">
              <a:buFontTx/>
              <a:buNone/>
            </a:pPr>
            <a:r>
              <a:rPr lang="en-US" sz="4400" b="1" dirty="0" smtClean="0">
                <a:solidFill>
                  <a:srgbClr val="500000"/>
                </a:solidFill>
              </a:rPr>
              <a:t>Travel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90600" y="0"/>
            <a:ext cx="5105400" cy="609600"/>
          </a:xfrm>
        </p:spPr>
        <p:txBody>
          <a:bodyPr>
            <a:noAutofit/>
          </a:bodyPr>
          <a:lstStyle/>
          <a:p>
            <a:pPr eaLnBrk="1" hangingPunct="1"/>
            <a:r>
              <a:rPr lang="en-US" sz="3600" b="1" dirty="0"/>
              <a:t>High Risk Activities</a:t>
            </a:r>
          </a:p>
        </p:txBody>
      </p:sp>
      <p:sp>
        <p:nvSpPr>
          <p:cNvPr id="6147" name="Rectangle 3"/>
          <p:cNvSpPr>
            <a:spLocks noGrp="1" noChangeArrowheads="1"/>
          </p:cNvSpPr>
          <p:nvPr>
            <p:ph type="body" idx="4294967295"/>
          </p:nvPr>
        </p:nvSpPr>
        <p:spPr>
          <a:xfrm>
            <a:off x="990600" y="1219200"/>
            <a:ext cx="7620000" cy="4343400"/>
          </a:xfrm>
        </p:spPr>
        <p:txBody>
          <a:bodyPr/>
          <a:lstStyle/>
          <a:p>
            <a:pPr eaLnBrk="1" hangingPunct="1"/>
            <a:r>
              <a:rPr lang="en-US" sz="3000" dirty="0" smtClean="0"/>
              <a:t>Alcohol and Illegal Drugs </a:t>
            </a:r>
          </a:p>
          <a:p>
            <a:pPr eaLnBrk="1" hangingPunct="1"/>
            <a:r>
              <a:rPr lang="en-US" sz="3000" dirty="0" smtClean="0"/>
              <a:t>Hazing</a:t>
            </a:r>
          </a:p>
          <a:p>
            <a:pPr eaLnBrk="1" hangingPunct="1"/>
            <a:r>
              <a:rPr lang="en-US" sz="3000" dirty="0" smtClean="0"/>
              <a:t>Sexual </a:t>
            </a:r>
            <a:r>
              <a:rPr lang="en-US" sz="3000" dirty="0"/>
              <a:t>Abuse and Harassment </a:t>
            </a:r>
            <a:endParaRPr lang="en-US" sz="3000" dirty="0" smtClean="0"/>
          </a:p>
          <a:p>
            <a:pPr eaLnBrk="1" hangingPunct="1"/>
            <a:r>
              <a:rPr lang="en-US" sz="3000" dirty="0" smtClean="0"/>
              <a:t>Fire </a:t>
            </a:r>
            <a:r>
              <a:rPr lang="en-US" sz="3000" dirty="0"/>
              <a:t>and Other Safety Issues </a:t>
            </a:r>
          </a:p>
          <a:p>
            <a:pPr eaLnBrk="1" hangingPunct="1"/>
            <a:r>
              <a:rPr lang="en-US" sz="3000" dirty="0"/>
              <a:t>Travel </a:t>
            </a:r>
            <a:endParaRPr lang="en-US" sz="3000" dirty="0" smtClean="0"/>
          </a:p>
          <a:p>
            <a:pPr eaLnBrk="1" hangingPunct="1"/>
            <a:r>
              <a:rPr lang="en-US" sz="3000" dirty="0" smtClean="0"/>
              <a:t>Behavior at Parties and Social </a:t>
            </a:r>
            <a:r>
              <a:rPr lang="en-US" sz="3000" dirty="0"/>
              <a:t>Events </a:t>
            </a:r>
          </a:p>
          <a:p>
            <a:pPr eaLnBrk="1" hangingPunct="1"/>
            <a:r>
              <a:rPr lang="en-US" sz="3000" dirty="0"/>
              <a:t>Others? </a:t>
            </a:r>
          </a:p>
          <a:p>
            <a:pPr eaLnBrk="1" hangingPunct="1"/>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Travel Policy</a:t>
            </a:r>
            <a:endParaRPr lang="en-US" dirty="0"/>
          </a:p>
        </p:txBody>
      </p:sp>
      <p:sp>
        <p:nvSpPr>
          <p:cNvPr id="3" name="Subtitle 2"/>
          <p:cNvSpPr>
            <a:spLocks noGrp="1"/>
          </p:cNvSpPr>
          <p:nvPr>
            <p:ph type="subTitle" idx="1"/>
          </p:nvPr>
        </p:nvSpPr>
        <p:spPr>
          <a:xfrm>
            <a:off x="1432560" y="1752600"/>
            <a:ext cx="7406640" cy="3581400"/>
          </a:xfrm>
        </p:spPr>
        <p:txBody>
          <a:bodyPr>
            <a:normAutofit fontScale="92500" lnSpcReduction="20000"/>
          </a:bodyPr>
          <a:lstStyle/>
          <a:p>
            <a:endParaRPr lang="en-US" u="sng" dirty="0" smtClean="0">
              <a:solidFill>
                <a:srgbClr val="230DC3"/>
              </a:solidFill>
            </a:endParaRPr>
          </a:p>
          <a:p>
            <a:r>
              <a:rPr lang="en-US" u="sng" dirty="0" smtClean="0">
                <a:solidFill>
                  <a:srgbClr val="230DC3"/>
                </a:solidFill>
                <a:hlinkClick r:id="rId2"/>
              </a:rPr>
              <a:t>http://www.pvamu.edu/pages/1355.asp</a:t>
            </a:r>
            <a:endParaRPr lang="en-US" u="sng" dirty="0" smtClean="0">
              <a:solidFill>
                <a:srgbClr val="230DC3"/>
              </a:solidFill>
            </a:endParaRPr>
          </a:p>
          <a:p>
            <a:r>
              <a:rPr lang="en-US" dirty="0" smtClean="0"/>
              <a:t>These procedures are considered to be minimum standards; departments may mandate additional procedures. Failure to comply with these procedures may result in the suspension of student travel for the  director/department responsible for arranging the trip. The University President or his designated representative (the Vice President for University Operations) may authorize exceptions to these procedures on a case-by-case basis.</a:t>
            </a:r>
            <a:endParaRPr lang="en-US" u="sng" dirty="0">
              <a:solidFill>
                <a:srgbClr val="230DC3"/>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990600" y="0"/>
            <a:ext cx="5105400" cy="838200"/>
          </a:xfrm>
        </p:spPr>
        <p:txBody>
          <a:bodyPr>
            <a:normAutofit/>
          </a:bodyPr>
          <a:lstStyle/>
          <a:p>
            <a:pPr eaLnBrk="1" hangingPunct="1"/>
            <a:r>
              <a:rPr lang="en-US" sz="3600" b="1" dirty="0" smtClean="0"/>
              <a:t>Travel</a:t>
            </a:r>
          </a:p>
        </p:txBody>
      </p:sp>
      <p:sp>
        <p:nvSpPr>
          <p:cNvPr id="103426" name="Rectangle 3"/>
          <p:cNvSpPr>
            <a:spLocks noGrp="1" noChangeArrowheads="1"/>
          </p:cNvSpPr>
          <p:nvPr>
            <p:ph idx="1"/>
          </p:nvPr>
        </p:nvSpPr>
        <p:spPr>
          <a:xfrm>
            <a:off x="1066800" y="1219200"/>
            <a:ext cx="7924800" cy="3810000"/>
          </a:xfrm>
        </p:spPr>
        <p:txBody>
          <a:bodyPr>
            <a:normAutofit fontScale="85000" lnSpcReduction="20000"/>
          </a:bodyPr>
          <a:lstStyle/>
          <a:p>
            <a:pPr algn="ctr" eaLnBrk="1" hangingPunct="1">
              <a:buFontTx/>
              <a:buNone/>
            </a:pPr>
            <a:r>
              <a:rPr lang="en-US" dirty="0" smtClean="0"/>
              <a:t>General Requirements</a:t>
            </a:r>
          </a:p>
          <a:p>
            <a:pPr algn="ctr" eaLnBrk="1" hangingPunct="1">
              <a:buFontTx/>
              <a:buNone/>
            </a:pPr>
            <a:endParaRPr lang="en-US" dirty="0" smtClean="0"/>
          </a:p>
          <a:p>
            <a:r>
              <a:rPr lang="en-US" dirty="0" smtClean="0"/>
              <a:t>No student will be authorized to drive a University-owned or leased vehicle to transport students</a:t>
            </a:r>
            <a:br>
              <a:rPr lang="en-US" dirty="0" smtClean="0"/>
            </a:br>
            <a:r>
              <a:rPr lang="en-US" dirty="0" smtClean="0"/>
              <a:t>off campus on any University authorized and/or funded trip.  Must be at least 18 years of age</a:t>
            </a:r>
          </a:p>
          <a:p>
            <a:pPr eaLnBrk="1" hangingPunct="1"/>
            <a:r>
              <a:rPr lang="en-US" dirty="0" smtClean="0"/>
              <a:t>Prefer rental vehicles be used if possible</a:t>
            </a:r>
          </a:p>
          <a:p>
            <a:pPr eaLnBrk="1" hangingPunct="1"/>
            <a:r>
              <a:rPr lang="en-US" dirty="0" smtClean="0"/>
              <a:t>Must have personal automobile insurance and registration as required by state law if personal vehicle to be used</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990600" y="0"/>
            <a:ext cx="5105400" cy="685800"/>
          </a:xfrm>
        </p:spPr>
        <p:txBody>
          <a:bodyPr>
            <a:normAutofit/>
          </a:bodyPr>
          <a:lstStyle/>
          <a:p>
            <a:pPr eaLnBrk="1" hangingPunct="1"/>
            <a:r>
              <a:rPr lang="en-US" sz="3600" b="1" dirty="0" smtClean="0"/>
              <a:t>Travel</a:t>
            </a:r>
          </a:p>
        </p:txBody>
      </p:sp>
      <p:sp>
        <p:nvSpPr>
          <p:cNvPr id="107522" name="Rectangle 3"/>
          <p:cNvSpPr>
            <a:spLocks noGrp="1" noChangeArrowheads="1"/>
          </p:cNvSpPr>
          <p:nvPr>
            <p:ph idx="1"/>
          </p:nvPr>
        </p:nvSpPr>
        <p:spPr>
          <a:xfrm>
            <a:off x="1066800" y="1143000"/>
            <a:ext cx="7924800" cy="4648200"/>
          </a:xfrm>
        </p:spPr>
        <p:txBody>
          <a:bodyPr>
            <a:normAutofit lnSpcReduction="10000"/>
          </a:bodyPr>
          <a:lstStyle/>
          <a:p>
            <a:pPr algn="ctr" eaLnBrk="1" hangingPunct="1">
              <a:buFontTx/>
              <a:buNone/>
            </a:pPr>
            <a:r>
              <a:rPr lang="en-US" b="1" dirty="0" smtClean="0"/>
              <a:t>Things to Think About</a:t>
            </a:r>
          </a:p>
          <a:p>
            <a:pPr eaLnBrk="1" hangingPunct="1"/>
            <a:r>
              <a:rPr lang="en-US" sz="3000" dirty="0" smtClean="0"/>
              <a:t>Consider alternative methods of transportation</a:t>
            </a:r>
          </a:p>
          <a:p>
            <a:pPr eaLnBrk="1" hangingPunct="1"/>
            <a:r>
              <a:rPr lang="en-US" sz="3000" dirty="0" smtClean="0"/>
              <a:t>Anticipate or prepare for emergency expenses associated with travel</a:t>
            </a:r>
          </a:p>
          <a:p>
            <a:pPr eaLnBrk="1" hangingPunct="1"/>
            <a:r>
              <a:rPr lang="en-US" sz="3000" dirty="0" smtClean="0"/>
              <a:t>Transportation in open beds of trucks should be avoided</a:t>
            </a:r>
          </a:p>
          <a:p>
            <a:pPr eaLnBrk="1" hangingPunct="1"/>
            <a:r>
              <a:rPr lang="en-US" sz="3000" dirty="0" smtClean="0"/>
              <a:t>Arrangements for transporting impaired individuals</a:t>
            </a:r>
          </a:p>
          <a:p>
            <a:pPr eaLnBrk="1" hangingPunct="1"/>
            <a:r>
              <a:rPr lang="en-US" sz="3000" dirty="0" smtClean="0"/>
              <a:t>Plan to take a 15 minute break for every two hours of driving</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a:xfrm>
            <a:off x="990600" y="0"/>
            <a:ext cx="5105400" cy="762000"/>
          </a:xfrm>
        </p:spPr>
        <p:txBody>
          <a:bodyPr>
            <a:normAutofit/>
          </a:bodyPr>
          <a:lstStyle/>
          <a:p>
            <a:pPr eaLnBrk="1" hangingPunct="1"/>
            <a:r>
              <a:rPr lang="en-US" sz="3600" b="1" dirty="0" smtClean="0"/>
              <a:t>Travel</a:t>
            </a:r>
          </a:p>
        </p:txBody>
      </p:sp>
      <p:sp>
        <p:nvSpPr>
          <p:cNvPr id="108546" name="Rectangle 3"/>
          <p:cNvSpPr>
            <a:spLocks noGrp="1" noChangeArrowheads="1"/>
          </p:cNvSpPr>
          <p:nvPr>
            <p:ph idx="1"/>
          </p:nvPr>
        </p:nvSpPr>
        <p:spPr>
          <a:xfrm>
            <a:off x="1143000" y="1219200"/>
            <a:ext cx="7848600" cy="4648200"/>
          </a:xfrm>
        </p:spPr>
        <p:txBody>
          <a:bodyPr>
            <a:normAutofit/>
          </a:bodyPr>
          <a:lstStyle/>
          <a:p>
            <a:pPr algn="ctr" eaLnBrk="1" hangingPunct="1">
              <a:buFontTx/>
              <a:buNone/>
            </a:pPr>
            <a:r>
              <a:rPr lang="en-US" dirty="0" smtClean="0"/>
              <a:t>More Things to Think About</a:t>
            </a:r>
          </a:p>
          <a:p>
            <a:pPr eaLnBrk="1" hangingPunct="1"/>
            <a:r>
              <a:rPr lang="en-US" sz="3000" dirty="0" smtClean="0"/>
              <a:t>When assigning someone to perform a task involving driving, consider their physical and mental state</a:t>
            </a:r>
          </a:p>
          <a:p>
            <a:pPr eaLnBrk="1" hangingPunct="1"/>
            <a:r>
              <a:rPr lang="en-US" sz="3000" dirty="0" smtClean="0"/>
              <a:t>Length of trip and number of available drivers</a:t>
            </a:r>
          </a:p>
          <a:p>
            <a:pPr eaLnBrk="1" hangingPunct="1"/>
            <a:r>
              <a:rPr lang="en-US" sz="3000" dirty="0" smtClean="0"/>
              <a:t>Does your location provide easy ingress and egress</a:t>
            </a:r>
          </a:p>
          <a:p>
            <a:pPr lvl="1" eaLnBrk="1" hangingPunct="1"/>
            <a:r>
              <a:rPr lang="en-US" sz="2600" dirty="0" smtClean="0"/>
              <a:t>Emergency vehicle access</a:t>
            </a:r>
          </a:p>
          <a:p>
            <a:pPr lvl="1" eaLnBrk="1" hangingPunct="1"/>
            <a:r>
              <a:rPr lang="en-US" sz="2600" dirty="0" smtClean="0"/>
              <a:t>Stranding during bad weather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8229600" cy="4572000"/>
          </a:xfrm>
        </p:spPr>
        <p:txBody>
          <a:bodyPr anchor="ctr">
            <a:normAutofit fontScale="55000" lnSpcReduction="20000"/>
          </a:bodyPr>
          <a:lstStyle/>
          <a:p>
            <a:pPr algn="ctr">
              <a:buNone/>
            </a:pPr>
            <a:r>
              <a:rPr lang="en-US" sz="4400" b="1" dirty="0" smtClean="0">
                <a:solidFill>
                  <a:srgbClr val="500000"/>
                </a:solidFill>
              </a:rPr>
              <a:t>Travel Scenario</a:t>
            </a:r>
          </a:p>
          <a:p>
            <a:r>
              <a:rPr lang="en-US" sz="4400" dirty="0" smtClean="0"/>
              <a:t>It is Saturday night. The  basketball teams and supporters have been in Houston for a big game against TSU. Student Activities has promoted the event and offered a free bus ride to the game for university students, faculty and staff. The weather has been very cold and a front is predicted to bring freezing rain and icing conditions on Sunday. </a:t>
            </a:r>
          </a:p>
          <a:p>
            <a:pPr>
              <a:buNone/>
            </a:pPr>
            <a:endParaRPr lang="en-US" sz="4400" dirty="0" smtClean="0"/>
          </a:p>
          <a:p>
            <a:r>
              <a:rPr lang="en-US" sz="4400" dirty="0" smtClean="0"/>
              <a:t>After the two buses leave for Houston, there is a concern from some weather forecasters that the front may pick up speed and arrive late Saturday night or early Sunday morning.</a:t>
            </a:r>
          </a:p>
          <a:p>
            <a:pPr lvl="1"/>
            <a:endParaRPr lang="en-US" sz="40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498080" cy="4953000"/>
          </a:xfrm>
        </p:spPr>
        <p:txBody>
          <a:bodyPr>
            <a:normAutofit/>
          </a:bodyPr>
          <a:lstStyle/>
          <a:p>
            <a:pPr lvl="1"/>
            <a:r>
              <a:rPr lang="en-US" dirty="0" smtClean="0"/>
              <a:t>Who knows where emergency contact information for players, coaches and support personnel is kept?</a:t>
            </a:r>
          </a:p>
          <a:p>
            <a:pPr lvl="1">
              <a:buNone/>
            </a:pPr>
            <a:endParaRPr lang="en-US" dirty="0" smtClean="0"/>
          </a:p>
          <a:p>
            <a:pPr lvl="1"/>
            <a:r>
              <a:rPr lang="en-US" dirty="0" smtClean="0"/>
              <a:t>When we offer rides on a chartered bus to the (university) community to and from the game, does someone keep a roster? Does that roster stay here or go along on the bus?</a:t>
            </a:r>
          </a:p>
          <a:p>
            <a:endParaRPr lang="en-US"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idx="1"/>
          </p:nvPr>
        </p:nvSpPr>
        <p:spPr>
          <a:xfrm>
            <a:off x="457200" y="2057400"/>
            <a:ext cx="8229600" cy="2514600"/>
          </a:xfrm>
        </p:spPr>
        <p:txBody>
          <a:bodyPr anchor="ctr"/>
          <a:lstStyle/>
          <a:p>
            <a:pPr algn="ctr">
              <a:buFontTx/>
              <a:buNone/>
            </a:pPr>
            <a:r>
              <a:rPr lang="en-US" sz="4400" b="1" dirty="0" smtClean="0">
                <a:solidFill>
                  <a:srgbClr val="500000"/>
                </a:solidFill>
              </a:rPr>
              <a:t>Behavior at Parties and </a:t>
            </a:r>
          </a:p>
          <a:p>
            <a:pPr algn="ctr">
              <a:buFontTx/>
              <a:buNone/>
            </a:pPr>
            <a:r>
              <a:rPr lang="en-US" sz="4400" b="1" dirty="0" smtClean="0">
                <a:solidFill>
                  <a:srgbClr val="500000"/>
                </a:solidFill>
              </a:rPr>
              <a:t>Social Events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1066800" y="0"/>
            <a:ext cx="5105400" cy="884238"/>
          </a:xfrm>
        </p:spPr>
        <p:txBody>
          <a:bodyPr>
            <a:normAutofit/>
          </a:bodyPr>
          <a:lstStyle/>
          <a:p>
            <a:pPr eaLnBrk="1" hangingPunct="1"/>
            <a:r>
              <a:rPr lang="en-US" sz="3600" b="1" dirty="0" smtClean="0"/>
              <a:t>Behavior at Parties</a:t>
            </a:r>
          </a:p>
        </p:txBody>
      </p:sp>
      <p:sp>
        <p:nvSpPr>
          <p:cNvPr id="109570" name="Rectangle 2"/>
          <p:cNvSpPr>
            <a:spLocks noChangeArrowheads="1"/>
          </p:cNvSpPr>
          <p:nvPr/>
        </p:nvSpPr>
        <p:spPr bwMode="auto">
          <a:xfrm>
            <a:off x="1066800" y="1752600"/>
            <a:ext cx="7772400" cy="4401205"/>
          </a:xfrm>
          <a:prstGeom prst="rect">
            <a:avLst/>
          </a:prstGeom>
          <a:noFill/>
          <a:ln w="9525">
            <a:noFill/>
            <a:miter lim="800000"/>
            <a:headEnd/>
            <a:tailEnd/>
          </a:ln>
        </p:spPr>
        <p:txBody>
          <a:bodyPr wrap="square">
            <a:spAutoFit/>
          </a:bodyPr>
          <a:lstStyle/>
          <a:p>
            <a:r>
              <a:rPr lang="en-US" sz="2800" b="1" dirty="0" smtClean="0"/>
              <a:t>Can Our Organization Be Held Responsible for an Individual’s Behavior?</a:t>
            </a:r>
          </a:p>
          <a:p>
            <a:endParaRPr lang="en-US" sz="2800" dirty="0" smtClean="0"/>
          </a:p>
          <a:p>
            <a:pPr>
              <a:buFont typeface="Arial"/>
              <a:buChar char="•"/>
            </a:pPr>
            <a:r>
              <a:rPr lang="en-US" sz="2800" dirty="0" smtClean="0"/>
              <a:t>YES!</a:t>
            </a:r>
          </a:p>
          <a:p>
            <a:pPr>
              <a:buFont typeface="Arial"/>
              <a:buChar char="•"/>
            </a:pPr>
            <a:endParaRPr lang="en-US" sz="2800" dirty="0" smtClean="0"/>
          </a:p>
          <a:p>
            <a:pPr>
              <a:buFont typeface="Arial"/>
              <a:buChar char="•"/>
            </a:pPr>
            <a:r>
              <a:rPr lang="en-US" sz="2800" dirty="0" smtClean="0"/>
              <a:t>It can depend on number of members attending BUT most importantly…</a:t>
            </a:r>
          </a:p>
          <a:p>
            <a:pPr>
              <a:buFont typeface="Arial"/>
              <a:buChar char="•"/>
            </a:pPr>
            <a:endParaRPr lang="en-US" sz="2800" dirty="0" smtClean="0"/>
          </a:p>
          <a:p>
            <a:pPr>
              <a:buFont typeface="Arial"/>
              <a:buChar char="•"/>
            </a:pPr>
            <a:r>
              <a:rPr lang="en-US" sz="2800" dirty="0" smtClean="0"/>
              <a:t>You assume responsibility if the activity is related to the organization</a:t>
            </a: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990600" y="0"/>
            <a:ext cx="4648200" cy="944563"/>
          </a:xfrm>
        </p:spPr>
        <p:txBody>
          <a:bodyPr>
            <a:normAutofit/>
          </a:bodyPr>
          <a:lstStyle/>
          <a:p>
            <a:pPr eaLnBrk="1" hangingPunct="1"/>
            <a:r>
              <a:rPr lang="en-US" sz="3600" b="1" dirty="0" smtClean="0"/>
              <a:t>Behavior at Parties </a:t>
            </a:r>
          </a:p>
        </p:txBody>
      </p:sp>
      <p:sp>
        <p:nvSpPr>
          <p:cNvPr id="110594" name="Content Placeholder 2"/>
          <p:cNvSpPr>
            <a:spLocks noGrp="1"/>
          </p:cNvSpPr>
          <p:nvPr>
            <p:ph idx="1"/>
          </p:nvPr>
        </p:nvSpPr>
        <p:spPr>
          <a:xfrm>
            <a:off x="1066800" y="1219200"/>
            <a:ext cx="7620000" cy="4525963"/>
          </a:xfrm>
        </p:spPr>
        <p:txBody>
          <a:bodyPr/>
          <a:lstStyle/>
          <a:p>
            <a:pPr eaLnBrk="1" hangingPunct="1">
              <a:buFontTx/>
              <a:buNone/>
            </a:pPr>
            <a:r>
              <a:rPr lang="en-US" sz="2400" b="1" dirty="0" smtClean="0"/>
              <a:t>Organizations may be held responsible when…</a:t>
            </a:r>
          </a:p>
          <a:p>
            <a:pPr eaLnBrk="1" hangingPunct="1">
              <a:buFontTx/>
              <a:buNone/>
            </a:pPr>
            <a:endParaRPr lang="en-US" sz="1600" dirty="0" smtClean="0"/>
          </a:p>
          <a:p>
            <a:pPr eaLnBrk="1" hangingPunct="1"/>
            <a:r>
              <a:rPr lang="en-US" sz="2000" dirty="0" smtClean="0"/>
              <a:t>acts of individual members  are directly related to the student organization's activities </a:t>
            </a:r>
          </a:p>
          <a:p>
            <a:pPr eaLnBrk="1" hangingPunct="1"/>
            <a:endParaRPr lang="en-US" sz="2000" dirty="0" smtClean="0"/>
          </a:p>
          <a:p>
            <a:pPr eaLnBrk="1" hangingPunct="1"/>
            <a:r>
              <a:rPr lang="en-US" sz="2000" dirty="0" smtClean="0"/>
              <a:t>member is violating local, state, or federal law or University regulations and other members present fail to discourage such activity</a:t>
            </a:r>
          </a:p>
          <a:p>
            <a:pPr eaLnBrk="1" hangingPunct="1"/>
            <a:endParaRPr lang="en-US" sz="2000" dirty="0" smtClean="0"/>
          </a:p>
          <a:p>
            <a:pPr eaLnBrk="1" hangingPunct="1"/>
            <a:r>
              <a:rPr lang="en-US" sz="2000" b="1" dirty="0" smtClean="0"/>
              <a:t>Remember</a:t>
            </a:r>
            <a:r>
              <a:rPr lang="en-US" sz="2000" dirty="0" smtClean="0"/>
              <a:t> … in addition to the group being held responsible, members, officers, and even advisors may be held individually responsible for an individual members actions.</a:t>
            </a:r>
          </a:p>
          <a:p>
            <a:pPr eaLnBrk="1" hangingPunct="1"/>
            <a:endParaRPr lang="en-US" sz="20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990600" y="0"/>
            <a:ext cx="6019800" cy="868363"/>
          </a:xfrm>
        </p:spPr>
        <p:txBody>
          <a:bodyPr>
            <a:normAutofit/>
          </a:bodyPr>
          <a:lstStyle/>
          <a:p>
            <a:pPr eaLnBrk="1" hangingPunct="1"/>
            <a:r>
              <a:rPr lang="en-US" sz="3600" b="1" dirty="0" smtClean="0"/>
              <a:t>Behavior at Parties</a:t>
            </a:r>
          </a:p>
        </p:txBody>
      </p:sp>
      <p:sp>
        <p:nvSpPr>
          <p:cNvPr id="111618" name="Content Placeholder 2"/>
          <p:cNvSpPr>
            <a:spLocks noGrp="1"/>
          </p:cNvSpPr>
          <p:nvPr>
            <p:ph idx="1"/>
          </p:nvPr>
        </p:nvSpPr>
        <p:spPr>
          <a:xfrm>
            <a:off x="990600" y="1295400"/>
            <a:ext cx="7620000" cy="4525963"/>
          </a:xfrm>
        </p:spPr>
        <p:txBody>
          <a:bodyPr/>
          <a:lstStyle/>
          <a:p>
            <a:pPr eaLnBrk="1" hangingPunct="1">
              <a:buNone/>
            </a:pPr>
            <a:r>
              <a:rPr lang="en-US" sz="2400" b="1" dirty="0" smtClean="0"/>
              <a:t>Prevent Potential Problems</a:t>
            </a:r>
            <a:endParaRPr lang="en-US" sz="2400" dirty="0" smtClean="0"/>
          </a:p>
          <a:p>
            <a:pPr eaLnBrk="1" hangingPunct="1">
              <a:buNone/>
            </a:pPr>
            <a:endParaRPr lang="en-US" sz="2000" dirty="0" smtClean="0"/>
          </a:p>
          <a:p>
            <a:pPr eaLnBrk="1" hangingPunct="1"/>
            <a:r>
              <a:rPr lang="en-US" sz="2000" dirty="0" smtClean="0"/>
              <a:t>Communicate organizational and University expectations to members </a:t>
            </a:r>
            <a:r>
              <a:rPr lang="en-US" sz="2000" b="1" dirty="0" smtClean="0"/>
              <a:t>BEFORE</a:t>
            </a:r>
            <a:r>
              <a:rPr lang="en-US" sz="2000" dirty="0" smtClean="0"/>
              <a:t> there is a problem</a:t>
            </a:r>
          </a:p>
          <a:p>
            <a:pPr eaLnBrk="1" hangingPunct="1">
              <a:buNone/>
            </a:pPr>
            <a:endParaRPr lang="en-US" sz="2000" dirty="0" smtClean="0"/>
          </a:p>
          <a:p>
            <a:pPr eaLnBrk="1" hangingPunct="1"/>
            <a:r>
              <a:rPr lang="en-US" sz="2000" dirty="0" smtClean="0"/>
              <a:t>Know the law</a:t>
            </a:r>
          </a:p>
          <a:p>
            <a:pPr eaLnBrk="1" hangingPunct="1">
              <a:buNone/>
            </a:pPr>
            <a:endParaRPr lang="en-US" sz="2000" dirty="0" smtClean="0"/>
          </a:p>
          <a:p>
            <a:pPr eaLnBrk="1" hangingPunct="1"/>
            <a:r>
              <a:rPr lang="en-US" sz="2000" dirty="0" smtClean="0"/>
              <a:t>Use good judgment when…</a:t>
            </a:r>
          </a:p>
          <a:p>
            <a:pPr lvl="1" eaLnBrk="1" hangingPunct="1"/>
            <a:r>
              <a:rPr lang="en-US" sz="1600" dirty="0" smtClean="0"/>
              <a:t>Choosing to attend the party/event</a:t>
            </a:r>
          </a:p>
          <a:p>
            <a:pPr lvl="1" eaLnBrk="1" hangingPunct="1"/>
            <a:r>
              <a:rPr lang="en-US" sz="1600" dirty="0" smtClean="0"/>
              <a:t>Posing for pictures which could be posted to social networking sites</a:t>
            </a:r>
          </a:p>
          <a:p>
            <a:pPr lvl="1" eaLnBrk="1" hangingPunct="1"/>
            <a:r>
              <a:rPr lang="en-US" sz="1600" dirty="0" smtClean="0"/>
              <a:t>Staying at the party/event if you detect illegal/risky behavior</a:t>
            </a:r>
          </a:p>
          <a:p>
            <a:pPr eaLnBrk="1" hangingPunct="1"/>
            <a:endParaRPr lang="en-US" sz="2000" dirty="0" smtClean="0"/>
          </a:p>
          <a:p>
            <a:pPr eaLnBrk="1" hangingPunct="1"/>
            <a:endParaRPr lang="en-US" sz="20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66800" y="0"/>
            <a:ext cx="5105400" cy="563563"/>
          </a:xfrm>
        </p:spPr>
        <p:txBody>
          <a:bodyPr>
            <a:noAutofit/>
          </a:bodyPr>
          <a:lstStyle/>
          <a:p>
            <a:pPr eaLnBrk="1" hangingPunct="1"/>
            <a:r>
              <a:rPr lang="en-US" sz="3600" b="1" dirty="0"/>
              <a:t>Risk Types</a:t>
            </a:r>
          </a:p>
        </p:txBody>
      </p:sp>
      <p:sp>
        <p:nvSpPr>
          <p:cNvPr id="7171" name="Rectangle 3"/>
          <p:cNvSpPr>
            <a:spLocks noGrp="1" noChangeArrowheads="1"/>
          </p:cNvSpPr>
          <p:nvPr>
            <p:ph type="body" idx="4294967295"/>
          </p:nvPr>
        </p:nvSpPr>
        <p:spPr>
          <a:xfrm>
            <a:off x="1143000" y="1143000"/>
            <a:ext cx="7543800" cy="4572000"/>
          </a:xfrm>
        </p:spPr>
        <p:txBody>
          <a:bodyPr>
            <a:normAutofit lnSpcReduction="10000"/>
          </a:bodyPr>
          <a:lstStyle/>
          <a:p>
            <a:pPr eaLnBrk="1" hangingPunct="1">
              <a:lnSpc>
                <a:spcPct val="80000"/>
              </a:lnSpc>
            </a:pPr>
            <a:r>
              <a:rPr lang="en-US" b="1" dirty="0"/>
              <a:t>Physical</a:t>
            </a:r>
          </a:p>
          <a:p>
            <a:pPr eaLnBrk="1" hangingPunct="1">
              <a:lnSpc>
                <a:spcPct val="80000"/>
              </a:lnSpc>
              <a:buFontTx/>
              <a:buNone/>
            </a:pPr>
            <a:endParaRPr lang="en-US" b="1" dirty="0"/>
          </a:p>
          <a:p>
            <a:pPr eaLnBrk="1" hangingPunct="1">
              <a:lnSpc>
                <a:spcPct val="80000"/>
              </a:lnSpc>
            </a:pPr>
            <a:r>
              <a:rPr lang="en-US" b="1" dirty="0"/>
              <a:t>Reputation</a:t>
            </a:r>
          </a:p>
          <a:p>
            <a:pPr eaLnBrk="1" hangingPunct="1">
              <a:lnSpc>
                <a:spcPct val="80000"/>
              </a:lnSpc>
              <a:buFontTx/>
              <a:buNone/>
            </a:pPr>
            <a:endParaRPr lang="en-US" b="1" dirty="0"/>
          </a:p>
          <a:p>
            <a:pPr eaLnBrk="1" hangingPunct="1">
              <a:lnSpc>
                <a:spcPct val="80000"/>
              </a:lnSpc>
            </a:pPr>
            <a:r>
              <a:rPr lang="en-US" b="1" dirty="0"/>
              <a:t>Emotional</a:t>
            </a:r>
          </a:p>
          <a:p>
            <a:pPr eaLnBrk="1" hangingPunct="1">
              <a:lnSpc>
                <a:spcPct val="80000"/>
              </a:lnSpc>
              <a:buFontTx/>
              <a:buNone/>
            </a:pPr>
            <a:endParaRPr lang="en-US" b="1" dirty="0"/>
          </a:p>
          <a:p>
            <a:pPr eaLnBrk="1" hangingPunct="1">
              <a:lnSpc>
                <a:spcPct val="80000"/>
              </a:lnSpc>
            </a:pPr>
            <a:r>
              <a:rPr lang="en-US" b="1" dirty="0"/>
              <a:t>Financial</a:t>
            </a:r>
          </a:p>
          <a:p>
            <a:pPr eaLnBrk="1" hangingPunct="1">
              <a:lnSpc>
                <a:spcPct val="80000"/>
              </a:lnSpc>
              <a:buFontTx/>
              <a:buNone/>
            </a:pPr>
            <a:endParaRPr lang="en-US" b="1" dirty="0"/>
          </a:p>
          <a:p>
            <a:pPr eaLnBrk="1" hangingPunct="1">
              <a:lnSpc>
                <a:spcPct val="80000"/>
              </a:lnSpc>
            </a:pPr>
            <a:r>
              <a:rPr lang="en-US" b="1" dirty="0"/>
              <a:t>Facilities</a:t>
            </a:r>
          </a:p>
          <a:p>
            <a:pPr eaLnBrk="1" hangingPunct="1">
              <a:lnSpc>
                <a:spcPct val="80000"/>
              </a:lnSpc>
              <a:buFontTx/>
              <a:buNone/>
            </a:pPr>
            <a:endParaRPr dirty="0"/>
          </a:p>
          <a:p>
            <a:pPr eaLnBrk="1" hangingPunct="1">
              <a:lnSpc>
                <a:spcPct val="80000"/>
              </a:lnSpc>
              <a:buFontTx/>
              <a:buNone/>
            </a:pPr>
            <a:r>
              <a:rPr lang="en-US" sz="1200" dirty="0"/>
              <a:t>(This is used with permission from Student Risk Management at Arizona State University)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09800"/>
            <a:ext cx="8001000" cy="2163763"/>
          </a:xfrm>
        </p:spPr>
        <p:txBody>
          <a:bodyPr anchor="ctr">
            <a:normAutofit fontScale="70000" lnSpcReduction="20000"/>
          </a:bodyPr>
          <a:lstStyle/>
          <a:p>
            <a:pPr algn="ctr">
              <a:buNone/>
            </a:pPr>
            <a:r>
              <a:rPr lang="en-US" sz="4400" b="1" dirty="0" smtClean="0">
                <a:solidFill>
                  <a:srgbClr val="500000"/>
                </a:solidFill>
              </a:rPr>
              <a:t>Behavior and Parties Scenario</a:t>
            </a:r>
          </a:p>
          <a:p>
            <a:pPr algn="ctr">
              <a:buNone/>
            </a:pPr>
            <a:r>
              <a:rPr lang="en-US" sz="4400" b="1" dirty="0" smtClean="0">
                <a:solidFill>
                  <a:srgbClr val="500000"/>
                </a:solidFill>
              </a:rPr>
              <a:t>(Individual was at a baby dome party wearing his organization’s uniform.  He got drunk and passed out in the bathroom)</a:t>
            </a:r>
            <a:endParaRPr lang="en-US" sz="4400" b="1" dirty="0">
              <a:solidFill>
                <a:srgbClr val="50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09800"/>
            <a:ext cx="8229600" cy="2392363"/>
          </a:xfrm>
        </p:spPr>
        <p:txBody>
          <a:bodyPr anchor="ctr"/>
          <a:lstStyle/>
          <a:p>
            <a:pPr algn="ctr">
              <a:buNone/>
            </a:pPr>
            <a:r>
              <a:rPr lang="en-US" sz="4400" b="1" dirty="0" smtClean="0">
                <a:solidFill>
                  <a:srgbClr val="500000"/>
                </a:solidFill>
              </a:rPr>
              <a:t>Questions?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6324600" cy="685800"/>
          </a:xfrm>
        </p:spPr>
        <p:txBody>
          <a:bodyPr>
            <a:normAutofit/>
          </a:bodyPr>
          <a:lstStyle/>
          <a:p>
            <a:r>
              <a:rPr lang="en-US" sz="3600" b="1" dirty="0" smtClean="0"/>
              <a:t>Risk Management Training</a:t>
            </a:r>
            <a:endParaRPr lang="en-US" sz="3600" b="1" dirty="0"/>
          </a:p>
        </p:txBody>
      </p:sp>
      <p:sp>
        <p:nvSpPr>
          <p:cNvPr id="3" name="Content Placeholder 2"/>
          <p:cNvSpPr>
            <a:spLocks noGrp="1"/>
          </p:cNvSpPr>
          <p:nvPr>
            <p:ph idx="1"/>
          </p:nvPr>
        </p:nvSpPr>
        <p:spPr>
          <a:xfrm>
            <a:off x="1143000" y="1371600"/>
            <a:ext cx="7543800" cy="4525963"/>
          </a:xfrm>
        </p:spPr>
        <p:txBody>
          <a:bodyPr>
            <a:normAutofit lnSpcReduction="10000"/>
          </a:bodyPr>
          <a:lstStyle/>
          <a:p>
            <a:pPr>
              <a:buNone/>
            </a:pPr>
            <a:r>
              <a:rPr lang="en-US" sz="2400" b="1" dirty="0" smtClean="0"/>
              <a:t>Next Steps</a:t>
            </a:r>
            <a:endParaRPr lang="en-US" sz="1800" b="1" dirty="0" smtClean="0"/>
          </a:p>
          <a:p>
            <a:pPr>
              <a:buNone/>
            </a:pPr>
            <a:r>
              <a:rPr lang="en-US" sz="1800" dirty="0" smtClean="0"/>
              <a:t>Within 45 days following completion training, the officers or advisors receiving the training must:</a:t>
            </a:r>
          </a:p>
          <a:p>
            <a:pPr>
              <a:buNone/>
            </a:pPr>
            <a:endParaRPr lang="en-US" sz="1800" dirty="0" smtClean="0"/>
          </a:p>
          <a:p>
            <a:pPr lvl="0"/>
            <a:r>
              <a:rPr lang="en-US" sz="1800" dirty="0" smtClean="0"/>
              <a:t>Report the program content at a meeting of the full membership of the recognized student organization </a:t>
            </a:r>
          </a:p>
          <a:p>
            <a:pPr lvl="0"/>
            <a:endParaRPr lang="en-US" sz="1800" dirty="0" smtClean="0"/>
          </a:p>
          <a:p>
            <a:pPr lvl="0"/>
            <a:r>
              <a:rPr lang="en-US" sz="1800" dirty="0" smtClean="0"/>
              <a:t>Submit to the Office of Student Activities and Leadership a signed statement saying the report was made</a:t>
            </a:r>
          </a:p>
          <a:p>
            <a:pPr lvl="0">
              <a:buNone/>
            </a:pPr>
            <a:endParaRPr lang="en-US" sz="1800" dirty="0" smtClean="0"/>
          </a:p>
          <a:p>
            <a:pPr lvl="0"/>
            <a:r>
              <a:rPr lang="en-US" sz="1800" dirty="0" smtClean="0"/>
              <a:t>Submit to the Office of Student Activities </a:t>
            </a:r>
            <a:r>
              <a:rPr lang="en-US" sz="1800" smtClean="0"/>
              <a:t>and Leadership </a:t>
            </a:r>
            <a:r>
              <a:rPr lang="en-US" sz="1800" dirty="0" smtClean="0"/>
              <a:t>a copy of the meeting agenda or a flyer detailing the topics covered at the meeting</a:t>
            </a:r>
          </a:p>
          <a:p>
            <a:pPr lvl="0"/>
            <a:endParaRPr lang="en-US" sz="1800" dirty="0" smtClean="0"/>
          </a:p>
          <a:p>
            <a:pPr lvl="0"/>
            <a:r>
              <a:rPr lang="en-US" sz="1800" dirty="0" smtClean="0"/>
              <a:t>Adopt a risk management policy for the organization</a:t>
            </a:r>
            <a:endParaRPr lang="en-US" sz="18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001000" cy="1143000"/>
          </a:xfrm>
        </p:spPr>
        <p:txBody>
          <a:bodyPr>
            <a:noAutofit/>
          </a:bodyPr>
          <a:lstStyle/>
          <a:p>
            <a:r>
              <a:rPr lang="en-US" sz="3200" b="1" dirty="0" smtClean="0"/>
              <a:t>Attendance and Documentation Requirements</a:t>
            </a:r>
            <a:endParaRPr lang="en-US" sz="3200" b="1" dirty="0"/>
          </a:p>
        </p:txBody>
      </p:sp>
      <p:sp>
        <p:nvSpPr>
          <p:cNvPr id="3" name="Content Placeholder 2"/>
          <p:cNvSpPr>
            <a:spLocks noGrp="1"/>
          </p:cNvSpPr>
          <p:nvPr>
            <p:ph idx="1"/>
          </p:nvPr>
        </p:nvSpPr>
        <p:spPr>
          <a:xfrm>
            <a:off x="1435608" y="1828800"/>
            <a:ext cx="7498080" cy="4419600"/>
          </a:xfrm>
        </p:spPr>
        <p:txBody>
          <a:bodyPr/>
          <a:lstStyle/>
          <a:p>
            <a:r>
              <a:rPr lang="en-US" dirty="0" smtClean="0"/>
              <a:t>Must Take Attendance at the Presentation</a:t>
            </a:r>
          </a:p>
          <a:p>
            <a:r>
              <a:rPr lang="en-US" dirty="0" smtClean="0"/>
              <a:t>Must impose reasonable sanctions on a person who is required to attend and fails to attend</a:t>
            </a:r>
          </a:p>
          <a:p>
            <a:r>
              <a:rPr lang="en-US" dirty="0" smtClean="0"/>
              <a:t>Must maintain for three years record </a:t>
            </a:r>
            <a:r>
              <a:rPr lang="en-US" smtClean="0"/>
              <a:t>of attendance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066800" y="0"/>
            <a:ext cx="7924800" cy="685800"/>
          </a:xfrm>
        </p:spPr>
        <p:txBody>
          <a:bodyPr>
            <a:noAutofit/>
          </a:bodyPr>
          <a:lstStyle/>
          <a:p>
            <a:pPr eaLnBrk="1" hangingPunct="1"/>
            <a:r>
              <a:rPr lang="en-US" sz="3600" b="1" dirty="0"/>
              <a:t>Risk Management Concepts</a:t>
            </a:r>
          </a:p>
        </p:txBody>
      </p:sp>
      <p:sp>
        <p:nvSpPr>
          <p:cNvPr id="8195" name="Rectangle 3"/>
          <p:cNvSpPr>
            <a:spLocks noGrp="1" noChangeArrowheads="1"/>
          </p:cNvSpPr>
          <p:nvPr>
            <p:ph type="body" idx="4294967295"/>
          </p:nvPr>
        </p:nvSpPr>
        <p:spPr>
          <a:xfrm>
            <a:off x="1066800" y="1371600"/>
            <a:ext cx="7543800" cy="4221163"/>
          </a:xfrm>
        </p:spPr>
        <p:txBody>
          <a:bodyPr>
            <a:normAutofit/>
          </a:bodyPr>
          <a:lstStyle/>
          <a:p>
            <a:pPr eaLnBrk="1" hangingPunct="1"/>
            <a:r>
              <a:rPr lang="en-US" dirty="0"/>
              <a:t>Identify risky behavior and activities</a:t>
            </a:r>
          </a:p>
          <a:p>
            <a:pPr eaLnBrk="1" hangingPunct="1"/>
            <a:r>
              <a:rPr lang="en-US" dirty="0"/>
              <a:t>Assess the probability of adverse outcomes </a:t>
            </a:r>
          </a:p>
          <a:p>
            <a:pPr eaLnBrk="1" hangingPunct="1"/>
            <a:r>
              <a:rPr lang="en-US" dirty="0"/>
              <a:t>Identify and implement controls to eliminate or reduce the risk </a:t>
            </a:r>
          </a:p>
          <a:p>
            <a:pPr eaLnBrk="1" hangingPunct="1"/>
            <a:r>
              <a:rPr lang="en-US" dirty="0"/>
              <a:t>Reassess the activity after the risks have been managed</a:t>
            </a:r>
          </a:p>
          <a:p>
            <a:pPr eaLnBrk="1" hangingPunct="1">
              <a:buFontTx/>
              <a:buNone/>
            </a:pPr>
            <a:r>
              <a:rPr lang="en-US" sz="1200" dirty="0"/>
              <a:t>Georgia Institute of Technology, 2002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914400" y="1752600"/>
            <a:ext cx="8229600" cy="3001963"/>
          </a:xfrm>
        </p:spPr>
        <p:txBody>
          <a:bodyPr anchor="ctr"/>
          <a:lstStyle/>
          <a:p>
            <a:pPr algn="ctr" eaLnBrk="1" hangingPunct="1">
              <a:buFontTx/>
              <a:buNone/>
            </a:pPr>
            <a:r>
              <a:rPr lang="en-US" sz="4400" b="1" dirty="0">
                <a:solidFill>
                  <a:srgbClr val="500000"/>
                </a:solidFill>
              </a:rPr>
              <a:t>Risk Management and Insurance Matrix</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4918</TotalTime>
  <Words>7005</Words>
  <Application>Microsoft Office PowerPoint</Application>
  <PresentationFormat>On-screen Show (4:3)</PresentationFormat>
  <Paragraphs>1064</Paragraphs>
  <Slides>73</Slides>
  <Notes>54</Notes>
  <HiddenSlides>2</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Solstice</vt:lpstr>
      <vt:lpstr>Slide 1</vt:lpstr>
      <vt:lpstr>Purpose of Training</vt:lpstr>
      <vt:lpstr>Slide 3</vt:lpstr>
      <vt:lpstr>Slide 4</vt:lpstr>
      <vt:lpstr>Slide 5</vt:lpstr>
      <vt:lpstr>High Risk Activities</vt:lpstr>
      <vt:lpstr>Risk Types</vt:lpstr>
      <vt:lpstr>Risk Management Concepts</vt:lpstr>
      <vt:lpstr>Slide 9</vt:lpstr>
      <vt:lpstr>Questions About Insurance</vt:lpstr>
      <vt:lpstr>Slide 11</vt:lpstr>
      <vt:lpstr>Slide 12</vt:lpstr>
      <vt:lpstr> Step One: List all risk concerns for Sample University Outdoors </vt:lpstr>
      <vt:lpstr>Slide 14</vt:lpstr>
      <vt:lpstr>Step Two: Identify risk associated with each activity</vt:lpstr>
      <vt:lpstr>Slide 16</vt:lpstr>
      <vt:lpstr>Step Three: Use the matrix to determine the level of risk before applying any risk management strategies</vt:lpstr>
      <vt:lpstr>Slide 18</vt:lpstr>
      <vt:lpstr>Slide 19</vt:lpstr>
      <vt:lpstr>Slide 20</vt:lpstr>
      <vt:lpstr>Step Four: Brainstorm Methods to Manage Risk</vt:lpstr>
      <vt:lpstr>Slide 22</vt:lpstr>
      <vt:lpstr>Step Five: Determine if you have reached an acceptable level of risk by applying risk management strategies</vt:lpstr>
      <vt:lpstr>The Risk Management &amp; Insurance Matrix is available on the Texas A&amp;M University System website at  http://www.tamus.edu and www.pvamu/studentactivities</vt:lpstr>
      <vt:lpstr>Alcohol, Illegal Drugs  and Penalties</vt:lpstr>
      <vt:lpstr>Alcohol, Illegal Drugs and Penalties</vt:lpstr>
      <vt:lpstr>Alcohol, Illegal Drugs and Penalties</vt:lpstr>
      <vt:lpstr>Alcohol, Illegal Drugs and Penalties</vt:lpstr>
      <vt:lpstr>Alcohol, Illegal Drugs and Penalties</vt:lpstr>
      <vt:lpstr>Alcohol, Illegal Drugs and Penalties</vt:lpstr>
      <vt:lpstr>Parties with Alcohol</vt:lpstr>
      <vt:lpstr>Alcohol, Illegal Drugs and Penalties</vt:lpstr>
      <vt:lpstr>Sample University</vt:lpstr>
      <vt:lpstr>Slide 34</vt:lpstr>
      <vt:lpstr>Hazing</vt:lpstr>
      <vt:lpstr>Hazing</vt:lpstr>
      <vt:lpstr>Hazing</vt:lpstr>
      <vt:lpstr>Hazing</vt:lpstr>
      <vt:lpstr>Addition to Hazing Prevention </vt:lpstr>
      <vt:lpstr>Slide 40</vt:lpstr>
      <vt:lpstr>Sexual Abuse  Sexual Harassment</vt:lpstr>
      <vt:lpstr>Sexual Abuse-Sexual Harassment</vt:lpstr>
      <vt:lpstr>Sexual Abuse-Sexual Harassment</vt:lpstr>
      <vt:lpstr>Sexual Abuse-Sexual Harassment</vt:lpstr>
      <vt:lpstr>Sexual Abuse-Sexual Harassment</vt:lpstr>
      <vt:lpstr>Sexual Abuse-Sexual Harassment</vt:lpstr>
      <vt:lpstr>Slide 47</vt:lpstr>
      <vt:lpstr>Slide 48</vt:lpstr>
      <vt:lpstr>Fire and Life Safety</vt:lpstr>
      <vt:lpstr>Slide 50</vt:lpstr>
      <vt:lpstr>Fire and Life Safety </vt:lpstr>
      <vt:lpstr>PVAMU Fire Safety Numbers</vt:lpstr>
      <vt:lpstr>Fire and Life Safety</vt:lpstr>
      <vt:lpstr>Slide 54</vt:lpstr>
      <vt:lpstr>Fire and Life Safety</vt:lpstr>
      <vt:lpstr>Fire Safety Additions</vt:lpstr>
      <vt:lpstr>Fire and Life Safety</vt:lpstr>
      <vt:lpstr>Slide 58</vt:lpstr>
      <vt:lpstr>Slide 59</vt:lpstr>
      <vt:lpstr>Current Travel Policy</vt:lpstr>
      <vt:lpstr>Travel</vt:lpstr>
      <vt:lpstr>Travel</vt:lpstr>
      <vt:lpstr>Travel</vt:lpstr>
      <vt:lpstr>Slide 64</vt:lpstr>
      <vt:lpstr>Slide 65</vt:lpstr>
      <vt:lpstr>Slide 66</vt:lpstr>
      <vt:lpstr>Behavior at Parties</vt:lpstr>
      <vt:lpstr>Behavior at Parties </vt:lpstr>
      <vt:lpstr>Behavior at Parties</vt:lpstr>
      <vt:lpstr>Slide 70</vt:lpstr>
      <vt:lpstr>Slide 71</vt:lpstr>
      <vt:lpstr>Risk Management Training</vt:lpstr>
      <vt:lpstr>Attendance and Documentation Requirements</vt:lpstr>
    </vt:vector>
  </TitlesOfParts>
  <Company>Tarleton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wkstyron</dc:creator>
  <cp:lastModifiedBy>saransom</cp:lastModifiedBy>
  <cp:revision>221</cp:revision>
  <dcterms:created xsi:type="dcterms:W3CDTF">2008-09-16T13:15:40Z</dcterms:created>
  <dcterms:modified xsi:type="dcterms:W3CDTF">2010-09-08T22:18:39Z</dcterms:modified>
</cp:coreProperties>
</file>