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1"/>
  </p:sldMasterIdLst>
  <p:notesMasterIdLst>
    <p:notesMasterId r:id="rId3"/>
  </p:notesMasterIdLst>
  <p:handoutMasterIdLst>
    <p:handoutMasterId r:id="rId4"/>
  </p:handoutMasterIdLst>
  <p:sldIdLst>
    <p:sldId id="29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C1CCF6"/>
    <a:srgbClr val="D5BAEB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3/1/2024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994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3/1/2024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3/1/2024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3/1/2024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B28B701-92CB-95B9-5F39-2C729273B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444" y="284428"/>
            <a:ext cx="3781097" cy="792694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SSC PVAMU</a:t>
            </a:r>
            <a:br>
              <a:rPr lang="en-US" dirty="0"/>
            </a:br>
            <a:r>
              <a:rPr lang="en-US" sz="2200" dirty="0"/>
              <a:t>Organizational Chart</a:t>
            </a:r>
            <a:br>
              <a:rPr lang="en-US" sz="2200" dirty="0"/>
            </a:br>
            <a:br>
              <a:rPr lang="en-US" sz="2200" dirty="0"/>
            </a:br>
            <a:br>
              <a:rPr lang="en-US" dirty="0"/>
            </a:b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498363-9D11-4F78-9F35-9B85EED5E4E2}"/>
              </a:ext>
            </a:extLst>
          </p:cNvPr>
          <p:cNvGrpSpPr/>
          <p:nvPr/>
        </p:nvGrpSpPr>
        <p:grpSpPr>
          <a:xfrm>
            <a:off x="466642" y="284428"/>
            <a:ext cx="11258716" cy="6513938"/>
            <a:chOff x="466642" y="284427"/>
            <a:chExt cx="11258716" cy="6289145"/>
          </a:xfrm>
        </p:grpSpPr>
        <p:sp>
          <p:nvSpPr>
            <p:cNvPr id="192" name="Rectangle: Rounded Corners 191">
              <a:extLst>
                <a:ext uri="{FF2B5EF4-FFF2-40B4-BE49-F238E27FC236}">
                  <a16:creationId xmlns:a16="http://schemas.microsoft.com/office/drawing/2014/main" id="{7893426B-E83B-41DC-A793-6BBC6104B3A6}"/>
                </a:ext>
              </a:extLst>
            </p:cNvPr>
            <p:cNvSpPr/>
            <p:nvPr/>
          </p:nvSpPr>
          <p:spPr>
            <a:xfrm>
              <a:off x="466642" y="4669387"/>
              <a:ext cx="1631592" cy="492707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rnd" cmpd="sng" algn="ctr">
              <a:noFill/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4011" numCol="1" spcCol="127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</a:rPr>
                <a:t>Gloria Gonzales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100" b="1" dirty="0">
                  <a:solidFill>
                    <a:schemeClr val="tx2">
                      <a:lumMod val="50000"/>
                    </a:schemeClr>
                  </a:solidFill>
                </a:rPr>
                <a:t>Custodial Supervisor 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8C64EB4-5C2E-462A-A35E-EDFD364CE5E6}"/>
                </a:ext>
              </a:extLst>
            </p:cNvPr>
            <p:cNvGrpSpPr/>
            <p:nvPr/>
          </p:nvGrpSpPr>
          <p:grpSpPr>
            <a:xfrm>
              <a:off x="5203164" y="284427"/>
              <a:ext cx="2009242" cy="1945214"/>
              <a:chOff x="5128213" y="541961"/>
              <a:chExt cx="2009242" cy="1945214"/>
            </a:xfrm>
          </p:grpSpPr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6AB70A3B-A19C-60AF-96B5-C361ACDFEB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6000" y="2109463"/>
                <a:ext cx="0" cy="37771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BAEE6320-708D-F9F9-8C0C-F7B4408644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22650" y="1346202"/>
                <a:ext cx="0" cy="34842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id="{912543CF-3BD4-40B0-BB18-006DCC4331CA}"/>
                  </a:ext>
                </a:extLst>
              </p:cNvPr>
              <p:cNvSpPr/>
              <p:nvPr/>
            </p:nvSpPr>
            <p:spPr>
              <a:xfrm>
                <a:off x="5128213" y="541961"/>
                <a:ext cx="2009242" cy="792694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</a:rPr>
                  <a:t>Dewanna Martin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400" b="1" dirty="0">
                    <a:solidFill>
                      <a:schemeClr val="accent5">
                        <a:lumMod val="50000"/>
                      </a:schemeClr>
                    </a:solidFill>
                  </a:rPr>
                  <a:t>Facilities Director </a:t>
                </a:r>
                <a:endParaRPr lang="en-US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5CB4DF49-5FF1-DC6D-BEA4-81FAF4FC91D3}"/>
                  </a:ext>
                </a:extLst>
              </p:cNvPr>
              <p:cNvSpPr/>
              <p:nvPr/>
            </p:nvSpPr>
            <p:spPr>
              <a:xfrm>
                <a:off x="5304731" y="1652451"/>
                <a:ext cx="1546895" cy="635065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Vacant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Assistant Facilities Director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AEC0A3C-9F37-49FF-B3F8-EC6F024805C8}"/>
                </a:ext>
              </a:extLst>
            </p:cNvPr>
            <p:cNvGrpSpPr/>
            <p:nvPr/>
          </p:nvGrpSpPr>
          <p:grpSpPr>
            <a:xfrm>
              <a:off x="486035" y="2200998"/>
              <a:ext cx="11239323" cy="4372574"/>
              <a:chOff x="411084" y="2458532"/>
              <a:chExt cx="11239323" cy="4372574"/>
            </a:xfrm>
          </p:grpSpPr>
          <p:cxnSp>
            <p:nvCxnSpPr>
              <p:cNvPr id="7" name="Connector: Elbow 6">
                <a:extLst>
                  <a:ext uri="{FF2B5EF4-FFF2-40B4-BE49-F238E27FC236}">
                    <a16:creationId xmlns:a16="http://schemas.microsoft.com/office/drawing/2014/main" id="{1C54223A-2F2C-4434-A30B-92D8CEE93C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1240245" y="2458532"/>
                <a:ext cx="4837934" cy="269558"/>
              </a:xfrm>
              <a:prstGeom prst="bentConnector3">
                <a:avLst>
                  <a:gd name="adj1" fmla="val 100008"/>
                </a:avLst>
              </a:prstGeom>
              <a:ln w="28575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ctor: Elbow 95">
                <a:extLst>
                  <a:ext uri="{FF2B5EF4-FFF2-40B4-BE49-F238E27FC236}">
                    <a16:creationId xmlns:a16="http://schemas.microsoft.com/office/drawing/2014/main" id="{185DC171-E6CD-4880-8EF4-7E0DB7F6C2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83969" y="2459223"/>
                <a:ext cx="4971142" cy="252758"/>
              </a:xfrm>
              <a:prstGeom prst="bentConnector3">
                <a:avLst>
                  <a:gd name="adj1" fmla="val 100036"/>
                </a:avLst>
              </a:prstGeom>
              <a:ln w="28575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B5956150-D730-4D39-8E56-5123DA7B179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53683" y="2458532"/>
                <a:ext cx="0" cy="37771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98000C8A-C564-4106-9005-252681A7FD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128213" y="2467818"/>
                <a:ext cx="0" cy="37771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>
                <a:extLst>
                  <a:ext uri="{FF2B5EF4-FFF2-40B4-BE49-F238E27FC236}">
                    <a16:creationId xmlns:a16="http://schemas.microsoft.com/office/drawing/2014/main" id="{DFAFA2FD-B58C-4CB3-83BF-D7037A44C5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47525" y="2477740"/>
                <a:ext cx="0" cy="37771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4" name="Rectangle: Rounded Corners 143" descr="team member headshot">
                <a:extLst>
                  <a:ext uri="{FF2B5EF4-FFF2-40B4-BE49-F238E27FC236}">
                    <a16:creationId xmlns:a16="http://schemas.microsoft.com/office/drawing/2014/main" id="{F21E8B07-0BC6-4DE6-B1E4-773C5D1F75EB}"/>
                  </a:ext>
                </a:extLst>
              </p:cNvPr>
              <p:cNvSpPr/>
              <p:nvPr/>
            </p:nvSpPr>
            <p:spPr>
              <a:xfrm>
                <a:off x="424198" y="2845530"/>
                <a:ext cx="1612199" cy="59265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Dana Williams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Custodial Manager 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Rectangle: Rounded Corners 179" descr="team member headshot">
                <a:extLst>
                  <a:ext uri="{FF2B5EF4-FFF2-40B4-BE49-F238E27FC236}">
                    <a16:creationId xmlns:a16="http://schemas.microsoft.com/office/drawing/2014/main" id="{C93299AE-BEEA-4E5E-88CB-50F2F112D78D}"/>
                  </a:ext>
                </a:extLst>
              </p:cNvPr>
              <p:cNvSpPr/>
              <p:nvPr/>
            </p:nvSpPr>
            <p:spPr>
              <a:xfrm>
                <a:off x="411084" y="3565616"/>
                <a:ext cx="1612199" cy="54864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Brenda Thibodeaux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Custodial Supervisor </a:t>
                </a:r>
              </a:p>
            </p:txBody>
          </p:sp>
          <p:sp>
            <p:nvSpPr>
              <p:cNvPr id="147" name="Rectangle: Rounded Corners 146">
                <a:extLst>
                  <a:ext uri="{FF2B5EF4-FFF2-40B4-BE49-F238E27FC236}">
                    <a16:creationId xmlns:a16="http://schemas.microsoft.com/office/drawing/2014/main" id="{F3AE564E-E1AB-422A-9067-1D83448922D2}"/>
                  </a:ext>
                </a:extLst>
              </p:cNvPr>
              <p:cNvSpPr/>
              <p:nvPr/>
            </p:nvSpPr>
            <p:spPr>
              <a:xfrm>
                <a:off x="2408831" y="2820999"/>
                <a:ext cx="1546894" cy="60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Kendall Jacobson 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Grounds Manager 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Rectangle: Rounded Corners 185">
                <a:extLst>
                  <a:ext uri="{FF2B5EF4-FFF2-40B4-BE49-F238E27FC236}">
                    <a16:creationId xmlns:a16="http://schemas.microsoft.com/office/drawing/2014/main" id="{E00EF2F1-621C-44D5-923A-283EAD95A813}"/>
                  </a:ext>
                </a:extLst>
              </p:cNvPr>
              <p:cNvSpPr/>
              <p:nvPr/>
            </p:nvSpPr>
            <p:spPr>
              <a:xfrm>
                <a:off x="2395358" y="3565616"/>
                <a:ext cx="1546894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Danny McSwain 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dirty="0">
                    <a:solidFill>
                      <a:schemeClr val="accent4">
                        <a:lumMod val="50000"/>
                      </a:schemeClr>
                    </a:solidFill>
                  </a:rPr>
                  <a:t>Grounds Supervisor</a:t>
                </a:r>
              </a:p>
            </p:txBody>
          </p:sp>
          <p:sp>
            <p:nvSpPr>
              <p:cNvPr id="189" name="Rectangle: Rounded Corners 188">
                <a:extLst>
                  <a:ext uri="{FF2B5EF4-FFF2-40B4-BE49-F238E27FC236}">
                    <a16:creationId xmlns:a16="http://schemas.microsoft.com/office/drawing/2014/main" id="{AF7D30AD-3130-40C6-8BC9-7EE80B4B9A00}"/>
                  </a:ex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/>
              <p:nvPr/>
            </p:nvSpPr>
            <p:spPr>
              <a:xfrm>
                <a:off x="424197" y="4274236"/>
                <a:ext cx="1612199" cy="492705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Angelica Contreras 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Custodial Supervisor 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0" name="Rectangle: Rounded Corners 149">
                <a:extLst>
                  <a:ext uri="{FF2B5EF4-FFF2-40B4-BE49-F238E27FC236}">
                    <a16:creationId xmlns:a16="http://schemas.microsoft.com/office/drawing/2014/main" id="{A84C8281-0D5E-4BF0-AB85-487647294920}"/>
                  </a:ext>
                </a:extLst>
              </p:cNvPr>
              <p:cNvSpPr/>
              <p:nvPr/>
            </p:nvSpPr>
            <p:spPr>
              <a:xfrm>
                <a:off x="4354767" y="2855452"/>
                <a:ext cx="1546892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Dave Popham (Interim)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Maintenance Manager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Rectangle: Rounded Corners 194">
                <a:extLst>
                  <a:ext uri="{FF2B5EF4-FFF2-40B4-BE49-F238E27FC236}">
                    <a16:creationId xmlns:a16="http://schemas.microsoft.com/office/drawing/2014/main" id="{81AC151D-872D-4D73-AE29-952F653257C0}"/>
                  </a:ext>
                </a:extLst>
              </p:cNvPr>
              <p:cNvSpPr/>
              <p:nvPr/>
            </p:nvSpPr>
            <p:spPr>
              <a:xfrm>
                <a:off x="4314327" y="3531453"/>
                <a:ext cx="1587332" cy="614568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>
                    <a:solidFill>
                      <a:schemeClr val="tx2">
                        <a:lumMod val="50000"/>
                      </a:schemeClr>
                    </a:solidFill>
                  </a:rPr>
                  <a:t>Ramon </a:t>
                </a: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Coffil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Maintenance Supervisor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: Rounded Corners 19">
                <a:extLst>
                  <a:ext uri="{FF2B5EF4-FFF2-40B4-BE49-F238E27FC236}">
                    <a16:creationId xmlns:a16="http://schemas.microsoft.com/office/drawing/2014/main" id="{12F205D7-CBC2-0524-5A67-81E961C1F0E2}"/>
                  </a:ext>
                </a:extLst>
              </p:cNvPr>
              <p:cNvSpPr/>
              <p:nvPr/>
            </p:nvSpPr>
            <p:spPr>
              <a:xfrm>
                <a:off x="6350629" y="2841923"/>
                <a:ext cx="1573652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Dave Popham 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Utilities Manager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Rectangle: Rounded Corners 20">
                <a:extLst>
                  <a:ext uri="{FF2B5EF4-FFF2-40B4-BE49-F238E27FC236}">
                    <a16:creationId xmlns:a16="http://schemas.microsoft.com/office/drawing/2014/main" id="{35AD2A6A-E57C-D025-1084-1F177590B2FA}"/>
                  </a:ext>
                </a:extLst>
              </p:cNvPr>
              <p:cNvSpPr/>
              <p:nvPr/>
            </p:nvSpPr>
            <p:spPr>
              <a:xfrm>
                <a:off x="6350629" y="3536978"/>
                <a:ext cx="1587332" cy="611987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Vacant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Utilities Supervisor 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ED20A10-20A2-7F57-239C-8A33C25766A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31907" y="2477740"/>
                <a:ext cx="0" cy="377712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olid"/>
                <a:headEnd type="none" w="sm" len="sm"/>
                <a:tailEnd type="none" w="sm" len="sm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: Rounded Corners 23">
                <a:extLst>
                  <a:ext uri="{FF2B5EF4-FFF2-40B4-BE49-F238E27FC236}">
                    <a16:creationId xmlns:a16="http://schemas.microsoft.com/office/drawing/2014/main" id="{8EFBE939-EBF9-C267-6A7D-6B098694BEFF}"/>
                  </a:ext>
                </a:extLst>
              </p:cNvPr>
              <p:cNvSpPr/>
              <p:nvPr/>
            </p:nvSpPr>
            <p:spPr>
              <a:xfrm>
                <a:off x="8338783" y="2841923"/>
                <a:ext cx="1427242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Joe Ellis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dirty="0">
                    <a:solidFill>
                      <a:schemeClr val="tx2">
                        <a:lumMod val="50000"/>
                      </a:schemeClr>
                    </a:solidFill>
                  </a:rPr>
                  <a:t>Project Team Lead </a:t>
                </a:r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id="{8027D3CA-FDA5-A41A-EE67-ABE1A8F621BE}"/>
                  </a:ext>
                </a:extLst>
              </p:cNvPr>
              <p:cNvSpPr/>
              <p:nvPr/>
            </p:nvSpPr>
            <p:spPr>
              <a:xfrm>
                <a:off x="10223165" y="2808382"/>
                <a:ext cx="1427242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Joseph Tiff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Office Manager</a:t>
                </a: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561CFFEF-0B56-E2EB-BC30-CC29653C0FC0}"/>
                  </a:ext>
                </a:extLst>
              </p:cNvPr>
              <p:cNvSpPr/>
              <p:nvPr/>
            </p:nvSpPr>
            <p:spPr>
              <a:xfrm>
                <a:off x="8338783" y="3518712"/>
                <a:ext cx="1427242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Stephen Monroe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dirty="0">
                    <a:solidFill>
                      <a:schemeClr val="tx2">
                        <a:lumMod val="50000"/>
                      </a:schemeClr>
                    </a:solidFill>
                  </a:rPr>
                  <a:t>Project Manager </a:t>
                </a:r>
              </a:p>
            </p:txBody>
          </p:sp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E5E070AA-F187-96FB-C9CB-33E19952B34C}"/>
                  </a:ext>
                </a:extLst>
              </p:cNvPr>
              <p:cNvSpPr/>
              <p:nvPr/>
            </p:nvSpPr>
            <p:spPr>
              <a:xfrm>
                <a:off x="8338783" y="4188091"/>
                <a:ext cx="1427242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Darrell Turner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dirty="0">
                    <a:solidFill>
                      <a:schemeClr val="tx2">
                        <a:lumMod val="50000"/>
                      </a:schemeClr>
                    </a:solidFill>
                  </a:rPr>
                  <a:t>Project Manager  </a:t>
                </a:r>
              </a:p>
            </p:txBody>
          </p:sp>
          <p:sp>
            <p:nvSpPr>
              <p:cNvPr id="30" name="Rectangle: Rounded Corners 29">
                <a:extLst>
                  <a:ext uri="{FF2B5EF4-FFF2-40B4-BE49-F238E27FC236}">
                    <a16:creationId xmlns:a16="http://schemas.microsoft.com/office/drawing/2014/main" id="{656DAED3-A077-9B0C-2549-01F82E7B8405}"/>
                  </a:ext>
                </a:extLst>
              </p:cNvPr>
              <p:cNvSpPr/>
              <p:nvPr/>
            </p:nvSpPr>
            <p:spPr>
              <a:xfrm>
                <a:off x="8338783" y="4857470"/>
                <a:ext cx="1427242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Adenete Faria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dirty="0">
                    <a:solidFill>
                      <a:schemeClr val="tx2">
                        <a:lumMod val="50000"/>
                      </a:schemeClr>
                    </a:solidFill>
                  </a:rPr>
                  <a:t>Project Manager  </a:t>
                </a:r>
              </a:p>
            </p:txBody>
          </p:sp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4CBBD960-69E4-99FF-AB62-2D129C2BDB0F}"/>
                  </a:ext>
                </a:extLst>
              </p:cNvPr>
              <p:cNvSpPr/>
              <p:nvPr/>
            </p:nvSpPr>
            <p:spPr>
              <a:xfrm>
                <a:off x="8338783" y="5583415"/>
                <a:ext cx="1427242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100" b="1" dirty="0">
                    <a:solidFill>
                      <a:schemeClr val="tx2">
                        <a:lumMod val="50000"/>
                      </a:schemeClr>
                    </a:solidFill>
                  </a:rPr>
                  <a:t>Cortney Foster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dirty="0">
                    <a:solidFill>
                      <a:schemeClr val="tx2">
                        <a:lumMod val="50000"/>
                      </a:schemeClr>
                    </a:solidFill>
                  </a:rPr>
                  <a:t>Project Manager </a:t>
                </a:r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BF92CD17-104E-D361-D582-C9E2D38D429A}"/>
                  </a:ext>
                </a:extLst>
              </p:cNvPr>
              <p:cNvSpPr/>
              <p:nvPr/>
            </p:nvSpPr>
            <p:spPr>
              <a:xfrm>
                <a:off x="8338783" y="6282467"/>
                <a:ext cx="1427242" cy="548639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 cap="rnd" cmpd="sng" algn="ctr">
                <a:noFill/>
                <a:prstDash val="solid"/>
              </a:ln>
              <a:effectLst/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715" tIns="5715" rIns="5715" bIns="54011" numCol="1" spcCol="1270" anchor="ctr" anchorCtr="0">
                <a:noAutofit/>
                <a:flatTx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dirty="0">
                    <a:solidFill>
                      <a:schemeClr val="tx2">
                        <a:lumMod val="50000"/>
                      </a:schemeClr>
                    </a:solidFill>
                  </a:rPr>
                  <a:t>David Williams</a:t>
                </a:r>
              </a:p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000" b="1" dirty="0">
                    <a:solidFill>
                      <a:schemeClr val="tx2">
                        <a:lumMod val="50000"/>
                      </a:schemeClr>
                    </a:solidFill>
                  </a:rPr>
                  <a:t>Project Manager 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3F319A6F-089C-41F2-8B6D-0C59FB7D04C0}"/>
              </a:ext>
            </a:extLst>
          </p:cNvPr>
          <p:cNvSpPr txBox="1"/>
          <p:nvPr/>
        </p:nvSpPr>
        <p:spPr>
          <a:xfrm>
            <a:off x="603849" y="6426679"/>
            <a:ext cx="11336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/>
              <a:t>Update 03012024</a:t>
            </a:r>
          </a:p>
        </p:txBody>
      </p:sp>
    </p:spTree>
    <p:extLst>
      <p:ext uri="{BB962C8B-B14F-4D97-AF65-F5344CB8AC3E}">
        <p14:creationId xmlns:p14="http://schemas.microsoft.com/office/powerpoint/2010/main" val="2947755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283905_win32_fixed.potx" id="{263EE4D6-5775-4173-A5AC-FF62AB42E4D1}" vid="{3681A339-A89C-43E2-8FF0-66FCC7B8B1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Minimal organization chart</Template>
  <TotalTime>70</TotalTime>
  <Words>93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 Light</vt:lpstr>
      <vt:lpstr>Calibri</vt:lpstr>
      <vt:lpstr>Speak Pro</vt:lpstr>
      <vt:lpstr>Office Theme</vt:lpstr>
      <vt:lpstr>   SSC PVAMU Organizational Chart   </vt:lpstr>
    </vt:vector>
  </TitlesOfParts>
  <Company>Compass Group, NAD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SSC PVAMU</dc:title>
  <dc:creator>Aguilar, Sori</dc:creator>
  <cp:lastModifiedBy>Williams, Mollene</cp:lastModifiedBy>
  <cp:revision>9</cp:revision>
  <dcterms:created xsi:type="dcterms:W3CDTF">2023-05-04T14:34:54Z</dcterms:created>
  <dcterms:modified xsi:type="dcterms:W3CDTF">2024-03-01T19:49:27Z</dcterms:modified>
</cp:coreProperties>
</file>