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289" r:id="rId2"/>
    <p:sldId id="308" r:id="rId3"/>
    <p:sldId id="430" r:id="rId4"/>
    <p:sldId id="432" r:id="rId5"/>
    <p:sldId id="433" r:id="rId6"/>
    <p:sldId id="441" r:id="rId7"/>
    <p:sldId id="440" r:id="rId8"/>
    <p:sldId id="442" r:id="rId9"/>
    <p:sldId id="443" r:id="rId10"/>
    <p:sldId id="434" r:id="rId11"/>
    <p:sldId id="435" r:id="rId12"/>
    <p:sldId id="436" r:id="rId13"/>
    <p:sldId id="431" r:id="rId14"/>
    <p:sldId id="448" r:id="rId15"/>
    <p:sldId id="438" r:id="rId16"/>
    <p:sldId id="439" r:id="rId17"/>
    <p:sldId id="447" r:id="rId18"/>
    <p:sldId id="444" r:id="rId19"/>
    <p:sldId id="445" r:id="rId20"/>
    <p:sldId id="446" r:id="rId21"/>
  </p:sldIdLst>
  <p:sldSz cx="9144000" cy="6858000" type="screen4x3"/>
  <p:notesSz cx="7010400" cy="9296400"/>
  <p:defaultTextStyle>
    <a:defPPr>
      <a:defRPr lang="en-US"/>
    </a:defPPr>
    <a:lvl1pPr algn="l" rtl="0" fontAlgn="base">
      <a:spcBef>
        <a:spcPct val="20000"/>
      </a:spcBef>
      <a:spcAft>
        <a:spcPct val="0"/>
      </a:spcAft>
      <a:buChar char="•"/>
      <a:defRPr sz="3200" kern="1200">
        <a:solidFill>
          <a:schemeClr val="tx1"/>
        </a:solidFill>
        <a:latin typeface="Arial" charset="0"/>
        <a:ea typeface="+mn-ea"/>
        <a:cs typeface="+mn-cs"/>
      </a:defRPr>
    </a:lvl1pPr>
    <a:lvl2pPr marL="457200" algn="l" rtl="0" fontAlgn="base">
      <a:spcBef>
        <a:spcPct val="20000"/>
      </a:spcBef>
      <a:spcAft>
        <a:spcPct val="0"/>
      </a:spcAft>
      <a:buChar char="•"/>
      <a:defRPr sz="3200" kern="1200">
        <a:solidFill>
          <a:schemeClr val="tx1"/>
        </a:solidFill>
        <a:latin typeface="Arial" charset="0"/>
        <a:ea typeface="+mn-ea"/>
        <a:cs typeface="+mn-cs"/>
      </a:defRPr>
    </a:lvl2pPr>
    <a:lvl3pPr marL="914400" algn="l" rtl="0" fontAlgn="base">
      <a:spcBef>
        <a:spcPct val="20000"/>
      </a:spcBef>
      <a:spcAft>
        <a:spcPct val="0"/>
      </a:spcAft>
      <a:buChar char="•"/>
      <a:defRPr sz="3200" kern="1200">
        <a:solidFill>
          <a:schemeClr val="tx1"/>
        </a:solidFill>
        <a:latin typeface="Arial" charset="0"/>
        <a:ea typeface="+mn-ea"/>
        <a:cs typeface="+mn-cs"/>
      </a:defRPr>
    </a:lvl3pPr>
    <a:lvl4pPr marL="1371600" algn="l" rtl="0" fontAlgn="base">
      <a:spcBef>
        <a:spcPct val="20000"/>
      </a:spcBef>
      <a:spcAft>
        <a:spcPct val="0"/>
      </a:spcAft>
      <a:buChar char="•"/>
      <a:defRPr sz="3200" kern="1200">
        <a:solidFill>
          <a:schemeClr val="tx1"/>
        </a:solidFill>
        <a:latin typeface="Arial" charset="0"/>
        <a:ea typeface="+mn-ea"/>
        <a:cs typeface="+mn-cs"/>
      </a:defRPr>
    </a:lvl4pPr>
    <a:lvl5pPr marL="1828800" algn="l" rtl="0" fontAlgn="base">
      <a:spcBef>
        <a:spcPct val="20000"/>
      </a:spcBef>
      <a:spcAft>
        <a:spcPct val="0"/>
      </a:spcAft>
      <a:buChar char="•"/>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47248"/>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98" autoAdjust="0"/>
    <p:restoredTop sz="86538" autoAdjust="0"/>
  </p:normalViewPr>
  <p:slideViewPr>
    <p:cSldViewPr>
      <p:cViewPr varScale="1">
        <p:scale>
          <a:sx n="89" d="100"/>
          <a:sy n="89" d="100"/>
        </p:scale>
        <p:origin x="552" y="84"/>
      </p:cViewPr>
      <p:guideLst>
        <p:guide orient="horz" pos="2160"/>
        <p:guide pos="2880"/>
      </p:guideLst>
    </p:cSldViewPr>
  </p:slideViewPr>
  <p:outlineViewPr>
    <p:cViewPr>
      <p:scale>
        <a:sx n="33" d="100"/>
        <a:sy n="33" d="100"/>
      </p:scale>
      <p:origin x="0" y="47892"/>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5" d="100"/>
          <a:sy n="55" d="100"/>
        </p:scale>
        <p:origin x="-180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defTabSz="931863">
              <a:spcBef>
                <a:spcPct val="0"/>
              </a:spcBef>
              <a:buFontTx/>
              <a:buNone/>
              <a:defRPr sz="1200" smtClean="0"/>
            </a:lvl1pPr>
          </a:lstStyle>
          <a:p>
            <a:pPr>
              <a:defRPr/>
            </a:pPr>
            <a:endParaRPr lang="en-US"/>
          </a:p>
        </p:txBody>
      </p:sp>
      <p:sp>
        <p:nvSpPr>
          <p:cNvPr id="6758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defTabSz="931863">
              <a:spcBef>
                <a:spcPct val="0"/>
              </a:spcBef>
              <a:buFontTx/>
              <a:buNone/>
              <a:defRPr sz="1200" smtClean="0"/>
            </a:lvl1pPr>
          </a:lstStyle>
          <a:p>
            <a:pPr>
              <a:defRPr/>
            </a:pPr>
            <a:endParaRPr lang="en-US"/>
          </a:p>
        </p:txBody>
      </p:sp>
      <p:sp>
        <p:nvSpPr>
          <p:cNvPr id="6758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defTabSz="931863">
              <a:spcBef>
                <a:spcPct val="0"/>
              </a:spcBef>
              <a:buFontTx/>
              <a:buNone/>
              <a:defRPr sz="1200" smtClean="0"/>
            </a:lvl1pPr>
          </a:lstStyle>
          <a:p>
            <a:pPr>
              <a:defRPr/>
            </a:pPr>
            <a:endParaRPr lang="en-US"/>
          </a:p>
        </p:txBody>
      </p:sp>
      <p:sp>
        <p:nvSpPr>
          <p:cNvPr id="6758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defTabSz="931863">
              <a:spcBef>
                <a:spcPct val="0"/>
              </a:spcBef>
              <a:buFontTx/>
              <a:buNone/>
              <a:defRPr sz="1200" smtClean="0"/>
            </a:lvl1pPr>
          </a:lstStyle>
          <a:p>
            <a:pPr>
              <a:defRPr/>
            </a:pPr>
            <a:fld id="{6982070F-B19C-4F1E-8465-41FE130554D3}" type="slidenum">
              <a:rPr lang="en-US"/>
              <a:pPr>
                <a:defRPr/>
              </a:pPr>
              <a:t>‹#›</a:t>
            </a:fld>
            <a:endParaRPr lang="en-US"/>
          </a:p>
        </p:txBody>
      </p:sp>
    </p:spTree>
    <p:extLst>
      <p:ext uri="{BB962C8B-B14F-4D97-AF65-F5344CB8AC3E}">
        <p14:creationId xmlns:p14="http://schemas.microsoft.com/office/powerpoint/2010/main" val="3643211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smtClean="0"/>
            </a:lvl1pPr>
          </a:lstStyle>
          <a:p>
            <a:pPr>
              <a:defRPr/>
            </a:pPr>
            <a:endParaRPr lang="en-US"/>
          </a:p>
        </p:txBody>
      </p:sp>
      <p:sp>
        <p:nvSpPr>
          <p:cNvPr id="1402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smtClean="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029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02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smtClean="0"/>
            </a:lvl1pPr>
          </a:lstStyle>
          <a:p>
            <a:pPr>
              <a:defRPr/>
            </a:pPr>
            <a:endParaRPr lang="en-US"/>
          </a:p>
        </p:txBody>
      </p:sp>
      <p:sp>
        <p:nvSpPr>
          <p:cNvPr id="1402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smtClean="0"/>
            </a:lvl1pPr>
          </a:lstStyle>
          <a:p>
            <a:pPr>
              <a:defRPr/>
            </a:pPr>
            <a:fld id="{0C6BAA8C-2475-4162-BDD2-77C692515C03}" type="slidenum">
              <a:rPr lang="en-US"/>
              <a:pPr>
                <a:defRPr/>
              </a:pPr>
              <a:t>‹#›</a:t>
            </a:fld>
            <a:endParaRPr lang="en-US"/>
          </a:p>
        </p:txBody>
      </p:sp>
    </p:spTree>
    <p:extLst>
      <p:ext uri="{BB962C8B-B14F-4D97-AF65-F5344CB8AC3E}">
        <p14:creationId xmlns:p14="http://schemas.microsoft.com/office/powerpoint/2010/main" val="272668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C300440-066F-46D1-9B77-6A8E9E24F2E9}" type="slidenum">
              <a:rPr lang="en-US"/>
              <a:pPr/>
              <a:t>1</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96000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12E73C-E099-4CC6-B9AA-812854DEFF3B}" type="slidenum">
              <a:rPr lang="en-US"/>
              <a:pPr/>
              <a:t>10</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Advisors</a:t>
            </a:r>
            <a:r>
              <a:rPr lang="en-US" baseline="0" dirty="0" smtClean="0"/>
              <a:t> will need to fill this out to receive a password that Jay will email. You will need this to reserve any and all MSC rooms and student parks. Please do not give out your password to fill out paperwork advisors. </a:t>
            </a:r>
            <a:endParaRPr lang="en-US" dirty="0" smtClean="0"/>
          </a:p>
        </p:txBody>
      </p:sp>
    </p:spTree>
    <p:extLst>
      <p:ext uri="{BB962C8B-B14F-4D97-AF65-F5344CB8AC3E}">
        <p14:creationId xmlns:p14="http://schemas.microsoft.com/office/powerpoint/2010/main" val="4176400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12E73C-E099-4CC6-B9AA-812854DEFF3B}" type="slidenum">
              <a:rPr lang="en-US"/>
              <a:pPr/>
              <a:t>11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Advisors</a:t>
            </a:r>
            <a:r>
              <a:rPr lang="en-US" baseline="0" dirty="0" smtClean="0"/>
              <a:t> will need to fill this out to receive a password that Jay will email. You will need this to reserve any and all MSC rooms and student parks. Please do not give out your password to fill out paperwork advisors. </a:t>
            </a:r>
            <a:endParaRPr lang="en-US" dirty="0" smtClean="0"/>
          </a:p>
        </p:txBody>
      </p:sp>
    </p:spTree>
    <p:extLst>
      <p:ext uri="{BB962C8B-B14F-4D97-AF65-F5344CB8AC3E}">
        <p14:creationId xmlns:p14="http://schemas.microsoft.com/office/powerpoint/2010/main" val="692002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12E73C-E099-4CC6-B9AA-812854DEFF3B}" type="slidenum">
              <a:rPr lang="en-US"/>
              <a:pPr/>
              <a:t>12</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Advisors</a:t>
            </a:r>
            <a:r>
              <a:rPr lang="en-US" baseline="0" dirty="0" smtClean="0"/>
              <a:t> will need to fill this out to receive a password that Jay will email. You will need this to reserve any and all MSC rooms and student parks. Please do not give out your password to fill out paperwork advisors. </a:t>
            </a:r>
            <a:endParaRPr lang="en-US" dirty="0" smtClean="0"/>
          </a:p>
        </p:txBody>
      </p:sp>
    </p:spTree>
    <p:extLst>
      <p:ext uri="{BB962C8B-B14F-4D97-AF65-F5344CB8AC3E}">
        <p14:creationId xmlns:p14="http://schemas.microsoft.com/office/powerpoint/2010/main" val="193954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12E73C-E099-4CC6-B9AA-812854DEFF3B}" type="slidenum">
              <a:rPr lang="en-US"/>
              <a:pPr/>
              <a:t>13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Advisors</a:t>
            </a:r>
            <a:r>
              <a:rPr lang="en-US" baseline="0" dirty="0" smtClean="0"/>
              <a:t> will need to fill this out to receive a password that Jay will email. You will need this to reserve any and all MSC rooms and student parks. Please do not give out your password to fill out paperwork advisors. </a:t>
            </a:r>
            <a:endParaRPr lang="en-US" dirty="0" smtClean="0"/>
          </a:p>
        </p:txBody>
      </p:sp>
    </p:spTree>
    <p:extLst>
      <p:ext uri="{BB962C8B-B14F-4D97-AF65-F5344CB8AC3E}">
        <p14:creationId xmlns:p14="http://schemas.microsoft.com/office/powerpoint/2010/main" val="3722162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12E73C-E099-4CC6-B9AA-812854DEFF3B}" type="slidenum">
              <a:rPr lang="en-US"/>
              <a:pPr/>
              <a:t>15</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Advisors</a:t>
            </a:r>
            <a:r>
              <a:rPr lang="en-US" baseline="0" dirty="0" smtClean="0"/>
              <a:t> will need to fill this out to receive a password that Jay will email. You will need this to reserve any and all MSC rooms and student parks. Please do not give out your password to fill out paperwork advisors. </a:t>
            </a:r>
            <a:endParaRPr lang="en-US" dirty="0" smtClean="0"/>
          </a:p>
        </p:txBody>
      </p:sp>
    </p:spTree>
    <p:extLst>
      <p:ext uri="{BB962C8B-B14F-4D97-AF65-F5344CB8AC3E}">
        <p14:creationId xmlns:p14="http://schemas.microsoft.com/office/powerpoint/2010/main" val="3212806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12E73C-E099-4CC6-B9AA-812854DEFF3B}" type="slidenum">
              <a:rPr lang="en-US"/>
              <a:pPr/>
              <a:t>16</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Advisors</a:t>
            </a:r>
            <a:r>
              <a:rPr lang="en-US" baseline="0" dirty="0" smtClean="0"/>
              <a:t> will need to fill this out to receive a password that Jay will email. You will need this to reserve any and all MSC rooms and student parks. Please do not give out your password to fill out paperwork advisors. </a:t>
            </a:r>
            <a:endParaRPr lang="en-US" dirty="0" smtClean="0"/>
          </a:p>
        </p:txBody>
      </p:sp>
    </p:spTree>
    <p:extLst>
      <p:ext uri="{BB962C8B-B14F-4D97-AF65-F5344CB8AC3E}">
        <p14:creationId xmlns:p14="http://schemas.microsoft.com/office/powerpoint/2010/main" val="2177312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12E73C-E099-4CC6-B9AA-812854DEFF3B}" type="slidenum">
              <a:rPr lang="en-US"/>
              <a:pPr/>
              <a:t>17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Advisors</a:t>
            </a:r>
            <a:r>
              <a:rPr lang="en-US" baseline="0" dirty="0" smtClean="0"/>
              <a:t> will need to fill this out to receive a password that Jay will email. You will need this to reserve any and all MSC rooms and student parks. Please do not give out your password to fill out paperwork advisors. </a:t>
            </a:r>
            <a:endParaRPr lang="en-US" dirty="0" smtClean="0"/>
          </a:p>
        </p:txBody>
      </p:sp>
    </p:spTree>
    <p:extLst>
      <p:ext uri="{BB962C8B-B14F-4D97-AF65-F5344CB8AC3E}">
        <p14:creationId xmlns:p14="http://schemas.microsoft.com/office/powerpoint/2010/main" val="264098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3200CB5-13AD-44AC-AFE2-A7C7065109A9}" type="slidenum">
              <a:rPr lang="en-US"/>
              <a:pPr/>
              <a:t>2</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1117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12E73C-E099-4CC6-B9AA-812854DEFF3B}" type="slidenum">
              <a:rPr lang="en-US"/>
              <a:pPr/>
              <a:t>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Advisors</a:t>
            </a:r>
            <a:r>
              <a:rPr lang="en-US" baseline="0" dirty="0" smtClean="0"/>
              <a:t> will need to fill this out to receive a password that Jay will email. You will need this to reserve any and all MSC rooms and student parks. Please do not give out your password to fill out paperwork advisors. </a:t>
            </a:r>
            <a:endParaRPr lang="en-US" dirty="0" smtClean="0"/>
          </a:p>
        </p:txBody>
      </p:sp>
    </p:spTree>
    <p:extLst>
      <p:ext uri="{BB962C8B-B14F-4D97-AF65-F5344CB8AC3E}">
        <p14:creationId xmlns:p14="http://schemas.microsoft.com/office/powerpoint/2010/main" val="2359081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12E73C-E099-4CC6-B9AA-812854DEFF3B}" type="slidenum">
              <a:rPr lang="en-US"/>
              <a:pPr/>
              <a:t>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Advisors</a:t>
            </a:r>
            <a:r>
              <a:rPr lang="en-US" baseline="0" dirty="0" smtClean="0"/>
              <a:t> will need to fill this out to receive a password that Jay will email. You will need this to reserve any and all MSC rooms and student parks. Please do not give out your password to fill out paperwork advisors. </a:t>
            </a:r>
            <a:endParaRPr lang="en-US" dirty="0" smtClean="0"/>
          </a:p>
        </p:txBody>
      </p:sp>
    </p:spTree>
    <p:extLst>
      <p:ext uri="{BB962C8B-B14F-4D97-AF65-F5344CB8AC3E}">
        <p14:creationId xmlns:p14="http://schemas.microsoft.com/office/powerpoint/2010/main" val="108405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12E73C-E099-4CC6-B9AA-812854DEFF3B}" type="slidenum">
              <a:rPr lang="en-US"/>
              <a:pPr/>
              <a:t>5</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Advisors</a:t>
            </a:r>
            <a:r>
              <a:rPr lang="en-US" baseline="0" dirty="0" smtClean="0"/>
              <a:t> will need to fill this out to receive a password that Jay will email. You will need this to reserve any and all MSC rooms and student parks. Please do not give out your password to fill out paperwork advisors. </a:t>
            </a:r>
            <a:endParaRPr lang="en-US" dirty="0" smtClean="0"/>
          </a:p>
        </p:txBody>
      </p:sp>
    </p:spTree>
    <p:extLst>
      <p:ext uri="{BB962C8B-B14F-4D97-AF65-F5344CB8AC3E}">
        <p14:creationId xmlns:p14="http://schemas.microsoft.com/office/powerpoint/2010/main" val="89261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12E73C-E099-4CC6-B9AA-812854DEFF3B}" type="slidenum">
              <a:rPr lang="en-US"/>
              <a:pPr/>
              <a:t>6</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Advisors</a:t>
            </a:r>
            <a:r>
              <a:rPr lang="en-US" baseline="0" dirty="0" smtClean="0"/>
              <a:t> will need to fill this out to receive a password that Jay will email. You will need this to reserve any and all MSC rooms and student parks. Please do not give out your password to fill out paperwork advisors. </a:t>
            </a:r>
            <a:endParaRPr lang="en-US" dirty="0" smtClean="0"/>
          </a:p>
        </p:txBody>
      </p:sp>
    </p:spTree>
    <p:extLst>
      <p:ext uri="{BB962C8B-B14F-4D97-AF65-F5344CB8AC3E}">
        <p14:creationId xmlns:p14="http://schemas.microsoft.com/office/powerpoint/2010/main" val="250311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12E73C-E099-4CC6-B9AA-812854DEFF3B}" type="slidenum">
              <a:rPr lang="en-US"/>
              <a:pPr/>
              <a:t>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Advisors</a:t>
            </a:r>
            <a:r>
              <a:rPr lang="en-US" baseline="0" dirty="0" smtClean="0"/>
              <a:t> will need to fill this out to receive a password that Jay will email. You will need this to reserve any and all MSC rooms and student parks. Please do not give out your password to fill out paperwork advisors. </a:t>
            </a:r>
            <a:endParaRPr lang="en-US" dirty="0" smtClean="0"/>
          </a:p>
        </p:txBody>
      </p:sp>
    </p:spTree>
    <p:extLst>
      <p:ext uri="{BB962C8B-B14F-4D97-AF65-F5344CB8AC3E}">
        <p14:creationId xmlns:p14="http://schemas.microsoft.com/office/powerpoint/2010/main" val="3546610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12E73C-E099-4CC6-B9AA-812854DEFF3B}" type="slidenum">
              <a:rPr lang="en-US"/>
              <a:pPr/>
              <a:t>8</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Advisors</a:t>
            </a:r>
            <a:r>
              <a:rPr lang="en-US" baseline="0" dirty="0" smtClean="0"/>
              <a:t> will need to fill this out to receive a password that Jay will email. You will need this to reserve any and all MSC rooms and student parks. Please do not give out your password to fill out paperwork advisors. </a:t>
            </a:r>
            <a:endParaRPr lang="en-US" dirty="0" smtClean="0"/>
          </a:p>
        </p:txBody>
      </p:sp>
    </p:spTree>
    <p:extLst>
      <p:ext uri="{BB962C8B-B14F-4D97-AF65-F5344CB8AC3E}">
        <p14:creationId xmlns:p14="http://schemas.microsoft.com/office/powerpoint/2010/main" val="2671674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12E73C-E099-4CC6-B9AA-812854DEFF3B}" type="slidenum">
              <a:rPr lang="en-US"/>
              <a:pPr/>
              <a:t>9</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Advisors</a:t>
            </a:r>
            <a:r>
              <a:rPr lang="en-US" baseline="0" dirty="0" smtClean="0"/>
              <a:t> will need to fill this out to receive a password that Jay will email. You will need this to reserve any and all MSC rooms and student parks. Please do not give out your password to fill out paperwork advisors. </a:t>
            </a:r>
            <a:endParaRPr lang="en-US" dirty="0" smtClean="0"/>
          </a:p>
        </p:txBody>
      </p:sp>
    </p:spTree>
    <p:extLst>
      <p:ext uri="{BB962C8B-B14F-4D97-AF65-F5344CB8AC3E}">
        <p14:creationId xmlns:p14="http://schemas.microsoft.com/office/powerpoint/2010/main" val="1740802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itl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0" name="Rectangle 2"/>
          <p:cNvSpPr>
            <a:spLocks noGrp="1" noChangeArrowheads="1"/>
          </p:cNvSpPr>
          <p:nvPr>
            <p:ph type="ctrTitle"/>
          </p:nvPr>
        </p:nvSpPr>
        <p:spPr>
          <a:xfrm>
            <a:off x="228600" y="3505200"/>
            <a:ext cx="53340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228600" y="5105400"/>
            <a:ext cx="5334000" cy="1524000"/>
          </a:xfrm>
        </p:spPr>
        <p:txBody>
          <a:bodyPr/>
          <a:lstStyle>
            <a:lvl1pPr marL="0" indent="0">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52400"/>
            <a:ext cx="21145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1912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02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6002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Bullet Background"/>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 y="1524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600200"/>
            <a:ext cx="8458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a:solidFill>
            <a:srgbClr val="847248"/>
          </a:solidFill>
          <a:latin typeface="+mj-lt"/>
          <a:ea typeface="+mj-ea"/>
          <a:cs typeface="+mj-cs"/>
        </a:defRPr>
      </a:lvl1pPr>
      <a:lvl2pPr algn="l" rtl="0" eaLnBrk="0" fontAlgn="base" hangingPunct="0">
        <a:spcBef>
          <a:spcPct val="0"/>
        </a:spcBef>
        <a:spcAft>
          <a:spcPct val="0"/>
        </a:spcAft>
        <a:defRPr sz="4400">
          <a:solidFill>
            <a:srgbClr val="847248"/>
          </a:solidFill>
          <a:latin typeface="Arial" charset="0"/>
        </a:defRPr>
      </a:lvl2pPr>
      <a:lvl3pPr algn="l" rtl="0" eaLnBrk="0" fontAlgn="base" hangingPunct="0">
        <a:spcBef>
          <a:spcPct val="0"/>
        </a:spcBef>
        <a:spcAft>
          <a:spcPct val="0"/>
        </a:spcAft>
        <a:defRPr sz="4400">
          <a:solidFill>
            <a:srgbClr val="847248"/>
          </a:solidFill>
          <a:latin typeface="Arial" charset="0"/>
        </a:defRPr>
      </a:lvl3pPr>
      <a:lvl4pPr algn="l" rtl="0" eaLnBrk="0" fontAlgn="base" hangingPunct="0">
        <a:spcBef>
          <a:spcPct val="0"/>
        </a:spcBef>
        <a:spcAft>
          <a:spcPct val="0"/>
        </a:spcAft>
        <a:defRPr sz="4400">
          <a:solidFill>
            <a:srgbClr val="847248"/>
          </a:solidFill>
          <a:latin typeface="Arial" charset="0"/>
        </a:defRPr>
      </a:lvl4pPr>
      <a:lvl5pPr algn="l" rtl="0" eaLnBrk="0" fontAlgn="base" hangingPunct="0">
        <a:spcBef>
          <a:spcPct val="0"/>
        </a:spcBef>
        <a:spcAft>
          <a:spcPct val="0"/>
        </a:spcAft>
        <a:defRPr sz="4400">
          <a:solidFill>
            <a:srgbClr val="847248"/>
          </a:solidFill>
          <a:latin typeface="Arial" charset="0"/>
        </a:defRPr>
      </a:lvl5pPr>
      <a:lvl6pPr marL="457200" algn="l" rtl="0" fontAlgn="base">
        <a:spcBef>
          <a:spcPct val="0"/>
        </a:spcBef>
        <a:spcAft>
          <a:spcPct val="0"/>
        </a:spcAft>
        <a:defRPr sz="4400">
          <a:solidFill>
            <a:srgbClr val="847248"/>
          </a:solidFill>
          <a:latin typeface="Arial" charset="0"/>
        </a:defRPr>
      </a:lvl6pPr>
      <a:lvl7pPr marL="914400" algn="l" rtl="0" fontAlgn="base">
        <a:spcBef>
          <a:spcPct val="0"/>
        </a:spcBef>
        <a:spcAft>
          <a:spcPct val="0"/>
        </a:spcAft>
        <a:defRPr sz="4400">
          <a:solidFill>
            <a:srgbClr val="847248"/>
          </a:solidFill>
          <a:latin typeface="Arial" charset="0"/>
        </a:defRPr>
      </a:lvl7pPr>
      <a:lvl8pPr marL="1371600" algn="l" rtl="0" fontAlgn="base">
        <a:spcBef>
          <a:spcPct val="0"/>
        </a:spcBef>
        <a:spcAft>
          <a:spcPct val="0"/>
        </a:spcAft>
        <a:defRPr sz="4400">
          <a:solidFill>
            <a:srgbClr val="847248"/>
          </a:solidFill>
          <a:latin typeface="Arial" charset="0"/>
        </a:defRPr>
      </a:lvl8pPr>
      <a:lvl9pPr marL="1828800" algn="l" rtl="0" fontAlgn="base">
        <a:spcBef>
          <a:spcPct val="0"/>
        </a:spcBef>
        <a:spcAft>
          <a:spcPct val="0"/>
        </a:spcAft>
        <a:defRPr sz="4400">
          <a:solidFill>
            <a:srgbClr val="847248"/>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Studentengagement@pvamu.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52400" y="3505200"/>
            <a:ext cx="5334000" cy="1470025"/>
          </a:xfrm>
          <a:prstGeom prst="rect">
            <a:avLst/>
          </a:prstGeom>
          <a:noFill/>
          <a:ln w="9525">
            <a:noFill/>
            <a:miter lim="800000"/>
            <a:headEnd/>
            <a:tailEnd/>
          </a:ln>
        </p:spPr>
        <p:txBody>
          <a:bodyPr anchor="ctr"/>
          <a:lstStyle/>
          <a:p>
            <a:pPr>
              <a:spcBef>
                <a:spcPct val="0"/>
              </a:spcBef>
              <a:buFontTx/>
              <a:buNone/>
            </a:pPr>
            <a:endParaRPr lang="en-US" sz="2400" b="1">
              <a:solidFill>
                <a:srgbClr val="847248"/>
              </a:solidFill>
            </a:endParaRPr>
          </a:p>
        </p:txBody>
      </p:sp>
      <p:sp>
        <p:nvSpPr>
          <p:cNvPr id="3075" name="Rectangle 5"/>
          <p:cNvSpPr>
            <a:spLocks noChangeArrowheads="1"/>
          </p:cNvSpPr>
          <p:nvPr/>
        </p:nvSpPr>
        <p:spPr bwMode="auto">
          <a:xfrm>
            <a:off x="152400" y="5105400"/>
            <a:ext cx="5562600" cy="1524000"/>
          </a:xfrm>
          <a:prstGeom prst="rect">
            <a:avLst/>
          </a:prstGeom>
          <a:noFill/>
          <a:ln w="9525">
            <a:noFill/>
            <a:miter lim="800000"/>
            <a:headEnd/>
            <a:tailEnd/>
          </a:ln>
        </p:spPr>
        <p:txBody>
          <a:bodyPr/>
          <a:lstStyle/>
          <a:p>
            <a:pPr>
              <a:buFontTx/>
              <a:buNone/>
            </a:pPr>
            <a:endParaRPr lang="en-US" sz="2400"/>
          </a:p>
        </p:txBody>
      </p:sp>
      <p:sp>
        <p:nvSpPr>
          <p:cNvPr id="3076" name="Rectangle 9"/>
          <p:cNvSpPr>
            <a:spLocks noGrp="1" noChangeArrowheads="1"/>
          </p:cNvSpPr>
          <p:nvPr>
            <p:ph type="ctrTitle"/>
          </p:nvPr>
        </p:nvSpPr>
        <p:spPr>
          <a:noFill/>
        </p:spPr>
        <p:txBody>
          <a:bodyPr lIns="45720" rIns="45720"/>
          <a:lstStyle/>
          <a:p>
            <a:pPr algn="ctr" eaLnBrk="1" hangingPunct="1"/>
            <a:r>
              <a:rPr lang="en-US" sz="4000" dirty="0" smtClean="0"/>
              <a:t>PVPaw Link 101</a:t>
            </a:r>
            <a:endParaRPr lang="en-US" sz="4000" dirty="0" smtClean="0"/>
          </a:p>
        </p:txBody>
      </p:sp>
      <p:sp>
        <p:nvSpPr>
          <p:cNvPr id="3077" name="Rectangle 10"/>
          <p:cNvSpPr>
            <a:spLocks noGrp="1" noChangeArrowheads="1"/>
          </p:cNvSpPr>
          <p:nvPr>
            <p:ph type="subTitle" idx="1"/>
          </p:nvPr>
        </p:nvSpPr>
        <p:spPr>
          <a:xfrm>
            <a:off x="165847" y="5106296"/>
            <a:ext cx="5334000" cy="762000"/>
          </a:xfrm>
        </p:spPr>
        <p:txBody>
          <a:bodyPr/>
          <a:lstStyle/>
          <a:p>
            <a:pPr algn="ctr" eaLnBrk="1" hangingPunct="1"/>
            <a:r>
              <a:rPr lang="en-US" dirty="0" smtClean="0"/>
              <a:t>Administrative Staff Workshop</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75608" y="1905000"/>
            <a:ext cx="6488836" cy="3800778"/>
          </a:xfrm>
          <a:prstGeom prst="rect">
            <a:avLst/>
          </a:prstGeom>
        </p:spPr>
      </p:pic>
      <p:sp>
        <p:nvSpPr>
          <p:cNvPr id="7170" name="Rectangle 2"/>
          <p:cNvSpPr>
            <a:spLocks noGrp="1" noChangeArrowheads="1"/>
          </p:cNvSpPr>
          <p:nvPr>
            <p:ph type="title"/>
          </p:nvPr>
        </p:nvSpPr>
        <p:spPr/>
        <p:txBody>
          <a:bodyPr/>
          <a:lstStyle/>
          <a:p>
            <a:pPr algn="r" eaLnBrk="1" hangingPunct="1"/>
            <a:r>
              <a:rPr lang="en-US" sz="4800" b="1" dirty="0" smtClean="0"/>
              <a:t>Rec Center &amp; MSC Spaces</a:t>
            </a:r>
          </a:p>
        </p:txBody>
      </p:sp>
      <p:sp>
        <p:nvSpPr>
          <p:cNvPr id="3" name="Right Arrow 2"/>
          <p:cNvSpPr/>
          <p:nvPr/>
        </p:nvSpPr>
        <p:spPr bwMode="auto">
          <a:xfrm>
            <a:off x="5791200" y="4953000"/>
            <a:ext cx="2209800" cy="304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4" name="Right Arrow 3"/>
          <p:cNvSpPr/>
          <p:nvPr/>
        </p:nvSpPr>
        <p:spPr bwMode="auto">
          <a:xfrm>
            <a:off x="5626759" y="4841488"/>
            <a:ext cx="2667000" cy="685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4457700" y="5943600"/>
            <a:ext cx="2502559" cy="4572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7" name="Left Arrow 6"/>
          <p:cNvSpPr/>
          <p:nvPr/>
        </p:nvSpPr>
        <p:spPr bwMode="auto">
          <a:xfrm>
            <a:off x="5626759" y="4953000"/>
            <a:ext cx="2667000" cy="152400"/>
          </a:xfrm>
          <a:prstGeom prst="lef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8" name="Left Arrow 7"/>
          <p:cNvSpPr/>
          <p:nvPr/>
        </p:nvSpPr>
        <p:spPr bwMode="auto">
          <a:xfrm rot="19705434">
            <a:off x="4341453" y="3176733"/>
            <a:ext cx="704548" cy="313070"/>
          </a:xfrm>
          <a:prstGeom prst="lef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13" name="Shape 104"/>
          <p:cNvSpPr txBox="1">
            <a:spLocks/>
          </p:cNvSpPr>
          <p:nvPr/>
        </p:nvSpPr>
        <p:spPr>
          <a:xfrm>
            <a:off x="-5576" y="1673736"/>
            <a:ext cx="2780531" cy="4269864"/>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2000" dirty="0" smtClean="0">
                <a:solidFill>
                  <a:srgbClr val="9900FF"/>
                </a:solidFill>
              </a:rPr>
              <a:t>If you choose any space in the Rec Center or MSC you MUST fill out there form online in addition to </a:t>
            </a:r>
            <a:r>
              <a:rPr lang="en-US" sz="2000" dirty="0" err="1" smtClean="0">
                <a:solidFill>
                  <a:srgbClr val="9900FF"/>
                </a:solidFill>
              </a:rPr>
              <a:t>PVPaw</a:t>
            </a:r>
            <a:r>
              <a:rPr lang="en-US" sz="2000" dirty="0" smtClean="0">
                <a:solidFill>
                  <a:srgbClr val="9900FF"/>
                </a:solidFill>
              </a:rPr>
              <a:t> Link. Once you fill out the form, navigate back to </a:t>
            </a:r>
            <a:r>
              <a:rPr lang="en-US" sz="2000" dirty="0" err="1" smtClean="0">
                <a:solidFill>
                  <a:srgbClr val="9900FF"/>
                </a:solidFill>
              </a:rPr>
              <a:t>PVPaw</a:t>
            </a:r>
            <a:r>
              <a:rPr lang="en-US" sz="2000" dirty="0" smtClean="0">
                <a:solidFill>
                  <a:srgbClr val="9900FF"/>
                </a:solidFill>
              </a:rPr>
              <a:t> Link and click “Yes” you submitted the request</a:t>
            </a:r>
          </a:p>
        </p:txBody>
      </p:sp>
    </p:spTree>
    <p:extLst>
      <p:ext uri="{BB962C8B-B14F-4D97-AF65-F5344CB8AC3E}">
        <p14:creationId xmlns:p14="http://schemas.microsoft.com/office/powerpoint/2010/main" val="2722041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267200" y="1465403"/>
            <a:ext cx="4571849" cy="4287378"/>
          </a:xfrm>
          <a:prstGeom prst="rect">
            <a:avLst/>
          </a:prstGeom>
        </p:spPr>
      </p:pic>
      <p:sp>
        <p:nvSpPr>
          <p:cNvPr id="7170" name="Rectangle 2"/>
          <p:cNvSpPr>
            <a:spLocks noGrp="1" noChangeArrowheads="1"/>
          </p:cNvSpPr>
          <p:nvPr>
            <p:ph type="title"/>
          </p:nvPr>
        </p:nvSpPr>
        <p:spPr/>
        <p:txBody>
          <a:bodyPr/>
          <a:lstStyle/>
          <a:p>
            <a:pPr algn="ctr" eaLnBrk="1" hangingPunct="1"/>
            <a:r>
              <a:rPr lang="en-US" sz="4800" b="1" dirty="0" smtClean="0"/>
              <a:t>Signature Page </a:t>
            </a:r>
          </a:p>
        </p:txBody>
      </p:sp>
      <p:sp>
        <p:nvSpPr>
          <p:cNvPr id="3" name="Right Arrow 2"/>
          <p:cNvSpPr/>
          <p:nvPr/>
        </p:nvSpPr>
        <p:spPr bwMode="auto">
          <a:xfrm>
            <a:off x="5791200" y="4953000"/>
            <a:ext cx="2209800" cy="304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4" name="Right Arrow 3"/>
          <p:cNvSpPr/>
          <p:nvPr/>
        </p:nvSpPr>
        <p:spPr bwMode="auto">
          <a:xfrm>
            <a:off x="5626759" y="4841488"/>
            <a:ext cx="2667000" cy="685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4457700" y="5943600"/>
            <a:ext cx="2502559" cy="4572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7" name="Left Arrow 6"/>
          <p:cNvSpPr/>
          <p:nvPr/>
        </p:nvSpPr>
        <p:spPr bwMode="auto">
          <a:xfrm>
            <a:off x="5626759" y="4953000"/>
            <a:ext cx="2667000" cy="152400"/>
          </a:xfrm>
          <a:prstGeom prst="lef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8" name="Left Arrow 7"/>
          <p:cNvSpPr/>
          <p:nvPr/>
        </p:nvSpPr>
        <p:spPr bwMode="auto">
          <a:xfrm rot="10800000">
            <a:off x="2057400" y="5090014"/>
            <a:ext cx="1990732" cy="437274"/>
          </a:xfrm>
          <a:prstGeom prst="lef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14" name="Shape 104"/>
          <p:cNvSpPr txBox="1">
            <a:spLocks/>
          </p:cNvSpPr>
          <p:nvPr/>
        </p:nvSpPr>
        <p:spPr>
          <a:xfrm>
            <a:off x="228600" y="1673736"/>
            <a:ext cx="2780531" cy="4269864"/>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2800" dirty="0" smtClean="0">
                <a:solidFill>
                  <a:srgbClr val="9900FF"/>
                </a:solidFill>
              </a:rPr>
              <a:t>In lieu of a signature, you will click that you acknowledge the guidelines around space usage</a:t>
            </a:r>
            <a:endParaRPr lang="en-US" sz="2000" dirty="0" smtClean="0">
              <a:solidFill>
                <a:srgbClr val="9900FF"/>
              </a:solidFill>
            </a:endParaRPr>
          </a:p>
        </p:txBody>
      </p:sp>
    </p:spTree>
    <p:extLst>
      <p:ext uri="{BB962C8B-B14F-4D97-AF65-F5344CB8AC3E}">
        <p14:creationId xmlns:p14="http://schemas.microsoft.com/office/powerpoint/2010/main" val="2667902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sz="4800" b="1" dirty="0" smtClean="0"/>
              <a:t>Next Steps</a:t>
            </a:r>
          </a:p>
        </p:txBody>
      </p:sp>
      <p:sp>
        <p:nvSpPr>
          <p:cNvPr id="3" name="Right Arrow 2"/>
          <p:cNvSpPr/>
          <p:nvPr/>
        </p:nvSpPr>
        <p:spPr bwMode="auto">
          <a:xfrm>
            <a:off x="5791200" y="4953000"/>
            <a:ext cx="2209800" cy="304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4" name="Right Arrow 3"/>
          <p:cNvSpPr/>
          <p:nvPr/>
        </p:nvSpPr>
        <p:spPr bwMode="auto">
          <a:xfrm>
            <a:off x="5626759" y="4841488"/>
            <a:ext cx="2667000" cy="685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4457700" y="5943600"/>
            <a:ext cx="2502559" cy="4572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7" name="Left Arrow 6"/>
          <p:cNvSpPr/>
          <p:nvPr/>
        </p:nvSpPr>
        <p:spPr bwMode="auto">
          <a:xfrm>
            <a:off x="5626759" y="4953000"/>
            <a:ext cx="2667000" cy="152400"/>
          </a:xfrm>
          <a:prstGeom prst="lef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pic>
        <p:nvPicPr>
          <p:cNvPr id="2" name="Picture 1"/>
          <p:cNvPicPr>
            <a:picLocks noChangeAspect="1"/>
          </p:cNvPicPr>
          <p:nvPr/>
        </p:nvPicPr>
        <p:blipFill>
          <a:blip r:embed="rId3"/>
          <a:stretch>
            <a:fillRect/>
          </a:stretch>
        </p:blipFill>
        <p:spPr>
          <a:xfrm>
            <a:off x="2819400" y="1533963"/>
            <a:ext cx="6200169" cy="4133446"/>
          </a:xfrm>
          <a:prstGeom prst="rect">
            <a:avLst/>
          </a:prstGeom>
        </p:spPr>
      </p:pic>
      <p:sp>
        <p:nvSpPr>
          <p:cNvPr id="11" name="Shape 104"/>
          <p:cNvSpPr txBox="1">
            <a:spLocks/>
          </p:cNvSpPr>
          <p:nvPr/>
        </p:nvSpPr>
        <p:spPr>
          <a:xfrm>
            <a:off x="52283" y="1465754"/>
            <a:ext cx="2780531" cy="4269864"/>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2800" dirty="0" smtClean="0">
                <a:solidFill>
                  <a:srgbClr val="9900FF"/>
                </a:solidFill>
              </a:rPr>
              <a:t>Submit button</a:t>
            </a:r>
          </a:p>
          <a:p>
            <a:pPr marL="285750" indent="-285750">
              <a:buFont typeface="Arial" panose="020B0604020202020204" pitchFamily="34" charset="0"/>
              <a:buChar char="•"/>
            </a:pPr>
            <a:r>
              <a:rPr lang="en-US" sz="2800" dirty="0" smtClean="0">
                <a:solidFill>
                  <a:srgbClr val="9900FF"/>
                </a:solidFill>
              </a:rPr>
              <a:t>Advisors must Approve</a:t>
            </a:r>
          </a:p>
          <a:p>
            <a:pPr marL="285750" indent="-285750">
              <a:buFont typeface="Arial" panose="020B0604020202020204" pitchFamily="34" charset="0"/>
              <a:buChar char="•"/>
            </a:pPr>
            <a:r>
              <a:rPr lang="en-US" sz="2800" dirty="0" smtClean="0">
                <a:solidFill>
                  <a:srgbClr val="9900FF"/>
                </a:solidFill>
              </a:rPr>
              <a:t>15 Business Days/30 Business Days</a:t>
            </a:r>
          </a:p>
          <a:p>
            <a:pPr marL="285750" indent="-285750">
              <a:buFont typeface="Arial" panose="020B0604020202020204" pitchFamily="34" charset="0"/>
              <a:buChar char="•"/>
            </a:pPr>
            <a:r>
              <a:rPr lang="en-US" sz="2800" dirty="0" smtClean="0">
                <a:solidFill>
                  <a:srgbClr val="9900FF"/>
                </a:solidFill>
              </a:rPr>
              <a:t>Submissions</a:t>
            </a:r>
          </a:p>
          <a:p>
            <a:pPr marL="285750" indent="-285750">
              <a:buFont typeface="Arial" panose="020B0604020202020204" pitchFamily="34" charset="0"/>
              <a:buChar char="•"/>
            </a:pPr>
            <a:r>
              <a:rPr lang="en-US" sz="2800" dirty="0" smtClean="0">
                <a:solidFill>
                  <a:srgbClr val="9900FF"/>
                </a:solidFill>
              </a:rPr>
              <a:t>Notifications</a:t>
            </a:r>
            <a:endParaRPr lang="en-US" sz="2000" dirty="0" smtClean="0">
              <a:solidFill>
                <a:srgbClr val="9900FF"/>
              </a:solidFill>
            </a:endParaRPr>
          </a:p>
        </p:txBody>
      </p:sp>
    </p:spTree>
    <p:extLst>
      <p:ext uri="{BB962C8B-B14F-4D97-AF65-F5344CB8AC3E}">
        <p14:creationId xmlns:p14="http://schemas.microsoft.com/office/powerpoint/2010/main" val="2647359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sz="4800" b="1" dirty="0" smtClean="0"/>
              <a:t>Space Reservations</a:t>
            </a:r>
          </a:p>
        </p:txBody>
      </p:sp>
      <p:sp>
        <p:nvSpPr>
          <p:cNvPr id="7171" name="Rectangle 3"/>
          <p:cNvSpPr>
            <a:spLocks noGrp="1" noChangeArrowheads="1"/>
          </p:cNvSpPr>
          <p:nvPr>
            <p:ph type="body" idx="1"/>
          </p:nvPr>
        </p:nvSpPr>
        <p:spPr>
          <a:xfrm>
            <a:off x="228600" y="1447800"/>
            <a:ext cx="8458200" cy="4114800"/>
          </a:xfrm>
        </p:spPr>
        <p:txBody>
          <a:bodyPr/>
          <a:lstStyle/>
          <a:p>
            <a:r>
              <a:rPr lang="en-US" sz="2800" dirty="0" smtClean="0"/>
              <a:t>To check the status of a space request:</a:t>
            </a:r>
          </a:p>
          <a:p>
            <a:pPr lvl="1"/>
            <a:r>
              <a:rPr lang="en-US" sz="2400" dirty="0" smtClean="0"/>
              <a:t>Click on your Picture/Initial to open your personal drawer</a:t>
            </a:r>
          </a:p>
          <a:p>
            <a:pPr lvl="1"/>
            <a:r>
              <a:rPr lang="en-US" sz="2400" dirty="0" smtClean="0"/>
              <a:t>Scroll to “Submissions” then click the “Events” tab</a:t>
            </a:r>
          </a:p>
          <a:p>
            <a:pPr marL="0" indent="0">
              <a:buNone/>
            </a:pPr>
            <a:endParaRPr lang="en-US" sz="1200" dirty="0"/>
          </a:p>
          <a:p>
            <a:pPr eaLnBrk="1" hangingPunct="1"/>
            <a:endParaRPr lang="en-US" dirty="0" smtClean="0"/>
          </a:p>
        </p:txBody>
      </p:sp>
      <p:pic>
        <p:nvPicPr>
          <p:cNvPr id="2" name="Picture 1"/>
          <p:cNvPicPr>
            <a:picLocks noChangeAspect="1"/>
          </p:cNvPicPr>
          <p:nvPr/>
        </p:nvPicPr>
        <p:blipFill>
          <a:blip r:embed="rId3"/>
          <a:stretch>
            <a:fillRect/>
          </a:stretch>
        </p:blipFill>
        <p:spPr>
          <a:xfrm>
            <a:off x="2063239" y="3200400"/>
            <a:ext cx="4788922" cy="2884182"/>
          </a:xfrm>
          <a:prstGeom prst="rect">
            <a:avLst/>
          </a:prstGeom>
        </p:spPr>
      </p:pic>
      <p:pic>
        <p:nvPicPr>
          <p:cNvPr id="3" name="Picture 2"/>
          <p:cNvPicPr>
            <a:picLocks noChangeAspect="1"/>
          </p:cNvPicPr>
          <p:nvPr/>
        </p:nvPicPr>
        <p:blipFill>
          <a:blip r:embed="rId4"/>
          <a:stretch>
            <a:fillRect/>
          </a:stretch>
        </p:blipFill>
        <p:spPr>
          <a:xfrm rot="7199533">
            <a:off x="4501131" y="3788841"/>
            <a:ext cx="952418" cy="210350"/>
          </a:xfrm>
          <a:prstGeom prst="rect">
            <a:avLst/>
          </a:prstGeom>
        </p:spPr>
      </p:pic>
    </p:spTree>
    <p:extLst>
      <p:ext uri="{BB962C8B-B14F-4D97-AF65-F5344CB8AC3E}">
        <p14:creationId xmlns:p14="http://schemas.microsoft.com/office/powerpoint/2010/main" val="3240124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Managing the Event</a:t>
            </a:r>
            <a:endParaRPr lang="en-US" dirty="0"/>
          </a:p>
        </p:txBody>
      </p:sp>
      <p:sp>
        <p:nvSpPr>
          <p:cNvPr id="5" name="Subtitle 4"/>
          <p:cNvSpPr>
            <a:spLocks noGrp="1"/>
          </p:cNvSpPr>
          <p:nvPr>
            <p:ph type="subTitle" idx="1"/>
          </p:nvPr>
        </p:nvSpPr>
        <p:spPr/>
        <p:txBody>
          <a:bodyPr/>
          <a:lstStyle/>
          <a:p>
            <a:r>
              <a:rPr lang="en-US" dirty="0" smtClean="0"/>
              <a:t>PVPaw Link 101</a:t>
            </a:r>
            <a:endParaRPr lang="en-US" dirty="0"/>
          </a:p>
        </p:txBody>
      </p:sp>
    </p:spTree>
    <p:extLst>
      <p:ext uri="{BB962C8B-B14F-4D97-AF65-F5344CB8AC3E}">
        <p14:creationId xmlns:p14="http://schemas.microsoft.com/office/powerpoint/2010/main" val="312145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sz="4800" b="1" dirty="0" smtClean="0"/>
              <a:t>Mange Event View</a:t>
            </a:r>
          </a:p>
        </p:txBody>
      </p:sp>
      <p:pic>
        <p:nvPicPr>
          <p:cNvPr id="2" name="Picture 1"/>
          <p:cNvPicPr>
            <a:picLocks noChangeAspect="1"/>
          </p:cNvPicPr>
          <p:nvPr/>
        </p:nvPicPr>
        <p:blipFill>
          <a:blip r:embed="rId3"/>
          <a:stretch>
            <a:fillRect/>
          </a:stretch>
        </p:blipFill>
        <p:spPr>
          <a:xfrm>
            <a:off x="3034687" y="1429214"/>
            <a:ext cx="6072142" cy="3505200"/>
          </a:xfrm>
          <a:prstGeom prst="rect">
            <a:avLst/>
          </a:prstGeom>
        </p:spPr>
      </p:pic>
      <p:sp>
        <p:nvSpPr>
          <p:cNvPr id="7" name="Shape 104"/>
          <p:cNvSpPr txBox="1">
            <a:spLocks/>
          </p:cNvSpPr>
          <p:nvPr/>
        </p:nvSpPr>
        <p:spPr>
          <a:xfrm>
            <a:off x="16706" y="1458951"/>
            <a:ext cx="3055152" cy="3823722"/>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1850" dirty="0" smtClean="0">
                <a:solidFill>
                  <a:srgbClr val="9900FF"/>
                </a:solidFill>
              </a:rPr>
              <a:t>Event Certificate </a:t>
            </a:r>
            <a:r>
              <a:rPr lang="mr-IN" sz="1850" dirty="0" smtClean="0">
                <a:solidFill>
                  <a:srgbClr val="9900FF"/>
                </a:solidFill>
              </a:rPr>
              <a:t>–</a:t>
            </a:r>
            <a:r>
              <a:rPr lang="en-US" sz="1850" dirty="0" smtClean="0">
                <a:solidFill>
                  <a:srgbClr val="9900FF"/>
                </a:solidFill>
              </a:rPr>
              <a:t> Proof that your event is Approved and reserved</a:t>
            </a:r>
          </a:p>
          <a:p>
            <a:pPr marL="285750" indent="-285750">
              <a:buFont typeface="Arial" panose="020B0604020202020204" pitchFamily="34" charset="0"/>
              <a:buChar char="•"/>
            </a:pPr>
            <a:r>
              <a:rPr lang="en-US" sz="1850" dirty="0" smtClean="0">
                <a:solidFill>
                  <a:srgbClr val="9900FF"/>
                </a:solidFill>
              </a:rPr>
              <a:t>Manage Invitations </a:t>
            </a:r>
            <a:r>
              <a:rPr lang="mr-IN" sz="1850" dirty="0" smtClean="0">
                <a:solidFill>
                  <a:srgbClr val="9900FF"/>
                </a:solidFill>
              </a:rPr>
              <a:t>–</a:t>
            </a:r>
            <a:r>
              <a:rPr lang="en-US" sz="1850" dirty="0" smtClean="0">
                <a:solidFill>
                  <a:srgbClr val="9900FF"/>
                </a:solidFill>
              </a:rPr>
              <a:t> Add email addresses to invite people to the event</a:t>
            </a:r>
          </a:p>
          <a:p>
            <a:pPr marL="285750" indent="-285750">
              <a:buFont typeface="Arial" panose="020B0604020202020204" pitchFamily="34" charset="0"/>
              <a:buChar char="•"/>
            </a:pPr>
            <a:r>
              <a:rPr lang="en-US" sz="1850" dirty="0" smtClean="0">
                <a:solidFill>
                  <a:srgbClr val="9900FF"/>
                </a:solidFill>
              </a:rPr>
              <a:t>Track Attendance </a:t>
            </a:r>
            <a:r>
              <a:rPr lang="mr-IN" sz="1850" dirty="0" smtClean="0">
                <a:solidFill>
                  <a:srgbClr val="9900FF"/>
                </a:solidFill>
              </a:rPr>
              <a:t>–</a:t>
            </a:r>
            <a:r>
              <a:rPr lang="en-US" sz="1850" dirty="0" smtClean="0">
                <a:solidFill>
                  <a:srgbClr val="9900FF"/>
                </a:solidFill>
              </a:rPr>
              <a:t> Use the access code to swipe students into the event</a:t>
            </a:r>
          </a:p>
          <a:p>
            <a:pPr marL="285750" indent="-285750">
              <a:buFont typeface="Arial" panose="020B0604020202020204" pitchFamily="34" charset="0"/>
              <a:buChar char="•"/>
            </a:pPr>
            <a:r>
              <a:rPr lang="en-US" sz="1850" dirty="0" smtClean="0">
                <a:solidFill>
                  <a:srgbClr val="9900FF"/>
                </a:solidFill>
              </a:rPr>
              <a:t>Cancel Event </a:t>
            </a:r>
            <a:r>
              <a:rPr lang="mr-IN" sz="1850" dirty="0" smtClean="0">
                <a:solidFill>
                  <a:srgbClr val="9900FF"/>
                </a:solidFill>
              </a:rPr>
              <a:t>–</a:t>
            </a:r>
            <a:r>
              <a:rPr lang="en-US" sz="1850" dirty="0" smtClean="0">
                <a:solidFill>
                  <a:srgbClr val="9900FF"/>
                </a:solidFill>
              </a:rPr>
              <a:t> 72 business hours needed to cancel and event</a:t>
            </a:r>
            <a:endParaRPr lang="en" sz="1850" dirty="0">
              <a:solidFill>
                <a:srgbClr val="9900FF"/>
              </a:solidFill>
            </a:endParaRPr>
          </a:p>
        </p:txBody>
      </p:sp>
      <p:pic>
        <p:nvPicPr>
          <p:cNvPr id="8" name="Picture 7"/>
          <p:cNvPicPr>
            <a:picLocks noChangeAspect="1"/>
          </p:cNvPicPr>
          <p:nvPr/>
        </p:nvPicPr>
        <p:blipFill>
          <a:blip r:embed="rId4"/>
          <a:stretch>
            <a:fillRect/>
          </a:stretch>
        </p:blipFill>
        <p:spPr>
          <a:xfrm rot="9443017">
            <a:off x="3520042" y="4137443"/>
            <a:ext cx="952418" cy="210350"/>
          </a:xfrm>
          <a:prstGeom prst="rect">
            <a:avLst/>
          </a:prstGeom>
        </p:spPr>
      </p:pic>
    </p:spTree>
    <p:extLst>
      <p:ext uri="{BB962C8B-B14F-4D97-AF65-F5344CB8AC3E}">
        <p14:creationId xmlns:p14="http://schemas.microsoft.com/office/powerpoint/2010/main" val="1564109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sz="4800" b="1" dirty="0" smtClean="0"/>
              <a:t>CORQ / Check In</a:t>
            </a:r>
            <a:endParaRPr lang="en-US" sz="4800" b="1" dirty="0" smtClean="0"/>
          </a:p>
        </p:txBody>
      </p:sp>
      <p:pic>
        <p:nvPicPr>
          <p:cNvPr id="6" name="Picture 5"/>
          <p:cNvPicPr>
            <a:picLocks noChangeAspect="1"/>
          </p:cNvPicPr>
          <p:nvPr/>
        </p:nvPicPr>
        <p:blipFill>
          <a:blip r:embed="rId3"/>
          <a:stretch>
            <a:fillRect/>
          </a:stretch>
        </p:blipFill>
        <p:spPr>
          <a:xfrm>
            <a:off x="1793" y="1630600"/>
            <a:ext cx="5287562" cy="2775970"/>
          </a:xfrm>
          <a:prstGeom prst="rect">
            <a:avLst/>
          </a:prstGeom>
          <a:effectLst>
            <a:softEdge rad="215900"/>
          </a:effectLst>
        </p:spPr>
      </p:pic>
      <p:pic>
        <p:nvPicPr>
          <p:cNvPr id="9" name="Picture 8"/>
          <p:cNvPicPr>
            <a:picLocks noChangeAspect="1"/>
          </p:cNvPicPr>
          <p:nvPr/>
        </p:nvPicPr>
        <p:blipFill>
          <a:blip r:embed="rId4"/>
          <a:stretch>
            <a:fillRect/>
          </a:stretch>
        </p:blipFill>
        <p:spPr>
          <a:xfrm>
            <a:off x="5486400" y="1968170"/>
            <a:ext cx="2438400" cy="2438400"/>
          </a:xfrm>
          <a:prstGeom prst="rect">
            <a:avLst/>
          </a:prstGeom>
        </p:spPr>
      </p:pic>
      <p:sp>
        <p:nvSpPr>
          <p:cNvPr id="11" name="Title 1"/>
          <p:cNvSpPr txBox="1">
            <a:spLocks/>
          </p:cNvSpPr>
          <p:nvPr/>
        </p:nvSpPr>
        <p:spPr>
          <a:xfrm>
            <a:off x="381000" y="4953000"/>
            <a:ext cx="6089485" cy="555507"/>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all" spc="0" normalizeH="0" baseline="0" noProof="0" smtClean="0">
                <a:ln>
                  <a:noFill/>
                </a:ln>
                <a:solidFill>
                  <a:sysClr val="windowText" lastClr="000000"/>
                </a:solidFill>
                <a:effectLst/>
                <a:uLnTx/>
                <a:uFillTx/>
                <a:latin typeface="Tw Cen MT"/>
                <a:ea typeface="+mj-ea"/>
                <a:cs typeface="+mj-cs"/>
              </a:rPr>
              <a:t>PULL OUT YOUR CELL PHONE!</a:t>
            </a:r>
            <a:endParaRPr kumimoji="0" lang="en-US" sz="3600" b="0" i="0" u="none" strike="noStrike" kern="1200" cap="all" spc="0" normalizeH="0" baseline="0" noProof="0" dirty="0">
              <a:ln>
                <a:noFill/>
              </a:ln>
              <a:solidFill>
                <a:sysClr val="windowText" lastClr="000000"/>
              </a:solidFill>
              <a:effectLst/>
              <a:uLnTx/>
              <a:uFillTx/>
              <a:latin typeface="Tw Cen MT"/>
              <a:ea typeface="+mj-ea"/>
              <a:cs typeface="+mj-cs"/>
            </a:endParaRPr>
          </a:p>
        </p:txBody>
      </p:sp>
    </p:spTree>
    <p:extLst>
      <p:ext uri="{BB962C8B-B14F-4D97-AF65-F5344CB8AC3E}">
        <p14:creationId xmlns:p14="http://schemas.microsoft.com/office/powerpoint/2010/main" val="1170265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sz="4800" b="1" dirty="0" smtClean="0"/>
              <a:t>CORQ / Check In</a:t>
            </a:r>
            <a:endParaRPr lang="en-US" sz="4800" b="1" dirty="0" smtClean="0"/>
          </a:p>
        </p:txBody>
      </p:sp>
      <p:sp>
        <p:nvSpPr>
          <p:cNvPr id="11" name="Title 1"/>
          <p:cNvSpPr txBox="1">
            <a:spLocks/>
          </p:cNvSpPr>
          <p:nvPr/>
        </p:nvSpPr>
        <p:spPr>
          <a:xfrm>
            <a:off x="1412957" y="1905000"/>
            <a:ext cx="6089485" cy="32987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0" fontAlgn="auto">
              <a:spcAft>
                <a:spcPts val="0"/>
              </a:spcAft>
            </a:pPr>
            <a:r>
              <a:rPr kumimoji="0" lang="en-US" sz="6600" b="1" i="0" u="none" strike="noStrike" kern="1200" cap="all" spc="0" normalizeH="0" baseline="0" noProof="0" dirty="0" smtClean="0">
                <a:ln>
                  <a:noFill/>
                </a:ln>
                <a:solidFill>
                  <a:sysClr val="windowText" lastClr="000000"/>
                </a:solidFill>
                <a:effectLst/>
                <a:uLnTx/>
                <a:uFillTx/>
                <a:latin typeface="Tw Cen MT"/>
              </a:rPr>
              <a:t>Access Code</a:t>
            </a:r>
            <a:r>
              <a:rPr lang="en-US" sz="6600" b="1" dirty="0">
                <a:solidFill>
                  <a:sysClr val="windowText" lastClr="000000"/>
                </a:solidFill>
                <a:latin typeface="Tw Cen MT"/>
              </a:rPr>
              <a:t> </a:t>
            </a:r>
            <a:r>
              <a:rPr lang="en-US" sz="6600" b="1" dirty="0" smtClean="0">
                <a:solidFill>
                  <a:sysClr val="windowText" lastClr="000000"/>
                </a:solidFill>
                <a:latin typeface="Tw Cen MT"/>
              </a:rPr>
              <a:t> ZJY5DMN</a:t>
            </a:r>
            <a:endParaRPr lang="en-US" sz="6600" b="1" dirty="0">
              <a:solidFill>
                <a:sysClr val="windowText" lastClr="000000"/>
              </a:solidFill>
              <a:latin typeface="Tw Cen MT"/>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all" spc="0" normalizeH="0" noProof="0" dirty="0" smtClean="0">
                <a:ln>
                  <a:noFill/>
                </a:ln>
                <a:solidFill>
                  <a:sysClr val="windowText" lastClr="000000"/>
                </a:solidFill>
                <a:effectLst/>
                <a:uLnTx/>
                <a:uFillTx/>
                <a:latin typeface="Tw Cen MT"/>
                <a:ea typeface="+mj-ea"/>
                <a:cs typeface="+mj-cs"/>
              </a:rPr>
              <a:t> </a:t>
            </a:r>
            <a:endParaRPr kumimoji="0" lang="en-US" sz="3600" b="0" i="0" u="none" strike="noStrike" kern="1200" cap="all" spc="0" normalizeH="0" baseline="0" noProof="0" dirty="0">
              <a:ln>
                <a:noFill/>
              </a:ln>
              <a:solidFill>
                <a:sysClr val="windowText" lastClr="000000"/>
              </a:solidFill>
              <a:effectLst/>
              <a:uLnTx/>
              <a:uFillTx/>
              <a:latin typeface="Tw Cen MT"/>
              <a:ea typeface="+mj-ea"/>
              <a:cs typeface="+mj-cs"/>
            </a:endParaRPr>
          </a:p>
        </p:txBody>
      </p:sp>
    </p:spTree>
    <p:extLst>
      <p:ext uri="{BB962C8B-B14F-4D97-AF65-F5344CB8AC3E}">
        <p14:creationId xmlns:p14="http://schemas.microsoft.com/office/powerpoint/2010/main" val="140057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144175" y="1670051"/>
            <a:ext cx="3064934" cy="3285066"/>
          </a:xfrm>
          <a:prstGeom prst="rect">
            <a:avLst/>
          </a:prstGeom>
        </p:spPr>
        <p:txBody>
          <a:bodyPr>
            <a:noAutofit/>
          </a:bodyPr>
          <a:lstStyle/>
          <a:p>
            <a:r>
              <a:rPr lang="en-US" sz="2100" dirty="0" smtClean="0"/>
              <a:t>Allows </a:t>
            </a:r>
            <a:r>
              <a:rPr lang="en-US" sz="2100" dirty="0"/>
              <a:t>Access to </a:t>
            </a:r>
            <a:r>
              <a:rPr lang="en-US" sz="2100" dirty="0" smtClean="0"/>
              <a:t>Paw </a:t>
            </a:r>
            <a:r>
              <a:rPr lang="en-US" sz="2100" dirty="0"/>
              <a:t>Pass</a:t>
            </a:r>
          </a:p>
          <a:p>
            <a:pPr lvl="1"/>
            <a:r>
              <a:rPr lang="en-US" sz="1800" dirty="0"/>
              <a:t>Use for attendance/Tracking</a:t>
            </a:r>
          </a:p>
          <a:p>
            <a:pPr lvl="1"/>
            <a:r>
              <a:rPr lang="en-US" sz="1800" dirty="0"/>
              <a:t>Path</a:t>
            </a:r>
          </a:p>
          <a:p>
            <a:pPr lvl="1"/>
            <a:r>
              <a:rPr lang="en-US" sz="1800" dirty="0"/>
              <a:t>Get the Details</a:t>
            </a:r>
          </a:p>
          <a:p>
            <a:pPr lvl="1"/>
            <a:r>
              <a:rPr lang="en-US" sz="1800" dirty="0"/>
              <a:t>Find Your Way</a:t>
            </a:r>
          </a:p>
          <a:p>
            <a:pPr lvl="1"/>
            <a:r>
              <a:rPr lang="en-US" sz="1800" dirty="0"/>
              <a:t>Share your experience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92" y="2269404"/>
            <a:ext cx="1921787" cy="326703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3632" y="2027558"/>
            <a:ext cx="1904557" cy="33189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0266" y="2027558"/>
            <a:ext cx="2040467" cy="3487838"/>
          </a:xfrm>
          <a:prstGeom prst="rect">
            <a:avLst/>
          </a:prstGeom>
        </p:spPr>
      </p:pic>
      <p:sp>
        <p:nvSpPr>
          <p:cNvPr id="8" name="Title 1"/>
          <p:cNvSpPr>
            <a:spLocks noGrp="1"/>
          </p:cNvSpPr>
          <p:nvPr>
            <p:ph type="title"/>
          </p:nvPr>
        </p:nvSpPr>
        <p:spPr/>
        <p:txBody>
          <a:bodyPr/>
          <a:lstStyle/>
          <a:p>
            <a:pPr algn="ctr"/>
            <a:r>
              <a:rPr lang="en-US" b="1" dirty="0"/>
              <a:t>CORQ / </a:t>
            </a:r>
            <a:r>
              <a:rPr lang="en-US" b="1" dirty="0" smtClean="0"/>
              <a:t>Mobile Check </a:t>
            </a:r>
            <a:r>
              <a:rPr lang="en-US" b="1" dirty="0"/>
              <a:t>In</a:t>
            </a:r>
            <a:endParaRPr lang="en-US" dirty="0"/>
          </a:p>
        </p:txBody>
      </p:sp>
    </p:spTree>
    <p:extLst>
      <p:ext uri="{BB962C8B-B14F-4D97-AF65-F5344CB8AC3E}">
        <p14:creationId xmlns:p14="http://schemas.microsoft.com/office/powerpoint/2010/main" val="1364159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68640"/>
            <a:ext cx="7239000" cy="941354"/>
          </a:xfrm>
        </p:spPr>
        <p:txBody>
          <a:bodyPr/>
          <a:lstStyle/>
          <a:p>
            <a:r>
              <a:rPr lang="en-US" b="1" dirty="0"/>
              <a:t>CORQ / Mobile Check In</a:t>
            </a:r>
            <a:endParaRPr lang="en-US" dirty="0"/>
          </a:p>
        </p:txBody>
      </p:sp>
      <p:pic>
        <p:nvPicPr>
          <p:cNvPr id="4" name="Content Placeholder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364301" y="2313517"/>
            <a:ext cx="1786232" cy="3069938"/>
          </a:xfrm>
          <a:prstGeom prst="rect">
            <a:avLst/>
          </a:prstGeom>
        </p:spPr>
      </p:pic>
      <p:sp>
        <p:nvSpPr>
          <p:cNvPr id="5" name="AutoShape 2" descr="Image result for Campus labs Check In app"/>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2400"/>
          </a:p>
        </p:txBody>
      </p:sp>
      <p:sp>
        <p:nvSpPr>
          <p:cNvPr id="6" name="AutoShape 4" descr="Image result for Campus labs Check In app"/>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240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3782" y="1861529"/>
            <a:ext cx="2149831" cy="371204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9963" y="2034501"/>
            <a:ext cx="2104389" cy="3627967"/>
          </a:xfrm>
          <a:prstGeom prst="rect">
            <a:avLst/>
          </a:prstGeom>
        </p:spPr>
      </p:pic>
      <p:sp>
        <p:nvSpPr>
          <p:cNvPr id="10" name="TextBox 9"/>
          <p:cNvSpPr txBox="1"/>
          <p:nvPr/>
        </p:nvSpPr>
        <p:spPr>
          <a:xfrm>
            <a:off x="6861250" y="1720850"/>
            <a:ext cx="2088017" cy="3993401"/>
          </a:xfrm>
          <a:prstGeom prst="rect">
            <a:avLst/>
          </a:prstGeom>
          <a:noFill/>
        </p:spPr>
        <p:txBody>
          <a:bodyPr wrap="square" rtlCol="0">
            <a:spAutoFit/>
          </a:bodyPr>
          <a:lstStyle/>
          <a:p>
            <a:r>
              <a:rPr lang="en-US" sz="1950" dirty="0" smtClean="0"/>
              <a:t> USAGE</a:t>
            </a:r>
            <a:r>
              <a:rPr lang="en-US" sz="1950" dirty="0"/>
              <a:t>:</a:t>
            </a:r>
          </a:p>
          <a:p>
            <a:pPr marL="214313" indent="-214313">
              <a:buFontTx/>
              <a:buChar char="-"/>
            </a:pPr>
            <a:r>
              <a:rPr lang="en-US" sz="1950" dirty="0"/>
              <a:t>Enter Event Code</a:t>
            </a:r>
          </a:p>
          <a:p>
            <a:pPr marL="214313" indent="-214313">
              <a:buFontTx/>
              <a:buChar char="-"/>
            </a:pPr>
            <a:r>
              <a:rPr lang="en-US" sz="1950" dirty="0"/>
              <a:t>Start Scanning</a:t>
            </a:r>
          </a:p>
          <a:p>
            <a:pPr marL="214313" indent="-214313">
              <a:buFontTx/>
              <a:buChar char="-"/>
            </a:pPr>
            <a:r>
              <a:rPr lang="en-US" sz="1950" dirty="0"/>
              <a:t>Manually (Guests, Forgetful, etc.)</a:t>
            </a:r>
          </a:p>
          <a:p>
            <a:pPr marL="214313" indent="-214313">
              <a:buFontTx/>
              <a:buChar char="-"/>
            </a:pPr>
            <a:r>
              <a:rPr lang="en-US" sz="1950" dirty="0"/>
              <a:t> Reporting</a:t>
            </a:r>
          </a:p>
          <a:p>
            <a:pPr marL="214313" indent="-214313">
              <a:buFontTx/>
              <a:buChar char="-"/>
            </a:pPr>
            <a:r>
              <a:rPr lang="en-US" sz="1950" dirty="0"/>
              <a:t>Events, Meetings, Workshops, etc.</a:t>
            </a:r>
          </a:p>
        </p:txBody>
      </p:sp>
    </p:spTree>
    <p:extLst>
      <p:ext uri="{BB962C8B-B14F-4D97-AF65-F5344CB8AC3E}">
        <p14:creationId xmlns:p14="http://schemas.microsoft.com/office/powerpoint/2010/main" val="403151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458200" cy="1066800"/>
          </a:xfrm>
        </p:spPr>
        <p:txBody>
          <a:bodyPr/>
          <a:lstStyle/>
          <a:p>
            <a:pPr algn="ctr" eaLnBrk="1" hangingPunct="1"/>
            <a:r>
              <a:rPr lang="en-US" sz="4800" b="1" dirty="0" smtClean="0"/>
              <a:t>Agenda </a:t>
            </a:r>
          </a:p>
        </p:txBody>
      </p:sp>
      <p:sp>
        <p:nvSpPr>
          <p:cNvPr id="5123" name="Rectangle 3"/>
          <p:cNvSpPr>
            <a:spLocks noGrp="1" noChangeArrowheads="1"/>
          </p:cNvSpPr>
          <p:nvPr>
            <p:ph type="body" idx="1"/>
          </p:nvPr>
        </p:nvSpPr>
        <p:spPr>
          <a:xfrm>
            <a:off x="228600" y="1371600"/>
            <a:ext cx="8686800" cy="4419600"/>
          </a:xfrm>
        </p:spPr>
        <p:txBody>
          <a:bodyPr/>
          <a:lstStyle/>
          <a:p>
            <a:pPr marL="0" indent="0" algn="ctr" eaLnBrk="1" hangingPunct="1">
              <a:spcBef>
                <a:spcPct val="10000"/>
              </a:spcBef>
              <a:buNone/>
            </a:pPr>
            <a:r>
              <a:rPr lang="en-US" sz="3000" b="1" dirty="0" smtClean="0"/>
              <a:t> </a:t>
            </a:r>
            <a:endParaRPr lang="en-US" sz="3000" b="1" dirty="0" smtClean="0"/>
          </a:p>
          <a:p>
            <a:pPr eaLnBrk="1" hangingPunct="1">
              <a:spcBef>
                <a:spcPct val="10000"/>
              </a:spcBef>
            </a:pPr>
            <a:r>
              <a:rPr lang="en-US" sz="2800" b="1" dirty="0" smtClean="0"/>
              <a:t>Space Reservations Process</a:t>
            </a:r>
          </a:p>
          <a:p>
            <a:pPr eaLnBrk="1" hangingPunct="1">
              <a:spcBef>
                <a:spcPct val="10000"/>
              </a:spcBef>
            </a:pPr>
            <a:r>
              <a:rPr lang="en-US" sz="2800" b="1" dirty="0" smtClean="0"/>
              <a:t>CORQ / Campus Labs Event Check In</a:t>
            </a:r>
            <a:endParaRPr lang="en-US" sz="2800" dirty="0" smtClean="0"/>
          </a:p>
          <a:p>
            <a:pPr eaLnBrk="1" hangingPunct="1">
              <a:spcBef>
                <a:spcPct val="10000"/>
              </a:spcBef>
            </a:pPr>
            <a:r>
              <a:rPr lang="en-US" b="1" dirty="0" smtClean="0"/>
              <a:t>Questions</a:t>
            </a:r>
            <a:endParaRPr lang="en-US" b="1" dirty="0" smtClean="0"/>
          </a:p>
          <a:p>
            <a:pPr eaLnBrk="1" hangingPunct="1">
              <a:spcBef>
                <a:spcPct val="10000"/>
              </a:spcBef>
            </a:pPr>
            <a:endParaRPr lang="en-US" sz="3000" b="1"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4" name="Subtitle 3"/>
          <p:cNvSpPr>
            <a:spLocks noGrp="1"/>
          </p:cNvSpPr>
          <p:nvPr>
            <p:ph type="subTitle" idx="1"/>
          </p:nvPr>
        </p:nvSpPr>
        <p:spPr>
          <a:xfrm>
            <a:off x="218739" y="4800600"/>
            <a:ext cx="5334000" cy="1524000"/>
          </a:xfrm>
        </p:spPr>
        <p:txBody>
          <a:bodyPr/>
          <a:lstStyle/>
          <a:p>
            <a:r>
              <a:rPr lang="en-US" dirty="0" smtClean="0"/>
              <a:t>(936) 261-1340</a:t>
            </a:r>
          </a:p>
          <a:p>
            <a:r>
              <a:rPr lang="en-US" sz="2400" dirty="0" smtClean="0">
                <a:hlinkClick r:id="rId2"/>
              </a:rPr>
              <a:t>Studentengagement@pvamu.edu</a:t>
            </a:r>
            <a:endParaRPr lang="en-US" sz="2400" dirty="0" smtClean="0"/>
          </a:p>
          <a:p>
            <a:r>
              <a:rPr lang="en-US" sz="2400" dirty="0" smtClean="0"/>
              <a:t>@PVAMU_OSE </a:t>
            </a:r>
            <a:endParaRPr lang="en-US" sz="2400" dirty="0"/>
          </a:p>
        </p:txBody>
      </p:sp>
    </p:spTree>
    <p:extLst>
      <p:ext uri="{BB962C8B-B14F-4D97-AF65-F5344CB8AC3E}">
        <p14:creationId xmlns:p14="http://schemas.microsoft.com/office/powerpoint/2010/main" val="261153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sz="4800" b="1" dirty="0" smtClean="0"/>
              <a:t>Space Reservations</a:t>
            </a:r>
          </a:p>
        </p:txBody>
      </p:sp>
      <p:sp>
        <p:nvSpPr>
          <p:cNvPr id="7171" name="Rectangle 3"/>
          <p:cNvSpPr>
            <a:spLocks noGrp="1" noChangeArrowheads="1"/>
          </p:cNvSpPr>
          <p:nvPr>
            <p:ph type="body" idx="1"/>
          </p:nvPr>
        </p:nvSpPr>
        <p:spPr>
          <a:xfrm>
            <a:off x="228600" y="1447800"/>
            <a:ext cx="8458200" cy="4114800"/>
          </a:xfrm>
        </p:spPr>
        <p:txBody>
          <a:bodyPr/>
          <a:lstStyle/>
          <a:p>
            <a:r>
              <a:rPr lang="en-US" sz="2800" dirty="0" smtClean="0"/>
              <a:t>Google Chrome</a:t>
            </a:r>
          </a:p>
          <a:p>
            <a:r>
              <a:rPr lang="en-US" sz="2800" dirty="0" smtClean="0"/>
              <a:t>Log </a:t>
            </a:r>
            <a:r>
              <a:rPr lang="en-US" sz="2800" dirty="0"/>
              <a:t>On – pvpawlink.pvamu.edu</a:t>
            </a:r>
          </a:p>
          <a:p>
            <a:r>
              <a:rPr lang="en-US" sz="2800" dirty="0"/>
              <a:t>Use your PV credentials </a:t>
            </a:r>
            <a:r>
              <a:rPr lang="en-US" sz="2000" b="1" i="1" dirty="0"/>
              <a:t>(Like Panther Tracks)</a:t>
            </a:r>
          </a:p>
          <a:p>
            <a:r>
              <a:rPr lang="en-US" sz="2400" dirty="0" smtClean="0"/>
              <a:t>Must enter your space reservations </a:t>
            </a:r>
            <a:r>
              <a:rPr lang="en-US" sz="2800" b="1" dirty="0" smtClean="0">
                <a:solidFill>
                  <a:srgbClr val="FF0000"/>
                </a:solidFill>
              </a:rPr>
              <a:t>no less </a:t>
            </a:r>
            <a:r>
              <a:rPr lang="en-US" sz="2800" b="1" dirty="0" smtClean="0">
                <a:solidFill>
                  <a:srgbClr val="FF0000"/>
                </a:solidFill>
              </a:rPr>
              <a:t>than 15 </a:t>
            </a:r>
            <a:r>
              <a:rPr lang="en-US" sz="2800" b="1" dirty="0" smtClean="0">
                <a:solidFill>
                  <a:srgbClr val="FF0000"/>
                </a:solidFill>
              </a:rPr>
              <a:t>business days</a:t>
            </a:r>
            <a:r>
              <a:rPr lang="en-US" sz="2400" dirty="0" smtClean="0"/>
              <a:t> in advance of your event. Major Events </a:t>
            </a:r>
            <a:r>
              <a:rPr lang="en-US" sz="2400" b="1" dirty="0" smtClean="0">
                <a:solidFill>
                  <a:srgbClr val="7030A0"/>
                </a:solidFill>
              </a:rPr>
              <a:t>no less than 30 business days</a:t>
            </a:r>
            <a:r>
              <a:rPr lang="en-US" sz="2400" dirty="0" smtClean="0"/>
              <a:t>;</a:t>
            </a:r>
          </a:p>
          <a:p>
            <a:r>
              <a:rPr lang="en-US" sz="2400" dirty="0" smtClean="0"/>
              <a:t>Listing of all Spaces on the form with locations and capacity</a:t>
            </a:r>
            <a:endParaRPr lang="en-US" sz="2400" dirty="0" smtClean="0"/>
          </a:p>
          <a:p>
            <a:pPr marL="0" indent="0">
              <a:buNone/>
            </a:pPr>
            <a:endParaRPr lang="en-US" sz="1200" dirty="0"/>
          </a:p>
          <a:p>
            <a:pPr eaLnBrk="1" hangingPunct="1"/>
            <a:endParaRPr lang="en-US" dirty="0" smtClean="0"/>
          </a:p>
        </p:txBody>
      </p:sp>
    </p:spTree>
    <p:extLst>
      <p:ext uri="{BB962C8B-B14F-4D97-AF65-F5344CB8AC3E}">
        <p14:creationId xmlns:p14="http://schemas.microsoft.com/office/powerpoint/2010/main" val="1749029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79765" y="1591770"/>
            <a:ext cx="6693988" cy="4029805"/>
          </a:xfrm>
          <a:prstGeom prst="rect">
            <a:avLst/>
          </a:prstGeom>
          <a:solidFill>
            <a:srgbClr val="FF0000"/>
          </a:solidFill>
        </p:spPr>
      </p:pic>
      <p:sp>
        <p:nvSpPr>
          <p:cNvPr id="7170" name="Rectangle 2"/>
          <p:cNvSpPr>
            <a:spLocks noGrp="1" noChangeArrowheads="1"/>
          </p:cNvSpPr>
          <p:nvPr>
            <p:ph type="title"/>
          </p:nvPr>
        </p:nvSpPr>
        <p:spPr/>
        <p:txBody>
          <a:bodyPr/>
          <a:lstStyle/>
          <a:p>
            <a:pPr algn="ctr" eaLnBrk="1" hangingPunct="1"/>
            <a:r>
              <a:rPr lang="en-US" sz="4800" b="1" dirty="0" smtClean="0"/>
              <a:t>Space Reservations</a:t>
            </a:r>
          </a:p>
        </p:txBody>
      </p:sp>
      <p:sp>
        <p:nvSpPr>
          <p:cNvPr id="7171" name="Rectangle 3"/>
          <p:cNvSpPr>
            <a:spLocks noGrp="1" noChangeArrowheads="1"/>
          </p:cNvSpPr>
          <p:nvPr>
            <p:ph type="body" idx="1"/>
          </p:nvPr>
        </p:nvSpPr>
        <p:spPr>
          <a:xfrm>
            <a:off x="228600" y="1447800"/>
            <a:ext cx="8458200" cy="4114800"/>
          </a:xfrm>
        </p:spPr>
        <p:txBody>
          <a:bodyPr/>
          <a:lstStyle/>
          <a:p>
            <a:pPr marL="0" indent="0">
              <a:buNone/>
            </a:pPr>
            <a:endParaRPr lang="en-US" sz="1200" dirty="0"/>
          </a:p>
          <a:p>
            <a:pPr eaLnBrk="1" hangingPunct="1"/>
            <a:endParaRPr lang="en-US" dirty="0" smtClean="0"/>
          </a:p>
        </p:txBody>
      </p:sp>
      <p:sp>
        <p:nvSpPr>
          <p:cNvPr id="5" name="Shape 104"/>
          <p:cNvSpPr txBox="1">
            <a:spLocks/>
          </p:cNvSpPr>
          <p:nvPr/>
        </p:nvSpPr>
        <p:spPr>
          <a:xfrm>
            <a:off x="-58353" y="1506775"/>
            <a:ext cx="2540238" cy="3823722"/>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2000" dirty="0" smtClean="0">
                <a:solidFill>
                  <a:srgbClr val="9900FF"/>
                </a:solidFill>
              </a:rPr>
              <a:t>On this page you will Add your Advisor to the Request, this will notify them that they have to review the request.</a:t>
            </a:r>
          </a:p>
          <a:p>
            <a:pPr marL="285750" indent="-285750">
              <a:buFont typeface="Arial" panose="020B0604020202020204" pitchFamily="34" charset="0"/>
              <a:buChar char="•"/>
            </a:pPr>
            <a:r>
              <a:rPr lang="en-US" sz="2000" dirty="0" smtClean="0">
                <a:solidFill>
                  <a:srgbClr val="9900FF"/>
                </a:solidFill>
              </a:rPr>
              <a:t>Contact Ms. Wright if you do not see your Advisor’s name listed</a:t>
            </a:r>
            <a:endParaRPr lang="en" sz="2000" dirty="0">
              <a:solidFill>
                <a:srgbClr val="9900FF"/>
              </a:solidFill>
            </a:endParaRPr>
          </a:p>
        </p:txBody>
      </p:sp>
      <p:sp>
        <p:nvSpPr>
          <p:cNvPr id="3" name="Right Arrow 2"/>
          <p:cNvSpPr/>
          <p:nvPr/>
        </p:nvSpPr>
        <p:spPr bwMode="auto">
          <a:xfrm>
            <a:off x="5791200" y="4953000"/>
            <a:ext cx="2209800" cy="304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4" name="Right Arrow 3"/>
          <p:cNvSpPr/>
          <p:nvPr/>
        </p:nvSpPr>
        <p:spPr bwMode="auto">
          <a:xfrm>
            <a:off x="5626759" y="4841488"/>
            <a:ext cx="2667000" cy="685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4457700" y="5943600"/>
            <a:ext cx="2502559" cy="4572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7" name="Left Arrow 6"/>
          <p:cNvSpPr/>
          <p:nvPr/>
        </p:nvSpPr>
        <p:spPr bwMode="auto">
          <a:xfrm>
            <a:off x="5626759" y="4953000"/>
            <a:ext cx="2667000" cy="152400"/>
          </a:xfrm>
          <a:prstGeom prst="lef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8" name="Left Arrow 7"/>
          <p:cNvSpPr/>
          <p:nvPr/>
        </p:nvSpPr>
        <p:spPr bwMode="auto">
          <a:xfrm>
            <a:off x="4683397" y="4570426"/>
            <a:ext cx="2502559" cy="301297"/>
          </a:xfrm>
          <a:prstGeom prst="lef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0241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560" y="1729585"/>
            <a:ext cx="6086350" cy="3610154"/>
          </a:xfrm>
          <a:prstGeom prst="rect">
            <a:avLst/>
          </a:prstGeom>
        </p:spPr>
      </p:pic>
      <p:sp>
        <p:nvSpPr>
          <p:cNvPr id="7170" name="Rectangle 2"/>
          <p:cNvSpPr>
            <a:spLocks noGrp="1" noChangeArrowheads="1"/>
          </p:cNvSpPr>
          <p:nvPr>
            <p:ph type="title"/>
          </p:nvPr>
        </p:nvSpPr>
        <p:spPr/>
        <p:txBody>
          <a:bodyPr/>
          <a:lstStyle/>
          <a:p>
            <a:pPr algn="ctr" eaLnBrk="1" hangingPunct="1"/>
            <a:r>
              <a:rPr lang="en-US" sz="4800" b="1" dirty="0" smtClean="0"/>
              <a:t>Space Reservations</a:t>
            </a:r>
          </a:p>
        </p:txBody>
      </p:sp>
      <p:sp>
        <p:nvSpPr>
          <p:cNvPr id="7171" name="Rectangle 3"/>
          <p:cNvSpPr>
            <a:spLocks noGrp="1" noChangeArrowheads="1"/>
          </p:cNvSpPr>
          <p:nvPr>
            <p:ph type="body" idx="1"/>
          </p:nvPr>
        </p:nvSpPr>
        <p:spPr>
          <a:xfrm>
            <a:off x="204395" y="1620644"/>
            <a:ext cx="8458200" cy="4114800"/>
          </a:xfrm>
        </p:spPr>
        <p:txBody>
          <a:bodyPr/>
          <a:lstStyle/>
          <a:p>
            <a:pPr marL="0" indent="0">
              <a:buNone/>
            </a:pPr>
            <a:endParaRPr lang="en-US" sz="1200" dirty="0"/>
          </a:p>
          <a:p>
            <a:pPr eaLnBrk="1" hangingPunct="1"/>
            <a:endParaRPr lang="en-US" dirty="0" smtClean="0"/>
          </a:p>
        </p:txBody>
      </p:sp>
      <p:sp>
        <p:nvSpPr>
          <p:cNvPr id="3" name="Right Arrow 2"/>
          <p:cNvSpPr/>
          <p:nvPr/>
        </p:nvSpPr>
        <p:spPr bwMode="auto">
          <a:xfrm>
            <a:off x="5791200" y="4953000"/>
            <a:ext cx="2209800" cy="304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4" name="Right Arrow 3"/>
          <p:cNvSpPr/>
          <p:nvPr/>
        </p:nvSpPr>
        <p:spPr bwMode="auto">
          <a:xfrm>
            <a:off x="5626759" y="4841488"/>
            <a:ext cx="2667000" cy="685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4457700" y="5943600"/>
            <a:ext cx="2502559" cy="4572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7" name="Left Arrow 6"/>
          <p:cNvSpPr/>
          <p:nvPr/>
        </p:nvSpPr>
        <p:spPr bwMode="auto">
          <a:xfrm>
            <a:off x="5626759" y="4953000"/>
            <a:ext cx="2667000" cy="152400"/>
          </a:xfrm>
          <a:prstGeom prst="lef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8" name="Left Arrow 7"/>
          <p:cNvSpPr/>
          <p:nvPr/>
        </p:nvSpPr>
        <p:spPr bwMode="auto">
          <a:xfrm rot="2162385" flipV="1">
            <a:off x="5992149" y="5211793"/>
            <a:ext cx="802900" cy="490230"/>
          </a:xfrm>
          <a:prstGeom prst="lef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12" name="Shape 104"/>
          <p:cNvSpPr txBox="1">
            <a:spLocks/>
          </p:cNvSpPr>
          <p:nvPr/>
        </p:nvSpPr>
        <p:spPr>
          <a:xfrm>
            <a:off x="228600" y="1729585"/>
            <a:ext cx="2540238" cy="3823722"/>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2000" dirty="0" smtClean="0">
                <a:solidFill>
                  <a:srgbClr val="9900FF"/>
                </a:solidFill>
              </a:rPr>
              <a:t>Choose your Department or Organization page</a:t>
            </a:r>
          </a:p>
          <a:p>
            <a:pPr marL="285750" indent="-285750">
              <a:buFont typeface="Arial" panose="020B0604020202020204" pitchFamily="34" charset="0"/>
              <a:buChar char="•"/>
            </a:pPr>
            <a:r>
              <a:rPr lang="en-US" sz="2000" dirty="0" smtClean="0">
                <a:solidFill>
                  <a:srgbClr val="9900FF"/>
                </a:solidFill>
              </a:rPr>
              <a:t>Then click on “Manage”</a:t>
            </a:r>
            <a:endParaRPr lang="en-US" sz="2000" dirty="0" smtClean="0">
              <a:solidFill>
                <a:srgbClr val="9900FF"/>
              </a:solidFill>
            </a:endParaRPr>
          </a:p>
        </p:txBody>
      </p:sp>
    </p:spTree>
    <p:extLst>
      <p:ext uri="{BB962C8B-B14F-4D97-AF65-F5344CB8AC3E}">
        <p14:creationId xmlns:p14="http://schemas.microsoft.com/office/powerpoint/2010/main" val="712269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183" y="1920740"/>
            <a:ext cx="6519151" cy="3514608"/>
          </a:xfrm>
          <a:prstGeom prst="rect">
            <a:avLst/>
          </a:prstGeom>
        </p:spPr>
      </p:pic>
      <p:sp>
        <p:nvSpPr>
          <p:cNvPr id="7170" name="Rectangle 2"/>
          <p:cNvSpPr>
            <a:spLocks noGrp="1" noChangeArrowheads="1"/>
          </p:cNvSpPr>
          <p:nvPr>
            <p:ph type="title"/>
          </p:nvPr>
        </p:nvSpPr>
        <p:spPr/>
        <p:txBody>
          <a:bodyPr/>
          <a:lstStyle/>
          <a:p>
            <a:pPr algn="ctr" eaLnBrk="1" hangingPunct="1"/>
            <a:r>
              <a:rPr lang="en-US" sz="4800" b="1" dirty="0" smtClean="0"/>
              <a:t>Space Reservations</a:t>
            </a:r>
          </a:p>
        </p:txBody>
      </p:sp>
      <p:sp>
        <p:nvSpPr>
          <p:cNvPr id="7171" name="Rectangle 3"/>
          <p:cNvSpPr>
            <a:spLocks noGrp="1" noChangeArrowheads="1"/>
          </p:cNvSpPr>
          <p:nvPr>
            <p:ph type="body" idx="1"/>
          </p:nvPr>
        </p:nvSpPr>
        <p:spPr>
          <a:xfrm>
            <a:off x="204395" y="1620644"/>
            <a:ext cx="8458200" cy="4114800"/>
          </a:xfrm>
        </p:spPr>
        <p:txBody>
          <a:bodyPr/>
          <a:lstStyle/>
          <a:p>
            <a:pPr marL="0" indent="0">
              <a:buNone/>
            </a:pPr>
            <a:endParaRPr lang="en-US" sz="1200" dirty="0"/>
          </a:p>
          <a:p>
            <a:pPr eaLnBrk="1" hangingPunct="1"/>
            <a:endParaRPr lang="en-US" dirty="0" smtClean="0"/>
          </a:p>
        </p:txBody>
      </p:sp>
      <p:sp>
        <p:nvSpPr>
          <p:cNvPr id="3" name="Right Arrow 2"/>
          <p:cNvSpPr/>
          <p:nvPr/>
        </p:nvSpPr>
        <p:spPr bwMode="auto">
          <a:xfrm>
            <a:off x="5791200" y="4953000"/>
            <a:ext cx="2209800" cy="304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4" name="Right Arrow 3"/>
          <p:cNvSpPr/>
          <p:nvPr/>
        </p:nvSpPr>
        <p:spPr bwMode="auto">
          <a:xfrm>
            <a:off x="5626759" y="4841488"/>
            <a:ext cx="2667000" cy="685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4457700" y="5943600"/>
            <a:ext cx="2502559" cy="4572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7" name="Left Arrow 6"/>
          <p:cNvSpPr/>
          <p:nvPr/>
        </p:nvSpPr>
        <p:spPr bwMode="auto">
          <a:xfrm>
            <a:off x="5626759" y="4953000"/>
            <a:ext cx="2667000" cy="152400"/>
          </a:xfrm>
          <a:prstGeom prst="lef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8" name="Left Arrow 7"/>
          <p:cNvSpPr/>
          <p:nvPr/>
        </p:nvSpPr>
        <p:spPr bwMode="auto">
          <a:xfrm flipV="1">
            <a:off x="2971800" y="3581400"/>
            <a:ext cx="950480" cy="246632"/>
          </a:xfrm>
          <a:prstGeom prst="lef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12" name="Shape 104"/>
          <p:cNvSpPr txBox="1">
            <a:spLocks/>
          </p:cNvSpPr>
          <p:nvPr/>
        </p:nvSpPr>
        <p:spPr>
          <a:xfrm>
            <a:off x="228600" y="1729585"/>
            <a:ext cx="2540238" cy="3823722"/>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2000" dirty="0" smtClean="0">
                <a:solidFill>
                  <a:srgbClr val="9900FF"/>
                </a:solidFill>
              </a:rPr>
              <a:t>Hamburger Drawer</a:t>
            </a:r>
          </a:p>
          <a:p>
            <a:pPr marL="285750" indent="-285750">
              <a:buFont typeface="Arial" panose="020B0604020202020204" pitchFamily="34" charset="0"/>
              <a:buChar char="•"/>
            </a:pPr>
            <a:r>
              <a:rPr lang="en-US" sz="2000" dirty="0" smtClean="0">
                <a:solidFill>
                  <a:srgbClr val="9900FF"/>
                </a:solidFill>
              </a:rPr>
              <a:t>Roster</a:t>
            </a:r>
          </a:p>
          <a:p>
            <a:pPr marL="285750" indent="-285750">
              <a:buFont typeface="Arial" panose="020B0604020202020204" pitchFamily="34" charset="0"/>
              <a:buChar char="•"/>
            </a:pPr>
            <a:r>
              <a:rPr lang="en-US" sz="2000" dirty="0" smtClean="0">
                <a:solidFill>
                  <a:srgbClr val="9900FF"/>
                </a:solidFill>
              </a:rPr>
              <a:t>Events</a:t>
            </a:r>
          </a:p>
          <a:p>
            <a:pPr marL="285750" indent="-285750">
              <a:buFont typeface="Arial" panose="020B0604020202020204" pitchFamily="34" charset="0"/>
              <a:buChar char="•"/>
            </a:pPr>
            <a:r>
              <a:rPr lang="en-US" sz="2000" dirty="0" smtClean="0">
                <a:solidFill>
                  <a:srgbClr val="9900FF"/>
                </a:solidFill>
              </a:rPr>
              <a:t>Documents</a:t>
            </a:r>
          </a:p>
          <a:p>
            <a:pPr marL="285750" indent="-285750">
              <a:buFont typeface="Arial" panose="020B0604020202020204" pitchFamily="34" charset="0"/>
              <a:buChar char="•"/>
            </a:pPr>
            <a:r>
              <a:rPr lang="en-US" sz="2000" dirty="0" smtClean="0">
                <a:solidFill>
                  <a:srgbClr val="9900FF"/>
                </a:solidFill>
              </a:rPr>
              <a:t>Forms</a:t>
            </a:r>
            <a:endParaRPr lang="en-US" sz="2000" dirty="0" smtClean="0">
              <a:solidFill>
                <a:srgbClr val="9900FF"/>
              </a:solidFill>
            </a:endParaRPr>
          </a:p>
        </p:txBody>
      </p:sp>
    </p:spTree>
    <p:extLst>
      <p:ext uri="{BB962C8B-B14F-4D97-AF65-F5344CB8AC3E}">
        <p14:creationId xmlns:p14="http://schemas.microsoft.com/office/powerpoint/2010/main" val="782750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895600" y="1447800"/>
            <a:ext cx="6088566" cy="4366143"/>
          </a:xfrm>
          <a:prstGeom prst="rect">
            <a:avLst/>
          </a:prstGeom>
        </p:spPr>
      </p:pic>
      <p:sp>
        <p:nvSpPr>
          <p:cNvPr id="7170" name="Rectangle 2"/>
          <p:cNvSpPr>
            <a:spLocks noGrp="1" noChangeArrowheads="1"/>
          </p:cNvSpPr>
          <p:nvPr>
            <p:ph type="title"/>
          </p:nvPr>
        </p:nvSpPr>
        <p:spPr/>
        <p:txBody>
          <a:bodyPr/>
          <a:lstStyle/>
          <a:p>
            <a:pPr algn="ctr" eaLnBrk="1" hangingPunct="1"/>
            <a:r>
              <a:rPr lang="en-US" sz="4800" b="1" dirty="0" smtClean="0"/>
              <a:t>Space Reservations</a:t>
            </a:r>
          </a:p>
        </p:txBody>
      </p:sp>
      <p:sp>
        <p:nvSpPr>
          <p:cNvPr id="7171" name="Rectangle 3"/>
          <p:cNvSpPr>
            <a:spLocks noGrp="1" noChangeArrowheads="1"/>
          </p:cNvSpPr>
          <p:nvPr>
            <p:ph type="body" idx="1"/>
          </p:nvPr>
        </p:nvSpPr>
        <p:spPr>
          <a:xfrm>
            <a:off x="228600" y="1447800"/>
            <a:ext cx="8458200" cy="4114800"/>
          </a:xfrm>
        </p:spPr>
        <p:txBody>
          <a:bodyPr/>
          <a:lstStyle/>
          <a:p>
            <a:pPr marL="0" indent="0">
              <a:buNone/>
            </a:pPr>
            <a:endParaRPr lang="en-US" sz="1200" dirty="0"/>
          </a:p>
          <a:p>
            <a:pPr eaLnBrk="1" hangingPunct="1"/>
            <a:endParaRPr lang="en-US" dirty="0" smtClean="0"/>
          </a:p>
        </p:txBody>
      </p:sp>
      <p:sp>
        <p:nvSpPr>
          <p:cNvPr id="3" name="Right Arrow 2"/>
          <p:cNvSpPr/>
          <p:nvPr/>
        </p:nvSpPr>
        <p:spPr bwMode="auto">
          <a:xfrm>
            <a:off x="5791200" y="4953000"/>
            <a:ext cx="2209800" cy="304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4" name="Right Arrow 3"/>
          <p:cNvSpPr/>
          <p:nvPr/>
        </p:nvSpPr>
        <p:spPr bwMode="auto">
          <a:xfrm>
            <a:off x="5626759" y="4841488"/>
            <a:ext cx="2667000" cy="685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4457700" y="5943600"/>
            <a:ext cx="2502559" cy="4572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7" name="Left Arrow 6"/>
          <p:cNvSpPr/>
          <p:nvPr/>
        </p:nvSpPr>
        <p:spPr bwMode="auto">
          <a:xfrm>
            <a:off x="5626759" y="4953000"/>
            <a:ext cx="2667000" cy="152400"/>
          </a:xfrm>
          <a:prstGeom prst="lef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8" name="Left Arrow 7"/>
          <p:cNvSpPr/>
          <p:nvPr/>
        </p:nvSpPr>
        <p:spPr bwMode="auto">
          <a:xfrm>
            <a:off x="6781800" y="2971800"/>
            <a:ext cx="1448578" cy="150648"/>
          </a:xfrm>
          <a:prstGeom prst="lef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12" name="Shape 104"/>
          <p:cNvSpPr txBox="1">
            <a:spLocks/>
          </p:cNvSpPr>
          <p:nvPr/>
        </p:nvSpPr>
        <p:spPr>
          <a:xfrm>
            <a:off x="228600" y="1729585"/>
            <a:ext cx="2540238" cy="3823722"/>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2000" dirty="0" smtClean="0">
                <a:solidFill>
                  <a:srgbClr val="9900FF"/>
                </a:solidFill>
              </a:rPr>
              <a:t>Choose your (3) different choices of space request</a:t>
            </a:r>
          </a:p>
          <a:p>
            <a:endParaRPr lang="en-US" sz="2000" dirty="0" smtClean="0">
              <a:solidFill>
                <a:srgbClr val="9900FF"/>
              </a:solidFill>
            </a:endParaRPr>
          </a:p>
          <a:p>
            <a:pPr marL="285750" indent="-285750">
              <a:buFont typeface="Arial" panose="020B0604020202020204" pitchFamily="34" charset="0"/>
              <a:buChar char="•"/>
            </a:pPr>
            <a:r>
              <a:rPr lang="en-US" sz="2000" dirty="0" smtClean="0">
                <a:solidFill>
                  <a:srgbClr val="9900FF"/>
                </a:solidFill>
              </a:rPr>
              <a:t>All available spaces are listed</a:t>
            </a:r>
          </a:p>
          <a:p>
            <a:endParaRPr lang="en-US" sz="2000" dirty="0" smtClean="0">
              <a:solidFill>
                <a:srgbClr val="9900FF"/>
              </a:solidFill>
            </a:endParaRPr>
          </a:p>
          <a:p>
            <a:pPr marL="285750" indent="-285750">
              <a:buFont typeface="Arial" panose="020B0604020202020204" pitchFamily="34" charset="0"/>
              <a:buChar char="•"/>
            </a:pPr>
            <a:r>
              <a:rPr lang="en-US" sz="2000" dirty="0" smtClean="0">
                <a:solidFill>
                  <a:srgbClr val="9900FF"/>
                </a:solidFill>
              </a:rPr>
              <a:t>If your desired space is not listed, that means we do not reserve that space</a:t>
            </a:r>
            <a:endParaRPr lang="en" sz="2000" dirty="0">
              <a:solidFill>
                <a:srgbClr val="9900FF"/>
              </a:solidFill>
            </a:endParaRPr>
          </a:p>
        </p:txBody>
      </p:sp>
    </p:spTree>
    <p:extLst>
      <p:ext uri="{BB962C8B-B14F-4D97-AF65-F5344CB8AC3E}">
        <p14:creationId xmlns:p14="http://schemas.microsoft.com/office/powerpoint/2010/main" val="2725819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668304"/>
            <a:ext cx="8492526" cy="3026974"/>
          </a:xfrm>
          <a:prstGeom prst="rect">
            <a:avLst/>
          </a:prstGeom>
        </p:spPr>
      </p:pic>
      <p:sp>
        <p:nvSpPr>
          <p:cNvPr id="7170" name="Rectangle 2"/>
          <p:cNvSpPr>
            <a:spLocks noGrp="1" noChangeArrowheads="1"/>
          </p:cNvSpPr>
          <p:nvPr>
            <p:ph type="title"/>
          </p:nvPr>
        </p:nvSpPr>
        <p:spPr/>
        <p:txBody>
          <a:bodyPr/>
          <a:lstStyle/>
          <a:p>
            <a:pPr algn="ctr" eaLnBrk="1" hangingPunct="1"/>
            <a:r>
              <a:rPr lang="en-US" sz="4800" b="1" dirty="0" smtClean="0"/>
              <a:t>Space Reservations</a:t>
            </a:r>
          </a:p>
        </p:txBody>
      </p:sp>
      <p:sp>
        <p:nvSpPr>
          <p:cNvPr id="7171" name="Rectangle 3"/>
          <p:cNvSpPr>
            <a:spLocks noGrp="1" noChangeArrowheads="1"/>
          </p:cNvSpPr>
          <p:nvPr>
            <p:ph type="body" idx="1"/>
          </p:nvPr>
        </p:nvSpPr>
        <p:spPr>
          <a:xfrm>
            <a:off x="228600" y="1447800"/>
            <a:ext cx="8458200" cy="4114800"/>
          </a:xfrm>
        </p:spPr>
        <p:txBody>
          <a:bodyPr/>
          <a:lstStyle/>
          <a:p>
            <a:pPr marL="0" indent="0">
              <a:buNone/>
            </a:pPr>
            <a:endParaRPr lang="en-US" sz="1200" dirty="0"/>
          </a:p>
          <a:p>
            <a:pPr eaLnBrk="1" hangingPunct="1"/>
            <a:endParaRPr lang="en-US" dirty="0" smtClean="0"/>
          </a:p>
        </p:txBody>
      </p:sp>
      <p:sp>
        <p:nvSpPr>
          <p:cNvPr id="3" name="Right Arrow 2"/>
          <p:cNvSpPr/>
          <p:nvPr/>
        </p:nvSpPr>
        <p:spPr bwMode="auto">
          <a:xfrm>
            <a:off x="5791200" y="4953000"/>
            <a:ext cx="2209800" cy="304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4" name="Right Arrow 3"/>
          <p:cNvSpPr/>
          <p:nvPr/>
        </p:nvSpPr>
        <p:spPr bwMode="auto">
          <a:xfrm>
            <a:off x="5626759" y="4841488"/>
            <a:ext cx="2667000" cy="685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4457700" y="5943600"/>
            <a:ext cx="2502559" cy="4572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7" name="Left Arrow 6"/>
          <p:cNvSpPr/>
          <p:nvPr/>
        </p:nvSpPr>
        <p:spPr bwMode="auto">
          <a:xfrm>
            <a:off x="5626759" y="4953000"/>
            <a:ext cx="2667000" cy="152400"/>
          </a:xfrm>
          <a:prstGeom prst="lef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8" name="Left Arrow 7"/>
          <p:cNvSpPr/>
          <p:nvPr/>
        </p:nvSpPr>
        <p:spPr bwMode="auto">
          <a:xfrm rot="10800000">
            <a:off x="5943600" y="3520402"/>
            <a:ext cx="1448578" cy="150648"/>
          </a:xfrm>
          <a:prstGeom prst="lef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12" name="Shape 104"/>
          <p:cNvSpPr txBox="1">
            <a:spLocks/>
          </p:cNvSpPr>
          <p:nvPr/>
        </p:nvSpPr>
        <p:spPr>
          <a:xfrm>
            <a:off x="228600" y="1729585"/>
            <a:ext cx="2540238" cy="3823722"/>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2000" dirty="0" smtClean="0">
                <a:solidFill>
                  <a:srgbClr val="9900FF"/>
                </a:solidFill>
              </a:rPr>
              <a:t>Choose “Create Event”</a:t>
            </a:r>
            <a:endParaRPr lang="en-US" sz="2000" dirty="0" smtClean="0">
              <a:solidFill>
                <a:srgbClr val="9900FF"/>
              </a:solidFill>
            </a:endParaRPr>
          </a:p>
          <a:p>
            <a:endParaRPr lang="en-US" sz="2000" dirty="0" smtClean="0">
              <a:solidFill>
                <a:srgbClr val="9900FF"/>
              </a:solidFill>
            </a:endParaRPr>
          </a:p>
        </p:txBody>
      </p:sp>
    </p:spTree>
    <p:extLst>
      <p:ext uri="{BB962C8B-B14F-4D97-AF65-F5344CB8AC3E}">
        <p14:creationId xmlns:p14="http://schemas.microsoft.com/office/powerpoint/2010/main" val="826707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570154"/>
            <a:ext cx="8208472" cy="4182946"/>
          </a:xfrm>
          <a:prstGeom prst="rect">
            <a:avLst/>
          </a:prstGeom>
        </p:spPr>
      </p:pic>
      <p:sp>
        <p:nvSpPr>
          <p:cNvPr id="7170" name="Rectangle 2"/>
          <p:cNvSpPr>
            <a:spLocks noGrp="1" noChangeArrowheads="1"/>
          </p:cNvSpPr>
          <p:nvPr>
            <p:ph type="title"/>
          </p:nvPr>
        </p:nvSpPr>
        <p:spPr/>
        <p:txBody>
          <a:bodyPr/>
          <a:lstStyle/>
          <a:p>
            <a:pPr algn="ctr" eaLnBrk="1" hangingPunct="1"/>
            <a:r>
              <a:rPr lang="en-US" sz="4800" b="1" dirty="0" smtClean="0"/>
              <a:t>Space Reservations</a:t>
            </a:r>
          </a:p>
        </p:txBody>
      </p:sp>
      <p:sp>
        <p:nvSpPr>
          <p:cNvPr id="7171" name="Rectangle 3"/>
          <p:cNvSpPr>
            <a:spLocks noGrp="1" noChangeArrowheads="1"/>
          </p:cNvSpPr>
          <p:nvPr>
            <p:ph type="body" idx="1"/>
          </p:nvPr>
        </p:nvSpPr>
        <p:spPr>
          <a:xfrm>
            <a:off x="228600" y="1447800"/>
            <a:ext cx="8458200" cy="4114800"/>
          </a:xfrm>
        </p:spPr>
        <p:txBody>
          <a:bodyPr/>
          <a:lstStyle/>
          <a:p>
            <a:pPr marL="0" indent="0">
              <a:buNone/>
            </a:pPr>
            <a:endParaRPr lang="en-US" sz="1200" dirty="0"/>
          </a:p>
          <a:p>
            <a:pPr eaLnBrk="1" hangingPunct="1"/>
            <a:endParaRPr lang="en-US" dirty="0" smtClean="0"/>
          </a:p>
        </p:txBody>
      </p:sp>
      <p:sp>
        <p:nvSpPr>
          <p:cNvPr id="3" name="Right Arrow 2"/>
          <p:cNvSpPr/>
          <p:nvPr/>
        </p:nvSpPr>
        <p:spPr bwMode="auto">
          <a:xfrm>
            <a:off x="5791200" y="4953000"/>
            <a:ext cx="2209800" cy="304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4" name="Right Arrow 3"/>
          <p:cNvSpPr/>
          <p:nvPr/>
        </p:nvSpPr>
        <p:spPr bwMode="auto">
          <a:xfrm>
            <a:off x="5626759" y="4841488"/>
            <a:ext cx="2667000" cy="685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4457700" y="5943600"/>
            <a:ext cx="2502559" cy="4572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7" name="Left Arrow 6"/>
          <p:cNvSpPr/>
          <p:nvPr/>
        </p:nvSpPr>
        <p:spPr bwMode="auto">
          <a:xfrm>
            <a:off x="5626759" y="4953000"/>
            <a:ext cx="2667000" cy="152400"/>
          </a:xfrm>
          <a:prstGeom prst="lef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13" name="Left Arrow 12"/>
          <p:cNvSpPr/>
          <p:nvPr/>
        </p:nvSpPr>
        <p:spPr bwMode="auto">
          <a:xfrm>
            <a:off x="1752600" y="2362200"/>
            <a:ext cx="609600" cy="379248"/>
          </a:xfrm>
          <a:prstGeom prst="lef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14" name="Left Arrow 13"/>
          <p:cNvSpPr/>
          <p:nvPr/>
        </p:nvSpPr>
        <p:spPr bwMode="auto">
          <a:xfrm>
            <a:off x="4790036" y="4267200"/>
            <a:ext cx="609600" cy="379248"/>
          </a:xfrm>
          <a:prstGeom prst="lef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15" name="Left Arrow 14"/>
          <p:cNvSpPr/>
          <p:nvPr/>
        </p:nvSpPr>
        <p:spPr bwMode="auto">
          <a:xfrm rot="5400000">
            <a:off x="4650096" y="3354051"/>
            <a:ext cx="516271" cy="302299"/>
          </a:xfrm>
          <a:prstGeom prst="lef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2514600" y="2197881"/>
            <a:ext cx="914400" cy="646331"/>
          </a:xfrm>
          <a:prstGeom prst="rect">
            <a:avLst/>
          </a:prstGeom>
          <a:noFill/>
        </p:spPr>
        <p:txBody>
          <a:bodyPr wrap="square" rtlCol="0">
            <a:spAutoFit/>
          </a:bodyPr>
          <a:lstStyle/>
          <a:p>
            <a:pPr>
              <a:buNone/>
            </a:pPr>
            <a:r>
              <a:rPr lang="en-US" sz="1800" dirty="0" smtClean="0"/>
              <a:t>Insert “</a:t>
            </a:r>
            <a:r>
              <a:rPr lang="en-US" sz="1800" b="1" dirty="0" smtClean="0"/>
              <a:t>TBD”</a:t>
            </a:r>
            <a:endParaRPr lang="en-US" sz="1800" b="1" dirty="0"/>
          </a:p>
        </p:txBody>
      </p:sp>
      <p:sp>
        <p:nvSpPr>
          <p:cNvPr id="17" name="TextBox 16"/>
          <p:cNvSpPr txBox="1"/>
          <p:nvPr/>
        </p:nvSpPr>
        <p:spPr>
          <a:xfrm>
            <a:off x="5257800" y="3022243"/>
            <a:ext cx="1497405" cy="954107"/>
          </a:xfrm>
          <a:prstGeom prst="rect">
            <a:avLst/>
          </a:prstGeom>
          <a:noFill/>
        </p:spPr>
        <p:txBody>
          <a:bodyPr wrap="square" rtlCol="0">
            <a:spAutoFit/>
          </a:bodyPr>
          <a:lstStyle/>
          <a:p>
            <a:pPr>
              <a:buNone/>
            </a:pPr>
            <a:r>
              <a:rPr lang="en-US" sz="1400" b="1" dirty="0" smtClean="0"/>
              <a:t>Enter up to 11 dates (Reoccurring Events)</a:t>
            </a:r>
            <a:endParaRPr lang="en-US" sz="1400" b="1" dirty="0"/>
          </a:p>
        </p:txBody>
      </p:sp>
      <p:sp>
        <p:nvSpPr>
          <p:cNvPr id="18" name="TextBox 17"/>
          <p:cNvSpPr txBox="1"/>
          <p:nvPr/>
        </p:nvSpPr>
        <p:spPr>
          <a:xfrm>
            <a:off x="2684424" y="4730847"/>
            <a:ext cx="1809157" cy="954107"/>
          </a:xfrm>
          <a:prstGeom prst="rect">
            <a:avLst/>
          </a:prstGeom>
          <a:noFill/>
        </p:spPr>
        <p:txBody>
          <a:bodyPr wrap="square" rtlCol="0">
            <a:spAutoFit/>
          </a:bodyPr>
          <a:lstStyle/>
          <a:p>
            <a:pPr>
              <a:buNone/>
            </a:pPr>
            <a:r>
              <a:rPr lang="en-US" sz="1400" b="1" dirty="0" smtClean="0"/>
              <a:t>1</a:t>
            </a:r>
            <a:r>
              <a:rPr lang="en-US" sz="1400" b="1" baseline="30000" dirty="0" smtClean="0"/>
              <a:t>st</a:t>
            </a:r>
            <a:r>
              <a:rPr lang="en-US" sz="1400" b="1" dirty="0" smtClean="0"/>
              <a:t> &amp; 2</a:t>
            </a:r>
            <a:r>
              <a:rPr lang="en-US" sz="1400" b="1" baseline="30000" dirty="0" smtClean="0"/>
              <a:t>nd</a:t>
            </a:r>
            <a:r>
              <a:rPr lang="en-US" sz="1400" b="1" dirty="0" smtClean="0"/>
              <a:t> Choice put your event on the main calendar 3</a:t>
            </a:r>
            <a:r>
              <a:rPr lang="en-US" sz="1400" b="1" baseline="30000" dirty="0" smtClean="0"/>
              <a:t>rd</a:t>
            </a:r>
            <a:r>
              <a:rPr lang="en-US" sz="1400" b="1" dirty="0" smtClean="0"/>
              <a:t> &amp; 4</a:t>
            </a:r>
            <a:r>
              <a:rPr lang="en-US" sz="1400" b="1" baseline="30000" dirty="0" smtClean="0"/>
              <a:t>th</a:t>
            </a:r>
            <a:r>
              <a:rPr lang="en-US" sz="1400" b="1" dirty="0" smtClean="0"/>
              <a:t> do not</a:t>
            </a:r>
            <a:endParaRPr lang="en-US" sz="1400" b="1" dirty="0"/>
          </a:p>
        </p:txBody>
      </p:sp>
    </p:spTree>
    <p:extLst>
      <p:ext uri="{BB962C8B-B14F-4D97-AF65-F5344CB8AC3E}">
        <p14:creationId xmlns:p14="http://schemas.microsoft.com/office/powerpoint/2010/main" val="3425942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8732</TotalTime>
  <Words>1089</Words>
  <Application>Microsoft Office PowerPoint</Application>
  <PresentationFormat>On-screen Show (4:3)</PresentationFormat>
  <Paragraphs>111</Paragraphs>
  <Slides>20</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Tw Cen MT</vt:lpstr>
      <vt:lpstr>Custom Design</vt:lpstr>
      <vt:lpstr>PVPaw Link 101</vt:lpstr>
      <vt:lpstr>Agenda </vt:lpstr>
      <vt:lpstr>Space Reservations</vt:lpstr>
      <vt:lpstr>Space Reservations</vt:lpstr>
      <vt:lpstr>Space Reservations</vt:lpstr>
      <vt:lpstr>Space Reservations</vt:lpstr>
      <vt:lpstr>Space Reservations</vt:lpstr>
      <vt:lpstr>Space Reservations</vt:lpstr>
      <vt:lpstr>Space Reservations</vt:lpstr>
      <vt:lpstr>Rec Center &amp; MSC Spaces</vt:lpstr>
      <vt:lpstr>Signature Page </vt:lpstr>
      <vt:lpstr>Next Steps</vt:lpstr>
      <vt:lpstr>Space Reservations</vt:lpstr>
      <vt:lpstr>Managing the Event</vt:lpstr>
      <vt:lpstr>Mange Event View</vt:lpstr>
      <vt:lpstr>CORQ / Check In</vt:lpstr>
      <vt:lpstr>CORQ / Check In</vt:lpstr>
      <vt:lpstr>CORQ / Mobile Check In</vt:lpstr>
      <vt:lpstr>CORQ / Mobile Check In</vt:lpstr>
      <vt:lpstr>Questions!</vt:lpstr>
    </vt:vector>
  </TitlesOfParts>
  <Company>Blank Canvas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Molly Murphy</dc:creator>
  <cp:lastModifiedBy>Ramsey,Ebony</cp:lastModifiedBy>
  <cp:revision>419</cp:revision>
  <dcterms:created xsi:type="dcterms:W3CDTF">2014-02-08T10:52:38Z</dcterms:created>
  <dcterms:modified xsi:type="dcterms:W3CDTF">2018-08-15T21:53:14Z</dcterms:modified>
</cp:coreProperties>
</file>