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1"/>
  </p:notesMasterIdLst>
  <p:handoutMasterIdLst>
    <p:handoutMasterId r:id="rId22"/>
  </p:handoutMasterIdLst>
  <p:sldIdLst>
    <p:sldId id="256" r:id="rId2"/>
    <p:sldId id="315" r:id="rId3"/>
    <p:sldId id="259" r:id="rId4"/>
    <p:sldId id="323" r:id="rId5"/>
    <p:sldId id="324" r:id="rId6"/>
    <p:sldId id="327" r:id="rId7"/>
    <p:sldId id="266" r:id="rId8"/>
    <p:sldId id="328" r:id="rId9"/>
    <p:sldId id="335" r:id="rId10"/>
    <p:sldId id="337" r:id="rId11"/>
    <p:sldId id="341" r:id="rId12"/>
    <p:sldId id="338" r:id="rId13"/>
    <p:sldId id="339" r:id="rId14"/>
    <p:sldId id="333" r:id="rId15"/>
    <p:sldId id="340" r:id="rId16"/>
    <p:sldId id="313" r:id="rId17"/>
    <p:sldId id="290" r:id="rId18"/>
    <p:sldId id="289" r:id="rId19"/>
    <p:sldId id="288" r:id="rId20"/>
  </p:sldIdLst>
  <p:sldSz cx="9144000" cy="6858000" type="screen4x3"/>
  <p:notesSz cx="6950075" cy="9236075"/>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A2302"/>
    <a:srgbClr val="847248"/>
    <a:srgbClr val="99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42" autoAdjust="0"/>
    <p:restoredTop sz="86395" autoAdjust="0"/>
  </p:normalViewPr>
  <p:slideViewPr>
    <p:cSldViewPr>
      <p:cViewPr varScale="1">
        <p:scale>
          <a:sx n="75" d="100"/>
          <a:sy n="75" d="100"/>
        </p:scale>
        <p:origin x="1085" y="48"/>
      </p:cViewPr>
      <p:guideLst>
        <p:guide orient="horz" pos="2160"/>
        <p:guide pos="2880"/>
      </p:guideLst>
    </p:cSldViewPr>
  </p:slideViewPr>
  <p:outlineViewPr>
    <p:cViewPr>
      <p:scale>
        <a:sx n="33" d="100"/>
        <a:sy n="33" d="100"/>
      </p:scale>
      <p:origin x="0" y="11367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114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dirty="0"/>
          </a:p>
        </p:txBody>
      </p:sp>
      <p:sp>
        <p:nvSpPr>
          <p:cNvPr id="92163" name="Rectangle 3"/>
          <p:cNvSpPr>
            <a:spLocks noGrp="1" noChangeArrowheads="1"/>
          </p:cNvSpPr>
          <p:nvPr>
            <p:ph type="dt" sz="quarter" idx="1"/>
          </p:nvPr>
        </p:nvSpPr>
        <p:spPr bwMode="auto">
          <a:xfrm>
            <a:off x="3937000" y="0"/>
            <a:ext cx="30114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dirty="0"/>
          </a:p>
        </p:txBody>
      </p:sp>
      <p:sp>
        <p:nvSpPr>
          <p:cNvPr id="92164" name="Rectangle 4"/>
          <p:cNvSpPr>
            <a:spLocks noGrp="1" noChangeArrowheads="1"/>
          </p:cNvSpPr>
          <p:nvPr>
            <p:ph type="ftr" sz="quarter" idx="2"/>
          </p:nvPr>
        </p:nvSpPr>
        <p:spPr bwMode="auto">
          <a:xfrm>
            <a:off x="0" y="8772525"/>
            <a:ext cx="30114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dirty="0"/>
          </a:p>
        </p:txBody>
      </p:sp>
      <p:sp>
        <p:nvSpPr>
          <p:cNvPr id="92165" name="Rectangle 5"/>
          <p:cNvSpPr>
            <a:spLocks noGrp="1" noChangeArrowheads="1"/>
          </p:cNvSpPr>
          <p:nvPr>
            <p:ph type="sldNum" sz="quarter" idx="3"/>
          </p:nvPr>
        </p:nvSpPr>
        <p:spPr bwMode="auto">
          <a:xfrm>
            <a:off x="3937000" y="8772525"/>
            <a:ext cx="30114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93130EA-D9BA-4076-9D3C-B9447D902934}" type="slidenum">
              <a:rPr lang="en-US" altLang="en-US"/>
              <a:pPr/>
              <a:t>‹#›</a:t>
            </a:fld>
            <a:endParaRPr lang="en-US"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114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dirty="0"/>
          </a:p>
        </p:txBody>
      </p:sp>
      <p:sp>
        <p:nvSpPr>
          <p:cNvPr id="10243" name="Rectangle 3"/>
          <p:cNvSpPr>
            <a:spLocks noGrp="1" noChangeArrowheads="1"/>
          </p:cNvSpPr>
          <p:nvPr>
            <p:ph type="dt" idx="1"/>
          </p:nvPr>
        </p:nvSpPr>
        <p:spPr bwMode="auto">
          <a:xfrm>
            <a:off x="3937000" y="0"/>
            <a:ext cx="30114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dirty="0"/>
          </a:p>
        </p:txBody>
      </p:sp>
      <p:sp>
        <p:nvSpPr>
          <p:cNvPr id="58372" name="Rectangle 4"/>
          <p:cNvSpPr>
            <a:spLocks noGrp="1" noRot="1" noChangeAspect="1" noChangeArrowheads="1" noTextEdit="1"/>
          </p:cNvSpPr>
          <p:nvPr>
            <p:ph type="sldImg" idx="2"/>
          </p:nvPr>
        </p:nvSpPr>
        <p:spPr bwMode="auto">
          <a:xfrm>
            <a:off x="1165225" y="692150"/>
            <a:ext cx="4619625" cy="34639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p:cNvSpPr>
            <a:spLocks noGrp="1" noChangeArrowheads="1"/>
          </p:cNvSpPr>
          <p:nvPr>
            <p:ph type="body" sz="quarter" idx="3"/>
          </p:nvPr>
        </p:nvSpPr>
        <p:spPr bwMode="auto">
          <a:xfrm>
            <a:off x="695325" y="4387850"/>
            <a:ext cx="5559425" cy="41560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p:cNvSpPr>
            <a:spLocks noGrp="1" noChangeArrowheads="1"/>
          </p:cNvSpPr>
          <p:nvPr>
            <p:ph type="ftr" sz="quarter" idx="4"/>
          </p:nvPr>
        </p:nvSpPr>
        <p:spPr bwMode="auto">
          <a:xfrm>
            <a:off x="0" y="8772525"/>
            <a:ext cx="30114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dirty="0"/>
          </a:p>
        </p:txBody>
      </p:sp>
      <p:sp>
        <p:nvSpPr>
          <p:cNvPr id="10247" name="Rectangle 7"/>
          <p:cNvSpPr>
            <a:spLocks noGrp="1" noChangeArrowheads="1"/>
          </p:cNvSpPr>
          <p:nvPr>
            <p:ph type="sldNum" sz="quarter" idx="5"/>
          </p:nvPr>
        </p:nvSpPr>
        <p:spPr bwMode="auto">
          <a:xfrm>
            <a:off x="3937000" y="8772525"/>
            <a:ext cx="30114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406F724-AE0F-4C6B-A869-9B1627482B0E}" type="slidenum">
              <a:rPr lang="en-US" altLang="en-US"/>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CCDB2CA-DAEC-4FB9-889D-6DC9A4ECC86A}" type="slidenum">
              <a:rPr lang="en-US" altLang="en-US"/>
              <a:pPr eaLnBrk="1" hangingPunct="1"/>
              <a:t>1</a:t>
            </a:fld>
            <a:endParaRPr lang="en-US" alt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06F724-AE0F-4C6B-A869-9B1627482B0E}" type="slidenum">
              <a:rPr lang="en-US" altLang="en-US" smtClean="0"/>
              <a:pPr/>
              <a:t>10</a:t>
            </a:fld>
            <a:endParaRPr lang="en-US" altLang="en-US" dirty="0"/>
          </a:p>
        </p:txBody>
      </p:sp>
    </p:spTree>
    <p:extLst>
      <p:ext uri="{BB962C8B-B14F-4D97-AF65-F5344CB8AC3E}">
        <p14:creationId xmlns:p14="http://schemas.microsoft.com/office/powerpoint/2010/main" val="14336583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06F724-AE0F-4C6B-A869-9B1627482B0E}" type="slidenum">
              <a:rPr lang="en-US" altLang="en-US" smtClean="0"/>
              <a:pPr/>
              <a:t>11</a:t>
            </a:fld>
            <a:endParaRPr lang="en-US" altLang="en-US" dirty="0"/>
          </a:p>
        </p:txBody>
      </p:sp>
    </p:spTree>
    <p:extLst>
      <p:ext uri="{BB962C8B-B14F-4D97-AF65-F5344CB8AC3E}">
        <p14:creationId xmlns:p14="http://schemas.microsoft.com/office/powerpoint/2010/main" val="18613254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06F724-AE0F-4C6B-A869-9B1627482B0E}" type="slidenum">
              <a:rPr lang="en-US" altLang="en-US" smtClean="0"/>
              <a:pPr/>
              <a:t>12</a:t>
            </a:fld>
            <a:endParaRPr lang="en-US" altLang="en-US" dirty="0"/>
          </a:p>
        </p:txBody>
      </p:sp>
    </p:spTree>
    <p:extLst>
      <p:ext uri="{BB962C8B-B14F-4D97-AF65-F5344CB8AC3E}">
        <p14:creationId xmlns:p14="http://schemas.microsoft.com/office/powerpoint/2010/main" val="19156550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06F724-AE0F-4C6B-A869-9B1627482B0E}" type="slidenum">
              <a:rPr lang="en-US" altLang="en-US" smtClean="0"/>
              <a:pPr/>
              <a:t>13</a:t>
            </a:fld>
            <a:endParaRPr lang="en-US" altLang="en-US" dirty="0"/>
          </a:p>
        </p:txBody>
      </p:sp>
    </p:spTree>
    <p:extLst>
      <p:ext uri="{BB962C8B-B14F-4D97-AF65-F5344CB8AC3E}">
        <p14:creationId xmlns:p14="http://schemas.microsoft.com/office/powerpoint/2010/main" val="4064090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9B20900-3EAD-4A0D-9E43-1411C24F2719}" type="slidenum">
              <a:rPr kumimoji="0" lang="en-US" altLang="en-US"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3973960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06F724-AE0F-4C6B-A869-9B1627482B0E}" type="slidenum">
              <a:rPr lang="en-US" altLang="en-US" smtClean="0"/>
              <a:pPr/>
              <a:t>15</a:t>
            </a:fld>
            <a:endParaRPr lang="en-US" altLang="en-US" dirty="0"/>
          </a:p>
        </p:txBody>
      </p:sp>
    </p:spTree>
    <p:extLst>
      <p:ext uri="{BB962C8B-B14F-4D97-AF65-F5344CB8AC3E}">
        <p14:creationId xmlns:p14="http://schemas.microsoft.com/office/powerpoint/2010/main" val="18251588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06F724-AE0F-4C6B-A869-9B1627482B0E}" type="slidenum">
              <a:rPr lang="en-US" altLang="en-US" smtClean="0"/>
              <a:pPr/>
              <a:t>16</a:t>
            </a:fld>
            <a:endParaRPr lang="en-US" altLang="en-US" dirty="0"/>
          </a:p>
        </p:txBody>
      </p:sp>
    </p:spTree>
    <p:extLst>
      <p:ext uri="{BB962C8B-B14F-4D97-AF65-F5344CB8AC3E}">
        <p14:creationId xmlns:p14="http://schemas.microsoft.com/office/powerpoint/2010/main" val="25691710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C403529-4977-405A-939E-D198B1C1AC98}" type="slidenum">
              <a:rPr lang="en-US" altLang="en-US"/>
              <a:pPr eaLnBrk="1" hangingPunct="1"/>
              <a:t>17</a:t>
            </a:fld>
            <a:endParaRPr lang="en-US" altLang="en-US" dirty="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F447C3D-1F4A-4057-BFE0-641F828878EC}" type="slidenum">
              <a:rPr lang="en-US" altLang="en-US"/>
              <a:pPr eaLnBrk="1" hangingPunct="1"/>
              <a:t>18</a:t>
            </a:fld>
            <a:endParaRPr lang="en-US" altLang="en-US" dirty="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861D634-B569-4B3D-8301-5107CE810A26}" type="slidenum">
              <a:rPr lang="en-US" altLang="en-US"/>
              <a:pPr eaLnBrk="1" hangingPunct="1"/>
              <a:t>19</a:t>
            </a:fld>
            <a:endParaRPr lang="en-US" altLang="en-US" dirty="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06F724-AE0F-4C6B-A869-9B1627482B0E}" type="slidenum">
              <a:rPr lang="en-US" altLang="en-US" smtClean="0"/>
              <a:pPr/>
              <a:t>2</a:t>
            </a:fld>
            <a:endParaRPr lang="en-US" altLang="en-US" dirty="0"/>
          </a:p>
        </p:txBody>
      </p:sp>
    </p:spTree>
    <p:extLst>
      <p:ext uri="{BB962C8B-B14F-4D97-AF65-F5344CB8AC3E}">
        <p14:creationId xmlns:p14="http://schemas.microsoft.com/office/powerpoint/2010/main" val="4504854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D1E3361-7655-4BEE-A2E3-D7D1FB649C9D}" type="slidenum">
              <a:rPr lang="en-US" altLang="en-US"/>
              <a:pPr eaLnBrk="1" hangingPunct="1"/>
              <a:t>3</a:t>
            </a:fld>
            <a:endParaRPr lang="en-US" altLang="en-US" dirty="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406F724-AE0F-4C6B-A869-9B1627482B0E}" type="slidenum">
              <a:rPr lang="en-US" altLang="en-US" smtClean="0"/>
              <a:pPr/>
              <a:t>4</a:t>
            </a:fld>
            <a:endParaRPr lang="en-US" altLang="en-US" dirty="0"/>
          </a:p>
        </p:txBody>
      </p:sp>
    </p:spTree>
    <p:extLst>
      <p:ext uri="{BB962C8B-B14F-4D97-AF65-F5344CB8AC3E}">
        <p14:creationId xmlns:p14="http://schemas.microsoft.com/office/powerpoint/2010/main" val="948092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fontAlgn="t">
              <a:buFont typeface="Arial" panose="020B0604020202020204" pitchFamily="34" charset="0"/>
              <a:buChar char="•"/>
            </a:pPr>
            <a:r>
              <a:rPr lang="en-US" sz="1400" dirty="0"/>
              <a:t>The estimated amount listed on the travel request will be used as the encumbrance amount.   </a:t>
            </a:r>
          </a:p>
          <a:p>
            <a:pPr marL="171450" lvl="0" indent="-171450" fontAlgn="t">
              <a:buFont typeface="Arial" panose="020B0604020202020204" pitchFamily="34" charset="0"/>
              <a:buChar char="•"/>
            </a:pPr>
            <a:r>
              <a:rPr lang="en-US" sz="1400" dirty="0"/>
              <a:t>If funding is not available upon review of the request by the Travel Department, the request will be returned so that a different account can be used.</a:t>
            </a:r>
          </a:p>
          <a:p>
            <a:pPr marL="171450" lvl="0" indent="-171450" fontAlgn="t">
              <a:buFont typeface="Arial" panose="020B0604020202020204" pitchFamily="34" charset="0"/>
              <a:buChar char="•"/>
            </a:pPr>
            <a:r>
              <a:rPr lang="en-US" sz="1400" dirty="0"/>
              <a:t>Concur will send an email notification upon final approval of all travel requests, or upon return of the travel request for modifications.</a:t>
            </a:r>
          </a:p>
          <a:p>
            <a:pPr marL="171450" indent="-171450">
              <a:buFont typeface="Arial" panose="020B0604020202020204" pitchFamily="34" charset="0"/>
              <a:buChar char="•"/>
            </a:pPr>
            <a:endParaRPr lang="en-US" sz="1400" dirty="0"/>
          </a:p>
        </p:txBody>
      </p:sp>
      <p:sp>
        <p:nvSpPr>
          <p:cNvPr id="4" name="Slide Number Placeholder 3"/>
          <p:cNvSpPr>
            <a:spLocks noGrp="1"/>
          </p:cNvSpPr>
          <p:nvPr>
            <p:ph type="sldNum" sz="quarter" idx="10"/>
          </p:nvPr>
        </p:nvSpPr>
        <p:spPr/>
        <p:txBody>
          <a:bodyPr/>
          <a:lstStyle/>
          <a:p>
            <a:fld id="{9406F724-AE0F-4C6B-A869-9B1627482B0E}" type="slidenum">
              <a:rPr lang="en-US" altLang="en-US" smtClean="0"/>
              <a:pPr/>
              <a:t>5</a:t>
            </a:fld>
            <a:endParaRPr lang="en-US" altLang="en-US" dirty="0"/>
          </a:p>
        </p:txBody>
      </p:sp>
    </p:spTree>
    <p:extLst>
      <p:ext uri="{BB962C8B-B14F-4D97-AF65-F5344CB8AC3E}">
        <p14:creationId xmlns:p14="http://schemas.microsoft.com/office/powerpoint/2010/main" val="19810364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dirty="0"/>
              <a:t>Flight, hotel and car rental reservations will be made through Concur by the traveler and/or their designated travel delegate (as set-up in the travelers Concur profile). </a:t>
            </a:r>
          </a:p>
          <a:p>
            <a:pPr marL="171450" lvl="0" indent="-171450" fontAlgn="t">
              <a:buFont typeface="Arial" panose="020B0604020202020204" pitchFamily="34" charset="0"/>
              <a:buChar char="•"/>
            </a:pPr>
            <a:r>
              <a:rPr lang="en-US" sz="1200" dirty="0"/>
              <a:t>Travel arrangements should NOT be made until the Travel Request has completed all approval steps.  </a:t>
            </a:r>
          </a:p>
          <a:p>
            <a:pPr marL="171450" lvl="0" indent="-171450" fontAlgn="t">
              <a:buFont typeface="Arial" panose="020B0604020202020204" pitchFamily="34" charset="0"/>
              <a:buChar char="•"/>
            </a:pPr>
            <a:r>
              <a:rPr lang="en-US" sz="1200" dirty="0"/>
              <a:t>Travel Services can provide advice on complex travel arrangements but booking of the reservations should be made within the department. </a:t>
            </a:r>
          </a:p>
          <a:p>
            <a:endParaRPr lang="en-US" dirty="0"/>
          </a:p>
        </p:txBody>
      </p:sp>
      <p:sp>
        <p:nvSpPr>
          <p:cNvPr id="4" name="Slide Number Placeholder 3"/>
          <p:cNvSpPr>
            <a:spLocks noGrp="1"/>
          </p:cNvSpPr>
          <p:nvPr>
            <p:ph type="sldNum" sz="quarter" idx="10"/>
          </p:nvPr>
        </p:nvSpPr>
        <p:spPr/>
        <p:txBody>
          <a:bodyPr/>
          <a:lstStyle/>
          <a:p>
            <a:fld id="{9406F724-AE0F-4C6B-A869-9B1627482B0E}" type="slidenum">
              <a:rPr lang="en-US" altLang="en-US" smtClean="0"/>
              <a:pPr/>
              <a:t>6</a:t>
            </a:fld>
            <a:endParaRPr lang="en-US" altLang="en-US" dirty="0"/>
          </a:p>
        </p:txBody>
      </p:sp>
    </p:spTree>
    <p:extLst>
      <p:ext uri="{BB962C8B-B14F-4D97-AF65-F5344CB8AC3E}">
        <p14:creationId xmlns:p14="http://schemas.microsoft.com/office/powerpoint/2010/main" val="24142009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A2FBCD9-7D5C-46CB-8DF5-3D498C3C029B}" type="slidenum">
              <a:rPr lang="en-US" altLang="en-US"/>
              <a:pPr eaLnBrk="1" hangingPunct="1"/>
              <a:t>7</a:t>
            </a:fld>
            <a:endParaRPr lang="en-US" altLang="en-US" dirty="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sz="2400" dirty="0"/>
              <a:t>After all departmental approval have been granted, the report will rout to Travel Services for final review and payment.</a:t>
            </a:r>
          </a:p>
          <a:p>
            <a:pPr eaLnBrk="1" hangingPunct="1"/>
            <a:r>
              <a:rPr lang="en-US" altLang="en-US" sz="2400" dirty="0"/>
              <a:t>Travel Services will review and verify that the Expense Report is in compliance with all applicable travel regulations.</a:t>
            </a:r>
          </a:p>
          <a:p>
            <a:pPr eaLnBrk="1" hangingPunct="1"/>
            <a:r>
              <a:rPr lang="en-US" altLang="en-US" sz="2400" dirty="0"/>
              <a:t>Approved Expense Reports will feed into FAMIS on a daily basis and reimbursements will pay by direct deposit or check within 5-7 business days.</a:t>
            </a:r>
          </a:p>
          <a:p>
            <a:pPr lvl="1" eaLnBrk="1" hangingPunct="1"/>
            <a:r>
              <a:rPr lang="en-US" altLang="en-US" sz="1800" dirty="0"/>
              <a:t>The employee must clear any outstanding advances or debts due the University prior to receiving their reimbursement.  </a:t>
            </a:r>
          </a:p>
          <a:p>
            <a:pPr lvl="0" fontAlgn="t"/>
            <a:endParaRPr lang="en-US" sz="2000" dirty="0"/>
          </a:p>
          <a:p>
            <a:pPr lvl="0" fontAlgn="t"/>
            <a:r>
              <a:rPr lang="en-US" sz="2000" dirty="0"/>
              <a:t>Travelers can check the status of their report in Concur by selecting </a:t>
            </a:r>
            <a:r>
              <a:rPr lang="en-US" sz="2000" i="1" dirty="0"/>
              <a:t>Expense</a:t>
            </a:r>
            <a:r>
              <a:rPr lang="en-US" sz="2000" dirty="0"/>
              <a:t>, then </a:t>
            </a:r>
            <a:r>
              <a:rPr lang="en-US" sz="2000" i="1" dirty="0"/>
              <a:t>View Reports</a:t>
            </a:r>
            <a:r>
              <a:rPr lang="en-US" sz="2000" dirty="0"/>
              <a:t>.  If your expense report has not been processed by Travel Services within 10 days please contact us so that we can follow-up on it. </a:t>
            </a:r>
          </a:p>
          <a:p>
            <a:pPr lvl="0" fontAlgn="t"/>
            <a:r>
              <a:rPr lang="en-US" sz="2000" dirty="0"/>
              <a:t>How to speed things up: </a:t>
            </a:r>
          </a:p>
          <a:p>
            <a:pPr lvl="1" fontAlgn="t"/>
            <a:r>
              <a:rPr lang="en-US" sz="1600" dirty="0"/>
              <a:t>Sign up for direct deposit of reimbursements through HR Connect.  </a:t>
            </a:r>
          </a:p>
          <a:p>
            <a:pPr lvl="1" fontAlgn="t"/>
            <a:r>
              <a:rPr lang="en-US" sz="1600" dirty="0"/>
              <a:t>Please be aware that direct deposit for payroll DOES NOT mean you are automatically set-up for direct deposit of travel reimbursements.  Please verify your account information at HR Connect.</a:t>
            </a:r>
          </a:p>
          <a:p>
            <a:pPr lvl="1" fontAlgn="t"/>
            <a:r>
              <a:rPr lang="en-US" sz="1600" dirty="0"/>
              <a:t>Provide explanations for any receipts that could appear out of the ordinary or are in a foreign language. </a:t>
            </a:r>
          </a:p>
          <a:p>
            <a:endParaRPr lang="en-US" dirty="0"/>
          </a:p>
        </p:txBody>
      </p:sp>
      <p:sp>
        <p:nvSpPr>
          <p:cNvPr id="4" name="Slide Number Placeholder 3"/>
          <p:cNvSpPr>
            <a:spLocks noGrp="1"/>
          </p:cNvSpPr>
          <p:nvPr>
            <p:ph type="sldNum" sz="quarter" idx="10"/>
          </p:nvPr>
        </p:nvSpPr>
        <p:spPr/>
        <p:txBody>
          <a:bodyPr/>
          <a:lstStyle/>
          <a:p>
            <a:fld id="{9406F724-AE0F-4C6B-A869-9B1627482B0E}" type="slidenum">
              <a:rPr lang="en-US" altLang="en-US" smtClean="0"/>
              <a:pPr/>
              <a:t>8</a:t>
            </a:fld>
            <a:endParaRPr lang="en-US" altLang="en-US" dirty="0"/>
          </a:p>
        </p:txBody>
      </p:sp>
    </p:spTree>
    <p:extLst>
      <p:ext uri="{BB962C8B-B14F-4D97-AF65-F5344CB8AC3E}">
        <p14:creationId xmlns:p14="http://schemas.microsoft.com/office/powerpoint/2010/main" val="1605703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90000"/>
              </a:lnSpc>
            </a:pPr>
            <a:r>
              <a:rPr lang="en-US" altLang="en-US" sz="1800" dirty="0"/>
              <a:t>All Expense Reports must be properly supported by attaching an  Authorization Request, detailed receipts as required, and any other required documentation.</a:t>
            </a:r>
          </a:p>
          <a:p>
            <a:pPr lvl="1" eaLnBrk="1" hangingPunct="1">
              <a:lnSpc>
                <a:spcPct val="90000"/>
              </a:lnSpc>
            </a:pPr>
            <a:r>
              <a:rPr lang="en-US" altLang="en-US" sz="1400" dirty="0"/>
              <a:t>Failure to attach sufficient documentation may result in an expense report being returned, which will delay reimbursements.</a:t>
            </a:r>
          </a:p>
          <a:p>
            <a:pPr eaLnBrk="1" hangingPunct="1">
              <a:lnSpc>
                <a:spcPct val="90000"/>
              </a:lnSpc>
            </a:pPr>
            <a:r>
              <a:rPr lang="en-US" altLang="en-US" sz="1800" dirty="0"/>
              <a:t>Expense reports will route through the same approval flow as the travel request, and is dependent upon the account set up in FAMIS.</a:t>
            </a:r>
          </a:p>
          <a:p>
            <a:pPr lvl="1" eaLnBrk="1" hangingPunct="1">
              <a:lnSpc>
                <a:spcPct val="90000"/>
              </a:lnSpc>
            </a:pPr>
            <a:r>
              <a:rPr lang="en-US" sz="1400" dirty="0"/>
              <a:t>Travel on grant accounts will route through the Office of Research and  Sponsored Programs  to ensure expenses meet the grant requirements. </a:t>
            </a:r>
          </a:p>
          <a:p>
            <a:pPr marL="403225" lvl="1" indent="-403225" fontAlgn="t">
              <a:buFont typeface="Arial" panose="020B0604020202020204" pitchFamily="34" charset="0"/>
              <a:buChar char="•"/>
            </a:pPr>
            <a:r>
              <a:rPr lang="en-US" sz="1800" dirty="0"/>
              <a:t>Approvers can add notes to reports but cannot make any changes.  </a:t>
            </a:r>
          </a:p>
          <a:p>
            <a:pPr lvl="1" eaLnBrk="1" hangingPunct="1">
              <a:lnSpc>
                <a:spcPct val="90000"/>
              </a:lnSpc>
              <a:buFont typeface="Arial" panose="020B0604020202020204" pitchFamily="34" charset="0"/>
              <a:buChar char="–"/>
            </a:pPr>
            <a:r>
              <a:rPr lang="en-US" sz="1400" dirty="0"/>
              <a:t>If changes are required, the report will be returned to the employee (or delegate) for modification and re-submission.  Delegates may receive email notifications to modify the report, but the employee will have to re-submit it once the correction(s) have been made. </a:t>
            </a:r>
          </a:p>
          <a:p>
            <a:pPr marL="171450" indent="-171450">
              <a:buFont typeface="Arial" panose="020B0604020202020204" pitchFamily="34" charset="0"/>
              <a:buChar char="•"/>
            </a:pPr>
            <a:endParaRPr lang="en-US" sz="1400" dirty="0"/>
          </a:p>
        </p:txBody>
      </p:sp>
      <p:sp>
        <p:nvSpPr>
          <p:cNvPr id="4" name="Slide Number Placeholder 3"/>
          <p:cNvSpPr>
            <a:spLocks noGrp="1"/>
          </p:cNvSpPr>
          <p:nvPr>
            <p:ph type="sldNum" sz="quarter" idx="10"/>
          </p:nvPr>
        </p:nvSpPr>
        <p:spPr/>
        <p:txBody>
          <a:bodyPr/>
          <a:lstStyle/>
          <a:p>
            <a:fld id="{9406F724-AE0F-4C6B-A869-9B1627482B0E}" type="slidenum">
              <a:rPr lang="en-US" altLang="en-US" smtClean="0"/>
              <a:pPr/>
              <a:t>9</a:t>
            </a:fld>
            <a:endParaRPr lang="en-US" altLang="en-US" dirty="0"/>
          </a:p>
        </p:txBody>
      </p:sp>
    </p:spTree>
    <p:extLst>
      <p:ext uri="{BB962C8B-B14F-4D97-AF65-F5344CB8AC3E}">
        <p14:creationId xmlns:p14="http://schemas.microsoft.com/office/powerpoint/2010/main" val="8940601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Title Backgrou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 name="Rectangle 2"/>
          <p:cNvSpPr>
            <a:spLocks noGrp="1" noChangeArrowheads="1"/>
          </p:cNvSpPr>
          <p:nvPr>
            <p:ph type="ctrTitle"/>
          </p:nvPr>
        </p:nvSpPr>
        <p:spPr>
          <a:xfrm>
            <a:off x="228600" y="3505200"/>
            <a:ext cx="5334000" cy="1470025"/>
          </a:xfrm>
        </p:spPr>
        <p:txBody>
          <a:bodyPr/>
          <a:lstStyle>
            <a:lvl1pPr>
              <a:defRPr/>
            </a:lvl1pPr>
          </a:lstStyle>
          <a:p>
            <a:r>
              <a:rPr lang="en-US"/>
              <a:t>Click to edit Master title style</a:t>
            </a:r>
          </a:p>
        </p:txBody>
      </p:sp>
      <p:sp>
        <p:nvSpPr>
          <p:cNvPr id="7171" name="Rectangle 3"/>
          <p:cNvSpPr>
            <a:spLocks noGrp="1" noChangeArrowheads="1"/>
          </p:cNvSpPr>
          <p:nvPr>
            <p:ph type="subTitle" idx="1"/>
          </p:nvPr>
        </p:nvSpPr>
        <p:spPr>
          <a:xfrm>
            <a:off x="228600" y="5105400"/>
            <a:ext cx="5334000" cy="1524000"/>
          </a:xfrm>
        </p:spPr>
        <p:txBody>
          <a:bodyPr/>
          <a:lstStyle>
            <a:lvl1pPr marL="0" indent="0">
              <a:buFontTx/>
              <a:buNone/>
              <a:defRPr/>
            </a:lvl1pPr>
          </a:lstStyle>
          <a:p>
            <a:r>
              <a:rPr lang="en-US"/>
              <a:t>Click to edit Master subtitle style</a:t>
            </a:r>
          </a:p>
        </p:txBody>
      </p:sp>
    </p:spTree>
    <p:extLst>
      <p:ext uri="{BB962C8B-B14F-4D97-AF65-F5344CB8AC3E}">
        <p14:creationId xmlns:p14="http://schemas.microsoft.com/office/powerpoint/2010/main" val="2366568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93847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152400"/>
            <a:ext cx="2114550" cy="5562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152400"/>
            <a:ext cx="6191250" cy="5562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93486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82919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112537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1600200"/>
            <a:ext cx="41529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33900" y="1600200"/>
            <a:ext cx="41529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00574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71177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14058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9276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351559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341316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Bullet Background"/>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228600" y="152400"/>
            <a:ext cx="8458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228600" y="1600200"/>
            <a:ext cx="8458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4020"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xStyles>
    <p:titleStyle>
      <a:lvl1pPr algn="l" rtl="0" eaLnBrk="0" fontAlgn="base" hangingPunct="0">
        <a:spcBef>
          <a:spcPct val="0"/>
        </a:spcBef>
        <a:spcAft>
          <a:spcPct val="0"/>
        </a:spcAft>
        <a:defRPr sz="4400">
          <a:solidFill>
            <a:srgbClr val="847248"/>
          </a:solidFill>
          <a:latin typeface="+mj-lt"/>
          <a:ea typeface="+mj-ea"/>
          <a:cs typeface="+mj-cs"/>
        </a:defRPr>
      </a:lvl1pPr>
      <a:lvl2pPr algn="l" rtl="0" eaLnBrk="0" fontAlgn="base" hangingPunct="0">
        <a:spcBef>
          <a:spcPct val="0"/>
        </a:spcBef>
        <a:spcAft>
          <a:spcPct val="0"/>
        </a:spcAft>
        <a:defRPr sz="4400">
          <a:solidFill>
            <a:srgbClr val="847248"/>
          </a:solidFill>
          <a:latin typeface="Arial" charset="0"/>
        </a:defRPr>
      </a:lvl2pPr>
      <a:lvl3pPr algn="l" rtl="0" eaLnBrk="0" fontAlgn="base" hangingPunct="0">
        <a:spcBef>
          <a:spcPct val="0"/>
        </a:spcBef>
        <a:spcAft>
          <a:spcPct val="0"/>
        </a:spcAft>
        <a:defRPr sz="4400">
          <a:solidFill>
            <a:srgbClr val="847248"/>
          </a:solidFill>
          <a:latin typeface="Arial" charset="0"/>
        </a:defRPr>
      </a:lvl3pPr>
      <a:lvl4pPr algn="l" rtl="0" eaLnBrk="0" fontAlgn="base" hangingPunct="0">
        <a:spcBef>
          <a:spcPct val="0"/>
        </a:spcBef>
        <a:spcAft>
          <a:spcPct val="0"/>
        </a:spcAft>
        <a:defRPr sz="4400">
          <a:solidFill>
            <a:srgbClr val="847248"/>
          </a:solidFill>
          <a:latin typeface="Arial" charset="0"/>
        </a:defRPr>
      </a:lvl4pPr>
      <a:lvl5pPr algn="l" rtl="0" eaLnBrk="0" fontAlgn="base" hangingPunct="0">
        <a:spcBef>
          <a:spcPct val="0"/>
        </a:spcBef>
        <a:spcAft>
          <a:spcPct val="0"/>
        </a:spcAft>
        <a:defRPr sz="4400">
          <a:solidFill>
            <a:srgbClr val="847248"/>
          </a:solidFill>
          <a:latin typeface="Arial" charset="0"/>
        </a:defRPr>
      </a:lvl5pPr>
      <a:lvl6pPr marL="457200" algn="l" rtl="0" fontAlgn="base">
        <a:spcBef>
          <a:spcPct val="0"/>
        </a:spcBef>
        <a:spcAft>
          <a:spcPct val="0"/>
        </a:spcAft>
        <a:defRPr sz="4400">
          <a:solidFill>
            <a:srgbClr val="847248"/>
          </a:solidFill>
          <a:latin typeface="Arial" charset="0"/>
        </a:defRPr>
      </a:lvl6pPr>
      <a:lvl7pPr marL="914400" algn="l" rtl="0" fontAlgn="base">
        <a:spcBef>
          <a:spcPct val="0"/>
        </a:spcBef>
        <a:spcAft>
          <a:spcPct val="0"/>
        </a:spcAft>
        <a:defRPr sz="4400">
          <a:solidFill>
            <a:srgbClr val="847248"/>
          </a:solidFill>
          <a:latin typeface="Arial" charset="0"/>
        </a:defRPr>
      </a:lvl7pPr>
      <a:lvl8pPr marL="1371600" algn="l" rtl="0" fontAlgn="base">
        <a:spcBef>
          <a:spcPct val="0"/>
        </a:spcBef>
        <a:spcAft>
          <a:spcPct val="0"/>
        </a:spcAft>
        <a:defRPr sz="4400">
          <a:solidFill>
            <a:srgbClr val="847248"/>
          </a:solidFill>
          <a:latin typeface="Arial" charset="0"/>
        </a:defRPr>
      </a:lvl8pPr>
      <a:lvl9pPr marL="1828800" algn="l" rtl="0" fontAlgn="base">
        <a:spcBef>
          <a:spcPct val="0"/>
        </a:spcBef>
        <a:spcAft>
          <a:spcPct val="0"/>
        </a:spcAft>
        <a:defRPr sz="4400">
          <a:solidFill>
            <a:srgbClr val="847248"/>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travel@pvamu.edu"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pvamu.edu/pdsv/travel/forms/"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fmx.cpa.texas.gov/fmx/travel/textravel/index.php"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mailto:labell@pvamu.edu"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mailto:jdgregory@pvamu.edu" TargetMode="External"/><Relationship Id="rId4" Type="http://schemas.openxmlformats.org/officeDocument/2006/relationships/hyperlink" Target="mailto:ramatthews@pvamu.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4" descr="Title Backgrou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2"/>
          <p:cNvSpPr>
            <a:spLocks noGrp="1" noChangeArrowheads="1"/>
          </p:cNvSpPr>
          <p:nvPr>
            <p:ph type="ctrTitle"/>
          </p:nvPr>
        </p:nvSpPr>
        <p:spPr>
          <a:xfrm>
            <a:off x="228600" y="3352800"/>
            <a:ext cx="5410200" cy="1676400"/>
          </a:xfrm>
        </p:spPr>
        <p:txBody>
          <a:bodyPr/>
          <a:lstStyle/>
          <a:p>
            <a:pPr algn="ctr" eaLnBrk="1" hangingPunct="1"/>
            <a:r>
              <a:rPr lang="en-US" altLang="en-US" sz="4000" b="1" dirty="0"/>
              <a:t>Travel Training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State Fund Travel Allowances</a:t>
            </a:r>
          </a:p>
        </p:txBody>
      </p:sp>
      <p:sp>
        <p:nvSpPr>
          <p:cNvPr id="4" name="Content Placeholder 3"/>
          <p:cNvSpPr>
            <a:spLocks noGrp="1"/>
          </p:cNvSpPr>
          <p:nvPr>
            <p:ph sz="half" idx="2"/>
          </p:nvPr>
        </p:nvSpPr>
        <p:spPr>
          <a:xfrm>
            <a:off x="457200" y="1535113"/>
            <a:ext cx="8229600" cy="4591050"/>
          </a:xfrm>
        </p:spPr>
        <p:txBody>
          <a:bodyPr/>
          <a:lstStyle/>
          <a:p>
            <a:r>
              <a:rPr lang="en-US" sz="2000" dirty="0"/>
              <a:t>Lodging</a:t>
            </a:r>
          </a:p>
          <a:p>
            <a:pPr lvl="1"/>
            <a:r>
              <a:rPr lang="en-US" sz="1800" dirty="0"/>
              <a:t>GSA Rate or up to </a:t>
            </a:r>
            <a:r>
              <a:rPr lang="en-US" sz="1800" b="1" u="sng" dirty="0"/>
              <a:t>$93</a:t>
            </a:r>
            <a:r>
              <a:rPr lang="en-US" sz="1800" dirty="0"/>
              <a:t> if location is not listed</a:t>
            </a:r>
            <a:endParaRPr lang="en-US" sz="1800" b="1" u="sng" dirty="0"/>
          </a:p>
          <a:p>
            <a:r>
              <a:rPr lang="en-US" sz="2000" dirty="0"/>
              <a:t>Meals</a:t>
            </a:r>
          </a:p>
          <a:p>
            <a:pPr lvl="1"/>
            <a:r>
              <a:rPr lang="en-US" sz="1800" dirty="0"/>
              <a:t>GSA Rates or up to $51 if location is not listed</a:t>
            </a:r>
          </a:p>
          <a:p>
            <a:pPr lvl="1"/>
            <a:r>
              <a:rPr lang="en-US" sz="1800" dirty="0"/>
              <a:t>Exception: 1</a:t>
            </a:r>
            <a:r>
              <a:rPr lang="en-US" sz="1800" baseline="30000" dirty="0"/>
              <a:t>st</a:t>
            </a:r>
            <a:r>
              <a:rPr lang="en-US" sz="1800" dirty="0"/>
              <a:t> and Last day of travel up to 75%</a:t>
            </a:r>
          </a:p>
          <a:p>
            <a:r>
              <a:rPr lang="en-US" sz="2000" dirty="0"/>
              <a:t>Tips</a:t>
            </a:r>
          </a:p>
          <a:p>
            <a:pPr lvl="1"/>
            <a:r>
              <a:rPr lang="en-US" sz="1800" dirty="0"/>
              <a:t>Not allowed</a:t>
            </a:r>
          </a:p>
          <a:p>
            <a:r>
              <a:rPr lang="en-US" sz="2000" dirty="0"/>
              <a:t>Mileage</a:t>
            </a:r>
          </a:p>
          <a:p>
            <a:pPr lvl="1"/>
            <a:r>
              <a:rPr lang="en-US" sz="1800" dirty="0"/>
              <a:t>54.5  cents per mile</a:t>
            </a:r>
          </a:p>
          <a:p>
            <a:pPr marL="457200" lvl="1" indent="0">
              <a:buNone/>
            </a:pPr>
            <a:endParaRPr lang="en-US" dirty="0"/>
          </a:p>
          <a:p>
            <a:pPr lvl="1"/>
            <a:endParaRPr lang="en-US" dirty="0"/>
          </a:p>
        </p:txBody>
      </p:sp>
    </p:spTree>
    <p:extLst>
      <p:ext uri="{BB962C8B-B14F-4D97-AF65-F5344CB8AC3E}">
        <p14:creationId xmlns:p14="http://schemas.microsoft.com/office/powerpoint/2010/main" val="3376663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Local Fund Travel Allowances</a:t>
            </a:r>
          </a:p>
        </p:txBody>
      </p:sp>
      <p:sp>
        <p:nvSpPr>
          <p:cNvPr id="6" name="Content Placeholder 5"/>
          <p:cNvSpPr>
            <a:spLocks noGrp="1"/>
          </p:cNvSpPr>
          <p:nvPr>
            <p:ph sz="quarter" idx="4"/>
          </p:nvPr>
        </p:nvSpPr>
        <p:spPr>
          <a:xfrm>
            <a:off x="457201" y="1535113"/>
            <a:ext cx="8229600" cy="4591050"/>
          </a:xfrm>
        </p:spPr>
        <p:txBody>
          <a:bodyPr/>
          <a:lstStyle/>
          <a:p>
            <a:r>
              <a:rPr lang="en-US" sz="2000" dirty="0"/>
              <a:t>Lodging</a:t>
            </a:r>
          </a:p>
          <a:p>
            <a:pPr lvl="1"/>
            <a:r>
              <a:rPr lang="en-US" sz="1800" dirty="0"/>
              <a:t>GSA Rate or up to </a:t>
            </a:r>
            <a:r>
              <a:rPr lang="en-US" sz="1800" b="1" u="sng" dirty="0"/>
              <a:t>$125</a:t>
            </a:r>
            <a:r>
              <a:rPr lang="en-US" sz="1800" dirty="0"/>
              <a:t> if location is not listed</a:t>
            </a:r>
            <a:endParaRPr lang="en-US" sz="1800" b="1" u="sng" dirty="0"/>
          </a:p>
          <a:p>
            <a:r>
              <a:rPr lang="en-US" sz="2000" dirty="0"/>
              <a:t>Meals</a:t>
            </a:r>
          </a:p>
          <a:p>
            <a:pPr lvl="1"/>
            <a:r>
              <a:rPr lang="en-US" sz="1800" dirty="0"/>
              <a:t>GSA Rates or up to $51 if location is not listed</a:t>
            </a:r>
          </a:p>
          <a:p>
            <a:pPr lvl="1"/>
            <a:r>
              <a:rPr lang="en-US" sz="1800" dirty="0"/>
              <a:t>Exception: 1</a:t>
            </a:r>
            <a:r>
              <a:rPr lang="en-US" sz="1800" baseline="30000" dirty="0"/>
              <a:t>st</a:t>
            </a:r>
            <a:r>
              <a:rPr lang="en-US" sz="1800" dirty="0"/>
              <a:t> and Last day of travel up to 75%</a:t>
            </a:r>
          </a:p>
          <a:p>
            <a:r>
              <a:rPr lang="en-US" sz="2000" dirty="0"/>
              <a:t>Tips (included in meal allowance)</a:t>
            </a:r>
          </a:p>
          <a:p>
            <a:pPr lvl="1"/>
            <a:r>
              <a:rPr lang="en-US" sz="1800" dirty="0"/>
              <a:t>Up to 20%</a:t>
            </a:r>
          </a:p>
          <a:p>
            <a:r>
              <a:rPr lang="en-US" sz="2000" dirty="0"/>
              <a:t>Mileage</a:t>
            </a:r>
          </a:p>
          <a:p>
            <a:pPr lvl="1"/>
            <a:r>
              <a:rPr lang="en-US" sz="1800" dirty="0"/>
              <a:t>54.5  cents per mile</a:t>
            </a:r>
          </a:p>
        </p:txBody>
      </p:sp>
    </p:spTree>
    <p:extLst>
      <p:ext uri="{BB962C8B-B14F-4D97-AF65-F5344CB8AC3E}">
        <p14:creationId xmlns:p14="http://schemas.microsoft.com/office/powerpoint/2010/main" val="23208926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0" y="152400"/>
            <a:ext cx="9144000" cy="1143000"/>
          </a:xfrm>
        </p:spPr>
        <p:txBody>
          <a:bodyPr/>
          <a:lstStyle/>
          <a:p>
            <a:pPr eaLnBrk="1" hangingPunct="1"/>
            <a:r>
              <a:rPr lang="en-US" altLang="en-US" sz="4000" dirty="0"/>
              <a:t>Travel Allowances</a:t>
            </a:r>
          </a:p>
        </p:txBody>
      </p:sp>
      <p:sp>
        <p:nvSpPr>
          <p:cNvPr id="31747" name="Rectangle 3"/>
          <p:cNvSpPr>
            <a:spLocks noGrp="1" noChangeArrowheads="1"/>
          </p:cNvSpPr>
          <p:nvPr>
            <p:ph type="body" idx="1"/>
          </p:nvPr>
        </p:nvSpPr>
        <p:spPr>
          <a:xfrm>
            <a:off x="76200" y="1447800"/>
            <a:ext cx="8991600" cy="4572000"/>
          </a:xfrm>
        </p:spPr>
        <p:txBody>
          <a:bodyPr/>
          <a:lstStyle/>
          <a:p>
            <a:pPr marL="609600" indent="-609600" eaLnBrk="1" hangingPunct="1">
              <a:lnSpc>
                <a:spcPct val="80000"/>
              </a:lnSpc>
              <a:buFontTx/>
              <a:buNone/>
            </a:pPr>
            <a:endParaRPr lang="en-US" altLang="en-US" sz="1600" b="1" dirty="0"/>
          </a:p>
          <a:p>
            <a:pPr marL="609600" indent="-609600" eaLnBrk="1" hangingPunct="1">
              <a:lnSpc>
                <a:spcPct val="80000"/>
              </a:lnSpc>
              <a:buFontTx/>
              <a:buNone/>
            </a:pPr>
            <a:r>
              <a:rPr lang="en-US" altLang="en-US" sz="1800" b="1" dirty="0"/>
              <a:t>Registration and Membership Fees –</a:t>
            </a:r>
          </a:p>
          <a:p>
            <a:pPr marL="609600" indent="-609600" eaLnBrk="1" hangingPunct="1">
              <a:lnSpc>
                <a:spcPct val="80000"/>
              </a:lnSpc>
              <a:buFontTx/>
              <a:buNone/>
            </a:pPr>
            <a:r>
              <a:rPr lang="en-US" altLang="en-US" sz="1800" dirty="0"/>
              <a:t>	Registration fees.</a:t>
            </a:r>
          </a:p>
          <a:p>
            <a:pPr marL="990600" lvl="1" indent="-533400" eaLnBrk="1" hangingPunct="1">
              <a:lnSpc>
                <a:spcPct val="80000"/>
              </a:lnSpc>
            </a:pPr>
            <a:r>
              <a:rPr lang="en-US" altLang="en-US" sz="1600" dirty="0"/>
              <a:t>A state agency may reimburse a state employee for a meal expense incurred within the employee’s designated headquarters and paid as part of a registration fee only if the expense is mandatory.  Any entertainment and other personal expenses are not reimbursable.</a:t>
            </a:r>
            <a:endParaRPr lang="en-US" altLang="en-US" sz="1600" b="1" i="1" dirty="0"/>
          </a:p>
          <a:p>
            <a:pPr marL="990600" lvl="1" indent="-533400" eaLnBrk="1" hangingPunct="1">
              <a:lnSpc>
                <a:spcPct val="80000"/>
              </a:lnSpc>
            </a:pPr>
            <a:r>
              <a:rPr lang="en-US" altLang="en-US" sz="1600" b="1" i="1" dirty="0"/>
              <a:t>***Voucher and Documentation Requirements:  The Supporting documentation for a state agency’s reimbursement of a state employee for registration fee for a seminar or conference must include proof of payment of the fee.</a:t>
            </a:r>
          </a:p>
          <a:p>
            <a:pPr marL="990600" lvl="1" indent="-533400" eaLnBrk="1" hangingPunct="1">
              <a:lnSpc>
                <a:spcPct val="80000"/>
              </a:lnSpc>
              <a:buFontTx/>
              <a:buNone/>
            </a:pPr>
            <a:endParaRPr lang="en-US" altLang="en-US" sz="1600" dirty="0"/>
          </a:p>
          <a:p>
            <a:pPr marL="609600" indent="-609600" eaLnBrk="1" hangingPunct="1">
              <a:lnSpc>
                <a:spcPct val="80000"/>
              </a:lnSpc>
              <a:buFontTx/>
              <a:buNone/>
            </a:pPr>
            <a:r>
              <a:rPr lang="en-US" altLang="en-US" sz="1800" dirty="0"/>
              <a:t>	Memberships in or dues for professional organizations.</a:t>
            </a:r>
          </a:p>
          <a:p>
            <a:pPr marL="990600" lvl="1" indent="-533400" eaLnBrk="1" hangingPunct="1">
              <a:lnSpc>
                <a:spcPct val="80000"/>
              </a:lnSpc>
            </a:pPr>
            <a:r>
              <a:rPr lang="en-US" altLang="en-US" sz="1600" dirty="0"/>
              <a:t>A state agency may not use appropriated funds to reimburse a state employee for membership in or dues for a professional organization unless the administrative head of agency, or that person’s designee, first reviews and approves the reimbursement.</a:t>
            </a:r>
            <a:endParaRPr lang="en-US" altLang="en-US" sz="1600" i="1" dirty="0"/>
          </a:p>
          <a:p>
            <a:pPr marL="990600" lvl="1" indent="-533400" eaLnBrk="1" hangingPunct="1">
              <a:lnSpc>
                <a:spcPct val="80000"/>
              </a:lnSpc>
            </a:pPr>
            <a:r>
              <a:rPr lang="en-US" altLang="en-US" sz="1600" i="1" dirty="0"/>
              <a:t>(Per Prairie View A&amp;M University’s Administrative Procedures Membership In or Dues May Not be Paid from State Funds)</a:t>
            </a:r>
            <a:endParaRPr lang="en-US" altLang="en-US" sz="1600" b="1" dirty="0"/>
          </a:p>
          <a:p>
            <a:pPr marL="609600" indent="-609600" eaLnBrk="1" hangingPunct="1">
              <a:lnSpc>
                <a:spcPct val="80000"/>
              </a:lnSpc>
              <a:buFontTx/>
              <a:buNone/>
            </a:pPr>
            <a:endParaRPr lang="en-US" altLang="en-US" sz="1800" b="1" dirty="0"/>
          </a:p>
        </p:txBody>
      </p:sp>
    </p:spTree>
    <p:extLst>
      <p:ext uri="{BB962C8B-B14F-4D97-AF65-F5344CB8AC3E}">
        <p14:creationId xmlns:p14="http://schemas.microsoft.com/office/powerpoint/2010/main" val="3462292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0" y="152400"/>
            <a:ext cx="9144000" cy="1143000"/>
          </a:xfrm>
        </p:spPr>
        <p:txBody>
          <a:bodyPr/>
          <a:lstStyle/>
          <a:p>
            <a:pPr eaLnBrk="1" hangingPunct="1"/>
            <a:r>
              <a:rPr lang="en-US" altLang="en-US" sz="4000" dirty="0"/>
              <a:t>Travel Allowances</a:t>
            </a:r>
          </a:p>
        </p:txBody>
      </p:sp>
      <p:sp>
        <p:nvSpPr>
          <p:cNvPr id="32771" name="Rectangle 3"/>
          <p:cNvSpPr>
            <a:spLocks noGrp="1" noChangeArrowheads="1"/>
          </p:cNvSpPr>
          <p:nvPr>
            <p:ph type="body" idx="1"/>
          </p:nvPr>
        </p:nvSpPr>
        <p:spPr>
          <a:xfrm>
            <a:off x="76200" y="1447800"/>
            <a:ext cx="8991600" cy="4572000"/>
          </a:xfrm>
        </p:spPr>
        <p:txBody>
          <a:bodyPr/>
          <a:lstStyle/>
          <a:p>
            <a:pPr marL="609600" indent="-609600" eaLnBrk="1" hangingPunct="1">
              <a:lnSpc>
                <a:spcPct val="80000"/>
              </a:lnSpc>
              <a:buFontTx/>
              <a:buNone/>
            </a:pPr>
            <a:r>
              <a:rPr lang="en-US" altLang="en-US" sz="1800" b="1" dirty="0"/>
              <a:t>Prospective State Employees –</a:t>
            </a:r>
          </a:p>
          <a:p>
            <a:pPr marL="609600" indent="-609600" eaLnBrk="1" hangingPunct="1">
              <a:lnSpc>
                <a:spcPct val="80000"/>
              </a:lnSpc>
              <a:buFontTx/>
              <a:buNone/>
            </a:pPr>
            <a:r>
              <a:rPr lang="en-US" altLang="en-US" sz="1800" dirty="0"/>
              <a:t>	A state agency that provides advance authorization to a prospective state employee to visit the agency for an interview or other employment evaluation may:</a:t>
            </a:r>
          </a:p>
          <a:p>
            <a:pPr marL="609600" indent="-609600" eaLnBrk="1" hangingPunct="1">
              <a:lnSpc>
                <a:spcPct val="80000"/>
              </a:lnSpc>
              <a:buFontTx/>
              <a:buNone/>
            </a:pPr>
            <a:endParaRPr lang="en-US" altLang="en-US" sz="1200" dirty="0"/>
          </a:p>
          <a:p>
            <a:pPr marL="1371600" lvl="2" indent="-457200" eaLnBrk="1" hangingPunct="1">
              <a:lnSpc>
                <a:spcPct val="80000"/>
              </a:lnSpc>
            </a:pPr>
            <a:r>
              <a:rPr lang="en-US" altLang="en-US" sz="1600" dirty="0"/>
              <a:t>Reimburse the prospective employee for a travel expense incurred as a result of visiting the agency, or</a:t>
            </a:r>
          </a:p>
          <a:p>
            <a:pPr marL="1371600" lvl="2" indent="-457200" eaLnBrk="1" hangingPunct="1">
              <a:lnSpc>
                <a:spcPct val="80000"/>
              </a:lnSpc>
            </a:pPr>
            <a:r>
              <a:rPr lang="en-US" altLang="en-US" sz="1600" dirty="0"/>
              <a:t>Pay a vendor for a travel expense incurred by the prospective employee as a result of visiting the agency.</a:t>
            </a:r>
          </a:p>
          <a:p>
            <a:pPr marL="1371600" lvl="2" indent="-457200" eaLnBrk="1" hangingPunct="1">
              <a:lnSpc>
                <a:spcPct val="80000"/>
              </a:lnSpc>
              <a:buFontTx/>
              <a:buNone/>
            </a:pPr>
            <a:r>
              <a:rPr lang="en-US" altLang="en-US" sz="1400" dirty="0"/>
              <a:t>	</a:t>
            </a:r>
          </a:p>
          <a:p>
            <a:pPr marL="609600" indent="-609600" eaLnBrk="1" hangingPunct="1">
              <a:lnSpc>
                <a:spcPct val="80000"/>
              </a:lnSpc>
              <a:buFontTx/>
              <a:buNone/>
            </a:pPr>
            <a:r>
              <a:rPr lang="en-US" altLang="en-US" sz="1800" dirty="0"/>
              <a:t>	The amount of the payment or reimbursement is limited to the amount that may be paid or reimbursed for travel expenses incurred by any individual who holds the position for which the prospective employee is being considered. </a:t>
            </a:r>
          </a:p>
          <a:p>
            <a:pPr marL="609600" indent="-609600" eaLnBrk="1" hangingPunct="1">
              <a:lnSpc>
                <a:spcPct val="80000"/>
              </a:lnSpc>
              <a:buFontTx/>
              <a:buNone/>
            </a:pPr>
            <a:endParaRPr lang="en-US" altLang="en-US" sz="1800" dirty="0"/>
          </a:p>
          <a:p>
            <a:pPr marL="609600" indent="-609600" eaLnBrk="1" hangingPunct="1">
              <a:lnSpc>
                <a:spcPct val="80000"/>
              </a:lnSpc>
              <a:buFontTx/>
              <a:buNone/>
            </a:pPr>
            <a:r>
              <a:rPr lang="en-US" altLang="en-US" sz="1800" dirty="0"/>
              <a:t>	A prospective state employee is not exempt from paying any hotel occupancy taxes. </a:t>
            </a:r>
            <a:endParaRPr lang="en-US" altLang="en-US" sz="1200" b="1" dirty="0"/>
          </a:p>
          <a:p>
            <a:pPr marL="609600" indent="-609600" eaLnBrk="1" hangingPunct="1">
              <a:lnSpc>
                <a:spcPct val="80000"/>
              </a:lnSpc>
              <a:buFontTx/>
              <a:buNone/>
            </a:pPr>
            <a:endParaRPr lang="en-US" altLang="en-US" sz="1800" dirty="0"/>
          </a:p>
        </p:txBody>
      </p:sp>
    </p:spTree>
    <p:extLst>
      <p:ext uri="{BB962C8B-B14F-4D97-AF65-F5344CB8AC3E}">
        <p14:creationId xmlns:p14="http://schemas.microsoft.com/office/powerpoint/2010/main" val="3630040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sz="4000" dirty="0"/>
              <a:t>Travel Allowances</a:t>
            </a:r>
          </a:p>
        </p:txBody>
      </p:sp>
      <p:sp>
        <p:nvSpPr>
          <p:cNvPr id="18435" name="Rectangle 3"/>
          <p:cNvSpPr>
            <a:spLocks noGrp="1" noChangeArrowheads="1"/>
          </p:cNvSpPr>
          <p:nvPr>
            <p:ph type="body" idx="1"/>
          </p:nvPr>
        </p:nvSpPr>
        <p:spPr>
          <a:xfrm>
            <a:off x="228600" y="1447800"/>
            <a:ext cx="8458200" cy="4800600"/>
          </a:xfrm>
        </p:spPr>
        <p:txBody>
          <a:bodyPr/>
          <a:lstStyle/>
          <a:p>
            <a:pPr eaLnBrk="1" hangingPunct="1">
              <a:lnSpc>
                <a:spcPct val="80000"/>
              </a:lnSpc>
              <a:buFontTx/>
              <a:buNone/>
            </a:pPr>
            <a:r>
              <a:rPr lang="en-US" altLang="en-US" sz="2800" b="1" dirty="0"/>
              <a:t>Incidental Expenses</a:t>
            </a:r>
          </a:p>
          <a:p>
            <a:pPr eaLnBrk="1" hangingPunct="1">
              <a:lnSpc>
                <a:spcPct val="80000"/>
              </a:lnSpc>
            </a:pPr>
            <a:r>
              <a:rPr lang="en-US" altLang="en-US" sz="2400" dirty="0"/>
              <a:t>Any expenditure being claimed as an	incidental expense must be supported by an itemized receipt, with the following exceptions:</a:t>
            </a:r>
            <a:br>
              <a:rPr lang="en-US" altLang="en-US" sz="2400" dirty="0"/>
            </a:br>
            <a:endParaRPr lang="en-US" altLang="en-US" sz="2400" dirty="0"/>
          </a:p>
          <a:p>
            <a:pPr eaLnBrk="1" hangingPunct="1">
              <a:lnSpc>
                <a:spcPct val="80000"/>
              </a:lnSpc>
              <a:buFontTx/>
              <a:buNone/>
            </a:pPr>
            <a:r>
              <a:rPr lang="en-US" altLang="en-US" sz="2400" dirty="0"/>
              <a:t>		a.   Toll road</a:t>
            </a:r>
            <a:br>
              <a:rPr lang="en-US" altLang="en-US" sz="2400" dirty="0"/>
            </a:br>
            <a:r>
              <a:rPr lang="en-US" altLang="en-US" sz="2400" dirty="0"/>
              <a:t>      	b.   Taxi charges less than $30</a:t>
            </a:r>
          </a:p>
          <a:p>
            <a:pPr eaLnBrk="1" hangingPunct="1">
              <a:lnSpc>
                <a:spcPct val="80000"/>
              </a:lnSpc>
              <a:buFontTx/>
              <a:buNone/>
            </a:pPr>
            <a:endParaRPr lang="en-US" altLang="en-US" sz="2400" dirty="0"/>
          </a:p>
          <a:p>
            <a:pPr eaLnBrk="1" hangingPunct="1">
              <a:lnSpc>
                <a:spcPct val="80000"/>
              </a:lnSpc>
            </a:pPr>
            <a:r>
              <a:rPr lang="en-US" altLang="en-US" sz="2400" dirty="0"/>
              <a:t>Any telecommunications costs incurred, amounting to $6.00 or more per expense report, must with itemized receipts or a log.</a:t>
            </a:r>
            <a:br>
              <a:rPr lang="en-US" altLang="en-US" sz="2400" dirty="0"/>
            </a:br>
            <a:br>
              <a:rPr lang="en-US" altLang="en-US" sz="2400" dirty="0"/>
            </a:br>
            <a:br>
              <a:rPr lang="en-US" altLang="en-US" sz="2800" dirty="0"/>
            </a:br>
            <a:endParaRPr lang="en-US" altLang="en-US" sz="2800" dirty="0"/>
          </a:p>
        </p:txBody>
      </p:sp>
    </p:spTree>
    <p:extLst>
      <p:ext uri="{BB962C8B-B14F-4D97-AF65-F5344CB8AC3E}">
        <p14:creationId xmlns:p14="http://schemas.microsoft.com/office/powerpoint/2010/main" val="2163141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0" y="152400"/>
            <a:ext cx="9144000" cy="1143000"/>
          </a:xfrm>
        </p:spPr>
        <p:txBody>
          <a:bodyPr/>
          <a:lstStyle/>
          <a:p>
            <a:pPr eaLnBrk="1" hangingPunct="1"/>
            <a:r>
              <a:rPr lang="en-US" altLang="en-US" sz="4000" dirty="0"/>
              <a:t>Unallowable Travel Expenses</a:t>
            </a:r>
          </a:p>
        </p:txBody>
      </p:sp>
      <p:sp>
        <p:nvSpPr>
          <p:cNvPr id="33795" name="Rectangle 3"/>
          <p:cNvSpPr>
            <a:spLocks noGrp="1" noChangeArrowheads="1"/>
          </p:cNvSpPr>
          <p:nvPr>
            <p:ph type="body" idx="1"/>
          </p:nvPr>
        </p:nvSpPr>
        <p:spPr>
          <a:xfrm>
            <a:off x="228600" y="1600200"/>
            <a:ext cx="8763000" cy="4114800"/>
          </a:xfrm>
        </p:spPr>
        <p:txBody>
          <a:bodyPr/>
          <a:lstStyle/>
          <a:p>
            <a:pPr eaLnBrk="1" hangingPunct="1">
              <a:lnSpc>
                <a:spcPct val="90000"/>
              </a:lnSpc>
            </a:pPr>
            <a:r>
              <a:rPr lang="en-US" altLang="en-US" sz="2800" dirty="0"/>
              <a:t>State tax at hotels within the State of Texas</a:t>
            </a:r>
          </a:p>
          <a:p>
            <a:pPr eaLnBrk="1" hangingPunct="1">
              <a:lnSpc>
                <a:spcPct val="90000"/>
              </a:lnSpc>
            </a:pPr>
            <a:r>
              <a:rPr lang="en-US" altLang="en-US" sz="2800" dirty="0"/>
              <a:t>Excess baggage charges for personal belongings</a:t>
            </a:r>
          </a:p>
          <a:p>
            <a:pPr eaLnBrk="1" hangingPunct="1">
              <a:lnSpc>
                <a:spcPct val="90000"/>
              </a:lnSpc>
            </a:pPr>
            <a:r>
              <a:rPr lang="en-US" altLang="en-US" sz="2800" dirty="0"/>
              <a:t>Purchase of alcoholic beverages</a:t>
            </a:r>
          </a:p>
          <a:p>
            <a:pPr eaLnBrk="1" hangingPunct="1">
              <a:lnSpc>
                <a:spcPct val="90000"/>
              </a:lnSpc>
            </a:pPr>
            <a:r>
              <a:rPr lang="en-US" altLang="en-US" sz="2800" dirty="0"/>
              <a:t>Expenses for guest travelers, such as spouses or children	</a:t>
            </a:r>
          </a:p>
          <a:p>
            <a:pPr eaLnBrk="1" hangingPunct="1">
              <a:lnSpc>
                <a:spcPct val="90000"/>
              </a:lnSpc>
            </a:pPr>
            <a:r>
              <a:rPr lang="en-US" altLang="en-US" sz="2800" dirty="0"/>
              <a:t>Student Travel on State funds is generally not allowed.</a:t>
            </a:r>
          </a:p>
          <a:p>
            <a:pPr eaLnBrk="1" hangingPunct="1">
              <a:lnSpc>
                <a:spcPct val="90000"/>
              </a:lnSpc>
            </a:pPr>
            <a:r>
              <a:rPr lang="en-US" altLang="en-US" sz="2800" dirty="0"/>
              <a:t>Direct student recruiting outside of Texas using State funds</a:t>
            </a:r>
            <a:endParaRPr lang="en-US" altLang="en-US" sz="1100" dirty="0"/>
          </a:p>
          <a:p>
            <a:pPr marL="609600" indent="-609600" eaLnBrk="1" hangingPunct="1">
              <a:lnSpc>
                <a:spcPct val="90000"/>
              </a:lnSpc>
              <a:buFontTx/>
              <a:buNone/>
            </a:pPr>
            <a:endParaRPr lang="en-US" altLang="en-US" sz="2000" dirty="0"/>
          </a:p>
        </p:txBody>
      </p:sp>
    </p:spTree>
    <p:extLst>
      <p:ext uri="{BB962C8B-B14F-4D97-AF65-F5344CB8AC3E}">
        <p14:creationId xmlns:p14="http://schemas.microsoft.com/office/powerpoint/2010/main" val="3918952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28600" y="152400"/>
            <a:ext cx="8686800" cy="1143000"/>
          </a:xfrm>
        </p:spPr>
        <p:txBody>
          <a:bodyPr/>
          <a:lstStyle/>
          <a:p>
            <a:pPr algn="ctr"/>
            <a:r>
              <a:rPr lang="en-US" altLang="en-US" sz="3600" dirty="0"/>
              <a:t>OSP (Office of Sponsored Program)Travel Reimbursement Policy</a:t>
            </a:r>
          </a:p>
        </p:txBody>
      </p:sp>
      <p:sp>
        <p:nvSpPr>
          <p:cNvPr id="14339" name="Content Placeholder 2"/>
          <p:cNvSpPr>
            <a:spLocks noGrp="1"/>
          </p:cNvSpPr>
          <p:nvPr>
            <p:ph idx="1"/>
          </p:nvPr>
        </p:nvSpPr>
        <p:spPr>
          <a:xfrm>
            <a:off x="119063" y="1524000"/>
            <a:ext cx="8991600" cy="4267200"/>
          </a:xfrm>
        </p:spPr>
        <p:txBody>
          <a:bodyPr/>
          <a:lstStyle/>
          <a:p>
            <a:r>
              <a:rPr lang="en-US" altLang="en-US" sz="1800" dirty="0"/>
              <a:t>OSP has implemented a uniform travel policy effecting all travel conducted in support of sponsored projects managed by OSP.</a:t>
            </a:r>
          </a:p>
          <a:p>
            <a:pPr lvl="1"/>
            <a:r>
              <a:rPr lang="en-US" altLang="en-US" sz="1400" dirty="0"/>
              <a:t>Each traveler should be familiar with this policy </a:t>
            </a:r>
            <a:r>
              <a:rPr lang="en-US" altLang="en-US" sz="1400" b="1" dirty="0"/>
              <a:t>prior </a:t>
            </a:r>
            <a:r>
              <a:rPr lang="en-US" altLang="en-US" sz="1400" dirty="0"/>
              <a:t>to travel to ensure that costs will be reimbursable. Also, the traveler should be familiar with the Office of Sponsored Program requirements for documentation of expenses. </a:t>
            </a:r>
          </a:p>
          <a:p>
            <a:endParaRPr lang="en-US" altLang="en-US" sz="700" dirty="0"/>
          </a:p>
          <a:p>
            <a:r>
              <a:rPr lang="en-US" altLang="en-US" sz="1800" dirty="0"/>
              <a:t>Lack of proper documentation may result in non-reimbursable expenses and a delay in processing the employee’s travel expense report. It is the traveler's responsibility to report his/her actual travel expenses in accordance with System ethics regulation and in accordance with the regulations set forth in this policy. </a:t>
            </a:r>
          </a:p>
          <a:p>
            <a:endParaRPr lang="en-US" altLang="en-US" sz="700" dirty="0"/>
          </a:p>
          <a:p>
            <a:r>
              <a:rPr lang="en-US" altLang="en-US" sz="1800" dirty="0"/>
              <a:t>It is the responsibility of the Office of Sponsored Programs (OSP) to provide flexible and expeditious review and approval of travel requests and to provide guidance and assurances that assist the University’s Travel Office with processing advances and reimbursements to the traveler that maintain strict adherence to any applicable state, federal or sponsor requirements.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Corporate Travel Card</a:t>
            </a:r>
          </a:p>
        </p:txBody>
      </p:sp>
      <p:sp>
        <p:nvSpPr>
          <p:cNvPr id="35843" name="Rectangle 3"/>
          <p:cNvSpPr>
            <a:spLocks noGrp="1" noChangeArrowheads="1"/>
          </p:cNvSpPr>
          <p:nvPr>
            <p:ph type="body" idx="1"/>
          </p:nvPr>
        </p:nvSpPr>
        <p:spPr/>
        <p:txBody>
          <a:bodyPr/>
          <a:lstStyle/>
          <a:p>
            <a:pPr eaLnBrk="1" hangingPunct="1">
              <a:defRPr/>
            </a:pPr>
            <a:r>
              <a:rPr lang="en-US" altLang="en-US" sz="2000" dirty="0"/>
              <a:t>University Travelers are provided the opportunity to obtain a Citibank Corporate Card to cover expenses associated with official University business travel. </a:t>
            </a:r>
          </a:p>
          <a:p>
            <a:pPr eaLnBrk="1" hangingPunct="1">
              <a:defRPr/>
            </a:pPr>
            <a:r>
              <a:rPr lang="en-US" altLang="en-US" sz="2000" dirty="0"/>
              <a:t>Applications are available on the PVAMU website on the Travel Services page.</a:t>
            </a:r>
          </a:p>
          <a:p>
            <a:pPr eaLnBrk="1" hangingPunct="1">
              <a:defRPr/>
            </a:pPr>
            <a:r>
              <a:rPr lang="en-US" altLang="en-US" sz="2000" dirty="0"/>
              <a:t>Completed applications should be emailed to </a:t>
            </a:r>
            <a:r>
              <a:rPr lang="en-US" altLang="en-US" sz="2000" dirty="0">
                <a:hlinkClick r:id="rId3"/>
              </a:rPr>
              <a:t>travel@pvamu.edu</a:t>
            </a:r>
            <a:r>
              <a:rPr lang="en-US" altLang="en-US" sz="2000" dirty="0"/>
              <a:t>.</a:t>
            </a:r>
          </a:p>
          <a:p>
            <a:pPr lvl="1" eaLnBrk="1" hangingPunct="1">
              <a:defRPr/>
            </a:pPr>
            <a:r>
              <a:rPr lang="en-US" altLang="en-US" sz="1600" dirty="0"/>
              <a:t>Applications must include approval of the travelers immediate supervisor and/or Dean.</a:t>
            </a:r>
          </a:p>
          <a:p>
            <a:pPr eaLnBrk="1" hangingPunct="1">
              <a:defRPr/>
            </a:pPr>
            <a:r>
              <a:rPr lang="en-US" altLang="en-US" sz="2000" dirty="0"/>
              <a:t>Upon receipt of the application, Travel Services staff will order the card from Citibank.</a:t>
            </a:r>
          </a:p>
          <a:p>
            <a:pPr eaLnBrk="1" hangingPunct="1">
              <a:defRPr/>
            </a:pPr>
            <a:r>
              <a:rPr lang="en-US" altLang="en-US" sz="2000" dirty="0"/>
              <a:t>Upon receipt of the corporate travel card, Travel Services will notify the employee via email to pickup their card.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altLang="en-US" dirty="0"/>
              <a:t>Helpful Links</a:t>
            </a:r>
          </a:p>
        </p:txBody>
      </p:sp>
      <p:sp>
        <p:nvSpPr>
          <p:cNvPr id="56323" name="Rectangle 3"/>
          <p:cNvSpPr>
            <a:spLocks noGrp="1" noChangeArrowheads="1"/>
          </p:cNvSpPr>
          <p:nvPr>
            <p:ph type="body" idx="1"/>
          </p:nvPr>
        </p:nvSpPr>
        <p:spPr>
          <a:xfrm>
            <a:off x="228600" y="1371600"/>
            <a:ext cx="8915400" cy="4114800"/>
          </a:xfrm>
        </p:spPr>
        <p:txBody>
          <a:bodyPr/>
          <a:lstStyle/>
          <a:p>
            <a:pPr eaLnBrk="1" hangingPunct="1">
              <a:buFontTx/>
              <a:buNone/>
            </a:pPr>
            <a:endParaRPr lang="en-US" altLang="en-US" dirty="0"/>
          </a:p>
          <a:p>
            <a:pPr eaLnBrk="1" hangingPunct="1"/>
            <a:r>
              <a:rPr lang="en-US" altLang="en-US" sz="2800" dirty="0"/>
              <a:t>Travel forms can be located on the Business Affairs website: </a:t>
            </a:r>
          </a:p>
          <a:p>
            <a:pPr marL="457200" lvl="1" indent="0" eaLnBrk="1" hangingPunct="1">
              <a:buNone/>
            </a:pPr>
            <a:r>
              <a:rPr lang="en-US" altLang="en-US" sz="2400" dirty="0">
                <a:hlinkClick r:id="rId3"/>
              </a:rPr>
              <a:t>https://www.pvamu.edu/pdsv/travel/forms/</a:t>
            </a:r>
            <a:r>
              <a:rPr lang="en-US" altLang="en-US" sz="2400" dirty="0"/>
              <a:t> </a:t>
            </a:r>
          </a:p>
          <a:p>
            <a:pPr marL="457200" lvl="1" indent="0" eaLnBrk="1" hangingPunct="1">
              <a:buNone/>
            </a:pPr>
            <a:endParaRPr lang="en-US" altLang="en-US" sz="2400" dirty="0"/>
          </a:p>
          <a:p>
            <a:pPr eaLnBrk="1" hangingPunct="1"/>
            <a:r>
              <a:rPr lang="en-US" altLang="en-US" sz="2800" dirty="0"/>
              <a:t>State Travel Guidelines can located on the State of Texas website:</a:t>
            </a:r>
          </a:p>
          <a:p>
            <a:pPr eaLnBrk="1" hangingPunct="1">
              <a:buFontTx/>
              <a:buNone/>
            </a:pPr>
            <a:r>
              <a:rPr lang="en-US" altLang="en-US" sz="2800" dirty="0"/>
              <a:t>	 </a:t>
            </a:r>
            <a:r>
              <a:rPr lang="en-US" altLang="en-US" sz="2400" dirty="0">
                <a:hlinkClick r:id="rId4"/>
              </a:rPr>
              <a:t>https://fmx.cpa.texas.gov/fmx/travel/textravel/index.php</a:t>
            </a:r>
            <a:r>
              <a:rPr lang="en-US" altLang="en-US" sz="2400" dirty="0"/>
              <a:t> </a:t>
            </a:r>
            <a:endParaRPr lang="en-US" altLang="en-US" sz="2800" dirty="0"/>
          </a:p>
          <a:p>
            <a:pPr eaLnBrk="1" hangingPunct="1">
              <a:buFontTx/>
              <a:buNone/>
            </a:pPr>
            <a:endParaRPr lang="en-US"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en-US" altLang="en-US" dirty="0"/>
              <a:t>Travel Services Contact Info</a:t>
            </a:r>
          </a:p>
        </p:txBody>
      </p:sp>
      <p:sp>
        <p:nvSpPr>
          <p:cNvPr id="57347" name="Rectangle 3"/>
          <p:cNvSpPr>
            <a:spLocks noGrp="1" noChangeArrowheads="1"/>
          </p:cNvSpPr>
          <p:nvPr>
            <p:ph type="body" idx="1"/>
          </p:nvPr>
        </p:nvSpPr>
        <p:spPr>
          <a:xfrm>
            <a:off x="152400" y="1524000"/>
            <a:ext cx="8458200" cy="4114800"/>
          </a:xfrm>
        </p:spPr>
        <p:txBody>
          <a:bodyPr/>
          <a:lstStyle/>
          <a:p>
            <a:pPr eaLnBrk="1" hangingPunct="1">
              <a:lnSpc>
                <a:spcPct val="80000"/>
              </a:lnSpc>
              <a:buFontTx/>
              <a:buNone/>
            </a:pPr>
            <a:r>
              <a:rPr lang="en-US" altLang="en-US" sz="1400" dirty="0">
                <a:latin typeface="Calibri" panose="020F0502020204030204" pitchFamily="34" charset="0"/>
                <a:cs typeface="Calibri" panose="020F0502020204030204" pitchFamily="34" charset="0"/>
              </a:rPr>
              <a:t>Laura Bell</a:t>
            </a:r>
          </a:p>
          <a:p>
            <a:pPr eaLnBrk="1" hangingPunct="1">
              <a:lnSpc>
                <a:spcPct val="80000"/>
              </a:lnSpc>
              <a:buFontTx/>
              <a:buNone/>
            </a:pPr>
            <a:r>
              <a:rPr lang="en-US" altLang="en-US" sz="1400" dirty="0">
                <a:latin typeface="Calibri" panose="020F0502020204030204" pitchFamily="34" charset="0"/>
                <a:cs typeface="Calibri" panose="020F0502020204030204" pitchFamily="34" charset="0"/>
              </a:rPr>
              <a:t>Travel Specialist II</a:t>
            </a:r>
          </a:p>
          <a:p>
            <a:pPr eaLnBrk="1" hangingPunct="1">
              <a:lnSpc>
                <a:spcPct val="80000"/>
              </a:lnSpc>
              <a:buFontTx/>
              <a:buNone/>
            </a:pPr>
            <a:r>
              <a:rPr lang="en-US" altLang="en-US" sz="1400" dirty="0">
                <a:latin typeface="Calibri" panose="020F0502020204030204" pitchFamily="34" charset="0"/>
                <a:cs typeface="Calibri" panose="020F0502020204030204" pitchFamily="34" charset="0"/>
              </a:rPr>
              <a:t>W.R. Banks Bldg. Suite 149 </a:t>
            </a:r>
          </a:p>
          <a:p>
            <a:pPr eaLnBrk="1" hangingPunct="1">
              <a:lnSpc>
                <a:spcPct val="80000"/>
              </a:lnSpc>
              <a:buFontTx/>
              <a:buNone/>
            </a:pPr>
            <a:r>
              <a:rPr lang="en-US" altLang="en-US" sz="1400" dirty="0">
                <a:latin typeface="Calibri" panose="020F0502020204030204" pitchFamily="34" charset="0"/>
                <a:cs typeface="Calibri" panose="020F0502020204030204" pitchFamily="34" charset="0"/>
              </a:rPr>
              <a:t>(936) 261-1929</a:t>
            </a:r>
          </a:p>
          <a:p>
            <a:pPr eaLnBrk="1" hangingPunct="1">
              <a:lnSpc>
                <a:spcPct val="80000"/>
              </a:lnSpc>
              <a:buNone/>
            </a:pPr>
            <a:r>
              <a:rPr lang="en-US" altLang="en-US" sz="1400" dirty="0">
                <a:latin typeface="Calibri" panose="020F0502020204030204" pitchFamily="34" charset="0"/>
                <a:cs typeface="Calibri" panose="020F0502020204030204" pitchFamily="34" charset="0"/>
                <a:hlinkClick r:id="rId3"/>
              </a:rPr>
              <a:t>labell@pvamu.edu</a:t>
            </a:r>
            <a:endParaRPr lang="en-US" altLang="en-US" sz="1400" dirty="0">
              <a:latin typeface="Calibri" panose="020F0502020204030204" pitchFamily="34" charset="0"/>
              <a:cs typeface="Calibri" panose="020F0502020204030204" pitchFamily="34" charset="0"/>
            </a:endParaRPr>
          </a:p>
          <a:p>
            <a:pPr eaLnBrk="1" hangingPunct="1">
              <a:lnSpc>
                <a:spcPct val="80000"/>
              </a:lnSpc>
              <a:buFontTx/>
              <a:buNone/>
            </a:pPr>
            <a:endParaRPr lang="en-US" altLang="en-US" sz="1400" dirty="0">
              <a:latin typeface="Calibri" panose="020F0502020204030204" pitchFamily="34" charset="0"/>
              <a:cs typeface="Calibri" panose="020F0502020204030204" pitchFamily="34" charset="0"/>
            </a:endParaRPr>
          </a:p>
          <a:p>
            <a:pPr eaLnBrk="1" hangingPunct="1">
              <a:lnSpc>
                <a:spcPct val="80000"/>
              </a:lnSpc>
              <a:buFontTx/>
              <a:buNone/>
            </a:pPr>
            <a:r>
              <a:rPr lang="en-US" altLang="en-US" sz="1400" dirty="0">
                <a:latin typeface="Calibri" panose="020F0502020204030204" pitchFamily="34" charset="0"/>
                <a:cs typeface="Calibri" panose="020F0502020204030204" pitchFamily="34" charset="0"/>
              </a:rPr>
              <a:t>Rashaunda Matthews</a:t>
            </a:r>
          </a:p>
          <a:p>
            <a:pPr eaLnBrk="1" hangingPunct="1">
              <a:lnSpc>
                <a:spcPct val="80000"/>
              </a:lnSpc>
              <a:buFontTx/>
              <a:buNone/>
            </a:pPr>
            <a:r>
              <a:rPr lang="en-US" altLang="en-US" sz="1400" dirty="0">
                <a:latin typeface="Calibri" panose="020F0502020204030204" pitchFamily="34" charset="0"/>
                <a:cs typeface="Calibri" panose="020F0502020204030204" pitchFamily="34" charset="0"/>
              </a:rPr>
              <a:t>Manager, Travel and Expense Services</a:t>
            </a:r>
          </a:p>
          <a:p>
            <a:pPr eaLnBrk="1" hangingPunct="1">
              <a:lnSpc>
                <a:spcPct val="80000"/>
              </a:lnSpc>
              <a:buFontTx/>
              <a:buNone/>
            </a:pPr>
            <a:r>
              <a:rPr lang="en-US" altLang="en-US" sz="1400" dirty="0">
                <a:latin typeface="Calibri" panose="020F0502020204030204" pitchFamily="34" charset="0"/>
                <a:cs typeface="Calibri" panose="020F0502020204030204" pitchFamily="34" charset="0"/>
              </a:rPr>
              <a:t>W.R. Banks Bldg. Suite 149</a:t>
            </a:r>
          </a:p>
          <a:p>
            <a:pPr eaLnBrk="1" hangingPunct="1">
              <a:lnSpc>
                <a:spcPct val="80000"/>
              </a:lnSpc>
              <a:buFontTx/>
              <a:buNone/>
            </a:pPr>
            <a:r>
              <a:rPr lang="en-US" altLang="en-US" sz="1400" dirty="0">
                <a:latin typeface="Calibri" panose="020F0502020204030204" pitchFamily="34" charset="0"/>
                <a:cs typeface="Calibri" panose="020F0502020204030204" pitchFamily="34" charset="0"/>
              </a:rPr>
              <a:t>(936) 261-1736</a:t>
            </a:r>
          </a:p>
          <a:p>
            <a:pPr eaLnBrk="1" hangingPunct="1">
              <a:lnSpc>
                <a:spcPct val="80000"/>
              </a:lnSpc>
              <a:buNone/>
            </a:pPr>
            <a:r>
              <a:rPr lang="en-US" altLang="en-US" sz="1400" dirty="0">
                <a:latin typeface="Calibri" panose="020F0502020204030204" pitchFamily="34" charset="0"/>
                <a:cs typeface="Calibri" panose="020F0502020204030204" pitchFamily="34" charset="0"/>
                <a:hlinkClick r:id="rId4"/>
              </a:rPr>
              <a:t>ramatthews@pvamu.edu</a:t>
            </a:r>
            <a:r>
              <a:rPr lang="en-US" altLang="en-US" sz="1400" dirty="0">
                <a:latin typeface="Calibri" panose="020F0502020204030204" pitchFamily="34" charset="0"/>
                <a:cs typeface="Calibri" panose="020F0502020204030204" pitchFamily="34" charset="0"/>
              </a:rPr>
              <a:t> </a:t>
            </a:r>
          </a:p>
          <a:p>
            <a:pPr eaLnBrk="1" hangingPunct="1">
              <a:lnSpc>
                <a:spcPct val="80000"/>
              </a:lnSpc>
              <a:buFontTx/>
              <a:buNone/>
            </a:pPr>
            <a:endParaRPr lang="en-US" altLang="en-US" sz="1400" dirty="0">
              <a:latin typeface="Calibri" panose="020F0502020204030204" pitchFamily="34" charset="0"/>
              <a:cs typeface="Calibri" panose="020F0502020204030204" pitchFamily="34" charset="0"/>
            </a:endParaRPr>
          </a:p>
          <a:p>
            <a:pPr eaLnBrk="1" hangingPunct="1">
              <a:lnSpc>
                <a:spcPct val="80000"/>
              </a:lnSpc>
              <a:buFontTx/>
              <a:buNone/>
            </a:pPr>
            <a:r>
              <a:rPr lang="en-US" altLang="en-US" sz="1400" dirty="0">
                <a:latin typeface="Calibri" panose="020F0502020204030204" pitchFamily="34" charset="0"/>
                <a:cs typeface="Calibri" panose="020F0502020204030204" pitchFamily="34" charset="0"/>
              </a:rPr>
              <a:t>Jason Gregory </a:t>
            </a:r>
          </a:p>
          <a:p>
            <a:pPr eaLnBrk="1" hangingPunct="1">
              <a:lnSpc>
                <a:spcPct val="80000"/>
              </a:lnSpc>
              <a:buFontTx/>
              <a:buNone/>
            </a:pPr>
            <a:r>
              <a:rPr lang="en-US" altLang="en-US" sz="1400" dirty="0">
                <a:latin typeface="Calibri" panose="020F0502020204030204" pitchFamily="34" charset="0"/>
                <a:cs typeface="Calibri" panose="020F0502020204030204" pitchFamily="34" charset="0"/>
              </a:rPr>
              <a:t>Director, Procurement &amp; Disbursement Services</a:t>
            </a:r>
          </a:p>
          <a:p>
            <a:pPr eaLnBrk="1" hangingPunct="1">
              <a:lnSpc>
                <a:spcPct val="80000"/>
              </a:lnSpc>
              <a:buFontTx/>
              <a:buNone/>
            </a:pPr>
            <a:r>
              <a:rPr lang="en-US" altLang="en-US" sz="1400" dirty="0">
                <a:latin typeface="Calibri" panose="020F0502020204030204" pitchFamily="34" charset="0"/>
                <a:cs typeface="Calibri" panose="020F0502020204030204" pitchFamily="34" charset="0"/>
              </a:rPr>
              <a:t>W.R. Banks Bldg. Suite 115</a:t>
            </a:r>
          </a:p>
          <a:p>
            <a:pPr eaLnBrk="1" hangingPunct="1">
              <a:lnSpc>
                <a:spcPct val="80000"/>
              </a:lnSpc>
              <a:buNone/>
            </a:pPr>
            <a:r>
              <a:rPr lang="en-US" altLang="en-US" sz="1400" dirty="0">
                <a:latin typeface="Calibri" panose="020F0502020204030204" pitchFamily="34" charset="0"/>
                <a:cs typeface="Calibri" panose="020F0502020204030204" pitchFamily="34" charset="0"/>
              </a:rPr>
              <a:t>(936) 261-1974</a:t>
            </a:r>
          </a:p>
          <a:p>
            <a:pPr eaLnBrk="1" hangingPunct="1">
              <a:lnSpc>
                <a:spcPct val="80000"/>
              </a:lnSpc>
              <a:buNone/>
            </a:pPr>
            <a:r>
              <a:rPr lang="en-US" altLang="en-US" sz="1400" dirty="0">
                <a:latin typeface="Calibri" panose="020F0502020204030204" pitchFamily="34" charset="0"/>
                <a:cs typeface="Calibri" panose="020F0502020204030204" pitchFamily="34" charset="0"/>
                <a:hlinkClick r:id="rId5"/>
              </a:rPr>
              <a:t>jdgregory@pvamu.edu</a:t>
            </a:r>
            <a:r>
              <a:rPr lang="en-US" altLang="en-US" sz="1400" dirty="0">
                <a:latin typeface="Calibri" panose="020F0502020204030204" pitchFamily="34" charset="0"/>
                <a:cs typeface="Calibri" panose="020F0502020204030204" pitchFamily="34" charset="0"/>
              </a:rPr>
              <a:t> </a:t>
            </a:r>
          </a:p>
          <a:p>
            <a:pPr eaLnBrk="1" hangingPunct="1">
              <a:lnSpc>
                <a:spcPct val="80000"/>
              </a:lnSpc>
              <a:buNone/>
            </a:pPr>
            <a:endParaRPr lang="en-US" altLang="en-US" sz="1600" dirty="0">
              <a:latin typeface="Calibri" panose="020F0502020204030204" pitchFamily="34" charset="0"/>
              <a:cs typeface="Calibri" panose="020F0502020204030204" pitchFamily="34" charset="0"/>
            </a:endParaRPr>
          </a:p>
          <a:p>
            <a:pPr eaLnBrk="1" hangingPunct="1">
              <a:lnSpc>
                <a:spcPct val="80000"/>
              </a:lnSpc>
              <a:buFontTx/>
              <a:buNone/>
            </a:pPr>
            <a:r>
              <a:rPr lang="en-US" altLang="en-US" sz="1600" dirty="0">
                <a:latin typeface="Calibri" panose="020F0502020204030204" pitchFamily="34" charset="0"/>
                <a:cs typeface="Calibri" panose="020F0502020204030204" pitchFamily="34" charset="0"/>
              </a:rPr>
              <a:t>CITI CUSTOMER SERVICE   1-800-248-4553    24 HRS A DAY/7 DAYS A WEEK.</a:t>
            </a:r>
          </a:p>
          <a:p>
            <a:pPr eaLnBrk="1" hangingPunct="1">
              <a:lnSpc>
                <a:spcPct val="80000"/>
              </a:lnSpc>
              <a:buFontTx/>
              <a:buNone/>
            </a:pPr>
            <a:endParaRPr lang="en-US" altLang="en-US" sz="2000" dirty="0"/>
          </a:p>
          <a:p>
            <a:pPr eaLnBrk="1" hangingPunct="1">
              <a:lnSpc>
                <a:spcPct val="80000"/>
              </a:lnSpc>
              <a:buFontTx/>
              <a:buNone/>
            </a:pPr>
            <a:endParaRPr lang="en-US" alt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algn="ctr"/>
            <a:r>
              <a:rPr lang="en-US" altLang="en-US" sz="4000" dirty="0"/>
              <a:t>Travel Services </a:t>
            </a:r>
            <a:br>
              <a:rPr lang="en-US" altLang="en-US" sz="4000" dirty="0"/>
            </a:br>
            <a:r>
              <a:rPr lang="en-US" altLang="en-US" sz="4000" dirty="0"/>
              <a:t>Purpose &amp; Objectives</a:t>
            </a:r>
          </a:p>
        </p:txBody>
      </p:sp>
      <p:sp>
        <p:nvSpPr>
          <p:cNvPr id="5123" name="Content Placeholder 2"/>
          <p:cNvSpPr>
            <a:spLocks noGrp="1"/>
          </p:cNvSpPr>
          <p:nvPr>
            <p:ph idx="1"/>
          </p:nvPr>
        </p:nvSpPr>
        <p:spPr>
          <a:xfrm>
            <a:off x="228600" y="1447800"/>
            <a:ext cx="8458200" cy="4343400"/>
          </a:xfrm>
        </p:spPr>
        <p:txBody>
          <a:bodyPr/>
          <a:lstStyle/>
          <a:p>
            <a:pPr>
              <a:buFont typeface="Wingdings" panose="05000000000000000000" pitchFamily="2" charset="2"/>
              <a:buChar char="v"/>
            </a:pPr>
            <a:r>
              <a:rPr lang="en-US" altLang="en-US" sz="2400" dirty="0"/>
              <a:t>Travel Services is responsible for providing guidance and assistance for individuals incurring business travel expenses on the University’s behalf.</a:t>
            </a:r>
          </a:p>
          <a:p>
            <a:pPr lvl="1"/>
            <a:r>
              <a:rPr lang="en-US" altLang="en-US" sz="2000" dirty="0"/>
              <a:t>We strive to ensure that all travelers have a clear understanding of policies and procedures for business travel;</a:t>
            </a:r>
          </a:p>
          <a:p>
            <a:pPr lvl="1"/>
            <a:r>
              <a:rPr lang="en-US" altLang="en-US" sz="2000" dirty="0"/>
              <a:t>We provide University travelers with a reasonable level of service, comfort, and safety at the lowest possible cost; and</a:t>
            </a:r>
          </a:p>
          <a:p>
            <a:pPr lvl="1"/>
            <a:r>
              <a:rPr lang="en-US" altLang="en-US" sz="2000" dirty="0"/>
              <a:t>Maximize the University’s ability to negotiate discounted rates with preferred suppliers to reduce travel expenses.</a:t>
            </a:r>
            <a:endParaRPr lang="en-US" alt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ctr" eaLnBrk="1" hangingPunct="1"/>
            <a:r>
              <a:rPr lang="en-US" altLang="en-US" dirty="0"/>
              <a:t>Training Agenda	</a:t>
            </a:r>
          </a:p>
        </p:txBody>
      </p:sp>
      <p:sp>
        <p:nvSpPr>
          <p:cNvPr id="4099" name="Rectangle 3"/>
          <p:cNvSpPr>
            <a:spLocks noGrp="1" noChangeArrowheads="1"/>
          </p:cNvSpPr>
          <p:nvPr>
            <p:ph type="body" idx="1"/>
          </p:nvPr>
        </p:nvSpPr>
        <p:spPr>
          <a:xfrm>
            <a:off x="152400" y="1524000"/>
            <a:ext cx="8991600" cy="4267200"/>
          </a:xfrm>
        </p:spPr>
        <p:txBody>
          <a:bodyPr/>
          <a:lstStyle/>
          <a:p>
            <a:pPr eaLnBrk="1" hangingPunct="1"/>
            <a:r>
              <a:rPr lang="en-US" altLang="en-US" sz="2400" dirty="0"/>
              <a:t>Travel Authorization Requests</a:t>
            </a:r>
          </a:p>
          <a:p>
            <a:pPr eaLnBrk="1" hangingPunct="1"/>
            <a:r>
              <a:rPr lang="en-US" altLang="en-US" sz="2400" dirty="0"/>
              <a:t>Travel Arrangements</a:t>
            </a:r>
          </a:p>
          <a:p>
            <a:pPr eaLnBrk="1" hangingPunct="1"/>
            <a:r>
              <a:rPr lang="en-US" altLang="en-US" sz="2400" dirty="0"/>
              <a:t>Travel Cancellations </a:t>
            </a:r>
          </a:p>
          <a:p>
            <a:pPr eaLnBrk="1" hangingPunct="1"/>
            <a:r>
              <a:rPr lang="en-US" altLang="en-US" sz="2400" dirty="0"/>
              <a:t>Travel Expenses Reports</a:t>
            </a:r>
          </a:p>
          <a:p>
            <a:pPr eaLnBrk="1" hangingPunct="1"/>
            <a:r>
              <a:rPr lang="en-US" altLang="en-US" sz="2400" dirty="0"/>
              <a:t>Travel Allowances on State &amp; Local Funds</a:t>
            </a:r>
          </a:p>
          <a:p>
            <a:pPr eaLnBrk="1" hangingPunct="1"/>
            <a:r>
              <a:rPr lang="en-US" altLang="en-US" sz="2400" dirty="0"/>
              <a:t>Corporate Travel Card</a:t>
            </a:r>
          </a:p>
          <a:p>
            <a:pPr eaLnBrk="1" hangingPunct="1"/>
            <a:r>
              <a:rPr lang="en-US" altLang="en-US" sz="2400" dirty="0"/>
              <a:t>Travel Forms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Travel Authorization Requests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600" dirty="0"/>
              <a:t>Who should submit travel authorization requests?</a:t>
            </a:r>
          </a:p>
          <a:p>
            <a:pPr lvl="1">
              <a:buFont typeface="Arial" panose="020B0604020202020204" pitchFamily="34" charset="0"/>
              <a:buChar char="•"/>
            </a:pPr>
            <a:r>
              <a:rPr lang="en-US" sz="2200" dirty="0"/>
              <a:t>All individuals that will travel on the University’s behalf, regardless of costs to be incurred.</a:t>
            </a:r>
          </a:p>
          <a:p>
            <a:pPr>
              <a:buFont typeface="Arial" panose="020B0604020202020204" pitchFamily="34" charset="0"/>
              <a:buChar char="•"/>
            </a:pPr>
            <a:r>
              <a:rPr lang="en-US" sz="2600" dirty="0"/>
              <a:t>When should travel authorization requests be submitted?</a:t>
            </a:r>
          </a:p>
          <a:p>
            <a:pPr lvl="1">
              <a:buFont typeface="Arial" panose="020B0604020202020204" pitchFamily="34" charset="0"/>
              <a:buChar char="•"/>
            </a:pPr>
            <a:r>
              <a:rPr lang="en-US" sz="2200" dirty="0"/>
              <a:t>At least 15 days prior to the start of your trip.</a:t>
            </a:r>
          </a:p>
          <a:p>
            <a:pPr>
              <a:buFont typeface="Arial" panose="020B0604020202020204" pitchFamily="34" charset="0"/>
              <a:buChar char="•"/>
            </a:pPr>
            <a:r>
              <a:rPr lang="en-US" sz="2600" dirty="0"/>
              <a:t>Where should travel authorization requests be submitted?</a:t>
            </a:r>
          </a:p>
          <a:p>
            <a:pPr lvl="1">
              <a:buFont typeface="Arial" panose="020B0604020202020204" pitchFamily="34" charset="0"/>
              <a:buChar char="•"/>
            </a:pPr>
            <a:r>
              <a:rPr lang="en-US" sz="2200" dirty="0"/>
              <a:t>Requests are submitted using the Online eTravel System – Concur, which is accessed through Single Sign On.</a:t>
            </a:r>
          </a:p>
        </p:txBody>
      </p:sp>
    </p:spTree>
    <p:extLst>
      <p:ext uri="{BB962C8B-B14F-4D97-AF65-F5344CB8AC3E}">
        <p14:creationId xmlns:p14="http://schemas.microsoft.com/office/powerpoint/2010/main" val="808571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Travel Authorization Requests</a:t>
            </a:r>
          </a:p>
        </p:txBody>
      </p:sp>
      <p:sp>
        <p:nvSpPr>
          <p:cNvPr id="3" name="Content Placeholder 2"/>
          <p:cNvSpPr>
            <a:spLocks noGrp="1"/>
          </p:cNvSpPr>
          <p:nvPr>
            <p:ph idx="1"/>
          </p:nvPr>
        </p:nvSpPr>
        <p:spPr/>
        <p:txBody>
          <a:bodyPr/>
          <a:lstStyle/>
          <a:p>
            <a:pPr marL="0" lvl="0" indent="0" fontAlgn="t">
              <a:buNone/>
            </a:pPr>
            <a:r>
              <a:rPr lang="en-US" sz="2400" dirty="0"/>
              <a:t>Key Reminders:</a:t>
            </a:r>
          </a:p>
          <a:p>
            <a:pPr lvl="0" fontAlgn="t"/>
            <a:r>
              <a:rPr lang="en-US" sz="2000" dirty="0"/>
              <a:t>Trip Name/Destination must include the City and State where you are traveling.</a:t>
            </a:r>
          </a:p>
          <a:p>
            <a:pPr lvl="0" fontAlgn="t"/>
            <a:r>
              <a:rPr lang="en-US" sz="2000" dirty="0"/>
              <a:t>Travel Type must indicate whether or not student travel is included.</a:t>
            </a:r>
          </a:p>
          <a:p>
            <a:pPr lvl="0" fontAlgn="t"/>
            <a:r>
              <a:rPr lang="en-US" sz="2000" dirty="0"/>
              <a:t>Contract/Grants must be changed to “Yes” if 4XXXXX account number is used to ensure proper approval routing.</a:t>
            </a:r>
          </a:p>
          <a:p>
            <a:pPr lvl="0" fontAlgn="t"/>
            <a:r>
              <a:rPr lang="en-US" sz="2000" dirty="0"/>
              <a:t>Foreign Risk/Countries must be indicated for all foreign travel to ensure proper approval routing.</a:t>
            </a:r>
          </a:p>
          <a:p>
            <a:pPr lvl="0" fontAlgn="t"/>
            <a:r>
              <a:rPr lang="en-US" sz="2000" dirty="0"/>
              <a:t>Account numbers must be accurate.</a:t>
            </a:r>
          </a:p>
          <a:p>
            <a:pPr lvl="0" fontAlgn="t"/>
            <a:r>
              <a:rPr lang="en-US" sz="2000" dirty="0"/>
              <a:t>Include an estimate of all anticipated expenses inclusive of conference registration, airfare, hotel, rental car, fuel, meals, and other incidentals to ensure sufficient funding is encumbered. </a:t>
            </a:r>
          </a:p>
        </p:txBody>
      </p:sp>
    </p:spTree>
    <p:extLst>
      <p:ext uri="{BB962C8B-B14F-4D97-AF65-F5344CB8AC3E}">
        <p14:creationId xmlns:p14="http://schemas.microsoft.com/office/powerpoint/2010/main" val="2099812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Travel Arrangements</a:t>
            </a:r>
          </a:p>
        </p:txBody>
      </p:sp>
      <p:sp>
        <p:nvSpPr>
          <p:cNvPr id="3" name="Content Placeholder 2"/>
          <p:cNvSpPr>
            <a:spLocks noGrp="1"/>
          </p:cNvSpPr>
          <p:nvPr>
            <p:ph idx="1"/>
          </p:nvPr>
        </p:nvSpPr>
        <p:spPr/>
        <p:txBody>
          <a:bodyPr/>
          <a:lstStyle/>
          <a:p>
            <a:pPr lvl="0" fontAlgn="t"/>
            <a:r>
              <a:rPr lang="en-US" sz="2400" dirty="0"/>
              <a:t>Flight, hotel and car rental reservations can be made through the online booking tool in Concur. </a:t>
            </a:r>
          </a:p>
          <a:p>
            <a:pPr lvl="0" fontAlgn="t"/>
            <a:r>
              <a:rPr lang="en-US" sz="2400" dirty="0"/>
              <a:t>Corporate Travel Planners is the state contracted travel agent that manages bookings through this system.</a:t>
            </a:r>
          </a:p>
          <a:p>
            <a:pPr lvl="1" fontAlgn="t"/>
            <a:r>
              <a:rPr lang="en-US" sz="2400" dirty="0"/>
              <a:t>There is a $2 fee for airfare bookings online and no fee for rental car or hotel bookings online.  </a:t>
            </a:r>
          </a:p>
          <a:p>
            <a:pPr lvl="1" fontAlgn="t"/>
            <a:r>
              <a:rPr lang="en-US" sz="2400" dirty="0"/>
              <a:t>Airfare is charged to the University Corporate Card. However, it is the employee’s or department’s responsibility to ensure that a </a:t>
            </a:r>
            <a:r>
              <a:rPr lang="en-US" sz="2400" b="1" u="sng" dirty="0">
                <a:solidFill>
                  <a:srgbClr val="FF0000"/>
                </a:solidFill>
              </a:rPr>
              <a:t>fully approved travel request</a:t>
            </a:r>
            <a:r>
              <a:rPr lang="en-US" sz="2400" dirty="0"/>
              <a:t> exists before flights can be finalized.  </a:t>
            </a:r>
          </a:p>
          <a:p>
            <a:endParaRPr lang="en-US" dirty="0"/>
          </a:p>
        </p:txBody>
      </p:sp>
    </p:spTree>
    <p:extLst>
      <p:ext uri="{BB962C8B-B14F-4D97-AF65-F5344CB8AC3E}">
        <p14:creationId xmlns:p14="http://schemas.microsoft.com/office/powerpoint/2010/main" val="3821197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ctr" eaLnBrk="1" hangingPunct="1"/>
            <a:r>
              <a:rPr lang="en-US" altLang="en-US" dirty="0"/>
              <a:t>Trip Cancellations</a:t>
            </a:r>
          </a:p>
        </p:txBody>
      </p:sp>
      <p:sp>
        <p:nvSpPr>
          <p:cNvPr id="11267" name="Rectangle 3"/>
          <p:cNvSpPr>
            <a:spLocks noGrp="1" noChangeArrowheads="1"/>
          </p:cNvSpPr>
          <p:nvPr>
            <p:ph type="body" idx="1"/>
          </p:nvPr>
        </p:nvSpPr>
        <p:spPr/>
        <p:txBody>
          <a:bodyPr/>
          <a:lstStyle/>
          <a:p>
            <a:pPr eaLnBrk="1" hangingPunct="1">
              <a:lnSpc>
                <a:spcPct val="90000"/>
              </a:lnSpc>
            </a:pPr>
            <a:r>
              <a:rPr lang="en-US" altLang="en-US" dirty="0"/>
              <a:t>When an approved trip is cancelled, the traveler or department should close/inactivate the travel request in Concur immediately.</a:t>
            </a:r>
          </a:p>
          <a:p>
            <a:pPr lvl="1" eaLnBrk="1" hangingPunct="1">
              <a:lnSpc>
                <a:spcPct val="90000"/>
              </a:lnSpc>
            </a:pPr>
            <a:r>
              <a:rPr lang="en-US" altLang="en-US" dirty="0"/>
              <a:t>This will liquidate the encumbrance for the travel to allow for the department to use the funding for other expenditures.</a:t>
            </a:r>
          </a:p>
          <a:p>
            <a:pPr eaLnBrk="1" hangingPunct="1">
              <a:lnSpc>
                <a:spcPct val="90000"/>
              </a:lnSpc>
              <a:buFontTx/>
              <a:buNone/>
            </a:pPr>
            <a:endParaRPr lang="en-US"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Travel Expense Reports</a:t>
            </a:r>
          </a:p>
        </p:txBody>
      </p:sp>
      <p:sp>
        <p:nvSpPr>
          <p:cNvPr id="3" name="Content Placeholder 2"/>
          <p:cNvSpPr>
            <a:spLocks noGrp="1"/>
          </p:cNvSpPr>
          <p:nvPr>
            <p:ph idx="1"/>
          </p:nvPr>
        </p:nvSpPr>
        <p:spPr/>
        <p:txBody>
          <a:bodyPr/>
          <a:lstStyle/>
          <a:p>
            <a:pPr fontAlgn="t"/>
            <a:r>
              <a:rPr lang="en-US" altLang="en-US" sz="2000" dirty="0"/>
              <a:t>Who is required to complete travel expense reports?</a:t>
            </a:r>
          </a:p>
          <a:p>
            <a:pPr lvl="1" fontAlgn="t"/>
            <a:r>
              <a:rPr lang="en-US" altLang="en-US" sz="1600" dirty="0"/>
              <a:t>All individuals that travelled on the University’s behalf and incurred expenses, whether out-of-pocket, on the corporate travel card, or using the University’s Centrally Billed Account (CBA).</a:t>
            </a:r>
          </a:p>
          <a:p>
            <a:pPr lvl="1" fontAlgn="t"/>
            <a:r>
              <a:rPr lang="en-US" altLang="en-US" sz="1600" dirty="0"/>
              <a:t>For guest travelers, the expense report must be completed by the University staff member that arranged their travel.</a:t>
            </a:r>
          </a:p>
          <a:p>
            <a:pPr fontAlgn="t"/>
            <a:r>
              <a:rPr lang="en-US" altLang="en-US" sz="2000" dirty="0"/>
              <a:t>When are travelers required to submit travel expense reports?</a:t>
            </a:r>
          </a:p>
          <a:p>
            <a:pPr lvl="1" fontAlgn="t"/>
            <a:r>
              <a:rPr lang="en-US" altLang="en-US" sz="1600" dirty="0"/>
              <a:t>Travelers are required to submit expense reports within ten (10) days after the conclusion of a trip.  </a:t>
            </a:r>
          </a:p>
          <a:p>
            <a:pPr lvl="0" fontAlgn="t"/>
            <a:r>
              <a:rPr lang="en-US" sz="2000" dirty="0"/>
              <a:t>Where are travel expense reports completed?</a:t>
            </a:r>
          </a:p>
          <a:p>
            <a:pPr lvl="1" fontAlgn="t"/>
            <a:r>
              <a:rPr lang="en-US" sz="1600" dirty="0"/>
              <a:t>The traveler and/or delegate will complete the expense report via the Concur eTravel System.</a:t>
            </a:r>
          </a:p>
        </p:txBody>
      </p:sp>
    </p:spTree>
    <p:extLst>
      <p:ext uri="{BB962C8B-B14F-4D97-AF65-F5344CB8AC3E}">
        <p14:creationId xmlns:p14="http://schemas.microsoft.com/office/powerpoint/2010/main" val="3050723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Travel Expense Reports</a:t>
            </a:r>
          </a:p>
        </p:txBody>
      </p:sp>
      <p:sp>
        <p:nvSpPr>
          <p:cNvPr id="3" name="Content Placeholder 2"/>
          <p:cNvSpPr>
            <a:spLocks noGrp="1"/>
          </p:cNvSpPr>
          <p:nvPr>
            <p:ph idx="1"/>
          </p:nvPr>
        </p:nvSpPr>
        <p:spPr/>
        <p:txBody>
          <a:bodyPr/>
          <a:lstStyle/>
          <a:p>
            <a:pPr marL="0" lvl="0" indent="0" fontAlgn="t">
              <a:buNone/>
            </a:pPr>
            <a:r>
              <a:rPr lang="en-US" sz="2400" dirty="0"/>
              <a:t>Key Reminders:</a:t>
            </a:r>
          </a:p>
          <a:p>
            <a:pPr lvl="0" fontAlgn="t"/>
            <a:r>
              <a:rPr lang="en-US" sz="2000" dirty="0"/>
              <a:t>All travel card transactions will feed to Concur and must be imported onto the expense report for reconciliation.</a:t>
            </a:r>
          </a:p>
          <a:p>
            <a:pPr lvl="1" fontAlgn="t"/>
            <a:r>
              <a:rPr lang="en-US" sz="1600" dirty="0"/>
              <a:t>It may take up to a week for all travel card transactions for a trip to feed into Concur.  </a:t>
            </a:r>
            <a:r>
              <a:rPr lang="en-US" sz="1600" b="1" dirty="0"/>
              <a:t>Do not submit your expense report until all charges have fed into Concur</a:t>
            </a:r>
            <a:r>
              <a:rPr lang="en-US" sz="1600" dirty="0"/>
              <a:t> and can be imported onto the expense report. </a:t>
            </a:r>
          </a:p>
          <a:p>
            <a:pPr lvl="0" fontAlgn="t"/>
            <a:r>
              <a:rPr lang="en-US" sz="2000" dirty="0"/>
              <a:t>Only those expenses paid personally by the employee should be listed as “Out-of-Pocket” and will result in a reimbursement to the traveler.</a:t>
            </a:r>
          </a:p>
          <a:p>
            <a:pPr lvl="0" fontAlgn="t"/>
            <a:r>
              <a:rPr lang="en-US" sz="2000" dirty="0"/>
              <a:t>All expense reports must be properly supported with the following:</a:t>
            </a:r>
          </a:p>
          <a:p>
            <a:pPr lvl="1" fontAlgn="t"/>
            <a:r>
              <a:rPr lang="en-US" sz="1600" dirty="0"/>
              <a:t>Travel Authorization Request</a:t>
            </a:r>
          </a:p>
          <a:p>
            <a:pPr lvl="1" fontAlgn="t"/>
            <a:r>
              <a:rPr lang="en-US" sz="1600" dirty="0"/>
              <a:t>Itemized hotel and meal receipts</a:t>
            </a:r>
          </a:p>
          <a:p>
            <a:pPr lvl="1" fontAlgn="t"/>
            <a:r>
              <a:rPr lang="en-US" sz="1600" dirty="0"/>
              <a:t>Dated receipts for car rental, parking, tolls, and other incidentals.</a:t>
            </a:r>
            <a:endParaRPr lang="en-US" sz="2000" dirty="0"/>
          </a:p>
        </p:txBody>
      </p:sp>
    </p:spTree>
    <p:extLst>
      <p:ext uri="{BB962C8B-B14F-4D97-AF65-F5344CB8AC3E}">
        <p14:creationId xmlns:p14="http://schemas.microsoft.com/office/powerpoint/2010/main" val="2679123308"/>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2447</TotalTime>
  <Words>1465</Words>
  <Application>Microsoft Office PowerPoint</Application>
  <PresentationFormat>On-screen Show (4:3)</PresentationFormat>
  <Paragraphs>189</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Wingdings</vt:lpstr>
      <vt:lpstr>Custom Design</vt:lpstr>
      <vt:lpstr>Travel Training</vt:lpstr>
      <vt:lpstr>Travel Services  Purpose &amp; Objectives</vt:lpstr>
      <vt:lpstr>Training Agenda </vt:lpstr>
      <vt:lpstr>Travel Authorization Requests</vt:lpstr>
      <vt:lpstr>Travel Authorization Requests</vt:lpstr>
      <vt:lpstr>Travel Arrangements</vt:lpstr>
      <vt:lpstr>Trip Cancellations</vt:lpstr>
      <vt:lpstr>Travel Expense Reports</vt:lpstr>
      <vt:lpstr>Travel Expense Reports</vt:lpstr>
      <vt:lpstr>State Fund Travel Allowances</vt:lpstr>
      <vt:lpstr>Local Fund Travel Allowances</vt:lpstr>
      <vt:lpstr>Travel Allowances</vt:lpstr>
      <vt:lpstr>Travel Allowances</vt:lpstr>
      <vt:lpstr>Travel Allowances</vt:lpstr>
      <vt:lpstr>Unallowable Travel Expenses</vt:lpstr>
      <vt:lpstr>OSP (Office of Sponsored Program)Travel Reimbursement Policy</vt:lpstr>
      <vt:lpstr>Corporate Travel Card</vt:lpstr>
      <vt:lpstr>Helpful Links</vt:lpstr>
      <vt:lpstr>Travel Services Contact Info</vt:lpstr>
    </vt:vector>
  </TitlesOfParts>
  <Company>Blank Canvas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Molly Murphy</dc:creator>
  <cp:lastModifiedBy>Ramiro Bautista</cp:lastModifiedBy>
  <cp:revision>116</cp:revision>
  <cp:lastPrinted>2018-08-08T23:30:55Z</cp:lastPrinted>
  <dcterms:created xsi:type="dcterms:W3CDTF">2006-02-21T15:31:05Z</dcterms:created>
  <dcterms:modified xsi:type="dcterms:W3CDTF">2018-08-15T17:06:49Z</dcterms:modified>
</cp:coreProperties>
</file>