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56" r:id="rId5"/>
    <p:sldId id="258" r:id="rId6"/>
    <p:sldId id="257" r:id="rId7"/>
  </p:sldIdLst>
  <p:sldSz cx="15544800" cy="10058400"/>
  <p:notesSz cx="92202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38A"/>
    <a:srgbClr val="673AB7"/>
    <a:srgbClr val="0F9D58"/>
    <a:srgbClr val="C2185B"/>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9F050-E69D-41AC-8C80-850C6FF92142}" v="1" dt="2022-04-11T17:14:14.0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74" d="100"/>
          <a:sy n="74" d="100"/>
        </p:scale>
        <p:origin x="1170" y="3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738" cy="347663"/>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5222875" y="0"/>
            <a:ext cx="3995738" cy="347663"/>
          </a:xfrm>
          <a:prstGeom prst="rect">
            <a:avLst/>
          </a:prstGeom>
        </p:spPr>
        <p:txBody>
          <a:bodyPr vert="horz" lIns="91425" tIns="45713" rIns="91425" bIns="45713" rtlCol="0"/>
          <a:lstStyle>
            <a:lvl1pPr algn="r">
              <a:defRPr sz="1200"/>
            </a:lvl1pPr>
          </a:lstStyle>
          <a:p>
            <a:fld id="{C68D8983-54B7-4EED-A064-D5969E1BE02D}" type="datetimeFigureOut">
              <a:rPr lang="en-US" smtClean="0"/>
              <a:t>3/7/2023</a:t>
            </a:fld>
            <a:endParaRPr lang="en-US"/>
          </a:p>
        </p:txBody>
      </p:sp>
      <p:sp>
        <p:nvSpPr>
          <p:cNvPr id="4" name="Slide Image Placeholder 3"/>
          <p:cNvSpPr>
            <a:spLocks noGrp="1" noRot="1" noChangeAspect="1"/>
          </p:cNvSpPr>
          <p:nvPr>
            <p:ph type="sldImg" idx="2"/>
          </p:nvPr>
        </p:nvSpPr>
        <p:spPr>
          <a:xfrm>
            <a:off x="2801938" y="866775"/>
            <a:ext cx="3616325" cy="2339975"/>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922339" y="3336925"/>
            <a:ext cx="7375525" cy="2730500"/>
          </a:xfrm>
          <a:prstGeom prst="rect">
            <a:avLst/>
          </a:prstGeom>
        </p:spPr>
        <p:txBody>
          <a:bodyPr vert="horz" lIns="91425" tIns="45713" rIns="91425"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86539"/>
            <a:ext cx="3995738" cy="347662"/>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5222875" y="6586539"/>
            <a:ext cx="3995738" cy="347662"/>
          </a:xfrm>
          <a:prstGeom prst="rect">
            <a:avLst/>
          </a:prstGeom>
        </p:spPr>
        <p:txBody>
          <a:bodyPr vert="horz" lIns="91425" tIns="45713" rIns="91425" bIns="45713" rtlCol="0" anchor="b"/>
          <a:lstStyle>
            <a:lvl1pPr algn="r">
              <a:defRPr sz="1200"/>
            </a:lvl1pPr>
          </a:lstStyle>
          <a:p>
            <a:fld id="{9AA82D00-F3ED-4BE1-B0E8-59561C303C4C}" type="slidenum">
              <a:rPr lang="en-US" smtClean="0"/>
              <a:t>‹#›</a:t>
            </a:fld>
            <a:endParaRPr lang="en-US"/>
          </a:p>
        </p:txBody>
      </p:sp>
    </p:spTree>
    <p:extLst>
      <p:ext uri="{BB962C8B-B14F-4D97-AF65-F5344CB8AC3E}">
        <p14:creationId xmlns:p14="http://schemas.microsoft.com/office/powerpoint/2010/main" val="252771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82D00-F3ED-4BE1-B0E8-59561C303C4C}" type="slidenum">
              <a:rPr lang="en-US" smtClean="0"/>
              <a:t>1</a:t>
            </a:fld>
            <a:endParaRPr lang="en-US"/>
          </a:p>
        </p:txBody>
      </p:sp>
    </p:spTree>
    <p:extLst>
      <p:ext uri="{BB962C8B-B14F-4D97-AF65-F5344CB8AC3E}">
        <p14:creationId xmlns:p14="http://schemas.microsoft.com/office/powerpoint/2010/main" val="238921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82D00-F3ED-4BE1-B0E8-59561C303C4C}" type="slidenum">
              <a:rPr lang="en-US" smtClean="0"/>
              <a:t>2</a:t>
            </a:fld>
            <a:endParaRPr lang="en-US"/>
          </a:p>
        </p:txBody>
      </p:sp>
    </p:spTree>
    <p:extLst>
      <p:ext uri="{BB962C8B-B14F-4D97-AF65-F5344CB8AC3E}">
        <p14:creationId xmlns:p14="http://schemas.microsoft.com/office/powerpoint/2010/main" val="369177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82D00-F3ED-4BE1-B0E8-59561C303C4C}" type="slidenum">
              <a:rPr lang="en-US" smtClean="0"/>
              <a:t>3</a:t>
            </a:fld>
            <a:endParaRPr lang="en-US"/>
          </a:p>
        </p:txBody>
      </p:sp>
    </p:spTree>
    <p:extLst>
      <p:ext uri="{BB962C8B-B14F-4D97-AF65-F5344CB8AC3E}">
        <p14:creationId xmlns:p14="http://schemas.microsoft.com/office/powerpoint/2010/main" val="33080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31720" y="5632704"/>
            <a:ext cx="1088136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1" i="0">
                <a:solidFill>
                  <a:srgbClr val="6D338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1" i="0">
                <a:solidFill>
                  <a:srgbClr val="6D338A"/>
                </a:solidFill>
                <a:latin typeface="Calibri"/>
                <a:cs typeface="Calibri"/>
              </a:defRPr>
            </a:lvl1pPr>
          </a:lstStyle>
          <a:p>
            <a:endParaRPr/>
          </a:p>
        </p:txBody>
      </p:sp>
      <p:sp>
        <p:nvSpPr>
          <p:cNvPr id="3" name="Holder 3"/>
          <p:cNvSpPr>
            <a:spLocks noGrp="1"/>
          </p:cNvSpPr>
          <p:nvPr>
            <p:ph sz="half" idx="2"/>
          </p:nvPr>
        </p:nvSpPr>
        <p:spPr>
          <a:xfrm>
            <a:off x="777240" y="2313432"/>
            <a:ext cx="6761988"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1" i="0">
                <a:solidFill>
                  <a:srgbClr val="6D338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69795" y="132604"/>
            <a:ext cx="3198495" cy="1231900"/>
          </a:xfrm>
          <a:prstGeom prst="rect">
            <a:avLst/>
          </a:prstGeom>
        </p:spPr>
        <p:txBody>
          <a:bodyPr wrap="square" lIns="0" tIns="0" rIns="0" bIns="0">
            <a:spAutoFit/>
          </a:bodyPr>
          <a:lstStyle>
            <a:lvl1pPr>
              <a:defRPr sz="7900" b="1" i="0">
                <a:solidFill>
                  <a:srgbClr val="6D338A"/>
                </a:solidFill>
                <a:latin typeface="Calibri"/>
                <a:cs typeface="Calibri"/>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3/7/2023</a:t>
            </a:fld>
            <a:endParaRPr lang="en-US"/>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pvamu.edu/parking/parking-faqs/vehicle-registration/"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pvamu.edu/parking/cit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vamu.edu/parking/if-your-vehicle%20is%20towed/"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477000" y="9513664"/>
            <a:ext cx="7023100" cy="200055"/>
          </a:xfrm>
          <a:prstGeom prst="rect">
            <a:avLst/>
          </a:prstGeom>
          <a:solidFill>
            <a:srgbClr val="6D338A"/>
          </a:solidFill>
        </p:spPr>
        <p:txBody>
          <a:bodyPr vert="horz" wrap="square" lIns="0" tIns="0" rIns="0" bIns="0" rtlCol="0">
            <a:spAutoFit/>
          </a:bodyPr>
          <a:lstStyle/>
          <a:p>
            <a:pPr algn="ctr"/>
            <a:r>
              <a:rPr lang="en-US" sz="1300" b="1" dirty="0">
                <a:solidFill>
                  <a:schemeClr val="bg1"/>
                </a:solidFill>
              </a:rPr>
              <a:t>University Police Department  (936) 261-1375</a:t>
            </a:r>
            <a:endParaRPr lang="en-US" sz="1300" b="1" i="1" dirty="0">
              <a:solidFill>
                <a:schemeClr val="bg1"/>
              </a:solidFill>
            </a:endParaRPr>
          </a:p>
        </p:txBody>
      </p:sp>
      <p:sp>
        <p:nvSpPr>
          <p:cNvPr id="6" name="object 6"/>
          <p:cNvSpPr txBox="1"/>
          <p:nvPr/>
        </p:nvSpPr>
        <p:spPr>
          <a:xfrm>
            <a:off x="8015347" y="9842500"/>
            <a:ext cx="7010400" cy="139700"/>
          </a:xfrm>
          <a:prstGeom prst="rect">
            <a:avLst/>
          </a:prstGeom>
        </p:spPr>
        <p:txBody>
          <a:bodyPr vert="horz" wrap="square" lIns="0" tIns="0" rIns="0" bIns="0" rtlCol="0">
            <a:spAutoFit/>
          </a:bodyPr>
          <a:lstStyle/>
          <a:p>
            <a:pPr marL="635">
              <a:lnSpc>
                <a:spcPts val="1090"/>
              </a:lnSpc>
            </a:pPr>
            <a:r>
              <a:rPr lang="en-US" sz="1000" spc="-140" dirty="0">
                <a:solidFill>
                  <a:srgbClr val="7C4695"/>
                </a:solidFill>
                <a:latin typeface="Arial Narrow"/>
                <a:cs typeface="Arial Narrow"/>
              </a:rPr>
              <a:t> </a:t>
            </a:r>
            <a:endParaRPr sz="1000" dirty="0">
              <a:latin typeface="Arial Narrow"/>
              <a:cs typeface="Arial Narrow"/>
            </a:endParaRPr>
          </a:p>
        </p:txBody>
      </p:sp>
      <p:sp>
        <p:nvSpPr>
          <p:cNvPr id="8" name="object 8"/>
          <p:cNvSpPr txBox="1"/>
          <p:nvPr/>
        </p:nvSpPr>
        <p:spPr>
          <a:xfrm>
            <a:off x="6553200" y="9705945"/>
            <a:ext cx="7010400" cy="200055"/>
          </a:xfrm>
          <a:prstGeom prst="rect">
            <a:avLst/>
          </a:prstGeom>
          <a:solidFill>
            <a:srgbClr val="6D338A"/>
          </a:solidFill>
        </p:spPr>
        <p:txBody>
          <a:bodyPr vert="horz" wrap="square" lIns="0" tIns="0" rIns="0" bIns="0" rtlCol="0">
            <a:spAutoFit/>
          </a:bodyPr>
          <a:lstStyle/>
          <a:p>
            <a:pPr algn="ctr"/>
            <a:r>
              <a:rPr lang="en-US" sz="1300" b="1" dirty="0">
                <a:solidFill>
                  <a:schemeClr val="bg1"/>
                </a:solidFill>
              </a:rPr>
              <a:t>Thomas Gray Information Center (936) 261-1733</a:t>
            </a:r>
            <a:endParaRPr lang="en-US" sz="1300" b="1" i="1" dirty="0">
              <a:solidFill>
                <a:schemeClr val="bg1"/>
              </a:solidFill>
            </a:endParaRPr>
          </a:p>
        </p:txBody>
      </p:sp>
      <p:sp>
        <p:nvSpPr>
          <p:cNvPr id="9" name="object 9"/>
          <p:cNvSpPr txBox="1"/>
          <p:nvPr/>
        </p:nvSpPr>
        <p:spPr>
          <a:xfrm>
            <a:off x="6553200" y="9132664"/>
            <a:ext cx="7010400" cy="200055"/>
          </a:xfrm>
          <a:prstGeom prst="rect">
            <a:avLst/>
          </a:prstGeom>
          <a:solidFill>
            <a:srgbClr val="6D338A"/>
          </a:solidFill>
        </p:spPr>
        <p:txBody>
          <a:bodyPr vert="horz" wrap="square" lIns="0" tIns="0" rIns="0" bIns="0" rtlCol="0">
            <a:spAutoFit/>
          </a:bodyPr>
          <a:lstStyle/>
          <a:p>
            <a:pPr algn="ctr"/>
            <a:r>
              <a:rPr lang="en-US" sz="1300" b="1" dirty="0">
                <a:solidFill>
                  <a:schemeClr val="bg1"/>
                </a:solidFill>
              </a:rPr>
              <a:t>Parking Management (936) 261-1701</a:t>
            </a:r>
            <a:endParaRPr lang="en-US" sz="1300" b="1" i="1" dirty="0">
              <a:solidFill>
                <a:schemeClr val="bg1"/>
              </a:solidFill>
            </a:endParaRPr>
          </a:p>
        </p:txBody>
      </p:sp>
      <p:sp>
        <p:nvSpPr>
          <p:cNvPr id="10" name="object 10"/>
          <p:cNvSpPr txBox="1"/>
          <p:nvPr/>
        </p:nvSpPr>
        <p:spPr>
          <a:xfrm>
            <a:off x="6540500" y="9302068"/>
            <a:ext cx="7023100" cy="211596"/>
          </a:xfrm>
          <a:prstGeom prst="rect">
            <a:avLst/>
          </a:prstGeom>
          <a:solidFill>
            <a:srgbClr val="6D338A"/>
          </a:solidFill>
        </p:spPr>
        <p:txBody>
          <a:bodyPr vert="horz" wrap="square" lIns="0" tIns="11430" rIns="0" bIns="0" rtlCol="0">
            <a:spAutoFit/>
          </a:bodyPr>
          <a:lstStyle/>
          <a:p>
            <a:pPr algn="ctr"/>
            <a:r>
              <a:rPr lang="en-US" sz="1300" b="1" dirty="0">
                <a:solidFill>
                  <a:schemeClr val="bg1"/>
                </a:solidFill>
              </a:rPr>
              <a:t>E-Mail: Parking@pvamu.edu</a:t>
            </a:r>
            <a:endParaRPr lang="en-US" sz="1300" b="1" i="1" dirty="0">
              <a:solidFill>
                <a:schemeClr val="bg1"/>
              </a:solidFill>
            </a:endParaRPr>
          </a:p>
        </p:txBody>
      </p:sp>
      <p:sp>
        <p:nvSpPr>
          <p:cNvPr id="12" name="object 12"/>
          <p:cNvSpPr txBox="1"/>
          <p:nvPr/>
        </p:nvSpPr>
        <p:spPr>
          <a:xfrm>
            <a:off x="11734800" y="8229600"/>
            <a:ext cx="2726032" cy="25904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231F20"/>
                </a:solidFill>
                <a:latin typeface="Calibri"/>
                <a:cs typeface="Calibri"/>
              </a:rPr>
              <a:t>Policies</a:t>
            </a:r>
            <a:r>
              <a:rPr sz="1600" b="1" spc="-35" dirty="0">
                <a:solidFill>
                  <a:srgbClr val="231F20"/>
                </a:solidFill>
                <a:latin typeface="Calibri"/>
                <a:cs typeface="Calibri"/>
              </a:rPr>
              <a:t> </a:t>
            </a:r>
            <a:r>
              <a:rPr sz="1600" b="1" spc="20" dirty="0">
                <a:solidFill>
                  <a:srgbClr val="231F20"/>
                </a:solidFill>
                <a:latin typeface="Calibri"/>
                <a:cs typeface="Calibri"/>
              </a:rPr>
              <a:t>continued</a:t>
            </a:r>
            <a:r>
              <a:rPr sz="1600" b="1" spc="-30" dirty="0">
                <a:solidFill>
                  <a:srgbClr val="231F20"/>
                </a:solidFill>
                <a:latin typeface="Calibri"/>
                <a:cs typeface="Calibri"/>
              </a:rPr>
              <a:t> </a:t>
            </a:r>
            <a:r>
              <a:rPr sz="1600" b="1" spc="30" dirty="0">
                <a:solidFill>
                  <a:srgbClr val="231F20"/>
                </a:solidFill>
                <a:latin typeface="Calibri"/>
                <a:cs typeface="Calibri"/>
              </a:rPr>
              <a:t>on</a:t>
            </a:r>
            <a:r>
              <a:rPr sz="1600" b="1" spc="-30" dirty="0">
                <a:solidFill>
                  <a:srgbClr val="231F20"/>
                </a:solidFill>
                <a:latin typeface="Calibri"/>
                <a:cs typeface="Calibri"/>
              </a:rPr>
              <a:t> </a:t>
            </a:r>
            <a:r>
              <a:rPr sz="1600" b="1" spc="15" dirty="0">
                <a:solidFill>
                  <a:srgbClr val="231F20"/>
                </a:solidFill>
                <a:latin typeface="Calibri"/>
                <a:cs typeface="Calibri"/>
              </a:rPr>
              <a:t>the</a:t>
            </a:r>
            <a:r>
              <a:rPr sz="1600" b="1" spc="-30" dirty="0">
                <a:solidFill>
                  <a:srgbClr val="231F20"/>
                </a:solidFill>
                <a:latin typeface="Calibri"/>
                <a:cs typeface="Calibri"/>
              </a:rPr>
              <a:t> </a:t>
            </a:r>
            <a:r>
              <a:rPr sz="1600" b="1" spc="30" dirty="0">
                <a:solidFill>
                  <a:srgbClr val="231F20"/>
                </a:solidFill>
                <a:latin typeface="Calibri"/>
                <a:cs typeface="Calibri"/>
              </a:rPr>
              <a:t>back</a:t>
            </a:r>
            <a:endParaRPr sz="1600" dirty="0">
              <a:latin typeface="Calibri"/>
              <a:cs typeface="Calibri"/>
            </a:endParaRPr>
          </a:p>
        </p:txBody>
      </p:sp>
      <p:pic>
        <p:nvPicPr>
          <p:cNvPr id="13" name="object 13"/>
          <p:cNvPicPr/>
          <p:nvPr/>
        </p:nvPicPr>
        <p:blipFill>
          <a:blip r:embed="rId3" cstate="print"/>
          <a:stretch>
            <a:fillRect/>
          </a:stretch>
        </p:blipFill>
        <p:spPr>
          <a:xfrm>
            <a:off x="14925828" y="5921679"/>
            <a:ext cx="384964" cy="228600"/>
          </a:xfrm>
          <a:prstGeom prst="rect">
            <a:avLst/>
          </a:prstGeom>
        </p:spPr>
      </p:pic>
      <p:sp>
        <p:nvSpPr>
          <p:cNvPr id="16" name="object 16"/>
          <p:cNvSpPr txBox="1"/>
          <p:nvPr/>
        </p:nvSpPr>
        <p:spPr>
          <a:xfrm>
            <a:off x="246164" y="1206182"/>
            <a:ext cx="4630636" cy="8699818"/>
          </a:xfrm>
          <a:prstGeom prst="rect">
            <a:avLst/>
          </a:prstGeom>
        </p:spPr>
        <p:txBody>
          <a:bodyPr vert="horz" wrap="square" lIns="0" tIns="12700" rIns="0" bIns="0" rtlCol="0">
            <a:spAutoFit/>
          </a:bodyPr>
          <a:lstStyle/>
          <a:p>
            <a:pPr marL="12700">
              <a:lnSpc>
                <a:spcPts val="1860"/>
              </a:lnSpc>
              <a:spcBef>
                <a:spcPts val="100"/>
              </a:spcBef>
            </a:pPr>
            <a:r>
              <a:rPr lang="en-US" sz="2400" b="1" spc="-100" dirty="0">
                <a:solidFill>
                  <a:srgbClr val="6D338A"/>
                </a:solidFill>
                <a:latin typeface="Calibri"/>
                <a:cs typeface="Calibri"/>
              </a:rPr>
              <a:t>REGISTRATION</a:t>
            </a:r>
          </a:p>
          <a:p>
            <a:pPr lvl="0"/>
            <a:endParaRPr lang="en-US" sz="1600" dirty="0">
              <a:solidFill>
                <a:prstClr val="black"/>
              </a:solidFill>
            </a:endParaRPr>
          </a:p>
          <a:p>
            <a:pPr lvl="0"/>
            <a:r>
              <a:rPr lang="en-US" sz="1600" dirty="0">
                <a:solidFill>
                  <a:prstClr val="black"/>
                </a:solidFill>
              </a:rPr>
              <a:t>Student, faculty, and staff vehicles must be registered to park on campus. For more information regarding parking registration please visit:</a:t>
            </a:r>
          </a:p>
          <a:p>
            <a:pPr lvl="0"/>
            <a:r>
              <a:rPr lang="en-US" sz="1600" b="1" u="sng" dirty="0">
                <a:solidFill>
                  <a:prstClr val="black"/>
                </a:solidFill>
                <a:hlinkClick r:id="rId4"/>
              </a:rPr>
              <a:t>https://www.pvamu.edu/parking/parking-faqs/vehicle-registration/</a:t>
            </a:r>
            <a:endParaRPr lang="en-US" sz="1600" b="1" u="sng" dirty="0">
              <a:solidFill>
                <a:prstClr val="black"/>
              </a:solidFill>
            </a:endParaRPr>
          </a:p>
          <a:p>
            <a:endParaRPr lang="en-US" sz="2400" b="1" u="sng" dirty="0">
              <a:solidFill>
                <a:srgbClr val="6D338A"/>
              </a:solidFill>
            </a:endParaRPr>
          </a:p>
          <a:p>
            <a:r>
              <a:rPr lang="en-US" sz="2200" b="1" u="sng" dirty="0">
                <a:solidFill>
                  <a:srgbClr val="6D338A"/>
                </a:solidFill>
              </a:rPr>
              <a:t>PERMIT COSTS (2021-2022 Rates)</a:t>
            </a:r>
          </a:p>
          <a:p>
            <a:r>
              <a:rPr lang="en-US" sz="2200" b="1" spc="-160" dirty="0">
                <a:solidFill>
                  <a:srgbClr val="6D338A"/>
                </a:solidFill>
                <a:cs typeface="Calibri"/>
              </a:rPr>
              <a:t>Main &amp; Northwest Campus</a:t>
            </a:r>
          </a:p>
          <a:p>
            <a:r>
              <a:rPr lang="en-US" sz="2000" dirty="0">
                <a:ln w="15875">
                  <a:solidFill>
                    <a:srgbClr val="7030A0"/>
                  </a:solidFill>
                </a:ln>
                <a:solidFill>
                  <a:srgbClr val="FFC000"/>
                </a:solidFill>
                <a:latin typeface="Berlin Sans FB" panose="020E0602020502020306" pitchFamily="34" charset="0"/>
                <a:cs typeface="Calibri"/>
              </a:rPr>
              <a:t>Students</a:t>
            </a:r>
          </a:p>
          <a:p>
            <a:endParaRPr lang="en-US" sz="2000" dirty="0">
              <a:ln w="15875">
                <a:solidFill>
                  <a:srgbClr val="7030A0"/>
                </a:solidFill>
              </a:ln>
              <a:solidFill>
                <a:srgbClr val="FFC000"/>
              </a:solidFill>
              <a:latin typeface="Berlin Sans FB" panose="020E0602020502020306" pitchFamily="34" charset="0"/>
              <a:cs typeface="Calibri"/>
            </a:endParaRPr>
          </a:p>
          <a:p>
            <a:endParaRPr lang="en-US" sz="2000" dirty="0">
              <a:ln w="15875">
                <a:solidFill>
                  <a:srgbClr val="7030A0"/>
                </a:solidFill>
              </a:ln>
              <a:solidFill>
                <a:srgbClr val="FFC000"/>
              </a:solidFill>
              <a:latin typeface="Berlin Sans FB" panose="020E0602020502020306" pitchFamily="34" charset="0"/>
              <a:cs typeface="Calibri"/>
            </a:endParaRPr>
          </a:p>
          <a:p>
            <a:endParaRPr lang="en-US" sz="2000" dirty="0">
              <a:ln w="15875">
                <a:solidFill>
                  <a:srgbClr val="7030A0"/>
                </a:solidFill>
              </a:ln>
              <a:solidFill>
                <a:srgbClr val="FFC000"/>
              </a:solidFill>
              <a:latin typeface="Berlin Sans FB" panose="020E0602020502020306" pitchFamily="34" charset="0"/>
              <a:cs typeface="Calibri"/>
            </a:endParaRPr>
          </a:p>
          <a:p>
            <a:r>
              <a:rPr lang="en-US" sz="2000" dirty="0">
                <a:ln w="15875">
                  <a:solidFill>
                    <a:srgbClr val="7030A0"/>
                  </a:solidFill>
                </a:ln>
                <a:solidFill>
                  <a:srgbClr val="FFC000"/>
                </a:solidFill>
                <a:latin typeface="Berlin Sans FB" panose="020E0602020502020306" pitchFamily="34" charset="0"/>
                <a:cs typeface="Calibri"/>
              </a:rPr>
              <a:t>Faculty and Staff</a:t>
            </a:r>
          </a:p>
          <a:p>
            <a:endParaRPr lang="en-US" sz="2400" dirty="0">
              <a:ln w="15875">
                <a:solidFill>
                  <a:srgbClr val="7030A0"/>
                </a:solidFill>
              </a:ln>
              <a:solidFill>
                <a:srgbClr val="FFC000"/>
              </a:solidFill>
              <a:latin typeface="Berlin Sans FB" panose="020E0602020502020306" pitchFamily="34" charset="0"/>
              <a:cs typeface="Calibri"/>
            </a:endParaRPr>
          </a:p>
          <a:p>
            <a:endParaRPr lang="en-US" sz="2400" dirty="0">
              <a:cs typeface="Calibri"/>
            </a:endParaRPr>
          </a:p>
          <a:p>
            <a:endParaRPr lang="en-US" sz="2400" b="1" u="sng" dirty="0">
              <a:solidFill>
                <a:srgbClr val="6D338A"/>
              </a:solidFill>
            </a:endParaRPr>
          </a:p>
          <a:p>
            <a:endParaRPr lang="en-US" sz="2000" b="1" spc="-160" dirty="0">
              <a:solidFill>
                <a:srgbClr val="6D338A"/>
              </a:solidFill>
              <a:cs typeface="Calibri"/>
            </a:endParaRPr>
          </a:p>
          <a:p>
            <a:endParaRPr lang="en-US" sz="2000" b="1" spc="-160" dirty="0">
              <a:solidFill>
                <a:srgbClr val="6D338A"/>
              </a:solidFill>
              <a:cs typeface="Calibri"/>
            </a:endParaRPr>
          </a:p>
          <a:p>
            <a:r>
              <a:rPr lang="en-US" sz="2000" b="1" spc="-160" dirty="0">
                <a:solidFill>
                  <a:srgbClr val="6D338A"/>
                </a:solidFill>
                <a:cs typeface="Calibri"/>
              </a:rPr>
              <a:t>Nursing  Campus (Garage Parking)</a:t>
            </a:r>
            <a:endParaRPr lang="en-US" sz="2000" i="1" dirty="0">
              <a:cs typeface="Calibri"/>
            </a:endParaRPr>
          </a:p>
          <a:p>
            <a:r>
              <a:rPr lang="en-US" sz="2000" dirty="0">
                <a:ln w="15875">
                  <a:solidFill>
                    <a:srgbClr val="7030A0"/>
                  </a:solidFill>
                </a:ln>
                <a:solidFill>
                  <a:srgbClr val="FFC000"/>
                </a:solidFill>
                <a:latin typeface="Berlin Sans FB" panose="020E0602020502020306" pitchFamily="34" charset="0"/>
                <a:cs typeface="Calibri"/>
              </a:rPr>
              <a:t>Students</a:t>
            </a:r>
          </a:p>
          <a:p>
            <a:pPr lvl="0"/>
            <a:endParaRPr lang="en-US" sz="1600" b="1" u="sng" dirty="0">
              <a:solidFill>
                <a:prstClr val="black"/>
              </a:solidFill>
            </a:endParaRPr>
          </a:p>
          <a:p>
            <a:pPr marL="12700">
              <a:lnSpc>
                <a:spcPts val="1860"/>
              </a:lnSpc>
              <a:spcBef>
                <a:spcPts val="100"/>
              </a:spcBef>
            </a:pPr>
            <a:r>
              <a:rPr lang="en-US" sz="1000" spc="-90" dirty="0">
                <a:solidFill>
                  <a:srgbClr val="231F20"/>
                </a:solidFill>
                <a:latin typeface="Trebuchet MS"/>
                <a:cs typeface="Trebuchet MS"/>
              </a:rPr>
              <a:t> </a:t>
            </a:r>
          </a:p>
          <a:p>
            <a:pPr marL="12700">
              <a:lnSpc>
                <a:spcPts val="1860"/>
              </a:lnSpc>
              <a:spcBef>
                <a:spcPts val="100"/>
              </a:spcBef>
            </a:pPr>
            <a:r>
              <a:rPr lang="en-US" sz="2000" dirty="0">
                <a:ln w="15875">
                  <a:solidFill>
                    <a:srgbClr val="7030A0"/>
                  </a:solidFill>
                </a:ln>
                <a:solidFill>
                  <a:srgbClr val="FFC000"/>
                </a:solidFill>
                <a:latin typeface="Berlin Sans FB" panose="020E0602020502020306" pitchFamily="34" charset="0"/>
                <a:cs typeface="Calibri"/>
              </a:rPr>
              <a:t>Faculty and Staff</a:t>
            </a:r>
          </a:p>
          <a:p>
            <a:pPr marL="12700">
              <a:lnSpc>
                <a:spcPts val="1860"/>
              </a:lnSpc>
              <a:spcBef>
                <a:spcPts val="100"/>
              </a:spcBef>
            </a:pPr>
            <a:endParaRPr lang="en-US" sz="1000" dirty="0">
              <a:latin typeface="Trebuchet MS"/>
              <a:cs typeface="Trebuchet MS"/>
            </a:endParaRPr>
          </a:p>
          <a:p>
            <a:pPr marL="12700">
              <a:lnSpc>
                <a:spcPts val="1860"/>
              </a:lnSpc>
              <a:spcBef>
                <a:spcPts val="100"/>
              </a:spcBef>
            </a:pPr>
            <a:endParaRPr lang="en-US" sz="1000" dirty="0">
              <a:latin typeface="Trebuchet MS"/>
              <a:cs typeface="Trebuchet MS"/>
            </a:endParaRPr>
          </a:p>
          <a:p>
            <a:pPr marL="12700">
              <a:lnSpc>
                <a:spcPts val="1860"/>
              </a:lnSpc>
              <a:spcBef>
                <a:spcPts val="100"/>
              </a:spcBef>
            </a:pPr>
            <a:endParaRPr lang="en-US" sz="1000" dirty="0">
              <a:latin typeface="Trebuchet MS"/>
              <a:cs typeface="Trebuchet MS"/>
            </a:endParaRPr>
          </a:p>
          <a:p>
            <a:pPr marL="12700">
              <a:lnSpc>
                <a:spcPts val="1860"/>
              </a:lnSpc>
              <a:spcBef>
                <a:spcPts val="100"/>
              </a:spcBef>
            </a:pPr>
            <a:r>
              <a:rPr lang="en-US" sz="2000" dirty="0">
                <a:ln w="15875">
                  <a:solidFill>
                    <a:srgbClr val="7030A0"/>
                  </a:solidFill>
                </a:ln>
                <a:solidFill>
                  <a:srgbClr val="FFC000"/>
                </a:solidFill>
                <a:latin typeface="Berlin Sans FB" panose="020E0602020502020306" pitchFamily="34" charset="0"/>
                <a:cs typeface="Calibri"/>
              </a:rPr>
              <a:t>Faculty and Staff</a:t>
            </a:r>
          </a:p>
          <a:p>
            <a:pPr marL="12700">
              <a:lnSpc>
                <a:spcPts val="1860"/>
              </a:lnSpc>
              <a:spcBef>
                <a:spcPts val="100"/>
              </a:spcBef>
            </a:pPr>
            <a:endParaRPr lang="en-US" sz="1000" dirty="0">
              <a:latin typeface="Trebuchet MS"/>
              <a:cs typeface="Trebuchet MS"/>
            </a:endParaRPr>
          </a:p>
        </p:txBody>
      </p:sp>
      <p:sp>
        <p:nvSpPr>
          <p:cNvPr id="33" name="object 33"/>
          <p:cNvSpPr txBox="1">
            <a:spLocks noGrp="1"/>
          </p:cNvSpPr>
          <p:nvPr>
            <p:ph type="title"/>
          </p:nvPr>
        </p:nvSpPr>
        <p:spPr>
          <a:xfrm>
            <a:off x="223176" y="-241300"/>
            <a:ext cx="3280120" cy="1231900"/>
          </a:xfrm>
          <a:prstGeom prst="rect">
            <a:avLst/>
          </a:prstGeom>
        </p:spPr>
        <p:txBody>
          <a:bodyPr vert="horz" wrap="square" lIns="0" tIns="13970" rIns="0" bIns="0" rtlCol="0">
            <a:spAutoFit/>
          </a:bodyPr>
          <a:lstStyle/>
          <a:p>
            <a:pPr marL="12700">
              <a:lnSpc>
                <a:spcPct val="100000"/>
              </a:lnSpc>
              <a:spcBef>
                <a:spcPts val="110"/>
              </a:spcBef>
            </a:pPr>
            <a:r>
              <a:rPr spc="-760" dirty="0"/>
              <a:t>P</a:t>
            </a:r>
            <a:r>
              <a:rPr spc="-1015" dirty="0"/>
              <a:t>A</a:t>
            </a:r>
            <a:r>
              <a:rPr spc="-575" dirty="0"/>
              <a:t>R</a:t>
            </a:r>
            <a:r>
              <a:rPr spc="-540" dirty="0"/>
              <a:t>K</a:t>
            </a:r>
            <a:r>
              <a:rPr spc="10" dirty="0"/>
              <a:t>I</a:t>
            </a:r>
            <a:r>
              <a:rPr spc="-969" dirty="0"/>
              <a:t>N</a:t>
            </a:r>
            <a:r>
              <a:rPr spc="-1300" dirty="0"/>
              <a:t>G</a:t>
            </a:r>
          </a:p>
        </p:txBody>
      </p:sp>
      <p:sp>
        <p:nvSpPr>
          <p:cNvPr id="49" name="object 49"/>
          <p:cNvSpPr txBox="1"/>
          <p:nvPr/>
        </p:nvSpPr>
        <p:spPr>
          <a:xfrm>
            <a:off x="5230383" y="1345915"/>
            <a:ext cx="3750698" cy="8155438"/>
          </a:xfrm>
          <a:prstGeom prst="rect">
            <a:avLst/>
          </a:prstGeom>
        </p:spPr>
        <p:txBody>
          <a:bodyPr vert="horz" wrap="square" lIns="0" tIns="60325" rIns="0" bIns="0" rtlCol="0">
            <a:spAutoFit/>
          </a:bodyPr>
          <a:lstStyle/>
          <a:p>
            <a:pPr marL="12700">
              <a:spcBef>
                <a:spcPts val="600"/>
              </a:spcBef>
            </a:pPr>
            <a:r>
              <a:rPr sz="2200" b="1" spc="-155" dirty="0">
                <a:solidFill>
                  <a:srgbClr val="6D338A"/>
                </a:solidFill>
                <a:latin typeface="Calibri"/>
                <a:cs typeface="Calibri"/>
              </a:rPr>
              <a:t>R</a:t>
            </a:r>
            <a:r>
              <a:rPr sz="2200" b="1" spc="-110" dirty="0">
                <a:solidFill>
                  <a:srgbClr val="6D338A"/>
                </a:solidFill>
                <a:latin typeface="Calibri"/>
                <a:cs typeface="Calibri"/>
              </a:rPr>
              <a:t>esident </a:t>
            </a:r>
            <a:r>
              <a:rPr sz="2200" b="1" spc="-125" dirty="0">
                <a:solidFill>
                  <a:srgbClr val="6D338A"/>
                </a:solidFill>
                <a:latin typeface="Calibri"/>
                <a:cs typeface="Calibri"/>
              </a:rPr>
              <a:t>S</a:t>
            </a:r>
            <a:r>
              <a:rPr sz="2200" b="1" spc="-110" dirty="0">
                <a:solidFill>
                  <a:srgbClr val="6D338A"/>
                </a:solidFill>
                <a:latin typeface="Calibri"/>
                <a:cs typeface="Calibri"/>
              </a:rPr>
              <a:t>tudent </a:t>
            </a:r>
            <a:r>
              <a:rPr sz="2200" b="1" spc="-150" dirty="0">
                <a:solidFill>
                  <a:srgbClr val="6D338A"/>
                </a:solidFill>
                <a:latin typeface="Calibri"/>
                <a:cs typeface="Calibri"/>
              </a:rPr>
              <a:t>P</a:t>
            </a:r>
            <a:r>
              <a:rPr sz="2200" b="1" spc="-110" dirty="0">
                <a:solidFill>
                  <a:srgbClr val="6D338A"/>
                </a:solidFill>
                <a:latin typeface="Calibri"/>
                <a:cs typeface="Calibri"/>
              </a:rPr>
              <a:t>ar</a:t>
            </a:r>
            <a:r>
              <a:rPr sz="2200" b="1" spc="-120" dirty="0">
                <a:solidFill>
                  <a:srgbClr val="6D338A"/>
                </a:solidFill>
                <a:latin typeface="Calibri"/>
                <a:cs typeface="Calibri"/>
              </a:rPr>
              <a:t>k</a:t>
            </a:r>
            <a:r>
              <a:rPr sz="2200" b="1" spc="-70" dirty="0">
                <a:solidFill>
                  <a:srgbClr val="6D338A"/>
                </a:solidFill>
                <a:latin typeface="Calibri"/>
                <a:cs typeface="Calibri"/>
              </a:rPr>
              <a:t>ing</a:t>
            </a:r>
            <a:endParaRPr sz="2200" dirty="0">
              <a:latin typeface="Calibri"/>
              <a:cs typeface="Calibri"/>
            </a:endParaRPr>
          </a:p>
          <a:p>
            <a:pPr marL="12700"/>
            <a:r>
              <a:rPr lang="en-US" sz="1600" dirty="0"/>
              <a:t>Resident housing gated parking lots are reserved 24/7 for residential customers with a current permit.</a:t>
            </a:r>
            <a:endParaRPr lang="en-US" sz="1600" spc="-60" dirty="0">
              <a:solidFill>
                <a:srgbClr val="231F20"/>
              </a:solidFill>
              <a:latin typeface="Trebuchet MS"/>
              <a:cs typeface="Trebuchet MS"/>
            </a:endParaRPr>
          </a:p>
          <a:p>
            <a:pPr marL="12700"/>
            <a:r>
              <a:rPr sz="2200" b="1" spc="-225" dirty="0">
                <a:solidFill>
                  <a:srgbClr val="6D338A"/>
                </a:solidFill>
                <a:latin typeface="Calibri"/>
                <a:cs typeface="Calibri"/>
              </a:rPr>
              <a:t>C</a:t>
            </a:r>
            <a:r>
              <a:rPr sz="2200" b="1" spc="-185" dirty="0">
                <a:solidFill>
                  <a:srgbClr val="6D338A"/>
                </a:solidFill>
                <a:latin typeface="Calibri"/>
                <a:cs typeface="Calibri"/>
              </a:rPr>
              <a:t>ommu</a:t>
            </a:r>
            <a:r>
              <a:rPr sz="2200" b="1" spc="-70" dirty="0">
                <a:solidFill>
                  <a:srgbClr val="6D338A"/>
                </a:solidFill>
                <a:latin typeface="Calibri"/>
                <a:cs typeface="Calibri"/>
              </a:rPr>
              <a:t>t</a:t>
            </a:r>
            <a:r>
              <a:rPr sz="2200" b="1" spc="-120" dirty="0">
                <a:solidFill>
                  <a:srgbClr val="6D338A"/>
                </a:solidFill>
                <a:latin typeface="Calibri"/>
                <a:cs typeface="Calibri"/>
              </a:rPr>
              <a:t>er</a:t>
            </a:r>
            <a:r>
              <a:rPr sz="2200" b="1" spc="-110" dirty="0">
                <a:solidFill>
                  <a:srgbClr val="6D338A"/>
                </a:solidFill>
                <a:latin typeface="Calibri"/>
                <a:cs typeface="Calibri"/>
              </a:rPr>
              <a:t> </a:t>
            </a:r>
            <a:r>
              <a:rPr sz="2200" b="1" spc="-150" dirty="0">
                <a:solidFill>
                  <a:srgbClr val="6D338A"/>
                </a:solidFill>
                <a:latin typeface="Calibri"/>
                <a:cs typeface="Calibri"/>
              </a:rPr>
              <a:t>P</a:t>
            </a:r>
            <a:r>
              <a:rPr sz="2200" b="1" spc="-110" dirty="0">
                <a:solidFill>
                  <a:srgbClr val="6D338A"/>
                </a:solidFill>
                <a:latin typeface="Calibri"/>
                <a:cs typeface="Calibri"/>
              </a:rPr>
              <a:t>ar</a:t>
            </a:r>
            <a:r>
              <a:rPr sz="2200" b="1" spc="-120" dirty="0">
                <a:solidFill>
                  <a:srgbClr val="6D338A"/>
                </a:solidFill>
                <a:latin typeface="Calibri"/>
                <a:cs typeface="Calibri"/>
              </a:rPr>
              <a:t>k</a:t>
            </a:r>
            <a:r>
              <a:rPr sz="2200" b="1" spc="-70" dirty="0">
                <a:solidFill>
                  <a:srgbClr val="6D338A"/>
                </a:solidFill>
                <a:latin typeface="Calibri"/>
                <a:cs typeface="Calibri"/>
              </a:rPr>
              <a:t>ing</a:t>
            </a:r>
            <a:endParaRPr sz="2200" dirty="0">
              <a:latin typeface="Calibri"/>
              <a:cs typeface="Calibri"/>
            </a:endParaRPr>
          </a:p>
          <a:p>
            <a:pPr marL="12700"/>
            <a:r>
              <a:rPr sz="1600" spc="-25" dirty="0">
                <a:solidFill>
                  <a:srgbClr val="231F20"/>
                </a:solidFill>
                <a:latin typeface="Trebuchet MS"/>
                <a:cs typeface="Trebuchet MS"/>
              </a:rPr>
              <a:t>Commuter</a:t>
            </a:r>
            <a:r>
              <a:rPr sz="1600" spc="-90" dirty="0">
                <a:solidFill>
                  <a:srgbClr val="231F20"/>
                </a:solidFill>
                <a:latin typeface="Trebuchet MS"/>
                <a:cs typeface="Trebuchet MS"/>
              </a:rPr>
              <a:t> </a:t>
            </a:r>
            <a:r>
              <a:rPr lang="en-US" sz="1600" spc="-35" dirty="0">
                <a:solidFill>
                  <a:srgbClr val="231F20"/>
                </a:solidFill>
                <a:latin typeface="Trebuchet MS"/>
                <a:cs typeface="Trebuchet MS"/>
              </a:rPr>
              <a:t>parking</a:t>
            </a:r>
            <a:r>
              <a:rPr sz="1600" spc="-90" dirty="0">
                <a:solidFill>
                  <a:srgbClr val="231F20"/>
                </a:solidFill>
                <a:latin typeface="Trebuchet MS"/>
                <a:cs typeface="Trebuchet MS"/>
              </a:rPr>
              <a:t> </a:t>
            </a:r>
            <a:r>
              <a:rPr lang="en-US" sz="1600" spc="-55" dirty="0">
                <a:solidFill>
                  <a:srgbClr val="231F20"/>
                </a:solidFill>
                <a:latin typeface="Trebuchet MS"/>
                <a:cs typeface="Trebuchet MS"/>
              </a:rPr>
              <a:t>is</a:t>
            </a:r>
            <a:r>
              <a:rPr sz="1600" spc="-90" dirty="0">
                <a:solidFill>
                  <a:srgbClr val="231F20"/>
                </a:solidFill>
                <a:latin typeface="Trebuchet MS"/>
                <a:cs typeface="Trebuchet MS"/>
              </a:rPr>
              <a:t> </a:t>
            </a:r>
            <a:r>
              <a:rPr sz="1600" spc="-20" dirty="0">
                <a:solidFill>
                  <a:srgbClr val="231F20"/>
                </a:solidFill>
                <a:latin typeface="Trebuchet MS"/>
                <a:cs typeface="Trebuchet MS"/>
              </a:rPr>
              <a:t>designated</a:t>
            </a:r>
            <a:r>
              <a:rPr sz="1600" spc="-90" dirty="0">
                <a:solidFill>
                  <a:srgbClr val="231F20"/>
                </a:solidFill>
                <a:latin typeface="Trebuchet MS"/>
                <a:cs typeface="Trebuchet MS"/>
              </a:rPr>
              <a:t> </a:t>
            </a:r>
            <a:r>
              <a:rPr sz="1600" spc="-15" dirty="0">
                <a:solidFill>
                  <a:srgbClr val="231F20"/>
                </a:solidFill>
                <a:latin typeface="Trebuchet MS"/>
                <a:cs typeface="Trebuchet MS"/>
              </a:rPr>
              <a:t>by</a:t>
            </a:r>
            <a:r>
              <a:rPr sz="1600" spc="-90" dirty="0">
                <a:solidFill>
                  <a:srgbClr val="231F20"/>
                </a:solidFill>
                <a:latin typeface="Trebuchet MS"/>
                <a:cs typeface="Trebuchet MS"/>
              </a:rPr>
              <a:t> </a:t>
            </a:r>
            <a:r>
              <a:rPr lang="en-US" sz="1600" spc="-90" dirty="0">
                <a:solidFill>
                  <a:srgbClr val="231F20"/>
                </a:solidFill>
                <a:latin typeface="Trebuchet MS"/>
                <a:cs typeface="Trebuchet MS"/>
              </a:rPr>
              <a:t>orange</a:t>
            </a:r>
            <a:r>
              <a:rPr sz="1600" spc="-85" dirty="0">
                <a:solidFill>
                  <a:srgbClr val="231F20"/>
                </a:solidFill>
                <a:latin typeface="Trebuchet MS"/>
                <a:cs typeface="Trebuchet MS"/>
              </a:rPr>
              <a:t> </a:t>
            </a:r>
            <a:r>
              <a:rPr sz="1600" spc="-30" dirty="0">
                <a:solidFill>
                  <a:srgbClr val="231F20"/>
                </a:solidFill>
                <a:latin typeface="Trebuchet MS"/>
                <a:cs typeface="Trebuchet MS"/>
              </a:rPr>
              <a:t>signage.</a:t>
            </a:r>
            <a:endParaRPr lang="en-US" sz="1600" spc="-30" dirty="0">
              <a:solidFill>
                <a:srgbClr val="231F20"/>
              </a:solidFill>
              <a:latin typeface="Trebuchet MS"/>
              <a:cs typeface="Trebuchet MS"/>
            </a:endParaRPr>
          </a:p>
          <a:p>
            <a:pPr marL="12700"/>
            <a:r>
              <a:rPr lang="en-US" sz="2200" b="1" spc="-85" dirty="0">
                <a:solidFill>
                  <a:srgbClr val="6D338A"/>
                </a:solidFill>
                <a:cs typeface="Calibri"/>
              </a:rPr>
              <a:t>Visitor Parking</a:t>
            </a:r>
          </a:p>
          <a:p>
            <a:pPr marL="171450" indent="-171450">
              <a:buFont typeface="Arial" panose="020B0604020202020204" pitchFamily="34" charset="0"/>
              <a:buChar char="•"/>
            </a:pPr>
            <a:r>
              <a:rPr lang="en-US" sz="1600" dirty="0"/>
              <a:t>Download the </a:t>
            </a:r>
            <a:r>
              <a:rPr lang="en-US" sz="1600" b="1" dirty="0"/>
              <a:t>ParkMobile</a:t>
            </a:r>
            <a:r>
              <a:rPr lang="en-US" sz="1600" dirty="0"/>
              <a:t> app, available on the AppStore, Google Play, or Windows Store, or those without a smartphone may use the ParkMobile Website (www.parkmobile.io).</a:t>
            </a:r>
          </a:p>
          <a:p>
            <a:pPr marL="171450" indent="-171450">
              <a:buFont typeface="Arial" panose="020B0604020202020204" pitchFamily="34" charset="0"/>
              <a:buChar char="•"/>
            </a:pPr>
            <a:r>
              <a:rPr lang="en-US" sz="1600" dirty="0"/>
              <a:t>Sign up with your email, license plate number, and a payment method.  The current rate is $5 daily.</a:t>
            </a:r>
          </a:p>
          <a:p>
            <a:pPr marL="171450" indent="-171450">
              <a:buFont typeface="Arial" panose="020B0604020202020204" pitchFamily="34" charset="0"/>
              <a:buChar char="•"/>
            </a:pPr>
            <a:r>
              <a:rPr lang="en-US" sz="1600" dirty="0"/>
              <a:t>Once registered, you may begin to use </a:t>
            </a:r>
            <a:r>
              <a:rPr lang="en-US" sz="1600" b="1" dirty="0"/>
              <a:t>ParkMobile</a:t>
            </a:r>
            <a:r>
              <a:rPr lang="en-US" sz="1600" dirty="0"/>
              <a:t> immediately to pay on-the-go!</a:t>
            </a:r>
          </a:p>
          <a:p>
            <a:r>
              <a:rPr lang="en-US" sz="2200" b="1" spc="-85" dirty="0">
                <a:solidFill>
                  <a:srgbClr val="6D338A"/>
                </a:solidFill>
                <a:cs typeface="Calibri"/>
              </a:rPr>
              <a:t>Disability Parking</a:t>
            </a:r>
            <a:endParaRPr lang="en-US" sz="1600" b="1" spc="-150" dirty="0">
              <a:solidFill>
                <a:srgbClr val="6D338A"/>
              </a:solidFill>
              <a:cs typeface="Calibri"/>
            </a:endParaRPr>
          </a:p>
          <a:p>
            <a:pPr marL="171450" indent="-171450">
              <a:buFont typeface="Arial" panose="020B0604020202020204" pitchFamily="34" charset="0"/>
              <a:buChar char="•"/>
            </a:pPr>
            <a:r>
              <a:rPr lang="en-US" sz="1600" dirty="0">
                <a:latin typeface="Calibri" panose="020F0502020204030204" pitchFamily="34" charset="0"/>
              </a:rPr>
              <a:t>Anyone parking on campus who has a valid state-issued disabled permit or license plate may park in any designated disabled parking space if available.  The state issued hangtag (including DV plate issuance) must be present at all times and must be issued to the driver only.  Proof must be submitted and/or verification must be submitted to the Parking Office.</a:t>
            </a:r>
            <a:endParaRPr lang="en-US" sz="1600" dirty="0">
              <a:latin typeface="Trebuchet MS"/>
              <a:cs typeface="Trebuchet MS"/>
            </a:endParaRPr>
          </a:p>
          <a:p>
            <a:pPr marL="171450" indent="-171450">
              <a:buFont typeface="Arial" panose="020B0604020202020204" pitchFamily="34" charset="0"/>
              <a:buChar char="•"/>
            </a:pPr>
            <a:endParaRPr lang="en-US" sz="1600" b="1" spc="-150" dirty="0">
              <a:solidFill>
                <a:srgbClr val="6D338A"/>
              </a:solidFill>
              <a:cs typeface="Calibri"/>
            </a:endParaRPr>
          </a:p>
          <a:p>
            <a:pPr marL="12700"/>
            <a:endParaRPr lang="en-US" sz="2200" dirty="0">
              <a:solidFill>
                <a:prstClr val="black"/>
              </a:solidFill>
              <a:cs typeface="Calibri"/>
            </a:endParaRPr>
          </a:p>
          <a:p>
            <a:pPr marL="12700"/>
            <a:endParaRPr sz="1600" dirty="0">
              <a:latin typeface="Trebuchet MS"/>
              <a:cs typeface="Trebuchet MS"/>
            </a:endParaRPr>
          </a:p>
        </p:txBody>
      </p:sp>
      <p:sp>
        <p:nvSpPr>
          <p:cNvPr id="77" name="object 77"/>
          <p:cNvSpPr txBox="1"/>
          <p:nvPr/>
        </p:nvSpPr>
        <p:spPr>
          <a:xfrm>
            <a:off x="3841750" y="292100"/>
            <a:ext cx="3168650" cy="1231900"/>
          </a:xfrm>
          <a:prstGeom prst="rect">
            <a:avLst/>
          </a:prstGeom>
        </p:spPr>
        <p:txBody>
          <a:bodyPr vert="horz" wrap="square" lIns="0" tIns="13970" rIns="0" bIns="0" rtlCol="0">
            <a:spAutoFit/>
          </a:bodyPr>
          <a:lstStyle/>
          <a:p>
            <a:pPr marL="12700">
              <a:lnSpc>
                <a:spcPct val="100000"/>
              </a:lnSpc>
              <a:spcBef>
                <a:spcPts val="110"/>
              </a:spcBef>
            </a:pPr>
            <a:r>
              <a:rPr sz="7900" b="1" spc="-520" dirty="0">
                <a:solidFill>
                  <a:srgbClr val="6D338A"/>
                </a:solidFill>
                <a:latin typeface="Calibri"/>
                <a:cs typeface="Calibri"/>
              </a:rPr>
              <a:t>POLICIES</a:t>
            </a:r>
            <a:endParaRPr sz="7900" dirty="0">
              <a:latin typeface="Calibri"/>
              <a:cs typeface="Calibri"/>
            </a:endParaRPr>
          </a:p>
        </p:txBody>
      </p:sp>
      <p:pic>
        <p:nvPicPr>
          <p:cNvPr id="108" name="Picture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7800" y="79671"/>
            <a:ext cx="1798749" cy="1749129"/>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482636800"/>
              </p:ext>
            </p:extLst>
          </p:nvPr>
        </p:nvGraphicFramePr>
        <p:xfrm>
          <a:off x="228601" y="4267200"/>
          <a:ext cx="4648200" cy="521368"/>
        </p:xfrm>
        <a:graphic>
          <a:graphicData uri="http://schemas.openxmlformats.org/drawingml/2006/table">
            <a:tbl>
              <a:tblPr firstRow="1" bandRow="1">
                <a:tableStyleId>{5C22544A-7EE6-4342-B048-85BDC9FD1C3A}</a:tableStyleId>
              </a:tblPr>
              <a:tblGrid>
                <a:gridCol w="2249129">
                  <a:extLst>
                    <a:ext uri="{9D8B030D-6E8A-4147-A177-3AD203B41FA5}">
                      <a16:colId xmlns:a16="http://schemas.microsoft.com/office/drawing/2014/main" val="2021107994"/>
                    </a:ext>
                  </a:extLst>
                </a:gridCol>
                <a:gridCol w="2399071">
                  <a:extLst>
                    <a:ext uri="{9D8B030D-6E8A-4147-A177-3AD203B41FA5}">
                      <a16:colId xmlns:a16="http://schemas.microsoft.com/office/drawing/2014/main" val="2925619196"/>
                    </a:ext>
                  </a:extLst>
                </a:gridCol>
              </a:tblGrid>
              <a:tr h="521368">
                <a:tc>
                  <a:txBody>
                    <a:bodyPr/>
                    <a:lstStyle/>
                    <a:p>
                      <a:r>
                        <a:rPr lang="en-US" sz="1600" dirty="0"/>
                        <a:t>Fall Semester             $50</a:t>
                      </a:r>
                    </a:p>
                  </a:txBody>
                  <a:tcPr>
                    <a:solidFill>
                      <a:srgbClr val="7030A0"/>
                    </a:solidFill>
                  </a:tcPr>
                </a:tc>
                <a:tc>
                  <a:txBody>
                    <a:bodyPr/>
                    <a:lstStyle/>
                    <a:p>
                      <a:r>
                        <a:rPr lang="en-US" sz="1600" dirty="0"/>
                        <a:t>Spring Semester           $50</a:t>
                      </a:r>
                    </a:p>
                  </a:txBody>
                  <a:tcPr>
                    <a:solidFill>
                      <a:srgbClr val="7030A0"/>
                    </a:solidFill>
                  </a:tcPr>
                </a:tc>
                <a:extLst>
                  <a:ext uri="{0D108BD9-81ED-4DB2-BD59-A6C34878D82A}">
                    <a16:rowId xmlns:a16="http://schemas.microsoft.com/office/drawing/2014/main" val="3989579032"/>
                  </a:ext>
                </a:extLst>
              </a:tr>
            </a:tbl>
          </a:graphicData>
        </a:graphic>
      </p:graphicFrame>
      <p:graphicFrame>
        <p:nvGraphicFramePr>
          <p:cNvPr id="113" name="Table 112"/>
          <p:cNvGraphicFramePr>
            <a:graphicFrameLocks noGrp="1"/>
          </p:cNvGraphicFramePr>
          <p:nvPr>
            <p:extLst>
              <p:ext uri="{D42A27DB-BD31-4B8C-83A1-F6EECF244321}">
                <p14:modId xmlns:p14="http://schemas.microsoft.com/office/powerpoint/2010/main" val="902198209"/>
              </p:ext>
            </p:extLst>
          </p:nvPr>
        </p:nvGraphicFramePr>
        <p:xfrm>
          <a:off x="228600" y="4724400"/>
          <a:ext cx="4648200" cy="457200"/>
        </p:xfrm>
        <a:graphic>
          <a:graphicData uri="http://schemas.openxmlformats.org/drawingml/2006/table">
            <a:tbl>
              <a:tblPr firstRow="1" bandRow="1">
                <a:tableStyleId>{5C22544A-7EE6-4342-B048-85BDC9FD1C3A}</a:tableStyleId>
              </a:tblPr>
              <a:tblGrid>
                <a:gridCol w="2239150">
                  <a:extLst>
                    <a:ext uri="{9D8B030D-6E8A-4147-A177-3AD203B41FA5}">
                      <a16:colId xmlns:a16="http://schemas.microsoft.com/office/drawing/2014/main" val="2021107994"/>
                    </a:ext>
                  </a:extLst>
                </a:gridCol>
                <a:gridCol w="2409050">
                  <a:extLst>
                    <a:ext uri="{9D8B030D-6E8A-4147-A177-3AD203B41FA5}">
                      <a16:colId xmlns:a16="http://schemas.microsoft.com/office/drawing/2014/main" val="2925619196"/>
                    </a:ext>
                  </a:extLst>
                </a:gridCol>
              </a:tblGrid>
              <a:tr h="457200">
                <a:tc>
                  <a:txBody>
                    <a:bodyPr/>
                    <a:lstStyle/>
                    <a:p>
                      <a:r>
                        <a:rPr lang="en-US" sz="1600" dirty="0"/>
                        <a:t>Summer</a:t>
                      </a:r>
                      <a:r>
                        <a:rPr lang="en-US" sz="1600" baseline="0" dirty="0"/>
                        <a:t> Term I or II</a:t>
                      </a:r>
                      <a:r>
                        <a:rPr lang="en-US" sz="1600" dirty="0"/>
                        <a:t> $25 </a:t>
                      </a:r>
                    </a:p>
                  </a:txBody>
                  <a:tcPr>
                    <a:solidFill>
                      <a:srgbClr val="7030A0"/>
                    </a:solidFill>
                  </a:tcPr>
                </a:tc>
                <a:tc>
                  <a:txBody>
                    <a:bodyPr/>
                    <a:lstStyle/>
                    <a:p>
                      <a:r>
                        <a:rPr kumimoji="0" lang="en-US" sz="1600" b="1" i="0" u="none" strike="noStrike" kern="0" cap="none" spc="0" normalizeH="0" baseline="0" noProof="0" dirty="0">
                          <a:ln>
                            <a:noFill/>
                          </a:ln>
                          <a:solidFill>
                            <a:prstClr val="white"/>
                          </a:solidFill>
                          <a:effectLst/>
                          <a:uLnTx/>
                          <a:uFillTx/>
                          <a:latin typeface="+mn-lt"/>
                          <a:ea typeface="+mn-ea"/>
                          <a:cs typeface="+mn-cs"/>
                        </a:rPr>
                        <a:t>Summer Term I and II  $50</a:t>
                      </a:r>
                      <a:endParaRPr lang="en-US" sz="1600" dirty="0"/>
                    </a:p>
                  </a:txBody>
                  <a:tcPr>
                    <a:solidFill>
                      <a:srgbClr val="7030A0"/>
                    </a:solidFill>
                  </a:tcPr>
                </a:tc>
                <a:extLst>
                  <a:ext uri="{0D108BD9-81ED-4DB2-BD59-A6C34878D82A}">
                    <a16:rowId xmlns:a16="http://schemas.microsoft.com/office/drawing/2014/main" val="3989579032"/>
                  </a:ext>
                </a:extLst>
              </a:tr>
            </a:tbl>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3814104033"/>
              </p:ext>
            </p:extLst>
          </p:nvPr>
        </p:nvGraphicFramePr>
        <p:xfrm>
          <a:off x="227118" y="6644640"/>
          <a:ext cx="4642198" cy="365760"/>
        </p:xfrm>
        <a:graphic>
          <a:graphicData uri="http://schemas.openxmlformats.org/drawingml/2006/table">
            <a:tbl>
              <a:tblPr firstRow="1" bandRow="1">
                <a:tableStyleId>{5C22544A-7EE6-4342-B048-85BDC9FD1C3A}</a:tableStyleId>
              </a:tblPr>
              <a:tblGrid>
                <a:gridCol w="2439882">
                  <a:extLst>
                    <a:ext uri="{9D8B030D-6E8A-4147-A177-3AD203B41FA5}">
                      <a16:colId xmlns:a16="http://schemas.microsoft.com/office/drawing/2014/main" val="2021107994"/>
                    </a:ext>
                  </a:extLst>
                </a:gridCol>
                <a:gridCol w="2202316">
                  <a:extLst>
                    <a:ext uri="{9D8B030D-6E8A-4147-A177-3AD203B41FA5}">
                      <a16:colId xmlns:a16="http://schemas.microsoft.com/office/drawing/2014/main" val="2925619196"/>
                    </a:ext>
                  </a:extLst>
                </a:gridCol>
              </a:tblGrid>
              <a:tr h="0">
                <a:tc>
                  <a:txBody>
                    <a:bodyPr/>
                    <a:lstStyle/>
                    <a:p>
                      <a:r>
                        <a:rPr lang="en-US" sz="1800" baseline="0" dirty="0">
                          <a:solidFill>
                            <a:schemeClr val="tx1"/>
                          </a:solidFill>
                        </a:rPr>
                        <a:t>Yellow Lots</a:t>
                      </a:r>
                      <a:r>
                        <a:rPr lang="en-US" sz="1800" dirty="0">
                          <a:solidFill>
                            <a:schemeClr val="tx1"/>
                          </a:solidFill>
                        </a:rPr>
                        <a:t>            $261  </a:t>
                      </a:r>
                    </a:p>
                  </a:txBody>
                  <a:tcPr>
                    <a:solidFill>
                      <a:srgbClr val="FFC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mn-lt"/>
                        <a:ea typeface="+mn-ea"/>
                        <a:cs typeface="+mn-cs"/>
                      </a:endParaRPr>
                    </a:p>
                  </a:txBody>
                  <a:tcPr>
                    <a:solidFill>
                      <a:srgbClr val="FFFF00"/>
                    </a:solidFill>
                  </a:tcPr>
                </a:tc>
                <a:extLst>
                  <a:ext uri="{0D108BD9-81ED-4DB2-BD59-A6C34878D82A}">
                    <a16:rowId xmlns:a16="http://schemas.microsoft.com/office/drawing/2014/main" val="3989579032"/>
                  </a:ext>
                </a:extLst>
              </a:tr>
            </a:tbl>
          </a:graphicData>
        </a:graphic>
      </p:graphicFrame>
      <p:graphicFrame>
        <p:nvGraphicFramePr>
          <p:cNvPr id="117" name="Table 116"/>
          <p:cNvGraphicFramePr>
            <a:graphicFrameLocks noGrp="1"/>
          </p:cNvGraphicFramePr>
          <p:nvPr>
            <p:extLst>
              <p:ext uri="{D42A27DB-BD31-4B8C-83A1-F6EECF244321}">
                <p14:modId xmlns:p14="http://schemas.microsoft.com/office/powerpoint/2010/main" val="3463770505"/>
              </p:ext>
            </p:extLst>
          </p:nvPr>
        </p:nvGraphicFramePr>
        <p:xfrm>
          <a:off x="227118" y="5791200"/>
          <a:ext cx="4649682" cy="826248"/>
        </p:xfrm>
        <a:graphic>
          <a:graphicData uri="http://schemas.openxmlformats.org/drawingml/2006/table">
            <a:tbl>
              <a:tblPr firstRow="1" bandRow="1">
                <a:tableStyleId>{5C22544A-7EE6-4342-B048-85BDC9FD1C3A}</a:tableStyleId>
              </a:tblPr>
              <a:tblGrid>
                <a:gridCol w="2439882">
                  <a:extLst>
                    <a:ext uri="{9D8B030D-6E8A-4147-A177-3AD203B41FA5}">
                      <a16:colId xmlns:a16="http://schemas.microsoft.com/office/drawing/2014/main" val="2021107994"/>
                    </a:ext>
                  </a:extLst>
                </a:gridCol>
                <a:gridCol w="2209800">
                  <a:extLst>
                    <a:ext uri="{9D8B030D-6E8A-4147-A177-3AD203B41FA5}">
                      <a16:colId xmlns:a16="http://schemas.microsoft.com/office/drawing/2014/main" val="2925619196"/>
                    </a:ext>
                  </a:extLst>
                </a:gridCol>
              </a:tblGrid>
              <a:tr h="457200">
                <a:tc>
                  <a:txBody>
                    <a:bodyPr/>
                    <a:lstStyle/>
                    <a:p>
                      <a:r>
                        <a:rPr lang="en-US" sz="1800" dirty="0">
                          <a:solidFill>
                            <a:schemeClr val="tx1"/>
                          </a:solidFill>
                        </a:rPr>
                        <a:t>Purple Lots             $190              </a:t>
                      </a:r>
                    </a:p>
                  </a:txBody>
                  <a:tcPr>
                    <a:solidFill>
                      <a:srgbClr val="FFC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mn-lt"/>
                        <a:ea typeface="+mn-ea"/>
                        <a:cs typeface="+mn-cs"/>
                      </a:endParaRPr>
                    </a:p>
                  </a:txBody>
                  <a:tcPr>
                    <a:solidFill>
                      <a:srgbClr val="7030A0"/>
                    </a:solidFill>
                  </a:tcPr>
                </a:tc>
                <a:extLst>
                  <a:ext uri="{0D108BD9-81ED-4DB2-BD59-A6C34878D82A}">
                    <a16:rowId xmlns:a16="http://schemas.microsoft.com/office/drawing/2014/main" val="3989579032"/>
                  </a:ext>
                </a:extLst>
              </a:tr>
              <a:tr h="369048">
                <a:tc>
                  <a:txBody>
                    <a:bodyPr/>
                    <a:lstStyle/>
                    <a:p>
                      <a:r>
                        <a:rPr lang="en-US" sz="1800" b="1" dirty="0">
                          <a:solidFill>
                            <a:schemeClr val="tx1"/>
                          </a:solidFill>
                        </a:rPr>
                        <a:t>Presidential Lot     $261</a:t>
                      </a:r>
                    </a:p>
                  </a:txBody>
                  <a:tcPr>
                    <a:solidFill>
                      <a:srgbClr val="FFC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mn-lt"/>
                        <a:ea typeface="+mn-ea"/>
                        <a:cs typeface="+mn-cs"/>
                      </a:endParaRPr>
                    </a:p>
                  </a:txBody>
                  <a:tcPr>
                    <a:solidFill>
                      <a:schemeClr val="tx1"/>
                    </a:solidFill>
                  </a:tcPr>
                </a:tc>
                <a:extLst>
                  <a:ext uri="{0D108BD9-81ED-4DB2-BD59-A6C34878D82A}">
                    <a16:rowId xmlns:a16="http://schemas.microsoft.com/office/drawing/2014/main" val="1003200761"/>
                  </a:ext>
                </a:extLst>
              </a:tr>
            </a:tbl>
          </a:graphicData>
        </a:graphic>
      </p:graphicFrame>
      <p:graphicFrame>
        <p:nvGraphicFramePr>
          <p:cNvPr id="119" name="Table 118"/>
          <p:cNvGraphicFramePr>
            <a:graphicFrameLocks noGrp="1"/>
          </p:cNvGraphicFramePr>
          <p:nvPr>
            <p:extLst>
              <p:ext uri="{D42A27DB-BD31-4B8C-83A1-F6EECF244321}">
                <p14:modId xmlns:p14="http://schemas.microsoft.com/office/powerpoint/2010/main" val="385608543"/>
              </p:ext>
            </p:extLst>
          </p:nvPr>
        </p:nvGraphicFramePr>
        <p:xfrm>
          <a:off x="223175" y="5486400"/>
          <a:ext cx="4653625" cy="365760"/>
        </p:xfrm>
        <a:graphic>
          <a:graphicData uri="http://schemas.openxmlformats.org/drawingml/2006/table">
            <a:tbl>
              <a:tblPr firstRow="1" bandRow="1">
                <a:tableStyleId>{5C22544A-7EE6-4342-B048-85BDC9FD1C3A}</a:tableStyleId>
              </a:tblPr>
              <a:tblGrid>
                <a:gridCol w="2443825">
                  <a:extLst>
                    <a:ext uri="{9D8B030D-6E8A-4147-A177-3AD203B41FA5}">
                      <a16:colId xmlns:a16="http://schemas.microsoft.com/office/drawing/2014/main" val="2021107994"/>
                    </a:ext>
                  </a:extLst>
                </a:gridCol>
                <a:gridCol w="2209800">
                  <a:extLst>
                    <a:ext uri="{9D8B030D-6E8A-4147-A177-3AD203B41FA5}">
                      <a16:colId xmlns:a16="http://schemas.microsoft.com/office/drawing/2014/main" val="2925619196"/>
                    </a:ext>
                  </a:extLst>
                </a:gridCol>
              </a:tblGrid>
              <a:tr h="335279">
                <a:tc>
                  <a:txBody>
                    <a:bodyPr/>
                    <a:lstStyle/>
                    <a:p>
                      <a:r>
                        <a:rPr lang="en-US" sz="1800" dirty="0">
                          <a:solidFill>
                            <a:schemeClr val="tx1"/>
                          </a:solidFill>
                        </a:rPr>
                        <a:t>Commuter Lots      $158     </a:t>
                      </a:r>
                    </a:p>
                  </a:txBody>
                  <a:tcPr>
                    <a:solidFill>
                      <a:srgbClr val="FFC000"/>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mn-lt"/>
                        <a:ea typeface="+mn-ea"/>
                        <a:cs typeface="+mn-cs"/>
                      </a:endParaRPr>
                    </a:p>
                  </a:txBody>
                  <a:tcPr>
                    <a:solidFill>
                      <a:schemeClr val="accent6"/>
                    </a:solidFill>
                  </a:tcPr>
                </a:tc>
                <a:extLst>
                  <a:ext uri="{0D108BD9-81ED-4DB2-BD59-A6C34878D82A}">
                    <a16:rowId xmlns:a16="http://schemas.microsoft.com/office/drawing/2014/main" val="3989579032"/>
                  </a:ext>
                </a:extLst>
              </a:tr>
            </a:tbl>
          </a:graphicData>
        </a:graphic>
      </p:graphicFrame>
      <p:graphicFrame>
        <p:nvGraphicFramePr>
          <p:cNvPr id="135" name="Table 134"/>
          <p:cNvGraphicFramePr>
            <a:graphicFrameLocks noGrp="1"/>
          </p:cNvGraphicFramePr>
          <p:nvPr>
            <p:extLst>
              <p:ext uri="{D42A27DB-BD31-4B8C-83A1-F6EECF244321}">
                <p14:modId xmlns:p14="http://schemas.microsoft.com/office/powerpoint/2010/main" val="4144367250"/>
              </p:ext>
            </p:extLst>
          </p:nvPr>
        </p:nvGraphicFramePr>
        <p:xfrm>
          <a:off x="246162" y="7848600"/>
          <a:ext cx="4630638" cy="335280"/>
        </p:xfrm>
        <a:graphic>
          <a:graphicData uri="http://schemas.openxmlformats.org/drawingml/2006/table">
            <a:tbl>
              <a:tblPr firstRow="1" bandRow="1">
                <a:tableStyleId>{5C22544A-7EE6-4342-B048-85BDC9FD1C3A}</a:tableStyleId>
              </a:tblPr>
              <a:tblGrid>
                <a:gridCol w="4630638">
                  <a:extLst>
                    <a:ext uri="{9D8B030D-6E8A-4147-A177-3AD203B41FA5}">
                      <a16:colId xmlns:a16="http://schemas.microsoft.com/office/drawing/2014/main" val="1853569045"/>
                    </a:ext>
                  </a:extLst>
                </a:gridCol>
              </a:tblGrid>
              <a:tr h="289168">
                <a:tc>
                  <a:txBody>
                    <a:bodyPr/>
                    <a:lstStyle/>
                    <a:p>
                      <a:r>
                        <a:rPr lang="en-US" sz="1600" dirty="0"/>
                        <a:t>Yearly</a:t>
                      </a:r>
                      <a:r>
                        <a:rPr lang="en-US" sz="1600" baseline="0" dirty="0"/>
                        <a:t> (starting Fall </a:t>
                      </a:r>
                      <a:r>
                        <a:rPr lang="en-US" sz="1600" dirty="0"/>
                        <a:t>Semester)                   $158</a:t>
                      </a:r>
                    </a:p>
                  </a:txBody>
                  <a:tcPr>
                    <a:solidFill>
                      <a:srgbClr val="7030A0"/>
                    </a:solidFill>
                  </a:tcPr>
                </a:tc>
                <a:extLst>
                  <a:ext uri="{0D108BD9-81ED-4DB2-BD59-A6C34878D82A}">
                    <a16:rowId xmlns:a16="http://schemas.microsoft.com/office/drawing/2014/main" val="3908744172"/>
                  </a:ext>
                </a:extLst>
              </a:tr>
            </a:tbl>
          </a:graphicData>
        </a:graphic>
      </p:graphicFrame>
      <p:graphicFrame>
        <p:nvGraphicFramePr>
          <p:cNvPr id="136" name="Table 135"/>
          <p:cNvGraphicFramePr>
            <a:graphicFrameLocks noGrp="1"/>
          </p:cNvGraphicFramePr>
          <p:nvPr>
            <p:extLst>
              <p:ext uri="{D42A27DB-BD31-4B8C-83A1-F6EECF244321}">
                <p14:modId xmlns:p14="http://schemas.microsoft.com/office/powerpoint/2010/main" val="1916078764"/>
              </p:ext>
            </p:extLst>
          </p:nvPr>
        </p:nvGraphicFramePr>
        <p:xfrm>
          <a:off x="246162" y="8686800"/>
          <a:ext cx="4623154" cy="335280"/>
        </p:xfrm>
        <a:graphic>
          <a:graphicData uri="http://schemas.openxmlformats.org/drawingml/2006/table">
            <a:tbl>
              <a:tblPr firstRow="1" bandRow="1">
                <a:tableStyleId>{5C22544A-7EE6-4342-B048-85BDC9FD1C3A}</a:tableStyleId>
              </a:tblPr>
              <a:tblGrid>
                <a:gridCol w="4623154">
                  <a:extLst>
                    <a:ext uri="{9D8B030D-6E8A-4147-A177-3AD203B41FA5}">
                      <a16:colId xmlns:a16="http://schemas.microsoft.com/office/drawing/2014/main" val="1853569045"/>
                    </a:ext>
                  </a:extLst>
                </a:gridCol>
              </a:tblGrid>
              <a:tr h="289168">
                <a:tc>
                  <a:txBody>
                    <a:bodyPr/>
                    <a:lstStyle/>
                    <a:p>
                      <a:r>
                        <a:rPr lang="en-US" sz="1600" i="1" dirty="0">
                          <a:solidFill>
                            <a:schemeClr val="tx1"/>
                          </a:solidFill>
                        </a:rPr>
                        <a:t>Yearly</a:t>
                      </a:r>
                      <a:r>
                        <a:rPr lang="en-US" sz="1600" i="1" baseline="0" dirty="0">
                          <a:solidFill>
                            <a:schemeClr val="tx1"/>
                          </a:solidFill>
                        </a:rPr>
                        <a:t> (</a:t>
                      </a:r>
                      <a:r>
                        <a:rPr lang="en-US" sz="1600" i="1" dirty="0">
                          <a:solidFill>
                            <a:schemeClr val="tx1"/>
                          </a:solidFill>
                        </a:rPr>
                        <a:t>starting</a:t>
                      </a:r>
                      <a:r>
                        <a:rPr lang="en-US" sz="1600" i="1" baseline="0" dirty="0">
                          <a:solidFill>
                            <a:schemeClr val="tx1"/>
                          </a:solidFill>
                        </a:rPr>
                        <a:t> Fall Semester) </a:t>
                      </a:r>
                      <a:r>
                        <a:rPr lang="en-US" sz="1600" i="1" dirty="0">
                          <a:solidFill>
                            <a:schemeClr val="tx1"/>
                          </a:solidFill>
                        </a:rPr>
                        <a:t>                 </a:t>
                      </a:r>
                      <a:r>
                        <a:rPr lang="en-US" sz="1600" i="1" baseline="0" dirty="0">
                          <a:solidFill>
                            <a:schemeClr val="tx1"/>
                          </a:solidFill>
                        </a:rPr>
                        <a:t> </a:t>
                      </a:r>
                      <a:r>
                        <a:rPr lang="en-US" sz="1600" dirty="0">
                          <a:solidFill>
                            <a:schemeClr val="tx1"/>
                          </a:solidFill>
                        </a:rPr>
                        <a:t>$158</a:t>
                      </a:r>
                    </a:p>
                  </a:txBody>
                  <a:tcPr>
                    <a:solidFill>
                      <a:srgbClr val="FFC000"/>
                    </a:solidFill>
                  </a:tcPr>
                </a:tc>
                <a:extLst>
                  <a:ext uri="{0D108BD9-81ED-4DB2-BD59-A6C34878D82A}">
                    <a16:rowId xmlns:a16="http://schemas.microsoft.com/office/drawing/2014/main" val="3908744172"/>
                  </a:ext>
                </a:extLst>
              </a:tr>
            </a:tbl>
          </a:graphicData>
        </a:graphic>
      </p:graphicFrame>
      <p:graphicFrame>
        <p:nvGraphicFramePr>
          <p:cNvPr id="137" name="Table 136"/>
          <p:cNvGraphicFramePr>
            <a:graphicFrameLocks noGrp="1"/>
          </p:cNvGraphicFramePr>
          <p:nvPr>
            <p:extLst>
              <p:ext uri="{D42A27DB-BD31-4B8C-83A1-F6EECF244321}">
                <p14:modId xmlns:p14="http://schemas.microsoft.com/office/powerpoint/2010/main" val="201243677"/>
              </p:ext>
            </p:extLst>
          </p:nvPr>
        </p:nvGraphicFramePr>
        <p:xfrm>
          <a:off x="246164" y="9601200"/>
          <a:ext cx="4630636" cy="335280"/>
        </p:xfrm>
        <a:graphic>
          <a:graphicData uri="http://schemas.openxmlformats.org/drawingml/2006/table">
            <a:tbl>
              <a:tblPr firstRow="1" bandRow="1">
                <a:tableStyleId>{5C22544A-7EE6-4342-B048-85BDC9FD1C3A}</a:tableStyleId>
              </a:tblPr>
              <a:tblGrid>
                <a:gridCol w="4630636">
                  <a:extLst>
                    <a:ext uri="{9D8B030D-6E8A-4147-A177-3AD203B41FA5}">
                      <a16:colId xmlns:a16="http://schemas.microsoft.com/office/drawing/2014/main" val="1853569045"/>
                    </a:ext>
                  </a:extLst>
                </a:gridCol>
              </a:tblGrid>
              <a:tr h="289168">
                <a:tc>
                  <a:txBody>
                    <a:bodyPr/>
                    <a:lstStyle/>
                    <a:p>
                      <a:r>
                        <a:rPr lang="en-US" sz="1600" i="1" dirty="0">
                          <a:solidFill>
                            <a:schemeClr val="tx1"/>
                          </a:solidFill>
                        </a:rPr>
                        <a:t>Yearly</a:t>
                      </a:r>
                      <a:r>
                        <a:rPr lang="en-US" sz="1600" i="1" baseline="0" dirty="0">
                          <a:solidFill>
                            <a:schemeClr val="tx1"/>
                          </a:solidFill>
                        </a:rPr>
                        <a:t> (</a:t>
                      </a:r>
                      <a:r>
                        <a:rPr lang="en-US" sz="1600" i="1" dirty="0">
                          <a:solidFill>
                            <a:schemeClr val="tx1"/>
                          </a:solidFill>
                        </a:rPr>
                        <a:t>starting</a:t>
                      </a:r>
                      <a:r>
                        <a:rPr lang="en-US" sz="1600" i="1" baseline="0" dirty="0">
                          <a:solidFill>
                            <a:schemeClr val="tx1"/>
                          </a:solidFill>
                        </a:rPr>
                        <a:t> Fall Semester)  </a:t>
                      </a:r>
                      <a:r>
                        <a:rPr lang="en-US" sz="1600" i="1" dirty="0">
                          <a:solidFill>
                            <a:schemeClr val="tx1"/>
                          </a:solidFill>
                        </a:rPr>
                        <a:t>               $158  </a:t>
                      </a:r>
                      <a:endParaRPr lang="en-US" sz="1600" dirty="0">
                        <a:solidFill>
                          <a:schemeClr val="tx1"/>
                        </a:solidFill>
                      </a:endParaRPr>
                    </a:p>
                  </a:txBody>
                  <a:tcPr>
                    <a:solidFill>
                      <a:srgbClr val="FFC000"/>
                    </a:solidFill>
                  </a:tcPr>
                </a:tc>
                <a:extLst>
                  <a:ext uri="{0D108BD9-81ED-4DB2-BD59-A6C34878D82A}">
                    <a16:rowId xmlns:a16="http://schemas.microsoft.com/office/drawing/2014/main" val="3908744172"/>
                  </a:ext>
                </a:extLst>
              </a:tr>
            </a:tbl>
          </a:graphicData>
        </a:graphic>
      </p:graphicFrame>
      <p:sp>
        <p:nvSpPr>
          <p:cNvPr id="142" name="Rectangle 141"/>
          <p:cNvSpPr/>
          <p:nvPr/>
        </p:nvSpPr>
        <p:spPr>
          <a:xfrm>
            <a:off x="4572000" y="8589542"/>
            <a:ext cx="10744200" cy="335989"/>
          </a:xfrm>
          <a:prstGeom prst="rect">
            <a:avLst/>
          </a:prstGeom>
        </p:spPr>
        <p:txBody>
          <a:bodyPr wrap="square">
            <a:spAutoFit/>
          </a:bodyPr>
          <a:lstStyle/>
          <a:p>
            <a:pPr marL="307975" lvl="0">
              <a:lnSpc>
                <a:spcPts val="1860"/>
              </a:lnSpc>
              <a:spcBef>
                <a:spcPts val="600"/>
              </a:spcBef>
            </a:pPr>
            <a:r>
              <a:rPr lang="en-US" sz="1500" b="1" i="1" dirty="0">
                <a:solidFill>
                  <a:srgbClr val="7030A0"/>
                </a:solidFill>
              </a:rPr>
              <a:t>   “Our mission is to provide a safe, well-maintained parking infrastructure ensuring equitable parking for the PVAMU community.”</a:t>
            </a:r>
            <a:endParaRPr lang="en-US" sz="1500" dirty="0">
              <a:solidFill>
                <a:srgbClr val="7030A0"/>
              </a:solidFill>
              <a:cs typeface="Calibri"/>
            </a:endParaRPr>
          </a:p>
        </p:txBody>
      </p:sp>
      <p:pic>
        <p:nvPicPr>
          <p:cNvPr id="144" name="Picture 1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11201" y="9132664"/>
            <a:ext cx="1629700" cy="752278"/>
          </a:xfrm>
          <a:prstGeom prst="rect">
            <a:avLst/>
          </a:prstGeom>
        </p:spPr>
      </p:pic>
      <p:pic>
        <p:nvPicPr>
          <p:cNvPr id="145" name="Picture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0384" y="9132664"/>
            <a:ext cx="1464897" cy="752278"/>
          </a:xfrm>
          <a:prstGeom prst="rect">
            <a:avLst/>
          </a:prstGeom>
        </p:spPr>
      </p:pic>
      <p:sp>
        <p:nvSpPr>
          <p:cNvPr id="150" name="object 21"/>
          <p:cNvSpPr txBox="1"/>
          <p:nvPr/>
        </p:nvSpPr>
        <p:spPr>
          <a:xfrm>
            <a:off x="10363200" y="2438400"/>
            <a:ext cx="4677701" cy="5706690"/>
          </a:xfrm>
          <a:prstGeom prst="rect">
            <a:avLst/>
          </a:prstGeom>
        </p:spPr>
        <p:txBody>
          <a:bodyPr vert="horz" wrap="square" lIns="0" tIns="12700" rIns="0" bIns="0" rtlCol="0">
            <a:spAutoFit/>
          </a:bodyPr>
          <a:lstStyle/>
          <a:p>
            <a:pPr marL="12700">
              <a:tabLst>
                <a:tab pos="307975" algn="l"/>
              </a:tabLst>
            </a:pPr>
            <a:r>
              <a:rPr lang="en-US" sz="2200" b="1" spc="-85" dirty="0">
                <a:solidFill>
                  <a:srgbClr val="6D338A"/>
                </a:solidFill>
                <a:cs typeface="Calibri"/>
              </a:rPr>
              <a:t>Contractor and Vendor Parking</a:t>
            </a:r>
          </a:p>
          <a:p>
            <a:pPr marL="12700">
              <a:tabLst>
                <a:tab pos="307975" algn="l"/>
              </a:tabLst>
            </a:pPr>
            <a:r>
              <a:rPr lang="en-US" sz="1600" b="1" spc="-85" dirty="0">
                <a:cs typeface="Calibri"/>
              </a:rPr>
              <a:t>(SSC, SODEXO and CITE are excluded and can purchase Faculty/Staff permits)</a:t>
            </a:r>
            <a:endParaRPr lang="en-US" sz="1600" dirty="0">
              <a:cs typeface="Calibri"/>
            </a:endParaRPr>
          </a:p>
          <a:p>
            <a:pPr marL="12700">
              <a:tabLst>
                <a:tab pos="307975" algn="l"/>
              </a:tabLst>
            </a:pPr>
            <a:r>
              <a:rPr lang="en-US" sz="1600" spc="15" dirty="0">
                <a:solidFill>
                  <a:srgbClr val="231F20"/>
                </a:solidFill>
                <a:latin typeface="+mj-lt"/>
                <a:cs typeface="Trebuchet MS"/>
              </a:rPr>
              <a:t>Please visit Parking Management Office located in Harrington Science Rom 117 for a parking pass.  (Payment made at Treasury Services in WR Banks Building)</a:t>
            </a:r>
          </a:p>
          <a:p>
            <a:pPr marL="12700">
              <a:tabLst>
                <a:tab pos="307975" algn="l"/>
              </a:tabLst>
            </a:pPr>
            <a:r>
              <a:rPr lang="en-US" sz="1600" spc="15" dirty="0">
                <a:solidFill>
                  <a:srgbClr val="231F20"/>
                </a:solidFill>
                <a:latin typeface="+mj-lt"/>
                <a:cs typeface="Trebuchet MS"/>
              </a:rPr>
              <a:t>Daily parking (ParkMobile):                            	$5</a:t>
            </a:r>
          </a:p>
          <a:p>
            <a:pPr marL="12700">
              <a:tabLst>
                <a:tab pos="307975" algn="l"/>
              </a:tabLst>
            </a:pPr>
            <a:r>
              <a:rPr lang="en-US" sz="1600" spc="15" dirty="0">
                <a:solidFill>
                  <a:srgbClr val="231F20"/>
                </a:solidFill>
                <a:latin typeface="+mj-lt"/>
                <a:cs typeface="Trebuchet MS"/>
              </a:rPr>
              <a:t>Monthly parking:                      		$40</a:t>
            </a:r>
          </a:p>
          <a:p>
            <a:pPr marL="12700">
              <a:tabLst>
                <a:tab pos="307975" algn="l"/>
              </a:tabLst>
            </a:pPr>
            <a:r>
              <a:rPr lang="en-US" sz="1600" spc="15" dirty="0">
                <a:solidFill>
                  <a:srgbClr val="231F20"/>
                </a:solidFill>
                <a:latin typeface="+mj-lt"/>
                <a:cs typeface="Trebuchet MS"/>
              </a:rPr>
              <a:t>Yearly parking:                          		$400</a:t>
            </a:r>
          </a:p>
          <a:p>
            <a:pPr marL="12700">
              <a:tabLst>
                <a:tab pos="307975" algn="l"/>
              </a:tabLst>
            </a:pPr>
            <a:endParaRPr lang="en-US" sz="1600" spc="15" dirty="0">
              <a:solidFill>
                <a:srgbClr val="231F20"/>
              </a:solidFill>
              <a:latin typeface="+mj-lt"/>
              <a:cs typeface="Trebuchet MS"/>
            </a:endParaRPr>
          </a:p>
          <a:p>
            <a:pPr marL="12700">
              <a:tabLst>
                <a:tab pos="307975" algn="l"/>
              </a:tabLst>
            </a:pPr>
            <a:r>
              <a:rPr lang="en-US" sz="2200" b="1" spc="-85" dirty="0">
                <a:solidFill>
                  <a:srgbClr val="6D338A"/>
                </a:solidFill>
                <a:cs typeface="Calibri"/>
              </a:rPr>
              <a:t>Parking Services for Events</a:t>
            </a:r>
          </a:p>
          <a:p>
            <a:pPr marL="12700">
              <a:tabLst>
                <a:tab pos="307975" algn="l"/>
              </a:tabLst>
            </a:pPr>
            <a:r>
              <a:rPr lang="en-US" sz="1600" spc="15" dirty="0">
                <a:solidFill>
                  <a:srgbClr val="231F20"/>
                </a:solidFill>
                <a:cs typeface="Trebuchet MS"/>
              </a:rPr>
              <a:t>Visitor Parking per Guest                     	$5 Daily</a:t>
            </a:r>
          </a:p>
          <a:p>
            <a:pPr marL="12700">
              <a:tabLst>
                <a:tab pos="307975" algn="l"/>
              </a:tabLst>
            </a:pPr>
            <a:r>
              <a:rPr lang="en-US" sz="1600" spc="15" dirty="0">
                <a:solidFill>
                  <a:srgbClr val="231F20"/>
                </a:solidFill>
                <a:cs typeface="Trebuchet MS"/>
              </a:rPr>
              <a:t>Attendant Fee                                       	$25 Hourly</a:t>
            </a:r>
          </a:p>
          <a:p>
            <a:pPr marL="12700">
              <a:tabLst>
                <a:tab pos="307975" algn="l"/>
              </a:tabLst>
            </a:pPr>
            <a:r>
              <a:rPr lang="en-US" sz="1600" spc="15" dirty="0">
                <a:solidFill>
                  <a:srgbClr val="231F20"/>
                </a:solidFill>
                <a:cs typeface="Trebuchet MS"/>
              </a:rPr>
              <a:t>Cart Fee                                                 	$25 Daily</a:t>
            </a:r>
          </a:p>
          <a:p>
            <a:pPr marL="12700">
              <a:tabLst>
                <a:tab pos="307975" algn="l"/>
              </a:tabLst>
            </a:pPr>
            <a:r>
              <a:rPr lang="en-US" sz="1600" spc="15" dirty="0">
                <a:solidFill>
                  <a:srgbClr val="231F20"/>
                </a:solidFill>
                <a:cs typeface="Trebuchet MS"/>
              </a:rPr>
              <a:t>Late Fee(Less Than 7 days notice)     	$500</a:t>
            </a:r>
          </a:p>
          <a:p>
            <a:pPr marL="12700">
              <a:tabLst>
                <a:tab pos="307975" algn="l"/>
              </a:tabLst>
            </a:pPr>
            <a:r>
              <a:rPr lang="en-US" sz="1600" spc="15" dirty="0">
                <a:solidFill>
                  <a:srgbClr val="231F20"/>
                </a:solidFill>
                <a:cs typeface="Trebuchet MS"/>
              </a:rPr>
              <a:t>Barricade Fee (50 Minimum)             	$500</a:t>
            </a:r>
          </a:p>
          <a:p>
            <a:pPr marL="12700">
              <a:tabLst>
                <a:tab pos="307975" algn="l"/>
              </a:tabLst>
            </a:pPr>
            <a:r>
              <a:rPr lang="en-US" sz="1600" spc="15" dirty="0">
                <a:solidFill>
                  <a:srgbClr val="231F20"/>
                </a:solidFill>
                <a:cs typeface="Trebuchet MS"/>
              </a:rPr>
              <a:t>51-100 Barricades 		            	$1,000</a:t>
            </a:r>
          </a:p>
          <a:p>
            <a:pPr marL="12700">
              <a:tabLst>
                <a:tab pos="307975" algn="l"/>
              </a:tabLst>
            </a:pPr>
            <a:r>
              <a:rPr lang="en-US" sz="1600" spc="15" dirty="0">
                <a:solidFill>
                  <a:srgbClr val="231F20"/>
                </a:solidFill>
                <a:cs typeface="Trebuchet MS"/>
              </a:rPr>
              <a:t>101-150 Barricades                                  	$1,500</a:t>
            </a:r>
          </a:p>
          <a:p>
            <a:pPr marL="12700">
              <a:tabLst>
                <a:tab pos="307975" algn="l"/>
              </a:tabLst>
            </a:pPr>
            <a:r>
              <a:rPr lang="en-US" sz="1600" spc="15" dirty="0">
                <a:solidFill>
                  <a:srgbClr val="231F20"/>
                </a:solidFill>
                <a:cs typeface="Trebuchet MS"/>
              </a:rPr>
              <a:t>151-200 Barricades                                          $2,000</a:t>
            </a:r>
          </a:p>
          <a:p>
            <a:pPr marL="12700">
              <a:tabLst>
                <a:tab pos="307975" algn="l"/>
              </a:tabLst>
            </a:pPr>
            <a:endParaRPr lang="en-US" sz="2200" dirty="0">
              <a:solidFill>
                <a:prstClr val="black"/>
              </a:solidFill>
              <a:cs typeface="Calibri"/>
            </a:endParaRPr>
          </a:p>
          <a:p>
            <a:pPr marL="12700">
              <a:tabLst>
                <a:tab pos="307975" algn="l"/>
              </a:tabLst>
            </a:pPr>
            <a:endParaRPr lang="en-US" sz="1600" spc="15" dirty="0">
              <a:solidFill>
                <a:srgbClr val="231F20"/>
              </a:solidFill>
              <a:latin typeface="+mj-lt"/>
              <a:cs typeface="Trebuchet MS"/>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8799" y="2209800"/>
            <a:ext cx="964201" cy="964201"/>
          </a:xfrm>
          <a:prstGeom prst="rect">
            <a:avLst/>
          </a:prstGeom>
        </p:spPr>
      </p:pic>
      <p:sp>
        <p:nvSpPr>
          <p:cNvPr id="18" name="Rectangle 17"/>
          <p:cNvSpPr/>
          <p:nvPr/>
        </p:nvSpPr>
        <p:spPr>
          <a:xfrm>
            <a:off x="10228907" y="4556649"/>
            <a:ext cx="4784140" cy="923330"/>
          </a:xfrm>
          <a:prstGeom prst="rect">
            <a:avLst/>
          </a:prstGeom>
        </p:spPr>
        <p:txBody>
          <a:bodyPr wrap="square">
            <a:spAutoFit/>
          </a:bodyPr>
          <a:lstStyle/>
          <a:p>
            <a:pPr marL="12700">
              <a:tabLst>
                <a:tab pos="307975" algn="l"/>
              </a:tabLst>
            </a:pPr>
            <a:endParaRPr lang="en-US" spc="15" dirty="0">
              <a:solidFill>
                <a:srgbClr val="231F20"/>
              </a:solidFill>
              <a:cs typeface="Trebuchet MS"/>
            </a:endParaRPr>
          </a:p>
          <a:p>
            <a:pPr marL="12700">
              <a:tabLst>
                <a:tab pos="307975" algn="l"/>
              </a:tabLst>
            </a:pPr>
            <a:endParaRPr lang="en-US" spc="15" dirty="0">
              <a:solidFill>
                <a:srgbClr val="231F20"/>
              </a:solidFill>
              <a:cs typeface="Trebuchet MS"/>
            </a:endParaRPr>
          </a:p>
          <a:p>
            <a:pPr marL="12700">
              <a:tabLst>
                <a:tab pos="307975" algn="l"/>
              </a:tabLst>
            </a:pPr>
            <a:endParaRPr lang="en-US" spc="15" dirty="0">
              <a:solidFill>
                <a:srgbClr val="231F20"/>
              </a:solidFill>
              <a:cs typeface="Trebuchet MS"/>
            </a:endParaRPr>
          </a:p>
        </p:txBody>
      </p:sp>
      <p:pic>
        <p:nvPicPr>
          <p:cNvPr id="78" name="Picture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1377" y="50280"/>
            <a:ext cx="2134223" cy="35570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1271"/>
            <a:ext cx="15392400" cy="10187411"/>
          </a:xfrm>
          <a:prstGeom prst="rect">
            <a:avLst/>
          </a:prstGeom>
        </p:spPr>
      </p:pic>
      <p:sp>
        <p:nvSpPr>
          <p:cNvPr id="6" name="object 6"/>
          <p:cNvSpPr txBox="1"/>
          <p:nvPr/>
        </p:nvSpPr>
        <p:spPr>
          <a:xfrm>
            <a:off x="8015347" y="9549036"/>
            <a:ext cx="7010400" cy="139700"/>
          </a:xfrm>
          <a:prstGeom prst="rect">
            <a:avLst/>
          </a:prstGeom>
        </p:spPr>
        <p:txBody>
          <a:bodyPr vert="horz" wrap="square" lIns="0" tIns="0" rIns="0" bIns="0" rtlCol="0">
            <a:spAutoFit/>
          </a:bodyPr>
          <a:lstStyle/>
          <a:p>
            <a:pPr marL="635">
              <a:lnSpc>
                <a:spcPts val="1090"/>
              </a:lnSpc>
            </a:pPr>
            <a:r>
              <a:rPr lang="en-US" sz="1600" spc="-140" dirty="0">
                <a:solidFill>
                  <a:srgbClr val="7C4695"/>
                </a:solidFill>
                <a:latin typeface="Arial Narrow"/>
                <a:cs typeface="Arial Narrow"/>
              </a:rPr>
              <a:t> </a:t>
            </a:r>
            <a:endParaRPr sz="1600" dirty="0">
              <a:latin typeface="Arial Narrow"/>
              <a:cs typeface="Arial Narrow"/>
            </a:endParaRPr>
          </a:p>
        </p:txBody>
      </p:sp>
      <p:sp>
        <p:nvSpPr>
          <p:cNvPr id="26" name="object 26"/>
          <p:cNvSpPr txBox="1"/>
          <p:nvPr/>
        </p:nvSpPr>
        <p:spPr>
          <a:xfrm>
            <a:off x="228600" y="4572000"/>
            <a:ext cx="3114792" cy="5447645"/>
          </a:xfrm>
          <a:prstGeom prst="rect">
            <a:avLst/>
          </a:prstGeom>
        </p:spPr>
        <p:txBody>
          <a:bodyPr vert="horz" wrap="square" lIns="0" tIns="12700" rIns="0" bIns="0" rtlCol="0">
            <a:spAutoFit/>
          </a:bodyPr>
          <a:lstStyle/>
          <a:p>
            <a:pPr marL="12700">
              <a:lnSpc>
                <a:spcPts val="1860"/>
              </a:lnSpc>
              <a:spcBef>
                <a:spcPts val="100"/>
              </a:spcBef>
            </a:pPr>
            <a:endParaRPr lang="en-US" sz="2400" b="1" spc="-135" dirty="0">
              <a:solidFill>
                <a:srgbClr val="6D338A"/>
              </a:solidFill>
              <a:latin typeface="Calibri"/>
              <a:cs typeface="Calibri"/>
            </a:endParaRPr>
          </a:p>
          <a:p>
            <a:pPr marL="12700">
              <a:lnSpc>
                <a:spcPts val="1860"/>
              </a:lnSpc>
              <a:spcBef>
                <a:spcPts val="100"/>
              </a:spcBef>
            </a:pPr>
            <a:r>
              <a:rPr lang="en-US" sz="2400" b="1" spc="-135" dirty="0">
                <a:solidFill>
                  <a:srgbClr val="6D338A"/>
                </a:solidFill>
                <a:latin typeface="Calibri"/>
                <a:cs typeface="Calibri"/>
              </a:rPr>
              <a:t>Appeals</a:t>
            </a:r>
          </a:p>
          <a:p>
            <a:pPr marL="171450" indent="-171450">
              <a:buFont typeface="Arial" panose="020B0604020202020204" pitchFamily="34" charset="0"/>
              <a:buChar char="•"/>
            </a:pPr>
            <a:r>
              <a:rPr lang="en-US" sz="1600" dirty="0"/>
              <a:t>Appeals must be submitted 14 calendar days from the day of the citation.</a:t>
            </a:r>
          </a:p>
          <a:p>
            <a:pPr marL="171450" indent="-171450">
              <a:buFont typeface="Arial" panose="020B0604020202020204" pitchFamily="34" charset="0"/>
              <a:buChar char="•"/>
            </a:pPr>
            <a:r>
              <a:rPr lang="en-US" sz="1600" dirty="0"/>
              <a:t>Additional supporting information or documentation can be submitted with your appeal.</a:t>
            </a:r>
          </a:p>
          <a:p>
            <a:pPr marL="171450" indent="-171450">
              <a:buFont typeface="Arial" panose="020B0604020202020204" pitchFamily="34" charset="0"/>
              <a:buChar char="•"/>
            </a:pPr>
            <a:r>
              <a:rPr lang="en-US" sz="1600" dirty="0"/>
              <a:t>Appeals submitted after 14 calendar days will not be accepted for review.</a:t>
            </a:r>
          </a:p>
          <a:p>
            <a:pPr marL="171450" indent="-171450">
              <a:buFont typeface="Arial" panose="020B0604020202020204" pitchFamily="34" charset="0"/>
              <a:buChar char="•"/>
            </a:pPr>
            <a:r>
              <a:rPr lang="en-US" sz="1600" dirty="0"/>
              <a:t>The Appeals Committee will review all appeals.</a:t>
            </a:r>
          </a:p>
          <a:p>
            <a:pPr marL="171450" indent="-171450">
              <a:buFont typeface="Arial" panose="020B0604020202020204" pitchFamily="34" charset="0"/>
              <a:buChar char="•"/>
            </a:pPr>
            <a:r>
              <a:rPr lang="en-US" sz="1600" dirty="0"/>
              <a:t>The decision of the committee is final, and no further appeals will be granted.</a:t>
            </a:r>
          </a:p>
          <a:p>
            <a:pPr marL="171450" indent="-171450">
              <a:buFont typeface="Arial" panose="020B0604020202020204" pitchFamily="34" charset="0"/>
              <a:buChar char="•"/>
            </a:pPr>
            <a:r>
              <a:rPr lang="en-US" sz="1600" dirty="0"/>
              <a:t>If an appeal is denied, payment can be made through your account online at the Parking Portal or at Treasury Services, W.R. Banks building.</a:t>
            </a:r>
          </a:p>
          <a:p>
            <a:pPr marL="12700">
              <a:lnSpc>
                <a:spcPts val="1860"/>
              </a:lnSpc>
              <a:spcBef>
                <a:spcPts val="100"/>
              </a:spcBef>
            </a:pPr>
            <a:endParaRPr sz="1600" dirty="0">
              <a:latin typeface="Calibri"/>
              <a:cs typeface="Calibri"/>
            </a:endParaRPr>
          </a:p>
        </p:txBody>
      </p:sp>
      <p:sp>
        <p:nvSpPr>
          <p:cNvPr id="81" name="object 81"/>
          <p:cNvSpPr txBox="1"/>
          <p:nvPr/>
        </p:nvSpPr>
        <p:spPr>
          <a:xfrm>
            <a:off x="4598508" y="227112"/>
            <a:ext cx="3454927" cy="205184"/>
          </a:xfrm>
          <a:prstGeom prst="rect">
            <a:avLst/>
          </a:prstGeom>
        </p:spPr>
        <p:txBody>
          <a:bodyPr vert="horz" wrap="square" lIns="0" tIns="0" rIns="0" bIns="0" rtlCol="0">
            <a:spAutoFit/>
          </a:bodyPr>
          <a:lstStyle/>
          <a:p>
            <a:pPr>
              <a:lnSpc>
                <a:spcPts val="1595"/>
              </a:lnSpc>
            </a:pPr>
            <a:r>
              <a:rPr lang="en-US" sz="2000" spc="-105" dirty="0">
                <a:solidFill>
                  <a:srgbClr val="6D338A"/>
                </a:solidFill>
                <a:cs typeface="Arial Narrow"/>
              </a:rPr>
              <a:t>PVAMU CAMPUS  PARKING – ONLINE </a:t>
            </a:r>
            <a:endParaRPr sz="2000" dirty="0">
              <a:cs typeface="Arial Narrow"/>
            </a:endParaRPr>
          </a:p>
        </p:txBody>
      </p:sp>
      <p:sp>
        <p:nvSpPr>
          <p:cNvPr id="102" name="object 102"/>
          <p:cNvSpPr txBox="1"/>
          <p:nvPr/>
        </p:nvSpPr>
        <p:spPr>
          <a:xfrm>
            <a:off x="4624435" y="608112"/>
            <a:ext cx="3718109" cy="153888"/>
          </a:xfrm>
          <a:prstGeom prst="rect">
            <a:avLst/>
          </a:prstGeom>
        </p:spPr>
        <p:txBody>
          <a:bodyPr vert="horz" wrap="square" lIns="0" tIns="0" rIns="0" bIns="0" rtlCol="0">
            <a:spAutoFit/>
          </a:bodyPr>
          <a:lstStyle/>
          <a:p>
            <a:pPr>
              <a:lnSpc>
                <a:spcPts val="1190"/>
              </a:lnSpc>
            </a:pPr>
            <a:r>
              <a:rPr sz="1600" b="1" spc="5" dirty="0">
                <a:solidFill>
                  <a:srgbClr val="231F20"/>
                </a:solidFill>
                <a:latin typeface="Century Gothic"/>
                <a:cs typeface="Century Gothic"/>
              </a:rPr>
              <a:t>RE</a:t>
            </a:r>
            <a:r>
              <a:rPr sz="1600" b="1" spc="-85" dirty="0">
                <a:solidFill>
                  <a:srgbClr val="231F20"/>
                </a:solidFill>
                <a:latin typeface="Century Gothic"/>
                <a:cs typeface="Century Gothic"/>
              </a:rPr>
              <a:t>GI</a:t>
            </a:r>
            <a:r>
              <a:rPr sz="1600" b="1" spc="15" dirty="0">
                <a:solidFill>
                  <a:srgbClr val="231F20"/>
                </a:solidFill>
                <a:latin typeface="Century Gothic"/>
                <a:cs typeface="Century Gothic"/>
              </a:rPr>
              <a:t>S</a:t>
            </a:r>
            <a:r>
              <a:rPr sz="1600" b="1" spc="120" dirty="0">
                <a:solidFill>
                  <a:srgbClr val="231F20"/>
                </a:solidFill>
                <a:latin typeface="Century Gothic"/>
                <a:cs typeface="Century Gothic"/>
              </a:rPr>
              <a:t>T</a:t>
            </a:r>
            <a:r>
              <a:rPr sz="1600" b="1" spc="5" dirty="0">
                <a:solidFill>
                  <a:srgbClr val="231F20"/>
                </a:solidFill>
                <a:latin typeface="Century Gothic"/>
                <a:cs typeface="Century Gothic"/>
              </a:rPr>
              <a:t>E</a:t>
            </a:r>
            <a:r>
              <a:rPr sz="1600" b="1" spc="10" dirty="0">
                <a:solidFill>
                  <a:srgbClr val="231F20"/>
                </a:solidFill>
                <a:latin typeface="Century Gothic"/>
                <a:cs typeface="Century Gothic"/>
              </a:rPr>
              <a:t>R</a:t>
            </a:r>
            <a:r>
              <a:rPr sz="1600" b="1" spc="-80" dirty="0">
                <a:solidFill>
                  <a:srgbClr val="231F20"/>
                </a:solidFill>
                <a:latin typeface="Century Gothic"/>
                <a:cs typeface="Century Gothic"/>
              </a:rPr>
              <a:t> </a:t>
            </a:r>
            <a:r>
              <a:rPr sz="1600" b="1" spc="-85" dirty="0">
                <a:solidFill>
                  <a:srgbClr val="231F20"/>
                </a:solidFill>
                <a:latin typeface="Century Gothic"/>
                <a:cs typeface="Century Gothic"/>
              </a:rPr>
              <a:t>A</a:t>
            </a:r>
            <a:r>
              <a:rPr sz="1600" b="1" spc="-80" dirty="0">
                <a:solidFill>
                  <a:srgbClr val="231F20"/>
                </a:solidFill>
                <a:latin typeface="Century Gothic"/>
                <a:cs typeface="Century Gothic"/>
              </a:rPr>
              <a:t> </a:t>
            </a:r>
            <a:r>
              <a:rPr sz="1600" b="1" spc="-70" dirty="0">
                <a:solidFill>
                  <a:srgbClr val="231F20"/>
                </a:solidFill>
                <a:latin typeface="Century Gothic"/>
                <a:cs typeface="Century Gothic"/>
              </a:rPr>
              <a:t>V</a:t>
            </a:r>
            <a:r>
              <a:rPr sz="1600" b="1" spc="5" dirty="0">
                <a:solidFill>
                  <a:srgbClr val="231F20"/>
                </a:solidFill>
                <a:latin typeface="Century Gothic"/>
                <a:cs typeface="Century Gothic"/>
              </a:rPr>
              <a:t>EH</a:t>
            </a:r>
            <a:r>
              <a:rPr sz="1600" b="1" spc="-45" dirty="0">
                <a:solidFill>
                  <a:srgbClr val="231F20"/>
                </a:solidFill>
                <a:latin typeface="Century Gothic"/>
                <a:cs typeface="Century Gothic"/>
              </a:rPr>
              <a:t>ICL</a:t>
            </a:r>
            <a:r>
              <a:rPr sz="1600" b="1" spc="10" dirty="0">
                <a:solidFill>
                  <a:srgbClr val="231F20"/>
                </a:solidFill>
                <a:latin typeface="Century Gothic"/>
                <a:cs typeface="Century Gothic"/>
              </a:rPr>
              <a:t>E</a:t>
            </a:r>
            <a:endParaRPr sz="1600" dirty="0">
              <a:latin typeface="Century Gothic"/>
              <a:cs typeface="Century Gothic"/>
            </a:endParaRPr>
          </a:p>
        </p:txBody>
      </p:sp>
      <p:sp>
        <p:nvSpPr>
          <p:cNvPr id="105" name="object 105"/>
          <p:cNvSpPr txBox="1"/>
          <p:nvPr/>
        </p:nvSpPr>
        <p:spPr>
          <a:xfrm>
            <a:off x="4624435" y="862360"/>
            <a:ext cx="4800600" cy="128240"/>
          </a:xfrm>
          <a:prstGeom prst="rect">
            <a:avLst/>
          </a:prstGeom>
        </p:spPr>
        <p:txBody>
          <a:bodyPr vert="horz" wrap="square" lIns="0" tIns="0" rIns="0" bIns="0" rtlCol="0">
            <a:spAutoFit/>
          </a:bodyPr>
          <a:lstStyle/>
          <a:p>
            <a:pPr>
              <a:lnSpc>
                <a:spcPts val="1000"/>
              </a:lnSpc>
            </a:pPr>
            <a:r>
              <a:rPr lang="en-US" sz="1600" spc="-30" dirty="0">
                <a:solidFill>
                  <a:srgbClr val="231F20"/>
                </a:solidFill>
                <a:latin typeface="Trebuchet MS"/>
                <a:cs typeface="Trebuchet MS"/>
              </a:rPr>
              <a:t>https://prairieview.t2hosted.com/Account/Portal</a:t>
            </a:r>
            <a:endParaRPr sz="1600" dirty="0">
              <a:latin typeface="Trebuchet MS"/>
              <a:cs typeface="Trebuchet MS"/>
            </a:endParaRPr>
          </a:p>
        </p:txBody>
      </p:sp>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97" y="294708"/>
            <a:ext cx="2005703" cy="1950372"/>
          </a:xfrm>
          <a:prstGeom prst="rect">
            <a:avLst/>
          </a:prstGeom>
        </p:spPr>
      </p:pic>
      <p:sp>
        <p:nvSpPr>
          <p:cNvPr id="111" name="object 65"/>
          <p:cNvSpPr txBox="1"/>
          <p:nvPr/>
        </p:nvSpPr>
        <p:spPr>
          <a:xfrm>
            <a:off x="11255912" y="2819400"/>
            <a:ext cx="3831688" cy="505267"/>
          </a:xfrm>
          <a:prstGeom prst="rect">
            <a:avLst/>
          </a:prstGeom>
        </p:spPr>
        <p:txBody>
          <a:bodyPr vert="horz" wrap="square" lIns="0" tIns="12700" rIns="0" bIns="0" rtlCol="0">
            <a:spAutoFit/>
          </a:bodyPr>
          <a:lstStyle/>
          <a:p>
            <a:pPr marL="171450" indent="-171450">
              <a:buFont typeface="Arial" panose="020B0604020202020204" pitchFamily="34" charset="0"/>
              <a:buChar char="•"/>
            </a:pPr>
            <a:endParaRPr lang="en-US" sz="1600" dirty="0"/>
          </a:p>
          <a:p>
            <a:r>
              <a:rPr lang="en-US" sz="1600" dirty="0"/>
              <a:t> </a:t>
            </a:r>
          </a:p>
        </p:txBody>
      </p:sp>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1200" y="40920"/>
            <a:ext cx="1347048" cy="2245080"/>
          </a:xfrm>
          <a:prstGeom prst="rect">
            <a:avLst/>
          </a:prstGeom>
        </p:spPr>
      </p:pic>
      <p:sp>
        <p:nvSpPr>
          <p:cNvPr id="139" name="object 64"/>
          <p:cNvSpPr txBox="1"/>
          <p:nvPr/>
        </p:nvSpPr>
        <p:spPr>
          <a:xfrm>
            <a:off x="10744200" y="2362200"/>
            <a:ext cx="4191000" cy="7956024"/>
          </a:xfrm>
          <a:prstGeom prst="rect">
            <a:avLst/>
          </a:prstGeom>
        </p:spPr>
        <p:txBody>
          <a:bodyPr vert="horz" wrap="square" lIns="0" tIns="12700" rIns="0" bIns="0" rtlCol="0">
            <a:spAutoFit/>
          </a:bodyPr>
          <a:lstStyle/>
          <a:p>
            <a:pPr marL="171450" indent="-171450">
              <a:buFont typeface="Arial" panose="020B0604020202020204" pitchFamily="34" charset="0"/>
              <a:buChar char="•"/>
            </a:pPr>
            <a:r>
              <a:rPr lang="en-US" sz="1600" dirty="0"/>
              <a:t>Parked in a designated fire lane or adjacent to a fire hydrant – </a:t>
            </a:r>
            <a:r>
              <a:rPr lang="en-US" sz="1600" i="1" dirty="0"/>
              <a:t>Escalates $50 per additional citation</a:t>
            </a:r>
            <a:endParaRPr lang="en-US" sz="1600" dirty="0"/>
          </a:p>
          <a:p>
            <a:pPr marL="171450" indent="-171450">
              <a:buFont typeface="Arial" panose="020B0604020202020204" pitchFamily="34" charset="0"/>
              <a:buChar char="•"/>
            </a:pPr>
            <a:r>
              <a:rPr lang="en-US" sz="1600" dirty="0"/>
              <a:t>Deliberately Obscured: Issued to any vehicle which has covered or obscured its license plate to thwart enforcement activities – </a:t>
            </a:r>
            <a:r>
              <a:rPr lang="en-US" sz="1600" i="1" dirty="0"/>
              <a:t>Escalates $10 per additional citation</a:t>
            </a:r>
            <a:endParaRPr lang="en-US" sz="1600" dirty="0"/>
          </a:p>
          <a:p>
            <a:pPr marL="171450" indent="-171450">
              <a:buFont typeface="Arial" panose="020B0604020202020204" pitchFamily="34" charset="0"/>
              <a:buChar char="•"/>
            </a:pPr>
            <a:r>
              <a:rPr lang="en-US" sz="1600" dirty="0"/>
              <a:t>Use or display of a fictitious permit (physical or virtual) for which user is not eligible; or purchase of physical/virtual permit by eligible third party for a user who is not themselves eligible for the physical/virtual permit. – </a:t>
            </a:r>
            <a:r>
              <a:rPr lang="en-US" sz="1600" i="1" dirty="0"/>
              <a:t>Escalates $50 per additional citation</a:t>
            </a:r>
            <a:endParaRPr lang="en-US" sz="1600" b="1" spc="-55" dirty="0">
              <a:solidFill>
                <a:srgbClr val="231F20"/>
              </a:solidFill>
              <a:latin typeface="Trebuchet MS"/>
              <a:cs typeface="Trebuchet MS"/>
            </a:endParaRPr>
          </a:p>
          <a:p>
            <a:pPr marL="12700">
              <a:lnSpc>
                <a:spcPct val="100000"/>
              </a:lnSpc>
              <a:spcBef>
                <a:spcPts val="100"/>
              </a:spcBef>
            </a:pPr>
            <a:r>
              <a:rPr lang="en-US" sz="1600" b="1" spc="-55" dirty="0">
                <a:solidFill>
                  <a:srgbClr val="231F20"/>
                </a:solidFill>
                <a:latin typeface="Trebuchet MS"/>
                <a:cs typeface="Trebuchet MS"/>
              </a:rPr>
              <a:t>Group V - $500  </a:t>
            </a:r>
            <a:endParaRPr lang="en-US" sz="1600" b="1" i="1" spc="-55" dirty="0">
              <a:solidFill>
                <a:srgbClr val="FF0000"/>
              </a:solidFill>
              <a:latin typeface="Trebuchet MS"/>
              <a:cs typeface="Trebuchet MS"/>
            </a:endParaRPr>
          </a:p>
          <a:p>
            <a:pPr marL="298450" indent="-285750">
              <a:spcBef>
                <a:spcPts val="100"/>
              </a:spcBef>
              <a:buFont typeface="Arial" panose="020B0604020202020204" pitchFamily="34" charset="0"/>
              <a:buChar char="•"/>
            </a:pPr>
            <a:r>
              <a:rPr lang="en-US" sz="1600" dirty="0"/>
              <a:t>Parking in a Handicap space when not authorized – </a:t>
            </a:r>
            <a:r>
              <a:rPr lang="en-US" sz="1600" i="1" dirty="0"/>
              <a:t>Escalates $500 per additional citation. Failure/improper display </a:t>
            </a:r>
            <a:r>
              <a:rPr lang="en-US" sz="1600" b="1" i="1" u="sng" dirty="0"/>
              <a:t>may</a:t>
            </a:r>
            <a:r>
              <a:rPr lang="en-US" sz="1600" i="1" dirty="0"/>
              <a:t> be fined at Group II Rate if verifiable. </a:t>
            </a:r>
          </a:p>
          <a:p>
            <a:pPr marL="298450" indent="-285750">
              <a:spcBef>
                <a:spcPts val="100"/>
              </a:spcBef>
              <a:buFont typeface="Arial" panose="020B0604020202020204" pitchFamily="34" charset="0"/>
              <a:buChar char="•"/>
            </a:pPr>
            <a:r>
              <a:rPr lang="en-US" sz="1600" dirty="0"/>
              <a:t>Parking on campus after parking privileges have been revoked – </a:t>
            </a:r>
            <a:r>
              <a:rPr lang="en-US" sz="1600" i="1" dirty="0"/>
              <a:t>Escalates $50 per additional citation</a:t>
            </a:r>
            <a:endParaRPr lang="en-US" sz="1600" b="1" i="1" spc="-55" dirty="0">
              <a:solidFill>
                <a:srgbClr val="FF0000"/>
              </a:solidFill>
              <a:latin typeface="Trebuchet MS"/>
              <a:cs typeface="Trebuchet MS"/>
            </a:endParaRPr>
          </a:p>
          <a:p>
            <a:pPr marL="12700">
              <a:spcBef>
                <a:spcPts val="100"/>
              </a:spcBef>
            </a:pPr>
            <a:r>
              <a:rPr lang="en-US" sz="1600" b="1" spc="-55" dirty="0">
                <a:solidFill>
                  <a:srgbClr val="231F20"/>
                </a:solidFill>
                <a:latin typeface="Trebuchet MS"/>
                <a:cs typeface="Trebuchet MS"/>
              </a:rPr>
              <a:t>Group VI  </a:t>
            </a:r>
            <a:r>
              <a:rPr lang="en-US" sz="1600" b="1" spc="-55" dirty="0">
                <a:latin typeface="Trebuchet MS"/>
                <a:cs typeface="Trebuchet MS"/>
              </a:rPr>
              <a:t>Special</a:t>
            </a:r>
          </a:p>
          <a:p>
            <a:pPr marL="171450" indent="-171450">
              <a:buFont typeface="Arial" panose="020B0604020202020204" pitchFamily="34" charset="0"/>
              <a:buChar char="•"/>
            </a:pPr>
            <a:r>
              <a:rPr lang="en-US" sz="1600" dirty="0"/>
              <a:t>Boot Removal Citation – </a:t>
            </a:r>
            <a:r>
              <a:rPr lang="en-US" sz="1600" b="1" dirty="0"/>
              <a:t>$75.00</a:t>
            </a:r>
            <a:endParaRPr lang="en-US" sz="1600" dirty="0"/>
          </a:p>
          <a:p>
            <a:pPr marL="171450" indent="-171450">
              <a:buFont typeface="Arial" panose="020B0604020202020204" pitchFamily="34" charset="0"/>
              <a:buChar char="•"/>
            </a:pPr>
            <a:r>
              <a:rPr lang="en-US" sz="1600" dirty="0"/>
              <a:t>In-Campus Towing Citation – </a:t>
            </a:r>
            <a:r>
              <a:rPr lang="en-US" sz="1600" b="1" dirty="0"/>
              <a:t>$75.00</a:t>
            </a:r>
            <a:endParaRPr lang="en-US" sz="1600" dirty="0"/>
          </a:p>
          <a:p>
            <a:pPr marL="171450" indent="-171450">
              <a:buFont typeface="Arial" panose="020B0604020202020204" pitchFamily="34" charset="0"/>
              <a:buChar char="•"/>
            </a:pPr>
            <a:r>
              <a:rPr lang="en-US" sz="1600" dirty="0"/>
              <a:t>Excessive Violator – </a:t>
            </a:r>
            <a:r>
              <a:rPr lang="en-US" sz="1600" b="1" dirty="0"/>
              <a:t>$100.00</a:t>
            </a:r>
          </a:p>
          <a:p>
            <a:r>
              <a:rPr lang="en-US" sz="1600" b="1" spc="-55" dirty="0">
                <a:solidFill>
                  <a:srgbClr val="231F20"/>
                </a:solidFill>
                <a:latin typeface="Trebuchet MS"/>
                <a:cs typeface="Trebuchet MS"/>
              </a:rPr>
              <a:t>Towing</a:t>
            </a:r>
          </a:p>
          <a:p>
            <a:r>
              <a:rPr lang="en-US" sz="1600" dirty="0"/>
              <a:t>PVAMU reserves the right to tow any illegally parked vehicle or vehicles with excessive unpaid citations.  Visit the following site for more information: </a:t>
            </a:r>
            <a:r>
              <a:rPr lang="en-US" sz="1600" dirty="0">
                <a:hlinkClick r:id="rId6"/>
              </a:rPr>
              <a:t>https://pvamu.edu/parking/if-your-vehicle is towed/</a:t>
            </a:r>
            <a:r>
              <a:rPr lang="en-US" sz="1600" dirty="0"/>
              <a:t> </a:t>
            </a:r>
            <a:endParaRPr sz="1600" b="1" i="1" dirty="0">
              <a:solidFill>
                <a:srgbClr val="FF0000"/>
              </a:solidFill>
              <a:latin typeface="Trebuchet MS"/>
              <a:cs typeface="Trebuchet MS"/>
            </a:endParaRPr>
          </a:p>
        </p:txBody>
      </p:sp>
      <p:sp>
        <p:nvSpPr>
          <p:cNvPr id="166" name="Rectangle 165"/>
          <p:cNvSpPr/>
          <p:nvPr/>
        </p:nvSpPr>
        <p:spPr>
          <a:xfrm>
            <a:off x="-228600" y="2483411"/>
            <a:ext cx="2666949" cy="342786"/>
          </a:xfrm>
          <a:prstGeom prst="rect">
            <a:avLst/>
          </a:prstGeom>
        </p:spPr>
        <p:txBody>
          <a:bodyPr wrap="none">
            <a:spAutoFit/>
          </a:bodyPr>
          <a:lstStyle/>
          <a:p>
            <a:pPr marL="307975" lvl="0">
              <a:lnSpc>
                <a:spcPts val="1860"/>
              </a:lnSpc>
              <a:spcBef>
                <a:spcPts val="600"/>
              </a:spcBef>
            </a:pPr>
            <a:r>
              <a:rPr lang="en-US" sz="2000" spc="-85" dirty="0">
                <a:solidFill>
                  <a:srgbClr val="6D338A"/>
                </a:solidFill>
                <a:cs typeface="Calibri"/>
              </a:rPr>
              <a:t>Tips to Avoid Violations</a:t>
            </a:r>
            <a:endParaRPr lang="en-US" sz="2000" dirty="0">
              <a:solidFill>
                <a:prstClr val="black"/>
              </a:solidFill>
              <a:cs typeface="Calibri"/>
            </a:endParaRPr>
          </a:p>
        </p:txBody>
      </p:sp>
      <p:sp>
        <p:nvSpPr>
          <p:cNvPr id="168" name="object 21"/>
          <p:cNvSpPr txBox="1"/>
          <p:nvPr/>
        </p:nvSpPr>
        <p:spPr>
          <a:xfrm>
            <a:off x="152401" y="2847533"/>
            <a:ext cx="3190992" cy="997709"/>
          </a:xfrm>
          <a:prstGeom prst="rect">
            <a:avLst/>
          </a:prstGeom>
        </p:spPr>
        <p:txBody>
          <a:bodyPr vert="horz" wrap="square" lIns="0" tIns="12700" rIns="0" bIns="0" rtlCol="0">
            <a:spAutoFit/>
          </a:bodyPr>
          <a:lstStyle/>
          <a:p>
            <a:pPr marL="12700">
              <a:tabLst>
                <a:tab pos="307975" algn="l"/>
              </a:tabLst>
            </a:pPr>
            <a:r>
              <a:rPr lang="en-US" sz="1600" spc="15" dirty="0">
                <a:solidFill>
                  <a:srgbClr val="231F20"/>
                </a:solidFill>
                <a:latin typeface="Trebuchet MS"/>
                <a:cs typeface="Trebuchet MS"/>
                <a:hlinkClick r:id="rId7"/>
              </a:rPr>
              <a:t>Please visit the following link to help you avoid costly citations: </a:t>
            </a:r>
          </a:p>
          <a:p>
            <a:pPr marL="12700">
              <a:tabLst>
                <a:tab pos="307975" algn="l"/>
              </a:tabLst>
            </a:pPr>
            <a:r>
              <a:rPr lang="en-US" sz="1600" b="1" u="sng" spc="15" dirty="0">
                <a:latin typeface="Trebuchet MS"/>
                <a:cs typeface="Trebuchet MS"/>
                <a:hlinkClick r:id="rId7"/>
              </a:rPr>
              <a:t>https://www.pvamu.edu/parking/citations</a:t>
            </a:r>
            <a:r>
              <a:rPr lang="en-US" sz="1600" b="1" u="sng" spc="15" dirty="0">
                <a:latin typeface="Trebuchet MS"/>
                <a:cs typeface="Trebuchet MS"/>
              </a:rPr>
              <a:t>/avoiding-citations/</a:t>
            </a:r>
            <a:endParaRPr lang="en-US" sz="1600" b="1" u="sng" dirty="0">
              <a:latin typeface="Trebuchet MS"/>
              <a:cs typeface="Trebuchet MS"/>
            </a:endParaRPr>
          </a:p>
        </p:txBody>
      </p:sp>
      <p:sp>
        <p:nvSpPr>
          <p:cNvPr id="169" name="object 102"/>
          <p:cNvSpPr txBox="1"/>
          <p:nvPr/>
        </p:nvSpPr>
        <p:spPr>
          <a:xfrm>
            <a:off x="4572000" y="1371600"/>
            <a:ext cx="3786235" cy="646331"/>
          </a:xfrm>
          <a:prstGeom prst="rect">
            <a:avLst/>
          </a:prstGeom>
        </p:spPr>
        <p:txBody>
          <a:bodyPr vert="horz" wrap="square" lIns="0" tIns="0" rIns="0" bIns="0" rtlCol="0">
            <a:spAutoFit/>
          </a:bodyPr>
          <a:lstStyle/>
          <a:p>
            <a:pPr>
              <a:lnSpc>
                <a:spcPct val="200000"/>
              </a:lnSpc>
            </a:pPr>
            <a:r>
              <a:rPr lang="en-US" sz="1600" b="1" spc="5" dirty="0">
                <a:solidFill>
                  <a:srgbClr val="231F20"/>
                </a:solidFill>
                <a:latin typeface="Century Gothic"/>
                <a:cs typeface="Century Gothic"/>
              </a:rPr>
              <a:t>HOW TO USE THE PARKMOBILE APP</a:t>
            </a:r>
          </a:p>
          <a:p>
            <a:pPr>
              <a:lnSpc>
                <a:spcPts val="1190"/>
              </a:lnSpc>
            </a:pPr>
            <a:r>
              <a:rPr lang="en-US" dirty="0">
                <a:latin typeface="Century Gothic"/>
                <a:cs typeface="Century Gothic"/>
              </a:rPr>
              <a:t>https://parkmobile.io</a:t>
            </a:r>
            <a:endParaRPr dirty="0">
              <a:latin typeface="Century Gothic"/>
              <a:cs typeface="Century Gothic"/>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5639" y="351639"/>
            <a:ext cx="1019961" cy="1019961"/>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487623" y="1434188"/>
            <a:ext cx="1004212" cy="1004212"/>
          </a:xfrm>
          <a:prstGeom prst="rect">
            <a:avLst/>
          </a:prstGeom>
        </p:spPr>
      </p:pic>
      <p:sp>
        <p:nvSpPr>
          <p:cNvPr id="18" name="Rectangle 17"/>
          <p:cNvSpPr/>
          <p:nvPr/>
        </p:nvSpPr>
        <p:spPr>
          <a:xfrm>
            <a:off x="3429000" y="2472784"/>
            <a:ext cx="3309996" cy="7337906"/>
          </a:xfrm>
          <a:prstGeom prst="rect">
            <a:avLst/>
          </a:prstGeom>
        </p:spPr>
        <p:txBody>
          <a:bodyPr wrap="square">
            <a:spAutoFit/>
          </a:bodyPr>
          <a:lstStyle/>
          <a:p>
            <a:pPr marL="12700">
              <a:lnSpc>
                <a:spcPct val="100000"/>
              </a:lnSpc>
              <a:spcBef>
                <a:spcPts val="100"/>
              </a:spcBef>
            </a:pPr>
            <a:r>
              <a:rPr lang="en-US" sz="2400" b="1" spc="-114" dirty="0">
                <a:solidFill>
                  <a:srgbClr val="6D338A"/>
                </a:solidFill>
                <a:cs typeface="Calibri"/>
              </a:rPr>
              <a:t>Violations</a:t>
            </a:r>
          </a:p>
          <a:p>
            <a:pPr marL="12700">
              <a:lnSpc>
                <a:spcPct val="100000"/>
              </a:lnSpc>
              <a:spcBef>
                <a:spcPts val="100"/>
              </a:spcBef>
            </a:pPr>
            <a:r>
              <a:rPr lang="en-US" sz="1600" b="1" spc="-20" dirty="0">
                <a:solidFill>
                  <a:srgbClr val="231F20"/>
                </a:solidFill>
                <a:cs typeface="Trebuchet MS"/>
              </a:rPr>
              <a:t>All parking lots are patrolled daily and fines will be assessed for, but not limited to</a:t>
            </a:r>
            <a:r>
              <a:rPr lang="en-US" sz="1600" b="1" spc="-165" dirty="0">
                <a:solidFill>
                  <a:srgbClr val="231F20"/>
                </a:solidFill>
                <a:cs typeface="Trebuchet MS"/>
              </a:rPr>
              <a:t>,</a:t>
            </a:r>
            <a:r>
              <a:rPr lang="en-US" sz="1600" b="1" spc="-90" dirty="0">
                <a:solidFill>
                  <a:srgbClr val="231F20"/>
                </a:solidFill>
                <a:cs typeface="Trebuchet MS"/>
              </a:rPr>
              <a:t> </a:t>
            </a:r>
            <a:r>
              <a:rPr lang="en-US" sz="1600" b="1" spc="-35" dirty="0">
                <a:solidFill>
                  <a:srgbClr val="231F20"/>
                </a:solidFill>
                <a:cs typeface="Trebuchet MS"/>
              </a:rPr>
              <a:t>the</a:t>
            </a:r>
            <a:r>
              <a:rPr lang="en-US" sz="1600" b="1" spc="-90" dirty="0">
                <a:solidFill>
                  <a:srgbClr val="231F20"/>
                </a:solidFill>
                <a:cs typeface="Trebuchet MS"/>
              </a:rPr>
              <a:t> </a:t>
            </a:r>
            <a:r>
              <a:rPr lang="en-US" sz="1600" b="1" spc="-95" dirty="0">
                <a:solidFill>
                  <a:srgbClr val="231F20"/>
                </a:solidFill>
                <a:cs typeface="Trebuchet MS"/>
              </a:rPr>
              <a:t>f</a:t>
            </a:r>
            <a:r>
              <a:rPr lang="en-US" sz="1600" b="1" spc="-40" dirty="0">
                <a:solidFill>
                  <a:srgbClr val="231F20"/>
                </a:solidFill>
                <a:cs typeface="Trebuchet MS"/>
              </a:rPr>
              <a:t>oll</a:t>
            </a:r>
            <a:r>
              <a:rPr lang="en-US" sz="1600" b="1" dirty="0">
                <a:solidFill>
                  <a:srgbClr val="231F20"/>
                </a:solidFill>
                <a:cs typeface="Trebuchet MS"/>
              </a:rPr>
              <a:t>owing</a:t>
            </a:r>
            <a:r>
              <a:rPr lang="en-US" sz="1600" b="1" spc="-90" dirty="0">
                <a:solidFill>
                  <a:srgbClr val="231F20"/>
                </a:solidFill>
                <a:cs typeface="Trebuchet MS"/>
              </a:rPr>
              <a:t> </a:t>
            </a:r>
            <a:r>
              <a:rPr lang="en-US" sz="1600" b="1" spc="-30" dirty="0">
                <a:solidFill>
                  <a:srgbClr val="231F20"/>
                </a:solidFill>
                <a:cs typeface="Trebuchet MS"/>
              </a:rPr>
              <a:t>viol</a:t>
            </a:r>
            <a:r>
              <a:rPr lang="en-US" sz="1600" b="1" spc="-50" dirty="0">
                <a:solidFill>
                  <a:srgbClr val="231F20"/>
                </a:solidFill>
                <a:cs typeface="Trebuchet MS"/>
              </a:rPr>
              <a:t>a</a:t>
            </a:r>
            <a:r>
              <a:rPr lang="en-US" sz="1600" b="1" spc="-45" dirty="0">
                <a:solidFill>
                  <a:srgbClr val="231F20"/>
                </a:solidFill>
                <a:cs typeface="Trebuchet MS"/>
              </a:rPr>
              <a:t>tions covered under the Schedule of Fines.</a:t>
            </a:r>
          </a:p>
          <a:p>
            <a:pPr marL="12700">
              <a:lnSpc>
                <a:spcPct val="150000"/>
              </a:lnSpc>
              <a:spcBef>
                <a:spcPts val="100"/>
              </a:spcBef>
            </a:pPr>
            <a:r>
              <a:rPr lang="en-US" sz="2400" b="1" spc="-120" dirty="0">
                <a:solidFill>
                  <a:srgbClr val="6D338A"/>
                </a:solidFill>
                <a:cs typeface="Calibri"/>
              </a:rPr>
              <a:t>Schedule</a:t>
            </a:r>
            <a:r>
              <a:rPr lang="en-US" sz="2400" b="1" spc="-110" dirty="0">
                <a:solidFill>
                  <a:srgbClr val="6D338A"/>
                </a:solidFill>
                <a:cs typeface="Calibri"/>
              </a:rPr>
              <a:t> of </a:t>
            </a:r>
            <a:r>
              <a:rPr lang="en-US" sz="2400" b="1" spc="-125" dirty="0">
                <a:solidFill>
                  <a:srgbClr val="6D338A"/>
                </a:solidFill>
                <a:cs typeface="Calibri"/>
              </a:rPr>
              <a:t>Fines</a:t>
            </a:r>
            <a:endParaRPr lang="en-US" sz="2400" dirty="0">
              <a:cs typeface="Calibri"/>
            </a:endParaRPr>
          </a:p>
          <a:p>
            <a:pPr marL="12700">
              <a:lnSpc>
                <a:spcPts val="1140"/>
              </a:lnSpc>
            </a:pPr>
            <a:r>
              <a:rPr lang="en-US" sz="1600" b="1" spc="-55" dirty="0">
                <a:solidFill>
                  <a:srgbClr val="231F20"/>
                </a:solidFill>
                <a:latin typeface="Trebuchet MS"/>
                <a:cs typeface="Trebuchet MS"/>
              </a:rPr>
              <a:t>Group I - $50</a:t>
            </a:r>
          </a:p>
          <a:p>
            <a:pPr marL="171450" indent="-171450">
              <a:buFont typeface="Arial" panose="020B0604020202020204" pitchFamily="34" charset="0"/>
              <a:buChar char="•"/>
            </a:pPr>
            <a:r>
              <a:rPr lang="en-US" sz="1600" dirty="0"/>
              <a:t>Visitor No Valid Permit – </a:t>
            </a:r>
            <a:r>
              <a:rPr lang="en-US" sz="1600" i="1" dirty="0"/>
              <a:t>Escalates $10 per additional citation</a:t>
            </a:r>
            <a:endParaRPr lang="en-US" sz="1600" dirty="0"/>
          </a:p>
          <a:p>
            <a:pPr marL="171450" indent="-171450">
              <a:buFont typeface="Arial" panose="020B0604020202020204" pitchFamily="34" charset="0"/>
              <a:buChar char="•"/>
            </a:pPr>
            <a:r>
              <a:rPr lang="en-US" sz="1600" dirty="0"/>
              <a:t>License plate not visible, obscured, or not properly displayed</a:t>
            </a:r>
          </a:p>
          <a:p>
            <a:pPr marL="171450" indent="-171450">
              <a:buFont typeface="Arial" panose="020B0604020202020204" pitchFamily="34" charset="0"/>
              <a:buChar char="•"/>
            </a:pPr>
            <a:r>
              <a:rPr lang="en-US" sz="1600" dirty="0"/>
              <a:t>More than one vehicle parking on campus at the same time (issued to second vehicle found)</a:t>
            </a:r>
          </a:p>
          <a:p>
            <a:pPr marL="171450" indent="-171450">
              <a:buFont typeface="Arial" panose="020B0604020202020204" pitchFamily="34" charset="0"/>
              <a:buChar char="•"/>
            </a:pPr>
            <a:r>
              <a:rPr lang="en-US" sz="1600" dirty="0"/>
              <a:t>Vehicle not within stall lines of a legal parking space</a:t>
            </a:r>
          </a:p>
          <a:p>
            <a:pPr marL="171450" indent="-171450">
              <a:buFont typeface="Arial" panose="020B0604020202020204" pitchFamily="34" charset="0"/>
              <a:buChar char="•"/>
            </a:pPr>
            <a:r>
              <a:rPr lang="en-US" sz="1600" dirty="0"/>
              <a:t>Parking in a Restricted Area – </a:t>
            </a:r>
            <a:r>
              <a:rPr lang="en-US" sz="1600" i="1" dirty="0"/>
              <a:t>Escalates $10 per additional citation</a:t>
            </a:r>
            <a:endParaRPr lang="en-US" sz="1600" dirty="0"/>
          </a:p>
          <a:p>
            <a:pPr marL="171450" indent="-171450">
              <a:buFont typeface="Arial" panose="020B0604020202020204" pitchFamily="34" charset="0"/>
              <a:buChar char="•"/>
            </a:pPr>
            <a:r>
              <a:rPr lang="en-US" sz="1600" dirty="0"/>
              <a:t>Parking after event restrictions begin –</a:t>
            </a:r>
            <a:r>
              <a:rPr lang="en-US" sz="1600" i="1" dirty="0"/>
              <a:t>Escalates $10 per additional citation</a:t>
            </a:r>
            <a:endParaRPr lang="en-US" sz="1600" dirty="0"/>
          </a:p>
          <a:p>
            <a:pPr marL="171450" indent="-171450">
              <a:buFont typeface="Arial" panose="020B0604020202020204" pitchFamily="34" charset="0"/>
              <a:buChar char="•"/>
            </a:pPr>
            <a:r>
              <a:rPr lang="en-US" sz="1600" dirty="0"/>
              <a:t>Overstaying permit or parking stall times</a:t>
            </a:r>
          </a:p>
          <a:p>
            <a:r>
              <a:rPr lang="en-US" sz="1600" b="1" spc="-55" dirty="0">
                <a:solidFill>
                  <a:srgbClr val="231F20"/>
                </a:solidFill>
                <a:latin typeface="Trebuchet MS"/>
                <a:cs typeface="Trebuchet MS"/>
              </a:rPr>
              <a:t>Group II - $75</a:t>
            </a:r>
            <a:endParaRPr lang="en-US" sz="1600" dirty="0"/>
          </a:p>
          <a:p>
            <a:pPr marL="171450" indent="-171450">
              <a:buFont typeface="Arial" panose="020B0604020202020204" pitchFamily="34" charset="0"/>
              <a:buChar char="•"/>
            </a:pPr>
            <a:r>
              <a:rPr lang="en-US" sz="1600" dirty="0"/>
              <a:t>Parking in a non-designated parking area (e.g. on grass, sidewalk, “No Parking” zone, and areas not</a:t>
            </a:r>
            <a:endParaRPr lang="en-US" sz="1600" b="1" dirty="0">
              <a:cs typeface="Trebuchet MS"/>
            </a:endParaRPr>
          </a:p>
        </p:txBody>
      </p:sp>
      <p:sp>
        <p:nvSpPr>
          <p:cNvPr id="19" name="Rectangle 18"/>
          <p:cNvSpPr/>
          <p:nvPr/>
        </p:nvSpPr>
        <p:spPr>
          <a:xfrm>
            <a:off x="6824604" y="2626102"/>
            <a:ext cx="3386196" cy="7478970"/>
          </a:xfrm>
          <a:prstGeom prst="rect">
            <a:avLst/>
          </a:prstGeom>
        </p:spPr>
        <p:txBody>
          <a:bodyPr wrap="square">
            <a:spAutoFit/>
          </a:bodyPr>
          <a:lstStyle/>
          <a:p>
            <a:pPr marL="171450" indent="-171450">
              <a:buFont typeface="Arial" panose="020B0604020202020204" pitchFamily="34" charset="0"/>
              <a:buChar char="•"/>
            </a:pPr>
            <a:r>
              <a:rPr lang="en-US" sz="1600" dirty="0"/>
              <a:t>marked as a parking space) -</a:t>
            </a:r>
            <a:r>
              <a:rPr lang="en-US" sz="1600" i="1" dirty="0"/>
              <a:t>Escalates $10 per additional citation</a:t>
            </a:r>
          </a:p>
          <a:p>
            <a:pPr marL="171450" indent="-171450">
              <a:buFont typeface="Arial" panose="020B0604020202020204" pitchFamily="34" charset="0"/>
              <a:buChar char="•"/>
            </a:pPr>
            <a:r>
              <a:rPr lang="en-US" sz="1600" dirty="0"/>
              <a:t>Blocking driveway, roadway, bus stops, dumpsters, legally parked vehicles, or restricting the flow of normal traffic – </a:t>
            </a:r>
            <a:r>
              <a:rPr lang="en-US" sz="1600" i="1" dirty="0"/>
              <a:t>Escalates $10 per additional citation</a:t>
            </a:r>
            <a:endParaRPr lang="en-US" sz="1600" dirty="0"/>
          </a:p>
          <a:p>
            <a:pPr marL="171450" indent="-171450">
              <a:buFont typeface="Arial" panose="020B0604020202020204" pitchFamily="34" charset="0"/>
              <a:buChar char="•"/>
            </a:pPr>
            <a:r>
              <a:rPr lang="en-US" sz="1600" dirty="0"/>
              <a:t>Unauthorized parking by permit/no permit on file – </a:t>
            </a:r>
            <a:r>
              <a:rPr lang="en-US" sz="1600" i="1" dirty="0"/>
              <a:t>Escalates $10 per additional citation</a:t>
            </a:r>
            <a:r>
              <a:rPr lang="en-US" sz="1600" dirty="0"/>
              <a:t> </a:t>
            </a:r>
          </a:p>
          <a:p>
            <a:r>
              <a:rPr lang="en-US" sz="1600" b="1" spc="-55" dirty="0">
                <a:solidFill>
                  <a:srgbClr val="231F20"/>
                </a:solidFill>
                <a:latin typeface="Trebuchet MS"/>
                <a:cs typeface="Trebuchet MS"/>
              </a:rPr>
              <a:t>Group III - $100</a:t>
            </a:r>
            <a:endParaRPr lang="en-US" sz="1600" dirty="0"/>
          </a:p>
          <a:p>
            <a:pPr marL="171450" indent="-171450">
              <a:buFont typeface="Arial" panose="020B0604020202020204" pitchFamily="34" charset="0"/>
              <a:buChar char="•"/>
            </a:pPr>
            <a:r>
              <a:rPr lang="en-US" sz="1600" dirty="0"/>
              <a:t>Unauthorized entry to a closed area of campus or parking lot – </a:t>
            </a:r>
            <a:r>
              <a:rPr lang="en-US" sz="1600" i="1" dirty="0"/>
              <a:t>Escalates $10 per additional citation</a:t>
            </a:r>
            <a:endParaRPr lang="en-US" sz="1600" dirty="0"/>
          </a:p>
          <a:p>
            <a:pPr marL="171450" indent="-171450">
              <a:buFont typeface="Arial" panose="020B0604020202020204" pitchFamily="34" charset="0"/>
              <a:buChar char="•"/>
            </a:pPr>
            <a:r>
              <a:rPr lang="en-US" sz="1600" dirty="0"/>
              <a:t>Unauthorized storage/abandoned vehicle parked on PVAMU property for more than 30 days without moving(even if a valid permit is displayed).</a:t>
            </a:r>
          </a:p>
          <a:p>
            <a:pPr marL="171450" indent="-171450">
              <a:buFont typeface="Arial" panose="020B0604020202020204" pitchFamily="34" charset="0"/>
              <a:buChar char="•"/>
            </a:pPr>
            <a:r>
              <a:rPr lang="en-US" sz="1600" dirty="0"/>
              <a:t>Unauthorized parking in reserved stall or red zone </a:t>
            </a:r>
            <a:r>
              <a:rPr lang="en-US" sz="1600" b="1" i="1" dirty="0"/>
              <a:t>(automatic tow away)  – </a:t>
            </a:r>
            <a:r>
              <a:rPr lang="en-US" sz="1600" i="1" dirty="0"/>
              <a:t>Escalates $50 per additional citation</a:t>
            </a:r>
          </a:p>
          <a:p>
            <a:r>
              <a:rPr lang="en-US" sz="1600" b="1" spc="-55" dirty="0">
                <a:solidFill>
                  <a:srgbClr val="231F20"/>
                </a:solidFill>
                <a:latin typeface="Trebuchet MS"/>
                <a:cs typeface="Trebuchet MS"/>
              </a:rPr>
              <a:t>Group IV - $125  </a:t>
            </a:r>
            <a:r>
              <a:rPr lang="en-US" sz="1600" b="1" i="1" spc="-55" dirty="0">
                <a:solidFill>
                  <a:srgbClr val="FF0000"/>
                </a:solidFill>
                <a:latin typeface="Trebuchet MS"/>
                <a:cs typeface="Trebuchet MS"/>
              </a:rPr>
              <a:t>Non-Appealable</a:t>
            </a:r>
          </a:p>
          <a:p>
            <a:pPr marL="171450" indent="-171450">
              <a:buFont typeface="Arial" panose="020B0604020202020204" pitchFamily="34" charset="0"/>
              <a:buChar char="•"/>
            </a:pPr>
            <a:r>
              <a:rPr lang="en-US" sz="1600" dirty="0"/>
              <a:t>Tampering: issued to any person who tampers with any parking gate, cameras, boots or LPR equipment –</a:t>
            </a:r>
            <a:r>
              <a:rPr lang="en-US" sz="1600" i="1" dirty="0"/>
              <a:t>Escalates $50 per additional citation</a:t>
            </a:r>
          </a:p>
          <a:p>
            <a:r>
              <a:rPr lang="en-US" sz="1600" dirty="0"/>
              <a:t>   </a:t>
            </a:r>
            <a:r>
              <a:rPr lang="en-US" sz="1600" u="sng" dirty="0"/>
              <a:t>Cost of repair is added to the fine</a:t>
            </a:r>
            <a:endParaRPr lang="en-US" sz="1600" dirty="0"/>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9800" y="3914193"/>
            <a:ext cx="962607" cy="962607"/>
          </a:xfrm>
          <a:prstGeom prst="rect">
            <a:avLst/>
          </a:prstGeom>
        </p:spPr>
      </p:pic>
    </p:spTree>
    <p:extLst>
      <p:ext uri="{BB962C8B-B14F-4D97-AF65-F5344CB8AC3E}">
        <p14:creationId xmlns:p14="http://schemas.microsoft.com/office/powerpoint/2010/main" val="139513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54756"/>
            <a:ext cx="12358687" cy="10003644"/>
          </a:xfrm>
          <a:prstGeom prst="rect">
            <a:avLst/>
          </a:prstGeom>
        </p:spPr>
      </p:pic>
      <p:sp>
        <p:nvSpPr>
          <p:cNvPr id="21778" name="object 21778"/>
          <p:cNvSpPr/>
          <p:nvPr/>
        </p:nvSpPr>
        <p:spPr>
          <a:xfrm>
            <a:off x="12558572" y="152400"/>
            <a:ext cx="2599055" cy="1270000"/>
          </a:xfrm>
          <a:custGeom>
            <a:avLst/>
            <a:gdLst/>
            <a:ahLst/>
            <a:cxnLst/>
            <a:rect l="l" t="t" r="r" b="b"/>
            <a:pathLst>
              <a:path w="2599055" h="1270000">
                <a:moveTo>
                  <a:pt x="2598877" y="0"/>
                </a:moveTo>
                <a:lnTo>
                  <a:pt x="0" y="0"/>
                </a:lnTo>
                <a:lnTo>
                  <a:pt x="0" y="1270000"/>
                </a:lnTo>
                <a:lnTo>
                  <a:pt x="2598877" y="1270000"/>
                </a:lnTo>
                <a:lnTo>
                  <a:pt x="2598877" y="0"/>
                </a:lnTo>
                <a:close/>
              </a:path>
            </a:pathLst>
          </a:custGeom>
          <a:solidFill>
            <a:srgbClr val="6D338A"/>
          </a:solidFill>
        </p:spPr>
        <p:txBody>
          <a:bodyPr wrap="square" lIns="0" tIns="0" rIns="0" bIns="0" rtlCol="0"/>
          <a:lstStyle/>
          <a:p>
            <a:endParaRPr/>
          </a:p>
        </p:txBody>
      </p:sp>
      <p:sp>
        <p:nvSpPr>
          <p:cNvPr id="21779" name="object 21779"/>
          <p:cNvSpPr txBox="1">
            <a:spLocks noGrp="1"/>
          </p:cNvSpPr>
          <p:nvPr>
            <p:ph type="title"/>
          </p:nvPr>
        </p:nvSpPr>
        <p:spPr>
          <a:xfrm>
            <a:off x="12882055" y="320512"/>
            <a:ext cx="1962785" cy="843821"/>
          </a:xfrm>
          <a:prstGeom prst="rect">
            <a:avLst/>
          </a:prstGeom>
        </p:spPr>
        <p:txBody>
          <a:bodyPr vert="horz" wrap="square" lIns="0" tIns="12700" rIns="0" bIns="0" rtlCol="0">
            <a:spAutoFit/>
          </a:bodyPr>
          <a:lstStyle/>
          <a:p>
            <a:pPr marL="12700" marR="5080" algn="ctr">
              <a:lnSpc>
                <a:spcPct val="100000"/>
              </a:lnSpc>
              <a:spcBef>
                <a:spcPts val="600"/>
              </a:spcBef>
            </a:pP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MAIN CAMPUS</a:t>
            </a:r>
            <a:endParaRPr sz="1800" dirty="0">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n-US" sz="1800" spc="30" dirty="0">
                <a:solidFill>
                  <a:srgbClr val="FFFFFF"/>
                </a:solidFill>
                <a:latin typeface="Trebuchet MS"/>
                <a:cs typeface="Trebuchet MS"/>
              </a:rPr>
              <a:t>PARKING MAP</a:t>
            </a:r>
            <a:br>
              <a:rPr lang="en-US" sz="1800" spc="30" dirty="0">
                <a:solidFill>
                  <a:srgbClr val="FFFFFF"/>
                </a:solidFill>
                <a:latin typeface="Trebuchet MS"/>
                <a:cs typeface="Trebuchet MS"/>
              </a:rPr>
            </a:br>
            <a:r>
              <a:rPr lang="en-US" sz="1800" spc="30" dirty="0">
                <a:solidFill>
                  <a:srgbClr val="FFFFFF"/>
                </a:solidFill>
                <a:latin typeface="Trebuchet MS"/>
                <a:cs typeface="Trebuchet MS"/>
              </a:rPr>
              <a:t>Prairie View, TX</a:t>
            </a:r>
            <a:endParaRPr sz="1800" spc="30" dirty="0">
              <a:latin typeface="Trebuchet MS"/>
              <a:cs typeface="Trebuchet MS"/>
            </a:endParaRPr>
          </a:p>
        </p:txBody>
      </p:sp>
      <p:sp>
        <p:nvSpPr>
          <p:cNvPr id="21780" name="object 21780"/>
          <p:cNvSpPr txBox="1"/>
          <p:nvPr/>
        </p:nvSpPr>
        <p:spPr>
          <a:xfrm>
            <a:off x="13430155" y="1795378"/>
            <a:ext cx="1567815" cy="566822"/>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231F20"/>
                </a:solidFill>
                <a:latin typeface="Calibri"/>
                <a:cs typeface="Calibri"/>
              </a:rPr>
              <a:t>RESERVED LOTS</a:t>
            </a:r>
          </a:p>
          <a:p>
            <a:pPr marL="12700" marR="5080">
              <a:lnSpc>
                <a:spcPct val="100000"/>
              </a:lnSpc>
            </a:pPr>
            <a:r>
              <a:rPr sz="1200" b="1" spc="-80" dirty="0">
                <a:solidFill>
                  <a:srgbClr val="231F20"/>
                </a:solidFill>
                <a:latin typeface="Calibri"/>
                <a:cs typeface="Calibri"/>
              </a:rPr>
              <a:t> </a:t>
            </a:r>
            <a:endParaRPr lang="en-US" sz="1200" b="1" spc="-80" dirty="0">
              <a:solidFill>
                <a:srgbClr val="231F20"/>
              </a:solidFill>
              <a:latin typeface="Calibri"/>
              <a:cs typeface="Calibri"/>
            </a:endParaRPr>
          </a:p>
          <a:p>
            <a:pPr marL="12700" marR="5080">
              <a:lnSpc>
                <a:spcPct val="100000"/>
              </a:lnSpc>
            </a:pPr>
            <a:r>
              <a:rPr sz="1200" b="1" spc="10" dirty="0">
                <a:solidFill>
                  <a:srgbClr val="231F20"/>
                </a:solidFill>
                <a:latin typeface="Calibri"/>
                <a:cs typeface="Calibri"/>
              </a:rPr>
              <a:t>VISITOR</a:t>
            </a:r>
            <a:r>
              <a:rPr lang="en-US" sz="1200" b="1" spc="10" dirty="0">
                <a:solidFill>
                  <a:srgbClr val="231F20"/>
                </a:solidFill>
                <a:latin typeface="Calibri"/>
                <a:cs typeface="Calibri"/>
              </a:rPr>
              <a:t> LOTS</a:t>
            </a:r>
            <a:endParaRPr sz="1200" dirty="0">
              <a:latin typeface="Calibri"/>
              <a:cs typeface="Calibri"/>
            </a:endParaRPr>
          </a:p>
        </p:txBody>
      </p:sp>
      <p:sp>
        <p:nvSpPr>
          <p:cNvPr id="21781" name="object 21781"/>
          <p:cNvSpPr txBox="1"/>
          <p:nvPr/>
        </p:nvSpPr>
        <p:spPr>
          <a:xfrm>
            <a:off x="13443585" y="2514600"/>
            <a:ext cx="1491615" cy="197490"/>
          </a:xfrm>
          <a:prstGeom prst="rect">
            <a:avLst/>
          </a:prstGeom>
        </p:spPr>
        <p:txBody>
          <a:bodyPr vert="horz" wrap="square" lIns="0" tIns="12700" rIns="0" bIns="0" rtlCol="0">
            <a:spAutoFit/>
          </a:bodyPr>
          <a:lstStyle/>
          <a:p>
            <a:pPr marL="12700" marR="5080">
              <a:lnSpc>
                <a:spcPct val="100000"/>
              </a:lnSpc>
              <a:spcBef>
                <a:spcPts val="100"/>
              </a:spcBef>
            </a:pPr>
            <a:r>
              <a:rPr lang="en-US" sz="1200" b="1" spc="-30" dirty="0">
                <a:solidFill>
                  <a:srgbClr val="231F20"/>
                </a:solidFill>
                <a:latin typeface="Calibri"/>
                <a:cs typeface="Calibri"/>
              </a:rPr>
              <a:t>COMMUTER LOTS</a:t>
            </a:r>
            <a:endParaRPr sz="1200" dirty="0">
              <a:latin typeface="Calibri"/>
              <a:cs typeface="Calibri"/>
            </a:endParaRPr>
          </a:p>
        </p:txBody>
      </p:sp>
      <p:sp>
        <p:nvSpPr>
          <p:cNvPr id="21782" name="object 21782"/>
          <p:cNvSpPr txBox="1"/>
          <p:nvPr/>
        </p:nvSpPr>
        <p:spPr>
          <a:xfrm>
            <a:off x="13452856" y="2952750"/>
            <a:ext cx="1411605" cy="382156"/>
          </a:xfrm>
          <a:prstGeom prst="rect">
            <a:avLst/>
          </a:prstGeom>
        </p:spPr>
        <p:txBody>
          <a:bodyPr vert="horz" wrap="square" lIns="0" tIns="12700" rIns="0" bIns="0" rtlCol="0">
            <a:spAutoFit/>
          </a:bodyPr>
          <a:lstStyle/>
          <a:p>
            <a:pPr marL="12700">
              <a:lnSpc>
                <a:spcPct val="100000"/>
              </a:lnSpc>
              <a:spcBef>
                <a:spcPts val="100"/>
              </a:spcBef>
            </a:pPr>
            <a:r>
              <a:rPr lang="en-US" sz="1200" b="1" spc="30" dirty="0">
                <a:solidFill>
                  <a:srgbClr val="231F20"/>
                </a:solidFill>
                <a:latin typeface="Calibri"/>
                <a:cs typeface="Calibri"/>
              </a:rPr>
              <a:t>RESTRICTED/GATED  LOTS</a:t>
            </a:r>
            <a:endParaRPr sz="1200" dirty="0">
              <a:latin typeface="Calibri"/>
              <a:cs typeface="Calibri"/>
            </a:endParaRPr>
          </a:p>
        </p:txBody>
      </p:sp>
      <p:sp>
        <p:nvSpPr>
          <p:cNvPr id="21784" name="object 21784"/>
          <p:cNvSpPr/>
          <p:nvPr/>
        </p:nvSpPr>
        <p:spPr>
          <a:xfrm>
            <a:off x="12664440" y="2193925"/>
            <a:ext cx="604520" cy="168275"/>
          </a:xfrm>
          <a:custGeom>
            <a:avLst/>
            <a:gdLst/>
            <a:ahLst/>
            <a:cxnLst/>
            <a:rect l="l" t="t" r="r" b="b"/>
            <a:pathLst>
              <a:path w="604519" h="168275">
                <a:moveTo>
                  <a:pt x="604519" y="0"/>
                </a:moveTo>
                <a:lnTo>
                  <a:pt x="0" y="0"/>
                </a:lnTo>
                <a:lnTo>
                  <a:pt x="0" y="168275"/>
                </a:lnTo>
                <a:lnTo>
                  <a:pt x="604519" y="168275"/>
                </a:lnTo>
                <a:lnTo>
                  <a:pt x="604519" y="0"/>
                </a:lnTo>
                <a:close/>
              </a:path>
            </a:pathLst>
          </a:custGeom>
          <a:solidFill>
            <a:srgbClr val="00B0F0"/>
          </a:solidFill>
          <a:ln>
            <a:noFill/>
          </a:ln>
        </p:spPr>
        <p:txBody>
          <a:bodyPr wrap="square" lIns="0" tIns="0" rIns="0" bIns="0" rtlCol="0"/>
          <a:lstStyle/>
          <a:p>
            <a:endParaRPr>
              <a:solidFill>
                <a:srgbClr val="0070C0"/>
              </a:solidFill>
            </a:endParaRPr>
          </a:p>
        </p:txBody>
      </p:sp>
      <p:sp>
        <p:nvSpPr>
          <p:cNvPr id="21785" name="object 21785"/>
          <p:cNvSpPr/>
          <p:nvPr/>
        </p:nvSpPr>
        <p:spPr>
          <a:xfrm>
            <a:off x="12664440" y="2574925"/>
            <a:ext cx="604520" cy="168275"/>
          </a:xfrm>
          <a:custGeom>
            <a:avLst/>
            <a:gdLst/>
            <a:ahLst/>
            <a:cxnLst/>
            <a:rect l="l" t="t" r="r" b="b"/>
            <a:pathLst>
              <a:path w="604519" h="168275">
                <a:moveTo>
                  <a:pt x="604519" y="0"/>
                </a:moveTo>
                <a:lnTo>
                  <a:pt x="0" y="0"/>
                </a:lnTo>
                <a:lnTo>
                  <a:pt x="0" y="168275"/>
                </a:lnTo>
                <a:lnTo>
                  <a:pt x="604519" y="168275"/>
                </a:lnTo>
                <a:lnTo>
                  <a:pt x="604519" y="0"/>
                </a:lnTo>
                <a:close/>
              </a:path>
            </a:pathLst>
          </a:custGeom>
          <a:solidFill>
            <a:schemeClr val="accent6">
              <a:lumMod val="75000"/>
            </a:schemeClr>
          </a:solidFill>
        </p:spPr>
        <p:txBody>
          <a:bodyPr wrap="square" lIns="0" tIns="0" rIns="0" bIns="0" rtlCol="0"/>
          <a:lstStyle/>
          <a:p>
            <a:endParaRPr/>
          </a:p>
        </p:txBody>
      </p:sp>
      <p:sp>
        <p:nvSpPr>
          <p:cNvPr id="21786" name="object 21786"/>
          <p:cNvSpPr/>
          <p:nvPr/>
        </p:nvSpPr>
        <p:spPr>
          <a:xfrm>
            <a:off x="12664440" y="2952750"/>
            <a:ext cx="604520" cy="168275"/>
          </a:xfrm>
          <a:custGeom>
            <a:avLst/>
            <a:gdLst/>
            <a:ahLst/>
            <a:cxnLst/>
            <a:rect l="l" t="t" r="r" b="b"/>
            <a:pathLst>
              <a:path w="604519" h="168275">
                <a:moveTo>
                  <a:pt x="604519" y="0"/>
                </a:moveTo>
                <a:lnTo>
                  <a:pt x="0" y="0"/>
                </a:lnTo>
                <a:lnTo>
                  <a:pt x="0" y="168275"/>
                </a:lnTo>
                <a:lnTo>
                  <a:pt x="604519" y="168275"/>
                </a:lnTo>
                <a:lnTo>
                  <a:pt x="604519" y="0"/>
                </a:lnTo>
                <a:close/>
              </a:path>
            </a:pathLst>
          </a:custGeom>
          <a:solidFill>
            <a:srgbClr val="673AB7">
              <a:alpha val="58000"/>
            </a:srgbClr>
          </a:solidFill>
        </p:spPr>
        <p:txBody>
          <a:bodyPr wrap="square" lIns="0" tIns="0" rIns="0" bIns="0" rtlCol="0"/>
          <a:lstStyle/>
          <a:p>
            <a:endParaRPr/>
          </a:p>
        </p:txBody>
      </p:sp>
      <p:sp>
        <p:nvSpPr>
          <p:cNvPr id="21792" name="object 21786"/>
          <p:cNvSpPr/>
          <p:nvPr/>
        </p:nvSpPr>
        <p:spPr>
          <a:xfrm>
            <a:off x="12654280" y="3394075"/>
            <a:ext cx="604520" cy="168275"/>
          </a:xfrm>
          <a:custGeom>
            <a:avLst/>
            <a:gdLst/>
            <a:ahLst/>
            <a:cxnLst/>
            <a:rect l="l" t="t" r="r" b="b"/>
            <a:pathLst>
              <a:path w="604519" h="168275">
                <a:moveTo>
                  <a:pt x="604519" y="0"/>
                </a:moveTo>
                <a:lnTo>
                  <a:pt x="0" y="0"/>
                </a:lnTo>
                <a:lnTo>
                  <a:pt x="0" y="168275"/>
                </a:lnTo>
                <a:lnTo>
                  <a:pt x="604519" y="168275"/>
                </a:lnTo>
                <a:lnTo>
                  <a:pt x="604519" y="0"/>
                </a:lnTo>
                <a:close/>
              </a:path>
            </a:pathLst>
          </a:custGeom>
          <a:solidFill>
            <a:srgbClr val="0F9D58">
              <a:alpha val="60000"/>
            </a:srgbClr>
          </a:solidFill>
        </p:spPr>
        <p:txBody>
          <a:bodyPr wrap="square" lIns="0" tIns="0" rIns="0" bIns="0" rtlCol="0"/>
          <a:lstStyle/>
          <a:p>
            <a:endParaRPr/>
          </a:p>
        </p:txBody>
      </p:sp>
      <p:sp>
        <p:nvSpPr>
          <p:cNvPr id="21793" name="object 21782"/>
          <p:cNvSpPr txBox="1"/>
          <p:nvPr/>
        </p:nvSpPr>
        <p:spPr>
          <a:xfrm>
            <a:off x="13447395" y="3364860"/>
            <a:ext cx="1573276" cy="197490"/>
          </a:xfrm>
          <a:prstGeom prst="rect">
            <a:avLst/>
          </a:prstGeom>
        </p:spPr>
        <p:txBody>
          <a:bodyPr vert="horz" wrap="square" lIns="0" tIns="12700" rIns="0" bIns="0" rtlCol="0">
            <a:spAutoFit/>
          </a:bodyPr>
          <a:lstStyle/>
          <a:p>
            <a:pPr marL="12700">
              <a:lnSpc>
                <a:spcPct val="100000"/>
              </a:lnSpc>
              <a:spcBef>
                <a:spcPts val="100"/>
              </a:spcBef>
            </a:pPr>
            <a:r>
              <a:rPr lang="en-US" sz="1200" b="1" spc="30" dirty="0">
                <a:solidFill>
                  <a:srgbClr val="231F20"/>
                </a:solidFill>
                <a:latin typeface="Calibri"/>
                <a:cs typeface="Calibri"/>
              </a:rPr>
              <a:t>RESIDENTIAL HOUSING</a:t>
            </a:r>
            <a:endParaRPr sz="1200" dirty="0">
              <a:latin typeface="Calibri"/>
              <a:cs typeface="Calibri"/>
            </a:endParaRPr>
          </a:p>
        </p:txBody>
      </p:sp>
      <p:pic>
        <p:nvPicPr>
          <p:cNvPr id="21794" name="Picture 217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8087" y="3885827"/>
            <a:ext cx="2820024" cy="4700040"/>
          </a:xfrm>
          <a:prstGeom prst="rect">
            <a:avLst/>
          </a:prstGeom>
        </p:spPr>
      </p:pic>
      <p:sp>
        <p:nvSpPr>
          <p:cNvPr id="21795" name="object 21782"/>
          <p:cNvSpPr txBox="1"/>
          <p:nvPr/>
        </p:nvSpPr>
        <p:spPr>
          <a:xfrm>
            <a:off x="13238747" y="8708291"/>
            <a:ext cx="2905888" cy="456535"/>
          </a:xfrm>
          <a:prstGeom prst="rect">
            <a:avLst/>
          </a:prstGeom>
        </p:spPr>
        <p:txBody>
          <a:bodyPr vert="horz" wrap="square" lIns="0" tIns="12700" rIns="0" bIns="0" rtlCol="0">
            <a:spAutoFit/>
          </a:bodyPr>
          <a:lstStyle/>
          <a:p>
            <a:pPr marL="12700">
              <a:lnSpc>
                <a:spcPct val="100000"/>
              </a:lnSpc>
              <a:spcBef>
                <a:spcPts val="100"/>
              </a:spcBef>
            </a:pPr>
            <a:r>
              <a:rPr lang="en-US" sz="1400" b="1" spc="30" dirty="0">
                <a:solidFill>
                  <a:srgbClr val="231F20"/>
                </a:solidFill>
                <a:latin typeface="Calibri"/>
                <a:cs typeface="Calibri"/>
              </a:rPr>
              <a:t>PARKING MANAGEMENT </a:t>
            </a:r>
          </a:p>
          <a:p>
            <a:pPr marL="12700">
              <a:lnSpc>
                <a:spcPct val="100000"/>
              </a:lnSpc>
              <a:spcBef>
                <a:spcPts val="100"/>
              </a:spcBef>
            </a:pPr>
            <a:r>
              <a:rPr lang="en-US" sz="1400" b="1" spc="30" dirty="0">
                <a:solidFill>
                  <a:srgbClr val="231F20"/>
                </a:solidFill>
                <a:latin typeface="Calibri"/>
                <a:cs typeface="Calibri"/>
              </a:rPr>
              <a:t>936-261-1701</a:t>
            </a:r>
            <a:endParaRPr sz="1400" dirty="0">
              <a:latin typeface="Calibri"/>
              <a:cs typeface="Calibri"/>
            </a:endParaRPr>
          </a:p>
        </p:txBody>
      </p:sp>
      <p:sp>
        <p:nvSpPr>
          <p:cNvPr id="21796" name="object 21782"/>
          <p:cNvSpPr txBox="1"/>
          <p:nvPr/>
        </p:nvSpPr>
        <p:spPr>
          <a:xfrm>
            <a:off x="13238747" y="9317892"/>
            <a:ext cx="2905888" cy="456535"/>
          </a:xfrm>
          <a:prstGeom prst="rect">
            <a:avLst/>
          </a:prstGeom>
        </p:spPr>
        <p:txBody>
          <a:bodyPr vert="horz" wrap="square" lIns="0" tIns="12700" rIns="0" bIns="0" rtlCol="0">
            <a:spAutoFit/>
          </a:bodyPr>
          <a:lstStyle/>
          <a:p>
            <a:pPr marL="12700">
              <a:lnSpc>
                <a:spcPct val="100000"/>
              </a:lnSpc>
              <a:spcBef>
                <a:spcPts val="100"/>
              </a:spcBef>
            </a:pPr>
            <a:r>
              <a:rPr lang="en-US" sz="1400" b="1" spc="30" dirty="0">
                <a:solidFill>
                  <a:srgbClr val="231F20"/>
                </a:solidFill>
                <a:latin typeface="Calibri"/>
                <a:cs typeface="Calibri"/>
              </a:rPr>
              <a:t>UNIVERSITY POLICE</a:t>
            </a:r>
          </a:p>
          <a:p>
            <a:pPr marL="12700">
              <a:lnSpc>
                <a:spcPct val="100000"/>
              </a:lnSpc>
              <a:spcBef>
                <a:spcPts val="100"/>
              </a:spcBef>
            </a:pPr>
            <a:r>
              <a:rPr lang="en-US" sz="1400" b="1" spc="30" dirty="0">
                <a:solidFill>
                  <a:srgbClr val="231F20"/>
                </a:solidFill>
                <a:latin typeface="Calibri"/>
                <a:cs typeface="Calibri"/>
              </a:rPr>
              <a:t> 936-261-1375</a:t>
            </a:r>
            <a:endParaRPr sz="1400" dirty="0">
              <a:latin typeface="Calibri"/>
              <a:cs typeface="Calibri"/>
            </a:endParaRPr>
          </a:p>
        </p:txBody>
      </p:sp>
      <p:pic>
        <p:nvPicPr>
          <p:cNvPr id="21799" name="Picture 217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04408"/>
            <a:ext cx="2302073" cy="2046287"/>
          </a:xfrm>
          <a:prstGeom prst="rect">
            <a:avLst/>
          </a:prstGeom>
        </p:spPr>
      </p:pic>
      <p:pic>
        <p:nvPicPr>
          <p:cNvPr id="21801" name="Picture 218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45201" y="8633864"/>
            <a:ext cx="543835" cy="543835"/>
          </a:xfrm>
          <a:prstGeom prst="rect">
            <a:avLst/>
          </a:prstGeom>
        </p:spPr>
      </p:pic>
      <p:pic>
        <p:nvPicPr>
          <p:cNvPr id="21802" name="Picture 218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54561" y="9221148"/>
            <a:ext cx="534234" cy="652794"/>
          </a:xfrm>
          <a:prstGeom prst="rect">
            <a:avLst/>
          </a:prstGeom>
        </p:spPr>
      </p:pic>
      <p:sp>
        <p:nvSpPr>
          <p:cNvPr id="20" name="object 21784"/>
          <p:cNvSpPr/>
          <p:nvPr/>
        </p:nvSpPr>
        <p:spPr>
          <a:xfrm>
            <a:off x="12649200" y="1828800"/>
            <a:ext cx="604520" cy="167609"/>
          </a:xfrm>
          <a:custGeom>
            <a:avLst/>
            <a:gdLst/>
            <a:ahLst/>
            <a:cxnLst/>
            <a:rect l="l" t="t" r="r" b="b"/>
            <a:pathLst>
              <a:path w="604519" h="168275">
                <a:moveTo>
                  <a:pt x="604519" y="0"/>
                </a:moveTo>
                <a:lnTo>
                  <a:pt x="0" y="0"/>
                </a:lnTo>
                <a:lnTo>
                  <a:pt x="0" y="168275"/>
                </a:lnTo>
                <a:lnTo>
                  <a:pt x="604519" y="168275"/>
                </a:lnTo>
                <a:lnTo>
                  <a:pt x="604519" y="0"/>
                </a:lnTo>
                <a:close/>
              </a:path>
            </a:pathLst>
          </a:custGeom>
          <a:solidFill>
            <a:srgbClr val="FFFF00"/>
          </a:solidFill>
          <a:ln>
            <a:noFill/>
          </a:ln>
        </p:spPr>
        <p:txBody>
          <a:bodyPr wrap="square" lIns="0" tIns="0" rIns="0" bIns="0" rtlCol="0"/>
          <a:lstStyle/>
          <a:p>
            <a:endParaRPr>
              <a:solidFill>
                <a:srgbClr val="FF0000"/>
              </a:solidFill>
            </a:endParaRPr>
          </a:p>
        </p:txBody>
      </p:sp>
      <p:sp>
        <p:nvSpPr>
          <p:cNvPr id="21" name="object 21784"/>
          <p:cNvSpPr/>
          <p:nvPr/>
        </p:nvSpPr>
        <p:spPr>
          <a:xfrm>
            <a:off x="12649200" y="1508125"/>
            <a:ext cx="604520" cy="168275"/>
          </a:xfrm>
          <a:custGeom>
            <a:avLst/>
            <a:gdLst/>
            <a:ahLst/>
            <a:cxnLst/>
            <a:rect l="l" t="t" r="r" b="b"/>
            <a:pathLst>
              <a:path w="604519" h="168275">
                <a:moveTo>
                  <a:pt x="604519" y="0"/>
                </a:moveTo>
                <a:lnTo>
                  <a:pt x="0" y="0"/>
                </a:lnTo>
                <a:lnTo>
                  <a:pt x="0" y="168275"/>
                </a:lnTo>
                <a:lnTo>
                  <a:pt x="604519" y="168275"/>
                </a:lnTo>
                <a:lnTo>
                  <a:pt x="604519" y="0"/>
                </a:lnTo>
                <a:close/>
              </a:path>
            </a:pathLst>
          </a:custGeom>
          <a:solidFill>
            <a:schemeClr val="tx1"/>
          </a:solidFill>
          <a:ln>
            <a:solidFill>
              <a:schemeClr val="tx1"/>
            </a:solidFill>
          </a:ln>
        </p:spPr>
        <p:txBody>
          <a:bodyPr wrap="square" lIns="0" tIns="0" rIns="0" bIns="0" rtlCol="0"/>
          <a:lstStyle/>
          <a:p>
            <a:endParaRPr>
              <a:solidFill>
                <a:srgbClr val="FF0000"/>
              </a:solidFill>
            </a:endParaRPr>
          </a:p>
        </p:txBody>
      </p:sp>
      <p:sp>
        <p:nvSpPr>
          <p:cNvPr id="22" name="object 21781"/>
          <p:cNvSpPr txBox="1"/>
          <p:nvPr/>
        </p:nvSpPr>
        <p:spPr>
          <a:xfrm>
            <a:off x="13430155" y="1508124"/>
            <a:ext cx="1581245" cy="197490"/>
          </a:xfrm>
          <a:prstGeom prst="rect">
            <a:avLst/>
          </a:prstGeom>
        </p:spPr>
        <p:txBody>
          <a:bodyPr vert="horz" wrap="square" lIns="0" tIns="12700" rIns="0" bIns="0" rtlCol="0">
            <a:spAutoFit/>
          </a:bodyPr>
          <a:lstStyle/>
          <a:p>
            <a:pPr marL="12700" marR="5080">
              <a:lnSpc>
                <a:spcPct val="100000"/>
              </a:lnSpc>
              <a:spcBef>
                <a:spcPts val="100"/>
              </a:spcBef>
            </a:pPr>
            <a:r>
              <a:rPr lang="en-US" sz="1200" b="1" spc="-30" dirty="0">
                <a:solidFill>
                  <a:srgbClr val="231F20"/>
                </a:solidFill>
                <a:latin typeface="Calibri"/>
                <a:cs typeface="Calibri"/>
              </a:rPr>
              <a:t>PRESIDENT’S LOT</a:t>
            </a:r>
            <a:endParaRPr sz="1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C5B1AAD05274C8A2D61EA9421C793" ma:contentTypeVersion="14" ma:contentTypeDescription="Create a new document." ma:contentTypeScope="" ma:versionID="44a358c7dd7b371e46235c6be6144ccf">
  <xsd:schema xmlns:xsd="http://www.w3.org/2001/XMLSchema" xmlns:xs="http://www.w3.org/2001/XMLSchema" xmlns:p="http://schemas.microsoft.com/office/2006/metadata/properties" xmlns:ns3="679970e0-e24b-4867-8f56-38528f6e3ffa" xmlns:ns4="a72b994e-27f3-446b-a210-095ace7bf1ea" targetNamespace="http://schemas.microsoft.com/office/2006/metadata/properties" ma:root="true" ma:fieldsID="5d7d2d4bae8671d648201c223075bbff" ns3:_="" ns4:_="">
    <xsd:import namespace="679970e0-e24b-4867-8f56-38528f6e3ffa"/>
    <xsd:import namespace="a72b994e-27f3-446b-a210-095ace7bf1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970e0-e24b-4867-8f56-38528f6e3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2b994e-27f3-446b-a210-095ace7bf1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79970e0-e24b-4867-8f56-38528f6e3ffa" xsi:nil="true"/>
  </documentManagement>
</p:properties>
</file>

<file path=customXml/itemProps1.xml><?xml version="1.0" encoding="utf-8"?>
<ds:datastoreItem xmlns:ds="http://schemas.openxmlformats.org/officeDocument/2006/customXml" ds:itemID="{B9E2141E-0ABF-4E86-9052-B5891EB9E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970e0-e24b-4867-8f56-38528f6e3ffa"/>
    <ds:schemaRef ds:uri="a72b994e-27f3-446b-a210-095ace7bf1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91B8C8-2FCD-4EAE-8DC0-8EABD8EC0B83}">
  <ds:schemaRefs>
    <ds:schemaRef ds:uri="http://schemas.microsoft.com/sharepoint/v3/contenttype/forms"/>
  </ds:schemaRefs>
</ds:datastoreItem>
</file>

<file path=customXml/itemProps3.xml><?xml version="1.0" encoding="utf-8"?>
<ds:datastoreItem xmlns:ds="http://schemas.openxmlformats.org/officeDocument/2006/customXml" ds:itemID="{1C72E4DE-2DA4-433E-91F9-F5A9D747B732}">
  <ds:schemaRef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679970e0-e24b-4867-8f56-38528f6e3ffa"/>
    <ds:schemaRef ds:uri="a72b994e-27f3-446b-a210-095ace7bf1e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14308</TotalTime>
  <Words>1209</Words>
  <Application>Microsoft Office PowerPoint</Application>
  <PresentationFormat>Custom</PresentationFormat>
  <Paragraphs>144</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Arial Narrow</vt:lpstr>
      <vt:lpstr>Berlin Sans FB</vt:lpstr>
      <vt:lpstr>Calibri</vt:lpstr>
      <vt:lpstr>Century Gothic</vt:lpstr>
      <vt:lpstr>Tahoma</vt:lpstr>
      <vt:lpstr>Trebuchet MS</vt:lpstr>
      <vt:lpstr>Office Theme</vt:lpstr>
      <vt:lpstr>PARKING</vt:lpstr>
      <vt:lpstr>PowerPoint Presentation</vt:lpstr>
      <vt:lpstr>MAIN CAMPUS PARKING MAP Prairie View, TX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MTU Parking Brochure UPDATED</dc:title>
  <dc:creator>Helpdesk</dc:creator>
  <cp:lastModifiedBy>Holmes,Fred</cp:lastModifiedBy>
  <cp:revision>181</cp:revision>
  <cp:lastPrinted>2022-03-17T15:58:13Z</cp:lastPrinted>
  <dcterms:created xsi:type="dcterms:W3CDTF">2021-11-22T16:12:21Z</dcterms:created>
  <dcterms:modified xsi:type="dcterms:W3CDTF">2023-03-07T17:41:06Z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2021-01-04T00:00:00Z</vt:filetime>
  </property>
  <property fmtid="{D5CDD505-2E9C-101B-9397-08002B2CF9AE}" pid="3" name="Creator">
    <vt:lpwstr>Adobe Illustrator CS6 (Macintosh)</vt:lpwstr>
  </property>
  <property fmtid="{D5CDD505-2E9C-101B-9397-08002B2CF9AE}" pid="4" name="LastSaved">
    <vt:filetime>2021-11-22T00:00:00Z</vt:filetime>
  </property>
  <property fmtid="{D5CDD505-2E9C-101B-9397-08002B2CF9AE}" pid="5" name="ContentTypeId">
    <vt:lpwstr>0x01010078BC5B1AAD05274C8A2D61EA9421C793</vt:lpwstr>
  </property>
</Properties>
</file>