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71" r:id="rId2"/>
    <p:sldId id="276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F9933"/>
    <a:srgbClr val="00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79869" autoAdjust="0"/>
  </p:normalViewPr>
  <p:slideViewPr>
    <p:cSldViewPr>
      <p:cViewPr varScale="1">
        <p:scale>
          <a:sx n="125" d="100"/>
          <a:sy n="125" d="100"/>
        </p:scale>
        <p:origin x="46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28E65-47E9-4B45-A7F1-FA867DB2F0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207F1-8508-460B-ABBE-CCBD04A8B7EA}">
      <dgm:prSet phldrT="[Text]"/>
      <dgm:spPr>
        <a:solidFill>
          <a:srgbClr val="FFC000"/>
        </a:solidFill>
      </dgm:spPr>
      <dgm:t>
        <a:bodyPr/>
        <a:lstStyle/>
        <a:p>
          <a:r>
            <a:rPr lang="en-US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Understand</a:t>
          </a:r>
          <a:r>
            <a:rPr lang="en-US" dirty="0" smtClean="0">
              <a:solidFill>
                <a:schemeClr val="tx1"/>
              </a:solidFill>
            </a:rPr>
            <a:t> that PVAMU values our employees and what they contribute towards the university’s mission of excellence in teaching, research and service. </a:t>
          </a:r>
          <a:endParaRPr lang="en-US" dirty="0">
            <a:solidFill>
              <a:schemeClr val="tx1"/>
            </a:solidFill>
          </a:endParaRPr>
        </a:p>
      </dgm:t>
    </dgm:pt>
    <dgm:pt modelId="{50552E76-F272-4DAE-8F57-E8341D6E4E3A}" type="parTrans" cxnId="{AE8F3B03-1C64-485A-BD7F-7AD301CCCD5B}">
      <dgm:prSet/>
      <dgm:spPr/>
      <dgm:t>
        <a:bodyPr/>
        <a:lstStyle/>
        <a:p>
          <a:endParaRPr lang="en-US"/>
        </a:p>
      </dgm:t>
    </dgm:pt>
    <dgm:pt modelId="{8D663C04-E840-4A35-AB5E-245935DF75DD}" type="sibTrans" cxnId="{AE8F3B03-1C64-485A-BD7F-7AD301CCCD5B}">
      <dgm:prSet/>
      <dgm:spPr/>
      <dgm:t>
        <a:bodyPr/>
        <a:lstStyle/>
        <a:p>
          <a:endParaRPr lang="en-US"/>
        </a:p>
      </dgm:t>
    </dgm:pt>
    <dgm:pt modelId="{90CE974F-8B27-41F5-901E-FF204E6EBF7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Recognize</a:t>
          </a:r>
          <a:r>
            <a:rPr lang="en-US" dirty="0" smtClean="0">
              <a:solidFill>
                <a:schemeClr val="tx1"/>
              </a:solidFill>
            </a:rPr>
            <a:t> the importance of accurately recording work hours.</a:t>
          </a:r>
          <a:endParaRPr lang="en-US" dirty="0">
            <a:solidFill>
              <a:schemeClr val="tx1"/>
            </a:solidFill>
          </a:endParaRPr>
        </a:p>
      </dgm:t>
    </dgm:pt>
    <dgm:pt modelId="{F0AA8266-830D-496A-A8A8-E1168D5B3F4D}" type="parTrans" cxnId="{78C9A4D9-03A2-4390-B41B-AB7FAD8717A1}">
      <dgm:prSet/>
      <dgm:spPr/>
      <dgm:t>
        <a:bodyPr/>
        <a:lstStyle/>
        <a:p>
          <a:endParaRPr lang="en-US"/>
        </a:p>
      </dgm:t>
    </dgm:pt>
    <dgm:pt modelId="{21619415-55C0-4C15-8498-39692E08FCB4}" type="sibTrans" cxnId="{78C9A4D9-03A2-4390-B41B-AB7FAD8717A1}">
      <dgm:prSet/>
      <dgm:spPr/>
      <dgm:t>
        <a:bodyPr/>
        <a:lstStyle/>
        <a:p>
          <a:endParaRPr lang="en-US"/>
        </a:p>
      </dgm:t>
    </dgm:pt>
    <dgm:pt modelId="{74407E8E-4E13-4A6D-B9E5-7EAD4C525653}">
      <dgm:prSet phldrT="[Text]"/>
      <dgm:spPr/>
      <dgm:t>
        <a:bodyPr/>
        <a:lstStyle/>
        <a:p>
          <a:r>
            <a:rPr lang="en-US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Realize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that they may need to adjust schedules and work differently. </a:t>
          </a:r>
          <a:endParaRPr lang="en-US" dirty="0">
            <a:solidFill>
              <a:schemeClr val="tx1"/>
            </a:solidFill>
          </a:endParaRPr>
        </a:p>
      </dgm:t>
    </dgm:pt>
    <dgm:pt modelId="{6840761F-22FA-4D47-9AF7-862E35E954DD}" type="parTrans" cxnId="{42061EF2-17EA-4D40-BA8E-A209E5F9AAEA}">
      <dgm:prSet/>
      <dgm:spPr/>
      <dgm:t>
        <a:bodyPr/>
        <a:lstStyle/>
        <a:p>
          <a:endParaRPr lang="en-US"/>
        </a:p>
      </dgm:t>
    </dgm:pt>
    <dgm:pt modelId="{CCE80C3F-2A13-4B38-B713-B9F4ADFE1D3C}" type="sibTrans" cxnId="{42061EF2-17EA-4D40-BA8E-A209E5F9AAEA}">
      <dgm:prSet/>
      <dgm:spPr/>
      <dgm:t>
        <a:bodyPr/>
        <a:lstStyle/>
        <a:p>
          <a:endParaRPr lang="en-US"/>
        </a:p>
      </dgm:t>
    </dgm:pt>
    <dgm:pt modelId="{8EB45E43-09D5-400C-B98D-2A66838C9A80}" type="pres">
      <dgm:prSet presAssocID="{8A828E65-47E9-4B45-A7F1-FA867DB2F0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650C83-F2B0-4F07-96B7-8308D2314F59}" type="pres">
      <dgm:prSet presAssocID="{8A828E65-47E9-4B45-A7F1-FA867DB2F06F}" presName="dummyMaxCanvas" presStyleCnt="0">
        <dgm:presLayoutVars/>
      </dgm:prSet>
      <dgm:spPr/>
    </dgm:pt>
    <dgm:pt modelId="{8F048358-E9B6-4ECE-9E58-6E9198ACD077}" type="pres">
      <dgm:prSet presAssocID="{8A828E65-47E9-4B45-A7F1-FA867DB2F06F}" presName="ThreeNodes_1" presStyleLbl="node1" presStyleIdx="0" presStyleCnt="3" custLinFactNeighborX="-1471" custLinFactNeighborY="4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29FA5-A94C-4BFD-B147-68E892C9E228}" type="pres">
      <dgm:prSet presAssocID="{8A828E65-47E9-4B45-A7F1-FA867DB2F06F}" presName="ThreeNodes_2" presStyleLbl="node1" presStyleIdx="1" presStyleCnt="3" custLinFactNeighborX="0" custLinFactNeighborY="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9BC73-82BA-4C9D-B188-9E58143A35A4}" type="pres">
      <dgm:prSet presAssocID="{8A828E65-47E9-4B45-A7F1-FA867DB2F06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ED248-2679-4892-B48D-AA5E54FE619D}" type="pres">
      <dgm:prSet presAssocID="{8A828E65-47E9-4B45-A7F1-FA867DB2F06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611B0-86BD-4C33-A19C-90DA4BA8B0D4}" type="pres">
      <dgm:prSet presAssocID="{8A828E65-47E9-4B45-A7F1-FA867DB2F06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F912A-5B11-4435-9D55-A9129DECC514}" type="pres">
      <dgm:prSet presAssocID="{8A828E65-47E9-4B45-A7F1-FA867DB2F06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03BAE-DEDD-4737-B786-194CEBCDD9F1}" type="pres">
      <dgm:prSet presAssocID="{8A828E65-47E9-4B45-A7F1-FA867DB2F06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03A66-4F8A-4268-87A5-9ABEE2309C74}" type="pres">
      <dgm:prSet presAssocID="{8A828E65-47E9-4B45-A7F1-FA867DB2F06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B9B94-9F94-44C2-8141-E4620BBE4683}" type="presOf" srcId="{90CE974F-8B27-41F5-901E-FF204E6EBF7E}" destId="{7A929FA5-A94C-4BFD-B147-68E892C9E228}" srcOrd="0" destOrd="0" presId="urn:microsoft.com/office/officeart/2005/8/layout/vProcess5"/>
    <dgm:cxn modelId="{AE8F3B03-1C64-485A-BD7F-7AD301CCCD5B}" srcId="{8A828E65-47E9-4B45-A7F1-FA867DB2F06F}" destId="{7C1207F1-8508-460B-ABBE-CCBD04A8B7EA}" srcOrd="0" destOrd="0" parTransId="{50552E76-F272-4DAE-8F57-E8341D6E4E3A}" sibTransId="{8D663C04-E840-4A35-AB5E-245935DF75DD}"/>
    <dgm:cxn modelId="{78C9A4D9-03A2-4390-B41B-AB7FAD8717A1}" srcId="{8A828E65-47E9-4B45-A7F1-FA867DB2F06F}" destId="{90CE974F-8B27-41F5-901E-FF204E6EBF7E}" srcOrd="1" destOrd="0" parTransId="{F0AA8266-830D-496A-A8A8-E1168D5B3F4D}" sibTransId="{21619415-55C0-4C15-8498-39692E08FCB4}"/>
    <dgm:cxn modelId="{E2D57246-EE24-4229-A9C6-19AADD81B57B}" type="presOf" srcId="{74407E8E-4E13-4A6D-B9E5-7EAD4C525653}" destId="{0F29BC73-82BA-4C9D-B188-9E58143A35A4}" srcOrd="0" destOrd="0" presId="urn:microsoft.com/office/officeart/2005/8/layout/vProcess5"/>
    <dgm:cxn modelId="{300399CB-49AF-4881-98EF-BF8426261357}" type="presOf" srcId="{7C1207F1-8508-460B-ABBE-CCBD04A8B7EA}" destId="{8F048358-E9B6-4ECE-9E58-6E9198ACD077}" srcOrd="0" destOrd="0" presId="urn:microsoft.com/office/officeart/2005/8/layout/vProcess5"/>
    <dgm:cxn modelId="{4769AB2E-662A-4075-9533-DB67FD43AF52}" type="presOf" srcId="{74407E8E-4E13-4A6D-B9E5-7EAD4C525653}" destId="{5AC03A66-4F8A-4268-87A5-9ABEE2309C74}" srcOrd="1" destOrd="0" presId="urn:microsoft.com/office/officeart/2005/8/layout/vProcess5"/>
    <dgm:cxn modelId="{8C1F42E1-6250-4022-9D5E-3BE0935E3C17}" type="presOf" srcId="{8A828E65-47E9-4B45-A7F1-FA867DB2F06F}" destId="{8EB45E43-09D5-400C-B98D-2A66838C9A80}" srcOrd="0" destOrd="0" presId="urn:microsoft.com/office/officeart/2005/8/layout/vProcess5"/>
    <dgm:cxn modelId="{6B864816-62E5-4EA6-B606-72B91D033E50}" type="presOf" srcId="{8D663C04-E840-4A35-AB5E-245935DF75DD}" destId="{49FED248-2679-4892-B48D-AA5E54FE619D}" srcOrd="0" destOrd="0" presId="urn:microsoft.com/office/officeart/2005/8/layout/vProcess5"/>
    <dgm:cxn modelId="{D97CAD39-11CE-40DF-BC82-B202A4177456}" type="presOf" srcId="{90CE974F-8B27-41F5-901E-FF204E6EBF7E}" destId="{AAE03BAE-DEDD-4737-B786-194CEBCDD9F1}" srcOrd="1" destOrd="0" presId="urn:microsoft.com/office/officeart/2005/8/layout/vProcess5"/>
    <dgm:cxn modelId="{B8B96225-CE36-4BB2-9B2A-7DBD9423D294}" type="presOf" srcId="{7C1207F1-8508-460B-ABBE-CCBD04A8B7EA}" destId="{8CDF912A-5B11-4435-9D55-A9129DECC514}" srcOrd="1" destOrd="0" presId="urn:microsoft.com/office/officeart/2005/8/layout/vProcess5"/>
    <dgm:cxn modelId="{42061EF2-17EA-4D40-BA8E-A209E5F9AAEA}" srcId="{8A828E65-47E9-4B45-A7F1-FA867DB2F06F}" destId="{74407E8E-4E13-4A6D-B9E5-7EAD4C525653}" srcOrd="2" destOrd="0" parTransId="{6840761F-22FA-4D47-9AF7-862E35E954DD}" sibTransId="{CCE80C3F-2A13-4B38-B713-B9F4ADFE1D3C}"/>
    <dgm:cxn modelId="{2CF0CF29-D496-45EA-B8CC-8048193C40A8}" type="presOf" srcId="{21619415-55C0-4C15-8498-39692E08FCB4}" destId="{CC9611B0-86BD-4C33-A19C-90DA4BA8B0D4}" srcOrd="0" destOrd="0" presId="urn:microsoft.com/office/officeart/2005/8/layout/vProcess5"/>
    <dgm:cxn modelId="{3F171F41-BF34-4756-8F00-2CE613EB3263}" type="presParOf" srcId="{8EB45E43-09D5-400C-B98D-2A66838C9A80}" destId="{2F650C83-F2B0-4F07-96B7-8308D2314F59}" srcOrd="0" destOrd="0" presId="urn:microsoft.com/office/officeart/2005/8/layout/vProcess5"/>
    <dgm:cxn modelId="{6D5C7DBA-CA43-405F-A13A-568D80145D75}" type="presParOf" srcId="{8EB45E43-09D5-400C-B98D-2A66838C9A80}" destId="{8F048358-E9B6-4ECE-9E58-6E9198ACD077}" srcOrd="1" destOrd="0" presId="urn:microsoft.com/office/officeart/2005/8/layout/vProcess5"/>
    <dgm:cxn modelId="{423E2D14-8442-4BC2-9857-E1BA3532D676}" type="presParOf" srcId="{8EB45E43-09D5-400C-B98D-2A66838C9A80}" destId="{7A929FA5-A94C-4BFD-B147-68E892C9E228}" srcOrd="2" destOrd="0" presId="urn:microsoft.com/office/officeart/2005/8/layout/vProcess5"/>
    <dgm:cxn modelId="{233A62DF-C4BA-463D-A1EB-26150EC585DD}" type="presParOf" srcId="{8EB45E43-09D5-400C-B98D-2A66838C9A80}" destId="{0F29BC73-82BA-4C9D-B188-9E58143A35A4}" srcOrd="3" destOrd="0" presId="urn:microsoft.com/office/officeart/2005/8/layout/vProcess5"/>
    <dgm:cxn modelId="{2A92C17C-6BA9-41A6-B180-045FDD195247}" type="presParOf" srcId="{8EB45E43-09D5-400C-B98D-2A66838C9A80}" destId="{49FED248-2679-4892-B48D-AA5E54FE619D}" srcOrd="4" destOrd="0" presId="urn:microsoft.com/office/officeart/2005/8/layout/vProcess5"/>
    <dgm:cxn modelId="{E3AA4D67-A34C-471B-B511-08A49A27787C}" type="presParOf" srcId="{8EB45E43-09D5-400C-B98D-2A66838C9A80}" destId="{CC9611B0-86BD-4C33-A19C-90DA4BA8B0D4}" srcOrd="5" destOrd="0" presId="urn:microsoft.com/office/officeart/2005/8/layout/vProcess5"/>
    <dgm:cxn modelId="{EAA0B2E3-8C4A-434E-A6A8-1DC98E6D8EDC}" type="presParOf" srcId="{8EB45E43-09D5-400C-B98D-2A66838C9A80}" destId="{8CDF912A-5B11-4435-9D55-A9129DECC514}" srcOrd="6" destOrd="0" presId="urn:microsoft.com/office/officeart/2005/8/layout/vProcess5"/>
    <dgm:cxn modelId="{C258B7A5-B6D8-45AA-B548-B336C46638D1}" type="presParOf" srcId="{8EB45E43-09D5-400C-B98D-2A66838C9A80}" destId="{AAE03BAE-DEDD-4737-B786-194CEBCDD9F1}" srcOrd="7" destOrd="0" presId="urn:microsoft.com/office/officeart/2005/8/layout/vProcess5"/>
    <dgm:cxn modelId="{ADCD70C2-EF34-4786-BF14-B97D083CE654}" type="presParOf" srcId="{8EB45E43-09D5-400C-B98D-2A66838C9A80}" destId="{5AC03A66-4F8A-4268-87A5-9ABEE2309C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341B3FA-2F74-4496-9611-295B41C854F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262B3E36-A368-49F5-A91B-A2D78D1CB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6B6FFD02-DAA6-4563-B869-E7D46354A74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467DA7F-95BD-411B-9B2D-FB468049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71600"/>
            <a:ext cx="7235981" cy="5133316"/>
          </a:xfrm>
        </p:spPr>
        <p:txBody>
          <a:bodyPr/>
          <a:lstStyle>
            <a:lvl1pPr>
              <a:defRPr sz="5400" baseline="0"/>
            </a:lvl1pPr>
          </a:lstStyle>
          <a:p>
            <a:r>
              <a:rPr lang="en-US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01702"/>
            <a:ext cx="4738734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F6F5364C-30E4-424F-8748-7449DECEAB2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51506"/>
            <a:ext cx="5638800" cy="52746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4114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/>
          <a:lstStyle/>
          <a:p>
            <a:fld id="{F6F5364C-30E4-424F-8748-7449DECEAB2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rgbClr val="7030A0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2700">
                  <a:solidFill>
                    <a:srgbClr val="7030A0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2700">
                  <a:solidFill>
                    <a:srgbClr val="7030A0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2700">
                  <a:solidFill>
                    <a:srgbClr val="7030A0"/>
                  </a:solidFill>
                </a:ln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851505"/>
            <a:ext cx="3008313" cy="705831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7030A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ysClr val="windowText" lastClr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851506"/>
            <a:ext cx="4800600" cy="5473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851506"/>
            <a:ext cx="5867400" cy="36109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2438400" cy="6858000"/>
            <a:chOff x="0" y="0"/>
            <a:chExt cx="24384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752475" cy="6858000"/>
            </a:xfrm>
            <a:prstGeom prst="rect">
              <a:avLst/>
            </a:prstGeom>
            <a:gradFill flip="none" rotWithShape="1">
              <a:gsLst>
                <a:gs pos="19000">
                  <a:schemeClr val="bg1">
                    <a:alpha val="0"/>
                    <a:lumMod val="44000"/>
                    <a:lumOff val="56000"/>
                  </a:schemeClr>
                </a:gs>
                <a:gs pos="45000">
                  <a:srgbClr val="CC6600"/>
                </a:gs>
                <a:gs pos="71000">
                  <a:schemeClr val="accent3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innerShdw blurRad="190500" dist="25400">
                <a:prstClr val="black">
                  <a:alpha val="6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76200"/>
              <a:ext cx="2362200" cy="775306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2E6514B-F088-4F62-9CC9-D32CC2652EF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 baseline="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ompensationteam@pvamu.edu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371600"/>
            <a:ext cx="6858000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System-wide Pay Plan </a:t>
            </a:r>
            <a:b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</a:br>
            <a: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 &amp; </a:t>
            </a:r>
            <a:b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</a:br>
            <a: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Overtime Regulations</a:t>
            </a:r>
            <a:b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</a:br>
            <a:r>
              <a:rPr lang="en-US" sz="4400" dirty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/>
            </a:r>
            <a:br>
              <a:rPr lang="en-US" sz="4400" dirty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</a:br>
            <a:r>
              <a:rPr lang="en-US" sz="4400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 Information Session </a:t>
            </a:r>
            <a:endParaRPr lang="en-US" sz="4400" dirty="0">
              <a:ln w="12700">
                <a:solidFill>
                  <a:srgbClr val="7030A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181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dirty="0" smtClean="0">
                <a:ln w="12700">
                  <a:solidFill>
                    <a:srgbClr val="7030A0"/>
                  </a:solidFill>
                </a:ln>
                <a:solidFill>
                  <a:srgbClr val="000000"/>
                </a:solidFill>
              </a:rPr>
              <a:t>HOSTED BY: PVAMU Office of Human Resources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2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76400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This change is </a:t>
            </a:r>
            <a:r>
              <a:rPr lang="en-US" sz="2800" b="1" i="1" u="sng" dirty="0"/>
              <a:t>not</a:t>
            </a:r>
            <a:r>
              <a:rPr lang="en-US" sz="2800" b="1" i="1" dirty="0"/>
              <a:t> about: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Lack of trust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Not being a “professional”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Demotion or </a:t>
            </a:r>
            <a:r>
              <a:rPr lang="en-US" sz="2800" dirty="0" smtClean="0"/>
              <a:t>punishment</a:t>
            </a:r>
          </a:p>
          <a:p>
            <a:endParaRPr lang="en-US" sz="2800" dirty="0"/>
          </a:p>
          <a:p>
            <a:r>
              <a:rPr lang="en-US" sz="2800" b="1" i="1" dirty="0"/>
              <a:t>This change </a:t>
            </a:r>
            <a:r>
              <a:rPr lang="en-US" sz="2800" b="1" i="1" u="sng" dirty="0"/>
              <a:t>is</a:t>
            </a:r>
            <a:r>
              <a:rPr lang="en-US" sz="2800" b="1" i="1" dirty="0"/>
              <a:t> about: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Complying with federal requirements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Extending overtime protection to more employees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816"/>
            <a:ext cx="242047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457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DEALING WITH CHANGE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9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15671094"/>
              </p:ext>
            </p:extLst>
          </p:nvPr>
        </p:nvGraphicFramePr>
        <p:xfrm>
          <a:off x="2209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457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EMPLOYEES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1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6764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It will be essential for managers and supervisors to: 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Review </a:t>
            </a:r>
            <a:r>
              <a:rPr lang="en-US" sz="2800" dirty="0"/>
              <a:t>organization of work and scheduling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Oversee employee work and leave hours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Balance financial stewardship with the need to get work done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Understand the importance of their role in leading the way through change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81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MANAGERS &amp; SUPERVISORS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334000"/>
            <a:ext cx="2971800" cy="13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7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7526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Be prepared for a change in the number of employees on biweekly payroll vs. monthly payroll effective </a:t>
            </a:r>
            <a:r>
              <a:rPr lang="en-US" sz="2800" dirty="0" smtClean="0"/>
              <a:t>December 1, 2016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Be prepared for potential change in the approach to comp time vs. overtime payment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Help lead supervisors and employees to resources as they become available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Ask HR questions to help identify issues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5334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DEPARTMENT ADMINISTARTORS &amp;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ADMINISTRATIVE ASSISTANTS 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3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600200"/>
            <a:ext cx="708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Review the HR </a:t>
            </a:r>
            <a:r>
              <a:rPr lang="en-US" sz="2800" b="1" i="1" dirty="0"/>
              <a:t>resource page with </a:t>
            </a:r>
            <a:r>
              <a:rPr lang="en-US" sz="2800" b="1" i="1" dirty="0" smtClean="0"/>
              <a:t>FAQs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i="1" dirty="0" smtClean="0"/>
              <a:t>Website will be up by end of October or early November </a:t>
            </a:r>
            <a:endParaRPr lang="en-US" sz="2400" i="1" dirty="0"/>
          </a:p>
          <a:p>
            <a:endParaRPr lang="en-US" sz="2800" b="1" i="1" dirty="0" smtClean="0"/>
          </a:p>
          <a:p>
            <a:r>
              <a:rPr lang="en-US" sz="2800" b="1" i="1" dirty="0" smtClean="0"/>
              <a:t>Online </a:t>
            </a:r>
            <a:r>
              <a:rPr lang="en-US" sz="2800" b="1" i="1" dirty="0"/>
              <a:t>training and </a:t>
            </a:r>
            <a:r>
              <a:rPr lang="en-US" sz="2800" b="1" i="1" dirty="0" smtClean="0"/>
              <a:t>tutorials:</a:t>
            </a:r>
            <a:endParaRPr lang="en-US" sz="2800" b="1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Comp </a:t>
            </a:r>
            <a:r>
              <a:rPr lang="en-US" sz="2400" dirty="0"/>
              <a:t>time course and timesheet </a:t>
            </a:r>
            <a:r>
              <a:rPr lang="en-US" sz="2400" dirty="0" smtClean="0"/>
              <a:t>tutorials </a:t>
            </a:r>
            <a:r>
              <a:rPr lang="en-US" sz="2400" dirty="0"/>
              <a:t>for employees and </a:t>
            </a:r>
            <a:r>
              <a:rPr lang="en-US" sz="2400" dirty="0" smtClean="0"/>
              <a:t>supervisors available in </a:t>
            </a:r>
            <a:r>
              <a:rPr lang="en-US" sz="2400" dirty="0" err="1" smtClean="0"/>
              <a:t>TrainTraq</a:t>
            </a:r>
            <a:r>
              <a:rPr lang="en-US" sz="2400" dirty="0" smtClean="0"/>
              <a:t> and </a:t>
            </a:r>
            <a:r>
              <a:rPr lang="en-US" sz="2400" dirty="0" err="1" smtClean="0"/>
              <a:t>TimeTraq</a:t>
            </a:r>
            <a:endParaRPr lang="en-US" sz="2400" dirty="0" smtClean="0"/>
          </a:p>
          <a:p>
            <a:endParaRPr lang="en-US" sz="2800" b="1" i="1" dirty="0" smtClean="0"/>
          </a:p>
          <a:p>
            <a:r>
              <a:rPr lang="en-US" sz="2800" b="1" i="1" dirty="0" smtClean="0"/>
              <a:t>Additional </a:t>
            </a:r>
            <a:r>
              <a:rPr lang="en-US" sz="2800" b="1" i="1" dirty="0"/>
              <a:t>sessions coming soon: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Working </a:t>
            </a:r>
            <a:r>
              <a:rPr lang="en-US" sz="2400" dirty="0"/>
              <a:t>time details include travel time </a:t>
            </a:r>
            <a:r>
              <a:rPr lang="en-US" sz="2400" dirty="0" smtClean="0"/>
              <a:t>and </a:t>
            </a:r>
            <a:r>
              <a:rPr lang="en-US" sz="2400" dirty="0"/>
              <a:t>other </a:t>
            </a:r>
            <a:r>
              <a:rPr lang="en-US" sz="2400" dirty="0" smtClean="0"/>
              <a:t>associated issues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381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RESOURCES &amp; TRAINING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6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1997839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Compensation audit recommendations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Consultant was chosen to review over 9,000 job titles across the </a:t>
            </a:r>
            <a:r>
              <a:rPr lang="en-US" sz="2800" dirty="0" smtClean="0"/>
              <a:t>TAMUS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Objective was to create single, system-wide pay plan for staff positions, with some executive-level and other titles excluded.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Final plans presented to Board of Regents in September 2015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Implementation scheduled for December 1,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81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SYSTEM-WIDE PAY PLAN – BACKGROUND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7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133600"/>
            <a:ext cx="7315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/>
              <a:t>Standardized titles and pay structures across the A&amp;M System for staff titles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/>
              <a:t>Staff positions mapped to new titles based on current classifications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 smtClean="0"/>
              <a:t>Employees below the minimum of the new pay range under the new System-wide Pay Plan will have their salary raised to the minimum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 smtClean="0"/>
              <a:t>PVAMU and other universities have been given a two-year window to raise employee salaries to the minimum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 smtClean="0"/>
              <a:t>PVAMU administration is working towards increasing new pay range minimums at the earliest</a:t>
            </a:r>
            <a:endParaRPr lang="en-US" sz="2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200" dirty="0"/>
              <a:t>Title changes are effective December </a:t>
            </a:r>
            <a:r>
              <a:rPr lang="en-US" sz="2200" dirty="0" smtClean="0"/>
              <a:t>1, 2016 </a:t>
            </a:r>
            <a:r>
              <a:rPr lang="en-US" sz="2200" dirty="0"/>
              <a:t>through an automated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609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SYSTEM-WIDE PAY PLAN - OUTCOME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5314" y="19812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What employees can expect for December 1, 2016:</a:t>
            </a:r>
            <a:endParaRPr lang="en-US" sz="2800" b="1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All employees </a:t>
            </a:r>
            <a:r>
              <a:rPr lang="en-US" sz="2800" dirty="0"/>
              <a:t>will have a change in title code (four-digit number</a:t>
            </a:r>
            <a:r>
              <a:rPr lang="en-US" sz="2800" dirty="0" smtClean="0"/>
              <a:t>)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Most employees </a:t>
            </a:r>
            <a:r>
              <a:rPr lang="en-US" sz="2800" dirty="0"/>
              <a:t>will have a change in </a:t>
            </a:r>
            <a:r>
              <a:rPr lang="en-US" sz="2800" dirty="0" smtClean="0"/>
              <a:t>job title (classification title)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Communications </a:t>
            </a:r>
            <a:r>
              <a:rPr lang="en-US" sz="2800" dirty="0"/>
              <a:t>about title </a:t>
            </a:r>
            <a:r>
              <a:rPr lang="en-US" sz="2800" dirty="0" smtClean="0"/>
              <a:t>changes will be sent in late October or early November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SYSTEM-WIDE PAY PLAN - IMPACT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3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050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What managers </a:t>
            </a:r>
            <a:r>
              <a:rPr lang="en-US" sz="2800" b="1" i="1" dirty="0"/>
              <a:t>and </a:t>
            </a:r>
            <a:r>
              <a:rPr lang="en-US" sz="2800" b="1" i="1" dirty="0" smtClean="0"/>
              <a:t>supervisors can expect:</a:t>
            </a:r>
            <a:endParaRPr lang="en-US" sz="2800" b="1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Changes in staff titles and pay administration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H</a:t>
            </a:r>
            <a:r>
              <a:rPr lang="en-US" sz="2800" dirty="0" smtClean="0"/>
              <a:t>olding </a:t>
            </a:r>
            <a:r>
              <a:rPr lang="en-US" sz="2800" dirty="0"/>
              <a:t>off on major reorganization and titling changes until more information is available for such decisions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Impact on currently posted positions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More structure for many titles, flexibility in pay ranges and more guidance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3810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SYSTEM-WIDE PAY PLAN – IMPACT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4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3600"/>
            <a:ext cx="7162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HR/Payroll </a:t>
            </a:r>
            <a:r>
              <a:rPr lang="en-US" sz="2800" b="1" i="1" dirty="0" smtClean="0"/>
              <a:t>impacts will be:</a:t>
            </a:r>
            <a:endParaRPr lang="en-US" sz="2800" b="1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Transition period within </a:t>
            </a:r>
            <a:r>
              <a:rPr lang="en-US" sz="2800" dirty="0" smtClean="0"/>
              <a:t>PV TALENT for </a:t>
            </a:r>
            <a:r>
              <a:rPr lang="en-US" sz="2800" dirty="0"/>
              <a:t>postings and reclassifications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Implementation of new titles and change to biweekly will be </a:t>
            </a:r>
            <a:r>
              <a:rPr lang="en-US" sz="2800" dirty="0" smtClean="0"/>
              <a:t>automated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3810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SYSTEM-WIDE PAY PLAN - IMPACT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5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4294967295"/>
          </p:nvPr>
        </p:nvSpPr>
        <p:spPr>
          <a:xfrm>
            <a:off x="2590800" y="304800"/>
            <a:ext cx="4738687" cy="949325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6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en-US" sz="7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type="ctrTitle" idx="4294967295"/>
          </p:nvPr>
        </p:nvSpPr>
        <p:spPr>
          <a:xfrm>
            <a:off x="1295400" y="1371600"/>
            <a:ext cx="7848600" cy="3352800"/>
          </a:xfrm>
        </p:spPr>
        <p:txBody>
          <a:bodyPr/>
          <a:lstStyle/>
          <a:p>
            <a:endParaRPr lang="en-US" sz="3000" b="0" dirty="0" smtClean="0">
              <a:effectLst/>
              <a:latin typeface="+mn-lt"/>
            </a:endParaRPr>
          </a:p>
          <a:p>
            <a:pPr marL="0" indent="0">
              <a:buNone/>
            </a:pPr>
            <a:endParaRPr lang="en-US" sz="3000" b="0" dirty="0">
              <a:effectLst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371600"/>
            <a:ext cx="6705600" cy="9538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Current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HR Work in Progress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3454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6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7989" y="1905000"/>
            <a:ext cx="723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Implementation Plans: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2400" dirty="0"/>
              <a:t>Additional communications coming from HR to departments and </a:t>
            </a:r>
            <a:r>
              <a:rPr lang="en-US" sz="2400" dirty="0" smtClean="0"/>
              <a:t>employees in late October or early November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2400" dirty="0" smtClean="0"/>
              <a:t>Communications </a:t>
            </a:r>
            <a:r>
              <a:rPr lang="en-US" sz="2400" dirty="0"/>
              <a:t>will include new titles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2400" dirty="0" smtClean="0"/>
              <a:t>New information about the new pay plan and FLSA </a:t>
            </a:r>
            <a:r>
              <a:rPr lang="en-US" sz="2400" dirty="0"/>
              <a:t>being added to the HR website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2400" dirty="0"/>
              <a:t>Transition wording being added to open postings about December </a:t>
            </a:r>
            <a:r>
              <a:rPr lang="en-US" sz="2400" dirty="0" smtClean="0"/>
              <a:t>1, 2016 </a:t>
            </a:r>
            <a:r>
              <a:rPr lang="en-US" sz="2400" dirty="0"/>
              <a:t>change to hourly and overtime-eligible for positions below $47,476 </a:t>
            </a:r>
            <a:r>
              <a:rPr lang="en-US" sz="2400" dirty="0" smtClean="0"/>
              <a:t>are </a:t>
            </a:r>
            <a:r>
              <a:rPr lang="en-US" sz="2400" dirty="0"/>
              <a:t>otherwise non-exempt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381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HR – WORK IN PROGRESS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057400"/>
            <a:ext cx="53924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Proposed revisions to University Rules and </a:t>
            </a:r>
            <a:r>
              <a:rPr lang="en-US" sz="2800" dirty="0" smtClean="0"/>
              <a:t>UAPs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 </a:t>
            </a:r>
            <a:r>
              <a:rPr lang="en-US" sz="2800" dirty="0"/>
              <a:t>accommodate new pay structures and </a:t>
            </a:r>
            <a:r>
              <a:rPr lang="en-US" sz="2800" dirty="0" smtClean="0"/>
              <a:t>compensation philosophy</a:t>
            </a:r>
            <a:endParaRPr lang="en-US" sz="2800" strike="sngStrike" dirty="0" smtClean="0"/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Other guidance to help managers and employees through the transition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5600" y="457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HR - WORK IN PROGRESS (cont’d)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430571"/>
            <a:ext cx="325880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4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4191000" cy="31825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334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...by embracing the change!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2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200"/>
            <a:ext cx="6096000" cy="51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8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0"/>
            <a:ext cx="56388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32766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Office of Human Resources </a:t>
            </a:r>
          </a:p>
          <a:p>
            <a:pPr algn="ctr"/>
            <a:r>
              <a:rPr lang="en-US" sz="3600" dirty="0" smtClean="0"/>
              <a:t>936-261-1730</a:t>
            </a:r>
          </a:p>
          <a:p>
            <a:pPr algn="ctr"/>
            <a:r>
              <a:rPr lang="en-US" sz="3600" dirty="0" smtClean="0">
                <a:hlinkClick r:id="rId3"/>
              </a:rPr>
              <a:t>compensationteam@pvamu.edu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59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066800" y="1600200"/>
            <a:ext cx="8077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46244" y="2063416"/>
            <a:ext cx="4659107" cy="31943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2800" y="2057400"/>
            <a:ext cx="56388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31626" y="1123548"/>
            <a:ext cx="7859975" cy="3646340"/>
            <a:chOff x="1131626" y="1123548"/>
            <a:chExt cx="7859975" cy="3646340"/>
          </a:xfrm>
        </p:grpSpPr>
        <p:sp>
          <p:nvSpPr>
            <p:cNvPr id="6" name="TextBox 5"/>
            <p:cNvSpPr txBox="1"/>
            <p:nvPr/>
          </p:nvSpPr>
          <p:spPr>
            <a:xfrm>
              <a:off x="1131626" y="1123548"/>
              <a:ext cx="3168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entury Gothic" panose="020B0502020202020204" pitchFamily="34" charset="0"/>
                </a:rPr>
                <a:t>Overtime Regulations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62601" y="1392016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entury Gothic" panose="020B0502020202020204" pitchFamily="34" charset="0"/>
                </a:rPr>
                <a:t>System-wide Pay Plan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90551" y="2533515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U.S. Department of Labor </a:t>
              </a:r>
            </a:p>
            <a:p>
              <a:r>
                <a:rPr lang="en-US" sz="1400" b="1" dirty="0" smtClean="0">
                  <a:latin typeface="Century Gothic" panose="020B0502020202020204" pitchFamily="34" charset="0"/>
                </a:rPr>
                <a:t>(DOL) initiative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05351" y="2582141"/>
              <a:ext cx="297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A&amp;M System initiative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08608" y="3413686"/>
              <a:ext cx="22203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Applies to all employees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10299" y="3232278"/>
              <a:ext cx="266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Applies to most staff </a:t>
              </a:r>
              <a:r>
                <a:rPr lang="en-US" sz="1400" b="1" dirty="0">
                  <a:latin typeface="Century Gothic" panose="020B0502020202020204" pitchFamily="34" charset="0"/>
                </a:rPr>
                <a:t>employees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7601" y="4230094"/>
              <a:ext cx="220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May change pay to hourly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67044" y="4246668"/>
              <a:ext cx="2054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entury Gothic" panose="020B0502020202020204" pitchFamily="34" charset="0"/>
                </a:rPr>
                <a:t>Includes minimum pay rates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81401" y="2932519"/>
              <a:ext cx="1981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Century Gothic" panose="020B0502020202020204" pitchFamily="34" charset="0"/>
                </a:rPr>
                <a:t>Effective</a:t>
              </a:r>
            </a:p>
            <a:p>
              <a:pPr algn="ctr"/>
              <a:r>
                <a:rPr lang="en-US" sz="2400" b="1" dirty="0" smtClean="0">
                  <a:latin typeface="Century Gothic" panose="020B0502020202020204" pitchFamily="34" charset="0"/>
                </a:rPr>
                <a:t>December 1, 2016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67000" y="339421"/>
            <a:ext cx="487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5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1336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Exempt: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/>
              <a:t>Paid a fixed salary on a monthly schedule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/>
              <a:t>No pay or comp time for extra work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r>
              <a:rPr lang="en-US" sz="2800" b="1" i="1" dirty="0" smtClean="0"/>
              <a:t>Non-exempt</a:t>
            </a:r>
            <a:r>
              <a:rPr lang="en-US" sz="2800" b="1" i="1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/>
              <a:t>Paid an hourly rate on a biweekly schedule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800" dirty="0"/>
              <a:t>Earn overtime pay or compensatory time for hours worked over 40 in a workweek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457200"/>
            <a:ext cx="601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OVERTIME REGULATIONS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Exempt vs. Non-Exempt</a:t>
            </a:r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96559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4443" y="1828800"/>
            <a:ext cx="7772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i="1" dirty="0" smtClean="0"/>
          </a:p>
          <a:p>
            <a:endParaRPr lang="en-US" sz="2800" b="1" i="1" dirty="0" smtClean="0"/>
          </a:p>
          <a:p>
            <a:r>
              <a:rPr lang="en-US" sz="2800" b="1" i="1" dirty="0" smtClean="0"/>
              <a:t>Exemption </a:t>
            </a:r>
            <a:r>
              <a:rPr lang="en-US" sz="2800" b="1" i="1" dirty="0"/>
              <a:t>from overtime is based on</a:t>
            </a:r>
            <a:r>
              <a:rPr lang="en-US" sz="2800" b="1" i="1" dirty="0" smtClean="0"/>
              <a:t>:</a:t>
            </a:r>
            <a:endParaRPr lang="en-US" sz="2400" b="1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Job duties tests – executive, administrative, professional per federal guidelines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Salary basis – fixed amount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Salary minimum threshold – increased from $455 per week </a:t>
            </a:r>
            <a:r>
              <a:rPr lang="en-US" sz="2400" dirty="0" smtClean="0"/>
              <a:t>(or $23,660  annually) to </a:t>
            </a:r>
            <a:r>
              <a:rPr lang="en-US" sz="2400" dirty="0"/>
              <a:t>$913 per </a:t>
            </a:r>
            <a:r>
              <a:rPr lang="en-US" sz="2400" dirty="0" smtClean="0"/>
              <a:t>week (or $47,476 annually)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04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OVERTIME REGULATIONS (cont’d)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1666102" y="1371600"/>
            <a:ext cx="3276600" cy="106680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Effective </a:t>
            </a:r>
          </a:p>
          <a:p>
            <a:pPr algn="ctr"/>
            <a:r>
              <a:rPr lang="en-US" sz="1200" dirty="0" smtClean="0"/>
              <a:t>December 1,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61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73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Examples of position information and job duties that meet the criteria</a:t>
            </a:r>
            <a:r>
              <a:rPr lang="en-US" sz="2400" b="1" i="1" dirty="0" smtClean="0"/>
              <a:t>: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Management of a department or unit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Authority to hire/fire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Office or non-manual work directly related to management or business operations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Primary duty includes exercise of discretion and independent judgment on significant matters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Requires advanced knowledge in a field of science or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304800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rgbClr val="7030A0"/>
                </a:solidFill>
              </a:rPr>
              <a:t>EXEMPT JOB DUTIES </a:t>
            </a:r>
            <a:endParaRPr lang="en-US" sz="4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3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97839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$913 per week/$3,956.33 per month or $47,476 per year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Amount applies whether employee is part-time or full-time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Minimum does not apply to teachers (including faculty titles and graduate teaching assistants), lawyers, </a:t>
            </a:r>
            <a:r>
              <a:rPr lang="en-US" sz="2800" dirty="0" smtClean="0"/>
              <a:t>doctors, veterinarians and Extension Agents</a:t>
            </a:r>
            <a:endParaRPr lang="en-US" sz="28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they are exempt from overtime regardless of salary level</a:t>
            </a:r>
            <a:r>
              <a:rPr lang="en-US" sz="2800" dirty="0" smtClean="0"/>
              <a:t>.</a:t>
            </a:r>
          </a:p>
          <a:p>
            <a:pPr lvl="3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3810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SALARY MINIMUM FOR EXEMPTION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2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0"/>
            <a:ext cx="7543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There are two </a:t>
            </a:r>
            <a:r>
              <a:rPr lang="en-US" sz="2400" i="1" dirty="0"/>
              <a:t>categories of impacted </a:t>
            </a:r>
            <a:r>
              <a:rPr lang="en-US" sz="2400" i="1" dirty="0" smtClean="0"/>
              <a:t>employees:</a:t>
            </a:r>
            <a:endParaRPr lang="en-US" sz="2400" i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Employees </a:t>
            </a:r>
            <a:r>
              <a:rPr lang="en-US" sz="2400" dirty="0"/>
              <a:t>making below $</a:t>
            </a:r>
            <a:r>
              <a:rPr lang="en-US" sz="2400" dirty="0" smtClean="0"/>
              <a:t>47,476 (new FLSA salary)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Employees in </a:t>
            </a:r>
            <a:r>
              <a:rPr lang="en-US" sz="2400" dirty="0"/>
              <a:t>titles becoming </a:t>
            </a:r>
            <a:r>
              <a:rPr lang="en-US" sz="2400" dirty="0" smtClean="0"/>
              <a:t>non-exempt in the new pay plan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i="1" dirty="0" smtClean="0"/>
          </a:p>
          <a:p>
            <a:endParaRPr lang="en-US" sz="2800" i="1" dirty="0"/>
          </a:p>
          <a:p>
            <a:r>
              <a:rPr lang="en-US" sz="2800" i="1" dirty="0" smtClean="0"/>
              <a:t>***</a:t>
            </a:r>
            <a:r>
              <a:rPr lang="en-US" i="1" dirty="0" smtClean="0"/>
              <a:t>Employees will be notified of changes in their exemption, if impacted, as well as supervisor and department head. 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381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rgbClr val="7030A0"/>
                </a:solidFill>
              </a:rPr>
              <a:t>NOTIFICATION OF CHANGE TO A NON-EXEMPT STATUS</a:t>
            </a:r>
            <a:endParaRPr lang="en-US" sz="42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86200"/>
            <a:ext cx="2590800" cy="177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5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7239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Initial review and recommendation by the Pay Plan </a:t>
            </a:r>
            <a:r>
              <a:rPr lang="en-US" sz="2400" dirty="0" smtClean="0"/>
              <a:t>Administrator (TAMUS Office), </a:t>
            </a:r>
            <a:r>
              <a:rPr lang="en-US" sz="2400" dirty="0"/>
              <a:t>using the DOL exemption criteria, opinion letters and legal cases;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System Member HR offices input and feedback;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Review of assigned pay grades as well as peer institutions’ exemption status of certain roles;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In cases where there was significant disagreement, some alternatives were discussed in terms of adding titles as </a:t>
            </a:r>
            <a:r>
              <a:rPr lang="en-US" sz="2400" dirty="0" smtClean="0"/>
              <a:t>options</a:t>
            </a:r>
            <a:r>
              <a:rPr lang="en-US" sz="2400" dirty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i="1" dirty="0" smtClean="0"/>
              <a:t>The </a:t>
            </a:r>
            <a:r>
              <a:rPr lang="en-US" sz="2400" b="1" i="1" dirty="0"/>
              <a:t>primary consideration when there was not agreement was risk-mitigation and consistency across System Members.</a:t>
            </a:r>
          </a:p>
          <a:p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810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TITLES BECOMING 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NON-EXEMPT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92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HRTemplate</Template>
  <TotalTime>608</TotalTime>
  <Words>1077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</vt:lpstr>
      <vt:lpstr>Thermal</vt:lpstr>
      <vt:lpstr>System-wide Pay Plan   &amp;  Overtime Regulations   Information Session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PVAMU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System-wide Plan   &amp;  Overtime Regulations   Information Session</dc:title>
  <dc:creator>Smith,Jana</dc:creator>
  <cp:lastModifiedBy>Smith,Jana</cp:lastModifiedBy>
  <cp:revision>36</cp:revision>
  <cp:lastPrinted>2014-06-12T19:27:42Z</cp:lastPrinted>
  <dcterms:created xsi:type="dcterms:W3CDTF">2016-10-19T16:20:23Z</dcterms:created>
  <dcterms:modified xsi:type="dcterms:W3CDTF">2016-11-08T15:46:50Z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