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3"/>
  </p:notesMasterIdLst>
  <p:sldIdLst>
    <p:sldId id="256" r:id="rId3"/>
    <p:sldId id="386" r:id="rId4"/>
    <p:sldId id="388" r:id="rId5"/>
    <p:sldId id="408" r:id="rId6"/>
    <p:sldId id="409" r:id="rId7"/>
    <p:sldId id="395" r:id="rId8"/>
    <p:sldId id="392" r:id="rId9"/>
    <p:sldId id="393" r:id="rId10"/>
    <p:sldId id="397" r:id="rId11"/>
    <p:sldId id="398" r:id="rId12"/>
    <p:sldId id="413" r:id="rId13"/>
    <p:sldId id="400" r:id="rId14"/>
    <p:sldId id="401" r:id="rId15"/>
    <p:sldId id="402" r:id="rId16"/>
    <p:sldId id="403" r:id="rId17"/>
    <p:sldId id="404" r:id="rId18"/>
    <p:sldId id="405" r:id="rId19"/>
    <p:sldId id="411" r:id="rId20"/>
    <p:sldId id="410" r:id="rId21"/>
    <p:sldId id="414"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FC0E50-713F-4F4C-B7BA-3F4BB9179746}">
          <p14:sldIdLst>
            <p14:sldId id="256"/>
            <p14:sldId id="386"/>
            <p14:sldId id="388"/>
          </p14:sldIdLst>
        </p14:section>
        <p14:section name="Untitled Section" id="{EC82D6CE-24A6-4A9C-8C3A-56584A566344}">
          <p14:sldIdLst>
            <p14:sldId id="408"/>
            <p14:sldId id="409"/>
            <p14:sldId id="395"/>
            <p14:sldId id="392"/>
            <p14:sldId id="393"/>
            <p14:sldId id="397"/>
            <p14:sldId id="398"/>
            <p14:sldId id="413"/>
            <p14:sldId id="400"/>
            <p14:sldId id="401"/>
            <p14:sldId id="402"/>
            <p14:sldId id="403"/>
            <p14:sldId id="404"/>
            <p14:sldId id="405"/>
            <p14:sldId id="411"/>
            <p14:sldId id="410"/>
            <p14:sldId id="41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3" d="2"/>
        <a:sy n="3" d="2"/>
      </p:scale>
      <p:origin x="0" y="0"/>
    </p:cViewPr>
  </p:notesTextViewPr>
  <p:notesViewPr>
    <p:cSldViewPr snapToGrid="0">
      <p:cViewPr varScale="1">
        <p:scale>
          <a:sx n="82" d="100"/>
          <a:sy n="82" d="100"/>
        </p:scale>
        <p:origin x="383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26F44-13E1-4020-A1CD-3AF58656588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11D80CF-C21E-4FEA-BC7B-E7656940D0F0}">
      <dgm:prSet phldrT="[Text]" custT="1"/>
      <dgm:spPr>
        <a:solidFill>
          <a:schemeClr val="accent4">
            <a:lumMod val="75000"/>
          </a:schemeClr>
        </a:solidFill>
      </dgm:spPr>
      <dgm:t>
        <a:bodyPr/>
        <a:lstStyle/>
        <a:p>
          <a:r>
            <a:rPr lang="en-US" sz="3200" dirty="0">
              <a:solidFill>
                <a:srgbClr val="FFC000"/>
              </a:solidFill>
              <a:latin typeface="Times New Roman" panose="02020603050405020304" pitchFamily="18" charset="0"/>
              <a:cs typeface="Times New Roman" panose="02020603050405020304" pitchFamily="18" charset="0"/>
            </a:rPr>
            <a:t>CHECKING WORK REFERENCES IS ESSENTIAL IN MAKING THE BEST SELECTION DECISION</a:t>
          </a:r>
        </a:p>
      </dgm:t>
    </dgm:pt>
    <dgm:pt modelId="{C132F1B3-4430-414E-B861-D4920BE9FAB2}" type="parTrans" cxnId="{268F9E06-C39D-43DD-94F2-ADBBE143B724}">
      <dgm:prSet/>
      <dgm:spPr/>
      <dgm:t>
        <a:bodyPr/>
        <a:lstStyle/>
        <a:p>
          <a:endParaRPr lang="en-US"/>
        </a:p>
      </dgm:t>
    </dgm:pt>
    <dgm:pt modelId="{532897E1-5C2B-41A0-A7A1-69BC4C66E58A}" type="sibTrans" cxnId="{268F9E06-C39D-43DD-94F2-ADBBE143B724}">
      <dgm:prSet/>
      <dgm:spPr/>
      <dgm:t>
        <a:bodyPr/>
        <a:lstStyle/>
        <a:p>
          <a:endParaRPr lang="en-US"/>
        </a:p>
      </dgm:t>
    </dgm:pt>
    <dgm:pt modelId="{6B1F4954-9E64-4DD0-A423-22BA0240CE5B}">
      <dgm:prSet phldrT="[Text]" custT="1"/>
      <dgm:spPr>
        <a:solidFill>
          <a:srgbClr val="FFC000"/>
        </a:solidFill>
      </dgm:spPr>
      <dgm:t>
        <a:bodyPr/>
        <a:lstStyle/>
        <a:p>
          <a:r>
            <a:rPr lang="en-US" sz="3200" dirty="0">
              <a:solidFill>
                <a:schemeClr val="accent4">
                  <a:lumMod val="75000"/>
                </a:schemeClr>
              </a:solidFill>
              <a:latin typeface="Times New Roman" panose="02020603050405020304" pitchFamily="18" charset="0"/>
              <a:cs typeface="Times New Roman" panose="02020603050405020304" pitchFamily="18" charset="0"/>
            </a:rPr>
            <a:t>The hiring official or their designee* conducts the reference checks</a:t>
          </a:r>
        </a:p>
      </dgm:t>
    </dgm:pt>
    <dgm:pt modelId="{1C902E87-65C8-4390-9E26-1CDB75A273A8}" type="parTrans" cxnId="{70EF9926-DF8C-46BD-8217-8B5284D82A07}">
      <dgm:prSet/>
      <dgm:spPr/>
      <dgm:t>
        <a:bodyPr/>
        <a:lstStyle/>
        <a:p>
          <a:endParaRPr lang="en-US"/>
        </a:p>
      </dgm:t>
    </dgm:pt>
    <dgm:pt modelId="{32A1EA67-C751-40B6-A84B-E1B1B25B9965}" type="sibTrans" cxnId="{70EF9926-DF8C-46BD-8217-8B5284D82A07}">
      <dgm:prSet/>
      <dgm:spPr/>
      <dgm:t>
        <a:bodyPr/>
        <a:lstStyle/>
        <a:p>
          <a:endParaRPr lang="en-US"/>
        </a:p>
      </dgm:t>
    </dgm:pt>
    <dgm:pt modelId="{436B9B93-6D79-4796-9435-08632D5D8F13}">
      <dgm:prSet phldrT="[Text]" custT="1"/>
      <dgm:spPr>
        <a:solidFill>
          <a:srgbClr val="FFC000"/>
        </a:solidFill>
      </dgm:spPr>
      <dgm:t>
        <a:bodyPr/>
        <a:lstStyle/>
        <a:p>
          <a:r>
            <a:rPr lang="en-US" sz="3200" dirty="0">
              <a:solidFill>
                <a:schemeClr val="accent4">
                  <a:lumMod val="75000"/>
                </a:schemeClr>
              </a:solidFill>
              <a:latin typeface="Times New Roman" panose="02020603050405020304" pitchFamily="18" charset="0"/>
              <a:cs typeface="Times New Roman" panose="02020603050405020304" pitchFamily="18" charset="0"/>
            </a:rPr>
            <a:t>Work history years </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p>
        <a:p>
          <a:r>
            <a:rPr lang="en-US" sz="3200" dirty="0">
              <a:solidFill>
                <a:schemeClr val="accent4">
                  <a:lumMod val="75000"/>
                </a:schemeClr>
              </a:solidFill>
              <a:latin typeface="Times New Roman" panose="02020603050405020304" pitchFamily="18" charset="0"/>
              <a:cs typeface="Times New Roman" panose="02020603050405020304" pitchFamily="18" charset="0"/>
            </a:rPr>
            <a:t>Required years of experience</a:t>
          </a:r>
        </a:p>
      </dgm:t>
    </dgm:pt>
    <dgm:pt modelId="{9F7A8887-9F33-47B5-817C-E05807D9310F}" type="parTrans" cxnId="{7BD4E682-E895-4FC4-BC5C-74D360E2F796}">
      <dgm:prSet/>
      <dgm:spPr/>
      <dgm:t>
        <a:bodyPr/>
        <a:lstStyle/>
        <a:p>
          <a:endParaRPr lang="en-US"/>
        </a:p>
      </dgm:t>
    </dgm:pt>
    <dgm:pt modelId="{79401E52-8FD4-447A-BA0C-83A09C2DF5B1}" type="sibTrans" cxnId="{7BD4E682-E895-4FC4-BC5C-74D360E2F796}">
      <dgm:prSet/>
      <dgm:spPr/>
      <dgm:t>
        <a:bodyPr/>
        <a:lstStyle/>
        <a:p>
          <a:endParaRPr lang="en-US"/>
        </a:p>
      </dgm:t>
    </dgm:pt>
    <dgm:pt modelId="{6F9FD620-4096-4C74-8B28-1BB317854066}">
      <dgm:prSet phldrT="[Text]" custT="1"/>
      <dgm:spPr>
        <a:solidFill>
          <a:srgbClr val="FFC000"/>
        </a:solidFill>
      </dgm:spPr>
      <dgm:t>
        <a:bodyPr/>
        <a:lstStyle/>
        <a:p>
          <a:r>
            <a:rPr lang="en-US" sz="3200" dirty="0">
              <a:solidFill>
                <a:schemeClr val="accent4">
                  <a:lumMod val="75000"/>
                </a:schemeClr>
              </a:solidFill>
              <a:latin typeface="Times New Roman" panose="02020603050405020304" pitchFamily="18" charset="0"/>
              <a:cs typeface="Times New Roman" panose="02020603050405020304" pitchFamily="18" charset="0"/>
            </a:rPr>
            <a:t>Standardized questions are asked for each reference check</a:t>
          </a:r>
        </a:p>
      </dgm:t>
    </dgm:pt>
    <dgm:pt modelId="{3BFA85BC-A04A-401E-9701-6F36E148D357}" type="parTrans" cxnId="{295535EE-CDC0-4E00-A540-CEF1A858ED12}">
      <dgm:prSet/>
      <dgm:spPr/>
      <dgm:t>
        <a:bodyPr/>
        <a:lstStyle/>
        <a:p>
          <a:endParaRPr lang="en-US"/>
        </a:p>
      </dgm:t>
    </dgm:pt>
    <dgm:pt modelId="{5F8F4736-1664-4407-B14A-D94481CFCE96}" type="sibTrans" cxnId="{295535EE-CDC0-4E00-A540-CEF1A858ED12}">
      <dgm:prSet/>
      <dgm:spPr/>
      <dgm:t>
        <a:bodyPr/>
        <a:lstStyle/>
        <a:p>
          <a:endParaRPr lang="en-US"/>
        </a:p>
      </dgm:t>
    </dgm:pt>
    <dgm:pt modelId="{31DDFEB8-264C-47FA-B20F-DC358FBE941C}" type="pres">
      <dgm:prSet presAssocID="{AF226F44-13E1-4020-A1CD-3AF58656588F}" presName="composite" presStyleCnt="0">
        <dgm:presLayoutVars>
          <dgm:chMax val="1"/>
          <dgm:dir/>
          <dgm:resizeHandles val="exact"/>
        </dgm:presLayoutVars>
      </dgm:prSet>
      <dgm:spPr/>
    </dgm:pt>
    <dgm:pt modelId="{C822408D-3FCD-4166-9FCC-7FF2A9ECD296}" type="pres">
      <dgm:prSet presAssocID="{811D80CF-C21E-4FEA-BC7B-E7656940D0F0}" presName="roof" presStyleLbl="dkBgShp" presStyleIdx="0" presStyleCnt="2"/>
      <dgm:spPr/>
    </dgm:pt>
    <dgm:pt modelId="{78C9585E-9B3F-4714-A9FA-5CF1F75CFB2F}" type="pres">
      <dgm:prSet presAssocID="{811D80CF-C21E-4FEA-BC7B-E7656940D0F0}" presName="pillars" presStyleCnt="0"/>
      <dgm:spPr/>
    </dgm:pt>
    <dgm:pt modelId="{D30C6E35-6AFB-44CF-A5D4-1977BDD11C16}" type="pres">
      <dgm:prSet presAssocID="{811D80CF-C21E-4FEA-BC7B-E7656940D0F0}" presName="pillar1" presStyleLbl="node1" presStyleIdx="0" presStyleCnt="3">
        <dgm:presLayoutVars>
          <dgm:bulletEnabled val="1"/>
        </dgm:presLayoutVars>
      </dgm:prSet>
      <dgm:spPr/>
    </dgm:pt>
    <dgm:pt modelId="{6B64505B-D84B-4286-B14C-5298C4F8C594}" type="pres">
      <dgm:prSet presAssocID="{436B9B93-6D79-4796-9435-08632D5D8F13}" presName="pillarX" presStyleLbl="node1" presStyleIdx="1" presStyleCnt="3">
        <dgm:presLayoutVars>
          <dgm:bulletEnabled val="1"/>
        </dgm:presLayoutVars>
      </dgm:prSet>
      <dgm:spPr/>
    </dgm:pt>
    <dgm:pt modelId="{AD892FB6-44E7-4FFD-AAE3-FD044CDA9231}" type="pres">
      <dgm:prSet presAssocID="{6F9FD620-4096-4C74-8B28-1BB317854066}" presName="pillarX" presStyleLbl="node1" presStyleIdx="2" presStyleCnt="3">
        <dgm:presLayoutVars>
          <dgm:bulletEnabled val="1"/>
        </dgm:presLayoutVars>
      </dgm:prSet>
      <dgm:spPr/>
    </dgm:pt>
    <dgm:pt modelId="{DEEAA300-F562-4BDE-A7B5-4F1539117E09}" type="pres">
      <dgm:prSet presAssocID="{811D80CF-C21E-4FEA-BC7B-E7656940D0F0}" presName="base" presStyleLbl="dkBgShp" presStyleIdx="1" presStyleCnt="2" custLinFactNeighborY="-3626"/>
      <dgm:spPr>
        <a:solidFill>
          <a:schemeClr val="accent4">
            <a:lumMod val="75000"/>
          </a:schemeClr>
        </a:solidFill>
      </dgm:spPr>
    </dgm:pt>
  </dgm:ptLst>
  <dgm:cxnLst>
    <dgm:cxn modelId="{268F9E06-C39D-43DD-94F2-ADBBE143B724}" srcId="{AF226F44-13E1-4020-A1CD-3AF58656588F}" destId="{811D80CF-C21E-4FEA-BC7B-E7656940D0F0}" srcOrd="0" destOrd="0" parTransId="{C132F1B3-4430-414E-B861-D4920BE9FAB2}" sibTransId="{532897E1-5C2B-41A0-A7A1-69BC4C66E58A}"/>
    <dgm:cxn modelId="{70EF9926-DF8C-46BD-8217-8B5284D82A07}" srcId="{811D80CF-C21E-4FEA-BC7B-E7656940D0F0}" destId="{6B1F4954-9E64-4DD0-A423-22BA0240CE5B}" srcOrd="0" destOrd="0" parTransId="{1C902E87-65C8-4390-9E26-1CDB75A273A8}" sibTransId="{32A1EA67-C751-40B6-A84B-E1B1B25B9965}"/>
    <dgm:cxn modelId="{5D337359-883F-4091-BA64-8CAF1E5C2C0E}" type="presOf" srcId="{AF226F44-13E1-4020-A1CD-3AF58656588F}" destId="{31DDFEB8-264C-47FA-B20F-DC358FBE941C}" srcOrd="0" destOrd="0" presId="urn:microsoft.com/office/officeart/2005/8/layout/hList3"/>
    <dgm:cxn modelId="{7BD4E682-E895-4FC4-BC5C-74D360E2F796}" srcId="{811D80CF-C21E-4FEA-BC7B-E7656940D0F0}" destId="{436B9B93-6D79-4796-9435-08632D5D8F13}" srcOrd="1" destOrd="0" parTransId="{9F7A8887-9F33-47B5-817C-E05807D9310F}" sibTransId="{79401E52-8FD4-447A-BA0C-83A09C2DF5B1}"/>
    <dgm:cxn modelId="{28AE099B-2ECD-4C24-94EC-484F1F3B2980}" type="presOf" srcId="{811D80CF-C21E-4FEA-BC7B-E7656940D0F0}" destId="{C822408D-3FCD-4166-9FCC-7FF2A9ECD296}" srcOrd="0" destOrd="0" presId="urn:microsoft.com/office/officeart/2005/8/layout/hList3"/>
    <dgm:cxn modelId="{508133A8-487C-4257-9B72-772D81F40131}" type="presOf" srcId="{436B9B93-6D79-4796-9435-08632D5D8F13}" destId="{6B64505B-D84B-4286-B14C-5298C4F8C594}" srcOrd="0" destOrd="0" presId="urn:microsoft.com/office/officeart/2005/8/layout/hList3"/>
    <dgm:cxn modelId="{0D5E81E0-B232-4DA2-9E2D-0A294A86D8FA}" type="presOf" srcId="{6F9FD620-4096-4C74-8B28-1BB317854066}" destId="{AD892FB6-44E7-4FFD-AAE3-FD044CDA9231}" srcOrd="0" destOrd="0" presId="urn:microsoft.com/office/officeart/2005/8/layout/hList3"/>
    <dgm:cxn modelId="{EFE21BEA-E18F-4645-85DE-D2A12404DAA4}" type="presOf" srcId="{6B1F4954-9E64-4DD0-A423-22BA0240CE5B}" destId="{D30C6E35-6AFB-44CF-A5D4-1977BDD11C16}" srcOrd="0" destOrd="0" presId="urn:microsoft.com/office/officeart/2005/8/layout/hList3"/>
    <dgm:cxn modelId="{295535EE-CDC0-4E00-A540-CEF1A858ED12}" srcId="{811D80CF-C21E-4FEA-BC7B-E7656940D0F0}" destId="{6F9FD620-4096-4C74-8B28-1BB317854066}" srcOrd="2" destOrd="0" parTransId="{3BFA85BC-A04A-401E-9701-6F36E148D357}" sibTransId="{5F8F4736-1664-4407-B14A-D94481CFCE96}"/>
    <dgm:cxn modelId="{87BD6E3B-E4A2-454B-BDC8-96F205BBE642}" type="presParOf" srcId="{31DDFEB8-264C-47FA-B20F-DC358FBE941C}" destId="{C822408D-3FCD-4166-9FCC-7FF2A9ECD296}" srcOrd="0" destOrd="0" presId="urn:microsoft.com/office/officeart/2005/8/layout/hList3"/>
    <dgm:cxn modelId="{CA745153-9EB2-4910-936F-323BD00FA990}" type="presParOf" srcId="{31DDFEB8-264C-47FA-B20F-DC358FBE941C}" destId="{78C9585E-9B3F-4714-A9FA-5CF1F75CFB2F}" srcOrd="1" destOrd="0" presId="urn:microsoft.com/office/officeart/2005/8/layout/hList3"/>
    <dgm:cxn modelId="{CC02C85B-DE10-479F-AA46-AF8593D5BE2B}" type="presParOf" srcId="{78C9585E-9B3F-4714-A9FA-5CF1F75CFB2F}" destId="{D30C6E35-6AFB-44CF-A5D4-1977BDD11C16}" srcOrd="0" destOrd="0" presId="urn:microsoft.com/office/officeart/2005/8/layout/hList3"/>
    <dgm:cxn modelId="{3C806249-F105-4872-985F-EFC486D83B3A}" type="presParOf" srcId="{78C9585E-9B3F-4714-A9FA-5CF1F75CFB2F}" destId="{6B64505B-D84B-4286-B14C-5298C4F8C594}" srcOrd="1" destOrd="0" presId="urn:microsoft.com/office/officeart/2005/8/layout/hList3"/>
    <dgm:cxn modelId="{2C558688-EDC3-4085-8FE9-85E7E63B4D0B}" type="presParOf" srcId="{78C9585E-9B3F-4714-A9FA-5CF1F75CFB2F}" destId="{AD892FB6-44E7-4FFD-AAE3-FD044CDA9231}" srcOrd="2" destOrd="0" presId="urn:microsoft.com/office/officeart/2005/8/layout/hList3"/>
    <dgm:cxn modelId="{802FB933-EE94-48F1-B663-A81F18FF56D5}" type="presParOf" srcId="{31DDFEB8-264C-47FA-B20F-DC358FBE941C}" destId="{DEEAA300-F562-4BDE-A7B5-4F1539117E09}"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D2F32E-84B9-4805-BDBA-BFED391D8881}" type="doc">
      <dgm:prSet loTypeId="urn:microsoft.com/office/officeart/2005/8/layout/hProcess9" loCatId="process" qsTypeId="urn:microsoft.com/office/officeart/2005/8/quickstyle/simple1" qsCatId="simple" csTypeId="urn:microsoft.com/office/officeart/2005/8/colors/accent1_2" csCatId="accent1" phldr="1"/>
      <dgm:spPr/>
    </dgm:pt>
    <dgm:pt modelId="{437C458A-F42D-47D0-BF2F-4FD6D3CADBEF}">
      <dgm:prSet phldrT="[Text]" custT="1"/>
      <dgm:spPr>
        <a:solidFill>
          <a:schemeClr val="accent4">
            <a:lumMod val="75000"/>
          </a:schemeClr>
        </a:solidFill>
        <a:ln>
          <a:solidFill>
            <a:srgbClr val="FFC000"/>
          </a:solidFill>
        </a:ln>
      </dgm:spPr>
      <dgm:t>
        <a:bodyPr/>
        <a:lstStyle/>
        <a:p>
          <a:r>
            <a:rPr lang="en-US" sz="3200" dirty="0">
              <a:solidFill>
                <a:srgbClr val="FFC000"/>
              </a:solidFill>
              <a:latin typeface="Times New Roman" panose="02020603050405020304" pitchFamily="18" charset="0"/>
              <a:cs typeface="Times New Roman" panose="02020603050405020304" pitchFamily="18" charset="0"/>
            </a:rPr>
            <a:t>Hiring official selects the finalist</a:t>
          </a:r>
        </a:p>
      </dgm:t>
    </dgm:pt>
    <dgm:pt modelId="{338B2B8C-974B-4A3C-B9AE-23BAFA491DB4}" type="parTrans" cxnId="{49F7BEA9-D953-4427-94F0-9208099A3BBF}">
      <dgm:prSet/>
      <dgm:spPr/>
      <dgm:t>
        <a:bodyPr/>
        <a:lstStyle/>
        <a:p>
          <a:endParaRPr lang="en-US"/>
        </a:p>
      </dgm:t>
    </dgm:pt>
    <dgm:pt modelId="{30875CC5-2647-42FC-9836-A12916230CC8}" type="sibTrans" cxnId="{49F7BEA9-D953-4427-94F0-9208099A3BBF}">
      <dgm:prSet/>
      <dgm:spPr/>
      <dgm:t>
        <a:bodyPr/>
        <a:lstStyle/>
        <a:p>
          <a:endParaRPr lang="en-US"/>
        </a:p>
      </dgm:t>
    </dgm:pt>
    <dgm:pt modelId="{7F038EAB-4449-4A11-888A-899B4E9886A0}">
      <dgm:prSet phldrT="[Text]" custT="1"/>
      <dgm:spPr>
        <a:solidFill>
          <a:schemeClr val="accent4">
            <a:lumMod val="75000"/>
          </a:schemeClr>
        </a:solidFill>
        <a:ln>
          <a:solidFill>
            <a:srgbClr val="FFC000"/>
          </a:solidFill>
        </a:ln>
      </dgm:spPr>
      <dgm:t>
        <a:bodyPr/>
        <a:lstStyle/>
        <a:p>
          <a:r>
            <a:rPr lang="en-US" sz="3200" dirty="0">
              <a:solidFill>
                <a:srgbClr val="FFC000"/>
              </a:solidFill>
              <a:latin typeface="Times New Roman" panose="02020603050405020304" pitchFamily="18" charset="0"/>
              <a:cs typeface="Times New Roman" panose="02020603050405020304" pitchFamily="18" charset="0"/>
            </a:rPr>
            <a:t>Disposition all candidates</a:t>
          </a:r>
        </a:p>
      </dgm:t>
    </dgm:pt>
    <dgm:pt modelId="{B18998BC-4E34-4EC5-8DFA-C382C6C24BD0}" type="parTrans" cxnId="{A11FEAEE-CE3A-438E-BC2B-1A5540328BC9}">
      <dgm:prSet/>
      <dgm:spPr/>
      <dgm:t>
        <a:bodyPr/>
        <a:lstStyle/>
        <a:p>
          <a:endParaRPr lang="en-US"/>
        </a:p>
      </dgm:t>
    </dgm:pt>
    <dgm:pt modelId="{B92C0175-E171-4145-A53E-507492001495}" type="sibTrans" cxnId="{A11FEAEE-CE3A-438E-BC2B-1A5540328BC9}">
      <dgm:prSet/>
      <dgm:spPr/>
      <dgm:t>
        <a:bodyPr/>
        <a:lstStyle/>
        <a:p>
          <a:endParaRPr lang="en-US"/>
        </a:p>
      </dgm:t>
    </dgm:pt>
    <dgm:pt modelId="{2B86475A-13AB-4B79-B138-F21139CABF8E}">
      <dgm:prSet phldrT="[Text]" custT="1"/>
      <dgm:spPr>
        <a:solidFill>
          <a:schemeClr val="accent4">
            <a:lumMod val="75000"/>
          </a:schemeClr>
        </a:solidFill>
        <a:ln>
          <a:solidFill>
            <a:srgbClr val="FFC000"/>
          </a:solidFill>
        </a:ln>
      </dgm:spPr>
      <dgm:t>
        <a:bodyPr/>
        <a:lstStyle/>
        <a:p>
          <a:r>
            <a:rPr lang="en-US" sz="3200" dirty="0">
              <a:solidFill>
                <a:srgbClr val="FFC000"/>
              </a:solidFill>
              <a:latin typeface="Times New Roman" panose="02020603050405020304" pitchFamily="18" charset="0"/>
              <a:cs typeface="Times New Roman" panose="02020603050405020304" pitchFamily="18" charset="0"/>
            </a:rPr>
            <a:t>Contact HR to implement the offer process</a:t>
          </a:r>
        </a:p>
      </dgm:t>
    </dgm:pt>
    <dgm:pt modelId="{6C42B53D-FD71-4235-89AF-120547B53F78}" type="parTrans" cxnId="{BE9D9CA8-FF27-49B2-9A13-B8FB3392F40E}">
      <dgm:prSet/>
      <dgm:spPr/>
      <dgm:t>
        <a:bodyPr/>
        <a:lstStyle/>
        <a:p>
          <a:endParaRPr lang="en-US"/>
        </a:p>
      </dgm:t>
    </dgm:pt>
    <dgm:pt modelId="{D935DDFF-9C92-47A3-BFBE-C628ABC1FBA4}" type="sibTrans" cxnId="{BE9D9CA8-FF27-49B2-9A13-B8FB3392F40E}">
      <dgm:prSet/>
      <dgm:spPr/>
      <dgm:t>
        <a:bodyPr/>
        <a:lstStyle/>
        <a:p>
          <a:endParaRPr lang="en-US"/>
        </a:p>
      </dgm:t>
    </dgm:pt>
    <dgm:pt modelId="{ECE59954-7D6C-49B9-B0E6-8B02D8637C4F}" type="pres">
      <dgm:prSet presAssocID="{F8D2F32E-84B9-4805-BDBA-BFED391D8881}" presName="CompostProcess" presStyleCnt="0">
        <dgm:presLayoutVars>
          <dgm:dir/>
          <dgm:resizeHandles val="exact"/>
        </dgm:presLayoutVars>
      </dgm:prSet>
      <dgm:spPr/>
    </dgm:pt>
    <dgm:pt modelId="{0FF4A9F0-D9B9-491A-9701-B229FB26AF52}" type="pres">
      <dgm:prSet presAssocID="{F8D2F32E-84B9-4805-BDBA-BFED391D8881}" presName="arrow" presStyleLbl="bgShp" presStyleIdx="0" presStyleCnt="1"/>
      <dgm:spPr>
        <a:solidFill>
          <a:schemeClr val="accent4">
            <a:lumMod val="20000"/>
            <a:lumOff val="80000"/>
          </a:schemeClr>
        </a:solidFill>
      </dgm:spPr>
    </dgm:pt>
    <dgm:pt modelId="{AB309FDE-37CD-467F-9BE8-5FE68147755C}" type="pres">
      <dgm:prSet presAssocID="{F8D2F32E-84B9-4805-BDBA-BFED391D8881}" presName="linearProcess" presStyleCnt="0"/>
      <dgm:spPr/>
    </dgm:pt>
    <dgm:pt modelId="{72D09FA7-FC8C-49A7-80F1-B33D73AEB15E}" type="pres">
      <dgm:prSet presAssocID="{437C458A-F42D-47D0-BF2F-4FD6D3CADBEF}" presName="textNode" presStyleLbl="node1" presStyleIdx="0" presStyleCnt="3">
        <dgm:presLayoutVars>
          <dgm:bulletEnabled val="1"/>
        </dgm:presLayoutVars>
      </dgm:prSet>
      <dgm:spPr/>
    </dgm:pt>
    <dgm:pt modelId="{32D7155C-9323-433C-A622-22ADCAB1BEF3}" type="pres">
      <dgm:prSet presAssocID="{30875CC5-2647-42FC-9836-A12916230CC8}" presName="sibTrans" presStyleCnt="0"/>
      <dgm:spPr/>
    </dgm:pt>
    <dgm:pt modelId="{CB09BAE9-FB55-4799-8388-13531CCB43B1}" type="pres">
      <dgm:prSet presAssocID="{7F038EAB-4449-4A11-888A-899B4E9886A0}" presName="textNode" presStyleLbl="node1" presStyleIdx="1" presStyleCnt="3">
        <dgm:presLayoutVars>
          <dgm:bulletEnabled val="1"/>
        </dgm:presLayoutVars>
      </dgm:prSet>
      <dgm:spPr/>
    </dgm:pt>
    <dgm:pt modelId="{3089E76B-3DDB-4698-933A-004E33CA7705}" type="pres">
      <dgm:prSet presAssocID="{B92C0175-E171-4145-A53E-507492001495}" presName="sibTrans" presStyleCnt="0"/>
      <dgm:spPr/>
    </dgm:pt>
    <dgm:pt modelId="{F610195E-3375-415A-9795-7FAFAFFD8856}" type="pres">
      <dgm:prSet presAssocID="{2B86475A-13AB-4B79-B138-F21139CABF8E}" presName="textNode" presStyleLbl="node1" presStyleIdx="2" presStyleCnt="3">
        <dgm:presLayoutVars>
          <dgm:bulletEnabled val="1"/>
        </dgm:presLayoutVars>
      </dgm:prSet>
      <dgm:spPr/>
    </dgm:pt>
  </dgm:ptLst>
  <dgm:cxnLst>
    <dgm:cxn modelId="{403D645B-D751-4974-B357-A520B9B909C6}" type="presOf" srcId="{F8D2F32E-84B9-4805-BDBA-BFED391D8881}" destId="{ECE59954-7D6C-49B9-B0E6-8B02D8637C4F}" srcOrd="0" destOrd="0" presId="urn:microsoft.com/office/officeart/2005/8/layout/hProcess9"/>
    <dgm:cxn modelId="{34D9896C-314D-4D2B-AD27-3FF54A0F6538}" type="presOf" srcId="{7F038EAB-4449-4A11-888A-899B4E9886A0}" destId="{CB09BAE9-FB55-4799-8388-13531CCB43B1}" srcOrd="0" destOrd="0" presId="urn:microsoft.com/office/officeart/2005/8/layout/hProcess9"/>
    <dgm:cxn modelId="{A37DF971-17C8-4C83-B3CF-572BE4EA280E}" type="presOf" srcId="{2B86475A-13AB-4B79-B138-F21139CABF8E}" destId="{F610195E-3375-415A-9795-7FAFAFFD8856}" srcOrd="0" destOrd="0" presId="urn:microsoft.com/office/officeart/2005/8/layout/hProcess9"/>
    <dgm:cxn modelId="{BE9D9CA8-FF27-49B2-9A13-B8FB3392F40E}" srcId="{F8D2F32E-84B9-4805-BDBA-BFED391D8881}" destId="{2B86475A-13AB-4B79-B138-F21139CABF8E}" srcOrd="2" destOrd="0" parTransId="{6C42B53D-FD71-4235-89AF-120547B53F78}" sibTransId="{D935DDFF-9C92-47A3-BFBE-C628ABC1FBA4}"/>
    <dgm:cxn modelId="{49F7BEA9-D953-4427-94F0-9208099A3BBF}" srcId="{F8D2F32E-84B9-4805-BDBA-BFED391D8881}" destId="{437C458A-F42D-47D0-BF2F-4FD6D3CADBEF}" srcOrd="0" destOrd="0" parTransId="{338B2B8C-974B-4A3C-B9AE-23BAFA491DB4}" sibTransId="{30875CC5-2647-42FC-9836-A12916230CC8}"/>
    <dgm:cxn modelId="{A11FEAEE-CE3A-438E-BC2B-1A5540328BC9}" srcId="{F8D2F32E-84B9-4805-BDBA-BFED391D8881}" destId="{7F038EAB-4449-4A11-888A-899B4E9886A0}" srcOrd="1" destOrd="0" parTransId="{B18998BC-4E34-4EC5-8DFA-C382C6C24BD0}" sibTransId="{B92C0175-E171-4145-A53E-507492001495}"/>
    <dgm:cxn modelId="{820632F8-ECD2-43AA-9783-0FB66BE588EA}" type="presOf" srcId="{437C458A-F42D-47D0-BF2F-4FD6D3CADBEF}" destId="{72D09FA7-FC8C-49A7-80F1-B33D73AEB15E}" srcOrd="0" destOrd="0" presId="urn:microsoft.com/office/officeart/2005/8/layout/hProcess9"/>
    <dgm:cxn modelId="{6EDCE329-327C-499D-A72F-E8635EB418E1}" type="presParOf" srcId="{ECE59954-7D6C-49B9-B0E6-8B02D8637C4F}" destId="{0FF4A9F0-D9B9-491A-9701-B229FB26AF52}" srcOrd="0" destOrd="0" presId="urn:microsoft.com/office/officeart/2005/8/layout/hProcess9"/>
    <dgm:cxn modelId="{4C5666C3-1C81-4DB3-8741-5191E3C2EC08}" type="presParOf" srcId="{ECE59954-7D6C-49B9-B0E6-8B02D8637C4F}" destId="{AB309FDE-37CD-467F-9BE8-5FE68147755C}" srcOrd="1" destOrd="0" presId="urn:microsoft.com/office/officeart/2005/8/layout/hProcess9"/>
    <dgm:cxn modelId="{AF61C4D1-7219-408B-B587-C23B2DFD008A}" type="presParOf" srcId="{AB309FDE-37CD-467F-9BE8-5FE68147755C}" destId="{72D09FA7-FC8C-49A7-80F1-B33D73AEB15E}" srcOrd="0" destOrd="0" presId="urn:microsoft.com/office/officeart/2005/8/layout/hProcess9"/>
    <dgm:cxn modelId="{C422115E-E0B8-4563-A233-B2F9BCB89FCF}" type="presParOf" srcId="{AB309FDE-37CD-467F-9BE8-5FE68147755C}" destId="{32D7155C-9323-433C-A622-22ADCAB1BEF3}" srcOrd="1" destOrd="0" presId="urn:microsoft.com/office/officeart/2005/8/layout/hProcess9"/>
    <dgm:cxn modelId="{D8742CA9-FB7D-4C98-8620-004C1B529491}" type="presParOf" srcId="{AB309FDE-37CD-467F-9BE8-5FE68147755C}" destId="{CB09BAE9-FB55-4799-8388-13531CCB43B1}" srcOrd="2" destOrd="0" presId="urn:microsoft.com/office/officeart/2005/8/layout/hProcess9"/>
    <dgm:cxn modelId="{5C52B817-1461-442D-B98C-01C2926AE7EC}" type="presParOf" srcId="{AB309FDE-37CD-467F-9BE8-5FE68147755C}" destId="{3089E76B-3DDB-4698-933A-004E33CA7705}" srcOrd="3" destOrd="0" presId="urn:microsoft.com/office/officeart/2005/8/layout/hProcess9"/>
    <dgm:cxn modelId="{00CFCC02-0E35-4FFF-80F3-9E9FEE277CBD}" type="presParOf" srcId="{AB309FDE-37CD-467F-9BE8-5FE68147755C}" destId="{F610195E-3375-415A-9795-7FAFAFFD885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2408D-3FCD-4166-9FCC-7FF2A9ECD296}">
      <dsp:nvSpPr>
        <dsp:cNvPr id="0" name=""/>
        <dsp:cNvSpPr/>
      </dsp:nvSpPr>
      <dsp:spPr>
        <a:xfrm>
          <a:off x="0" y="0"/>
          <a:ext cx="10972800" cy="1362193"/>
        </a:xfrm>
        <a:prstGeom prst="rect">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C000"/>
              </a:solidFill>
              <a:latin typeface="Times New Roman" panose="02020603050405020304" pitchFamily="18" charset="0"/>
              <a:cs typeface="Times New Roman" panose="02020603050405020304" pitchFamily="18" charset="0"/>
            </a:rPr>
            <a:t>CHECKING WORK REFERENCES IS ESSENTIAL IN MAKING THE BEST SELECTION DECISION</a:t>
          </a:r>
        </a:p>
      </dsp:txBody>
      <dsp:txXfrm>
        <a:off x="0" y="0"/>
        <a:ext cx="10972800" cy="1362193"/>
      </dsp:txXfrm>
    </dsp:sp>
    <dsp:sp modelId="{D30C6E35-6AFB-44CF-A5D4-1977BDD11C16}">
      <dsp:nvSpPr>
        <dsp:cNvPr id="0" name=""/>
        <dsp:cNvSpPr/>
      </dsp:nvSpPr>
      <dsp:spPr>
        <a:xfrm>
          <a:off x="5357" y="1362193"/>
          <a:ext cx="3654028" cy="286060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accent4">
                  <a:lumMod val="75000"/>
                </a:schemeClr>
              </a:solidFill>
              <a:latin typeface="Times New Roman" panose="02020603050405020304" pitchFamily="18" charset="0"/>
              <a:cs typeface="Times New Roman" panose="02020603050405020304" pitchFamily="18" charset="0"/>
            </a:rPr>
            <a:t>The hiring official or their designee* conducts the reference checks</a:t>
          </a:r>
        </a:p>
      </dsp:txBody>
      <dsp:txXfrm>
        <a:off x="5357" y="1362193"/>
        <a:ext cx="3654028" cy="2860606"/>
      </dsp:txXfrm>
    </dsp:sp>
    <dsp:sp modelId="{6B64505B-D84B-4286-B14C-5298C4F8C594}">
      <dsp:nvSpPr>
        <dsp:cNvPr id="0" name=""/>
        <dsp:cNvSpPr/>
      </dsp:nvSpPr>
      <dsp:spPr>
        <a:xfrm>
          <a:off x="3659385" y="1362193"/>
          <a:ext cx="3654028" cy="286060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accent4">
                  <a:lumMod val="75000"/>
                </a:schemeClr>
              </a:solidFill>
              <a:latin typeface="Times New Roman" panose="02020603050405020304" pitchFamily="18" charset="0"/>
              <a:cs typeface="Times New Roman" panose="02020603050405020304" pitchFamily="18" charset="0"/>
            </a:rPr>
            <a:t>Work history years </a:t>
          </a:r>
          <a:r>
            <a:rPr lang="en-US" sz="3200" b="1" kern="1200" dirty="0">
              <a:solidFill>
                <a:schemeClr val="accent4">
                  <a:lumMod val="75000"/>
                </a:schemeClr>
              </a:solidFill>
              <a:latin typeface="Times New Roman" panose="02020603050405020304" pitchFamily="18" charset="0"/>
              <a:cs typeface="Times New Roman" panose="02020603050405020304" pitchFamily="18" charset="0"/>
            </a:rPr>
            <a:t>= </a:t>
          </a:r>
        </a:p>
        <a:p>
          <a:pPr marL="0" lvl="0" indent="0" algn="ctr" defTabSz="1422400">
            <a:lnSpc>
              <a:spcPct val="90000"/>
            </a:lnSpc>
            <a:spcBef>
              <a:spcPct val="0"/>
            </a:spcBef>
            <a:spcAft>
              <a:spcPct val="35000"/>
            </a:spcAft>
            <a:buNone/>
          </a:pPr>
          <a:r>
            <a:rPr lang="en-US" sz="3200" kern="1200" dirty="0">
              <a:solidFill>
                <a:schemeClr val="accent4">
                  <a:lumMod val="75000"/>
                </a:schemeClr>
              </a:solidFill>
              <a:latin typeface="Times New Roman" panose="02020603050405020304" pitchFamily="18" charset="0"/>
              <a:cs typeface="Times New Roman" panose="02020603050405020304" pitchFamily="18" charset="0"/>
            </a:rPr>
            <a:t>Required years of experience</a:t>
          </a:r>
        </a:p>
      </dsp:txBody>
      <dsp:txXfrm>
        <a:off x="3659385" y="1362193"/>
        <a:ext cx="3654028" cy="2860606"/>
      </dsp:txXfrm>
    </dsp:sp>
    <dsp:sp modelId="{AD892FB6-44E7-4FFD-AAE3-FD044CDA9231}">
      <dsp:nvSpPr>
        <dsp:cNvPr id="0" name=""/>
        <dsp:cNvSpPr/>
      </dsp:nvSpPr>
      <dsp:spPr>
        <a:xfrm>
          <a:off x="7313414" y="1362193"/>
          <a:ext cx="3654028" cy="286060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accent4">
                  <a:lumMod val="75000"/>
                </a:schemeClr>
              </a:solidFill>
              <a:latin typeface="Times New Roman" panose="02020603050405020304" pitchFamily="18" charset="0"/>
              <a:cs typeface="Times New Roman" panose="02020603050405020304" pitchFamily="18" charset="0"/>
            </a:rPr>
            <a:t>Standardized questions are asked for each reference check</a:t>
          </a:r>
        </a:p>
      </dsp:txBody>
      <dsp:txXfrm>
        <a:off x="7313414" y="1362193"/>
        <a:ext cx="3654028" cy="2860606"/>
      </dsp:txXfrm>
    </dsp:sp>
    <dsp:sp modelId="{DEEAA300-F562-4BDE-A7B5-4F1539117E09}">
      <dsp:nvSpPr>
        <dsp:cNvPr id="0" name=""/>
        <dsp:cNvSpPr/>
      </dsp:nvSpPr>
      <dsp:spPr>
        <a:xfrm>
          <a:off x="0" y="4211274"/>
          <a:ext cx="10972800" cy="317845"/>
        </a:xfrm>
        <a:prstGeom prst="rect">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4A9F0-D9B9-491A-9701-B229FB26AF52}">
      <dsp:nvSpPr>
        <dsp:cNvPr id="0" name=""/>
        <dsp:cNvSpPr/>
      </dsp:nvSpPr>
      <dsp:spPr>
        <a:xfrm>
          <a:off x="822959" y="0"/>
          <a:ext cx="9326880" cy="4525963"/>
        </a:xfrm>
        <a:prstGeom prst="rightArrow">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72D09FA7-FC8C-49A7-80F1-B33D73AEB15E}">
      <dsp:nvSpPr>
        <dsp:cNvPr id="0" name=""/>
        <dsp:cNvSpPr/>
      </dsp:nvSpPr>
      <dsp:spPr>
        <a:xfrm>
          <a:off x="0" y="1357788"/>
          <a:ext cx="3291840" cy="1810385"/>
        </a:xfrm>
        <a:prstGeom prst="roundRect">
          <a:avLst/>
        </a:prstGeom>
        <a:solidFill>
          <a:schemeClr val="accent4">
            <a:lumMod val="7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C000"/>
              </a:solidFill>
              <a:latin typeface="Times New Roman" panose="02020603050405020304" pitchFamily="18" charset="0"/>
              <a:cs typeface="Times New Roman" panose="02020603050405020304" pitchFamily="18" charset="0"/>
            </a:rPr>
            <a:t>Hiring official selects the finalist</a:t>
          </a:r>
        </a:p>
      </dsp:txBody>
      <dsp:txXfrm>
        <a:off x="88376" y="1446164"/>
        <a:ext cx="3115088" cy="1633633"/>
      </dsp:txXfrm>
    </dsp:sp>
    <dsp:sp modelId="{CB09BAE9-FB55-4799-8388-13531CCB43B1}">
      <dsp:nvSpPr>
        <dsp:cNvPr id="0" name=""/>
        <dsp:cNvSpPr/>
      </dsp:nvSpPr>
      <dsp:spPr>
        <a:xfrm>
          <a:off x="3840480" y="1357788"/>
          <a:ext cx="3291840" cy="1810385"/>
        </a:xfrm>
        <a:prstGeom prst="roundRect">
          <a:avLst/>
        </a:prstGeom>
        <a:solidFill>
          <a:schemeClr val="accent4">
            <a:lumMod val="7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C000"/>
              </a:solidFill>
              <a:latin typeface="Times New Roman" panose="02020603050405020304" pitchFamily="18" charset="0"/>
              <a:cs typeface="Times New Roman" panose="02020603050405020304" pitchFamily="18" charset="0"/>
            </a:rPr>
            <a:t>Disposition all candidates</a:t>
          </a:r>
        </a:p>
      </dsp:txBody>
      <dsp:txXfrm>
        <a:off x="3928856" y="1446164"/>
        <a:ext cx="3115088" cy="1633633"/>
      </dsp:txXfrm>
    </dsp:sp>
    <dsp:sp modelId="{F610195E-3375-415A-9795-7FAFAFFD8856}">
      <dsp:nvSpPr>
        <dsp:cNvPr id="0" name=""/>
        <dsp:cNvSpPr/>
      </dsp:nvSpPr>
      <dsp:spPr>
        <a:xfrm>
          <a:off x="7680960" y="1357788"/>
          <a:ext cx="3291840" cy="1810385"/>
        </a:xfrm>
        <a:prstGeom prst="roundRect">
          <a:avLst/>
        </a:prstGeom>
        <a:solidFill>
          <a:schemeClr val="accent4">
            <a:lumMod val="7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C000"/>
              </a:solidFill>
              <a:latin typeface="Times New Roman" panose="02020603050405020304" pitchFamily="18" charset="0"/>
              <a:cs typeface="Times New Roman" panose="02020603050405020304" pitchFamily="18" charset="0"/>
            </a:rPr>
            <a:t>Contact HR to implement the offer process</a:t>
          </a:r>
        </a:p>
      </dsp:txBody>
      <dsp:txXfrm>
        <a:off x="7769336" y="1446164"/>
        <a:ext cx="3115088"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3E5BC9E-AC16-4171-A869-D5FAC8C4187B}" type="datetimeFigureOut">
              <a:rPr lang="en-US" smtClean="0"/>
              <a:t>4/23/2024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10C8F23-B28A-4DA8-AF6A-B0BCE0F8A608}" type="slidenum">
              <a:rPr lang="en-US" smtClean="0"/>
              <a:t>‹#›</a:t>
            </a:fld>
            <a:endParaRPr lang="en-US"/>
          </a:p>
        </p:txBody>
      </p:sp>
    </p:spTree>
    <p:extLst>
      <p:ext uri="{BB962C8B-B14F-4D97-AF65-F5344CB8AC3E}">
        <p14:creationId xmlns:p14="http://schemas.microsoft.com/office/powerpoint/2010/main" val="416535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C8F23-B28A-4DA8-AF6A-B0BCE0F8A608}" type="slidenum">
              <a:rPr lang="en-US" smtClean="0"/>
              <a:t>1</a:t>
            </a:fld>
            <a:endParaRPr lang="en-US"/>
          </a:p>
        </p:txBody>
      </p:sp>
    </p:spTree>
    <p:extLst>
      <p:ext uri="{BB962C8B-B14F-4D97-AF65-F5344CB8AC3E}">
        <p14:creationId xmlns:p14="http://schemas.microsoft.com/office/powerpoint/2010/main" val="220048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Develop a list of “</a:t>
            </a:r>
            <a:r>
              <a:rPr lang="en-US" sz="1400" i="1" dirty="0">
                <a:latin typeface="Calibri" panose="020F0502020204030204" pitchFamily="34" charset="0"/>
                <a:ea typeface="Calibri" panose="020F0502020204030204" pitchFamily="34" charset="0"/>
                <a:cs typeface="Times New Roman" panose="02020603050405020304" pitchFamily="18" charset="0"/>
              </a:rPr>
              <a:t>Standardized Interview Questions</a:t>
            </a:r>
            <a:r>
              <a:rPr lang="en-US" sz="1400" dirty="0">
                <a:latin typeface="Calibri" panose="020F0502020204030204" pitchFamily="34" charset="0"/>
                <a:ea typeface="Calibri" panose="020F0502020204030204" pitchFamily="34" charset="0"/>
                <a:cs typeface="Times New Roman" panose="02020603050405020304" pitchFamily="18" charset="0"/>
              </a:rPr>
              <a:t>” (SIQ) in preparation for the preliminary scheduled interviews, either online or in person. The same questions must be typed onto the </a:t>
            </a:r>
            <a:r>
              <a:rPr lang="en-US" sz="1400" i="1" dirty="0">
                <a:latin typeface="Calibri" panose="020F0502020204030204" pitchFamily="34" charset="0"/>
                <a:ea typeface="Calibri" panose="020F0502020204030204" pitchFamily="34" charset="0"/>
                <a:cs typeface="Times New Roman" panose="02020603050405020304" pitchFamily="18" charset="0"/>
              </a:rPr>
              <a:t>(SIQ)</a:t>
            </a:r>
            <a:r>
              <a:rPr lang="en-US" sz="1400" dirty="0">
                <a:latin typeface="Calibri" panose="020F0502020204030204" pitchFamily="34" charset="0"/>
                <a:ea typeface="Calibri" panose="020F0502020204030204" pitchFamily="34" charset="0"/>
                <a:cs typeface="Times New Roman" panose="02020603050405020304" pitchFamily="18" charset="0"/>
              </a:rPr>
              <a:t> and asked of each applicant that is interviewed.  Their answers should be documented and scored by each committee member onto the “</a:t>
            </a:r>
            <a:r>
              <a:rPr lang="en-US" sz="1400" i="1" dirty="0">
                <a:latin typeface="Calibri" panose="020F0502020204030204" pitchFamily="34" charset="0"/>
                <a:ea typeface="Calibri" panose="020F0502020204030204" pitchFamily="34" charset="0"/>
                <a:cs typeface="Times New Roman" panose="02020603050405020304" pitchFamily="18" charset="0"/>
              </a:rPr>
              <a:t>Standardized Interview Questionnaire.”</a:t>
            </a:r>
          </a:p>
          <a:p>
            <a:endParaRPr lang="en-US" sz="1400" i="1"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cs typeface="Times New Roman" panose="02020603050405020304" pitchFamily="18" charset="0"/>
              </a:rPr>
              <a:t>Reasonable accommodation -   departments must be prepared to respond to requests for reasonable accommodations in the application process. If the need for an accommodation is not obvious, the member may ask the applicant for reasonable documentation about the applicant’s disability. Departments must contact EO if an accommodation is requested.</a:t>
            </a:r>
          </a:p>
          <a:p>
            <a:endParaRPr lang="en-US" sz="1400" i="1"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0C8F23-B28A-4DA8-AF6A-B0BCE0F8A608}" type="slidenum">
              <a:rPr lang="en-US" smtClean="0"/>
              <a:t>10</a:t>
            </a:fld>
            <a:endParaRPr lang="en-US"/>
          </a:p>
        </p:txBody>
      </p:sp>
    </p:spTree>
    <p:extLst>
      <p:ext uri="{BB962C8B-B14F-4D97-AF65-F5344CB8AC3E}">
        <p14:creationId xmlns:p14="http://schemas.microsoft.com/office/powerpoint/2010/main" val="290831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the “Let’s Practice” icon and a sample matrix form will open.</a:t>
            </a:r>
          </a:p>
          <a:p>
            <a:endParaRPr lang="en-US" dirty="0"/>
          </a:p>
          <a:p>
            <a:r>
              <a:rPr lang="en-US" u="sng" dirty="0"/>
              <a:t>Activity</a:t>
            </a:r>
          </a:p>
          <a:p>
            <a:r>
              <a:rPr lang="en-US" dirty="0"/>
              <a:t>Group discuss and practice </a:t>
            </a:r>
          </a:p>
          <a:p>
            <a:endParaRPr lang="en-US" dirty="0"/>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Determine the </a:t>
            </a:r>
            <a:r>
              <a:rPr lang="en-US" b="1" i="1" dirty="0">
                <a:latin typeface="Calibri" panose="020F0502020204030204" pitchFamily="34" charset="0"/>
                <a:ea typeface="Calibri" panose="020F0502020204030204" pitchFamily="34" charset="0"/>
                <a:cs typeface="Times New Roman" panose="02020603050405020304" pitchFamily="18" charset="0"/>
              </a:rPr>
              <a:t>highest scored applicants</a:t>
            </a:r>
            <a:r>
              <a:rPr lang="en-US" dirty="0">
                <a:latin typeface="Calibri" panose="020F0502020204030204" pitchFamily="34" charset="0"/>
                <a:ea typeface="Calibri" panose="020F0502020204030204" pitchFamily="34" charset="0"/>
                <a:cs typeface="Times New Roman" panose="02020603050405020304" pitchFamily="18" charset="0"/>
              </a:rPr>
              <a:t> and how many will move to the next stage of being invited for an interview;</a:t>
            </a: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33237"/>
            <a:fld id="{710C8F23-B28A-4DA8-AF6A-B0BCE0F8A608}" type="slidenum">
              <a:rPr lang="en-US">
                <a:solidFill>
                  <a:prstClr val="black"/>
                </a:solidFill>
                <a:latin typeface="Calibri" panose="020F0502020204030204"/>
              </a:rPr>
              <a:pPr defTabSz="933237"/>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757670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Total scores from “Standardized Interview Questionnaire” should be transferred onto the evaluation matrix for each applicant that was interviewed. All the search committee scores should be combined by either adding or averaging so that one total score for each applicant is placed on the evaluation matrix.</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cs typeface="Times New Roman" panose="02020603050405020304" pitchFamily="18" charset="0"/>
              </a:rPr>
              <a:t>Next step in the process is to determine whether you have a scaled down list of applicants who will either move to a second round of interviews either online or on campus; or if you have determined any final recommendations to submit to the hiring official.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0C8F23-B28A-4DA8-AF6A-B0BCE0F8A608}" type="slidenum">
              <a:rPr lang="en-US" smtClean="0"/>
              <a:t>12</a:t>
            </a:fld>
            <a:endParaRPr lang="en-US"/>
          </a:p>
        </p:txBody>
      </p:sp>
    </p:spTree>
    <p:extLst>
      <p:ext uri="{BB962C8B-B14F-4D97-AF65-F5344CB8AC3E}">
        <p14:creationId xmlns:p14="http://schemas.microsoft.com/office/powerpoint/2010/main" val="709571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If the next step is a “campus interview” this information must to be shared with the hiring official, so that all necessary parties that need to participate in the campus interview are appropriately scheduled and the agenda is planned and any budgetary items are pre-approved by the hiring official. </a:t>
            </a:r>
          </a:p>
          <a:p>
            <a:endParaRPr lang="en-US" dirty="0"/>
          </a:p>
        </p:txBody>
      </p:sp>
      <p:sp>
        <p:nvSpPr>
          <p:cNvPr id="4" name="Slide Number Placeholder 3"/>
          <p:cNvSpPr>
            <a:spLocks noGrp="1"/>
          </p:cNvSpPr>
          <p:nvPr>
            <p:ph type="sldNum" sz="quarter" idx="5"/>
          </p:nvPr>
        </p:nvSpPr>
        <p:spPr/>
        <p:txBody>
          <a:bodyPr/>
          <a:lstStyle/>
          <a:p>
            <a:fld id="{710C8F23-B28A-4DA8-AF6A-B0BCE0F8A608}" type="slidenum">
              <a:rPr lang="en-US" smtClean="0"/>
              <a:t>13</a:t>
            </a:fld>
            <a:endParaRPr lang="en-US"/>
          </a:p>
        </p:txBody>
      </p:sp>
    </p:spTree>
    <p:extLst>
      <p:ext uri="{BB962C8B-B14F-4D97-AF65-F5344CB8AC3E}">
        <p14:creationId xmlns:p14="http://schemas.microsoft.com/office/powerpoint/2010/main" val="722116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The campus interview agenda for Director level or above will be determined by the hiring official and should include: </a:t>
            </a:r>
          </a:p>
          <a:p>
            <a:pPr marL="349964" indent="-349964">
              <a:lnSpc>
                <a:spcPct val="107000"/>
              </a:lnSpc>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Interview with the search committee</a:t>
            </a:r>
          </a:p>
          <a:p>
            <a:pPr marL="349964" indent="-349964">
              <a:lnSpc>
                <a:spcPct val="107000"/>
              </a:lnSpc>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Interview with the hiring official</a:t>
            </a:r>
          </a:p>
          <a:p>
            <a:pPr marL="349964" indent="-349964">
              <a:lnSpc>
                <a:spcPct val="107000"/>
              </a:lnSpc>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Interview/presentation with other groups as designated by the hiring official</a:t>
            </a:r>
          </a:p>
          <a:p>
            <a:pPr marL="349964" indent="-349964">
              <a:lnSpc>
                <a:spcPct val="107000"/>
              </a:lnSpc>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For positions of (Department Head; Dean and TT) campus interviews will include;</a:t>
            </a:r>
          </a:p>
          <a:p>
            <a:pPr marL="758255" lvl="1" indent="-291636">
              <a:lnSpc>
                <a:spcPct val="107000"/>
              </a:lnSpc>
              <a:spcAft>
                <a:spcPts val="816"/>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Scheduled meetings with Dean, Provost &amp; President, departmental faculty &amp; students</a:t>
            </a:r>
          </a:p>
          <a:p>
            <a:endParaRPr lang="en-US" dirty="0"/>
          </a:p>
        </p:txBody>
      </p:sp>
      <p:sp>
        <p:nvSpPr>
          <p:cNvPr id="4" name="Slide Number Placeholder 3"/>
          <p:cNvSpPr>
            <a:spLocks noGrp="1"/>
          </p:cNvSpPr>
          <p:nvPr>
            <p:ph type="sldNum" sz="quarter" idx="5"/>
          </p:nvPr>
        </p:nvSpPr>
        <p:spPr/>
        <p:txBody>
          <a:bodyPr/>
          <a:lstStyle/>
          <a:p>
            <a:fld id="{710C8F23-B28A-4DA8-AF6A-B0BCE0F8A608}" type="slidenum">
              <a:rPr lang="en-US" smtClean="0"/>
              <a:t>14</a:t>
            </a:fld>
            <a:endParaRPr lang="en-US"/>
          </a:p>
        </p:txBody>
      </p:sp>
    </p:spTree>
    <p:extLst>
      <p:ext uri="{BB962C8B-B14F-4D97-AF65-F5344CB8AC3E}">
        <p14:creationId xmlns:p14="http://schemas.microsoft.com/office/powerpoint/2010/main" val="2510326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After the on-campus interview is completed, the hiring official or their (designee) will conduct the references for the finalists and document the reference check in writing</a:t>
            </a:r>
          </a:p>
          <a:p>
            <a:endParaRPr lang="en-US" sz="1800" dirty="0">
              <a:latin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710C8F23-B28A-4DA8-AF6A-B0BCE0F8A608}" type="slidenum">
              <a:rPr lang="en-US" smtClean="0"/>
              <a:t>15</a:t>
            </a:fld>
            <a:endParaRPr lang="en-US"/>
          </a:p>
        </p:txBody>
      </p:sp>
    </p:spTree>
    <p:extLst>
      <p:ext uri="{BB962C8B-B14F-4D97-AF65-F5344CB8AC3E}">
        <p14:creationId xmlns:p14="http://schemas.microsoft.com/office/powerpoint/2010/main" val="1517371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ea typeface="Calibri" panose="020F0502020204030204" pitchFamily="34" charset="0"/>
                <a:cs typeface="Times New Roman" panose="02020603050405020304" pitchFamily="18" charset="0"/>
              </a:rPr>
              <a:t>Based on results of reference checks, the hiring official selects the finalist to fill the position.  The hiring official will contact their HR Generalist </a:t>
            </a:r>
            <a:r>
              <a:rPr lang="en-US" sz="1400" dirty="0" err="1">
                <a:ea typeface="Calibri" panose="020F0502020204030204" pitchFamily="34" charset="0"/>
                <a:cs typeface="Times New Roman" panose="02020603050405020304" pitchFamily="18" charset="0"/>
              </a:rPr>
              <a:t>liason</a:t>
            </a:r>
            <a:r>
              <a:rPr lang="en-US" sz="1400" dirty="0">
                <a:ea typeface="Calibri" panose="020F0502020204030204" pitchFamily="34" charset="0"/>
                <a:cs typeface="Times New Roman" panose="02020603050405020304" pitchFamily="18" charset="0"/>
              </a:rPr>
              <a:t> to implement the “offer process” in Workday?   Once the offer is accepted and signed off.</a:t>
            </a:r>
          </a:p>
          <a:p>
            <a:endParaRPr lang="en-US" sz="1400" dirty="0"/>
          </a:p>
          <a:p>
            <a:endParaRPr lang="en-US" sz="1400" dirty="0"/>
          </a:p>
          <a:p>
            <a:r>
              <a:rPr lang="en-US" sz="1400" dirty="0">
                <a:ea typeface="Calibri" panose="020F0502020204030204" pitchFamily="34" charset="0"/>
                <a:cs typeface="Times New Roman" panose="02020603050405020304" pitchFamily="18" charset="0"/>
              </a:rPr>
              <a:t>Disposition Applicants - The applicants who did not meet the “minimum education &amp; minimum years of experience” need to be dispositioned by the Departmental HR Contact.  In addition, the applicants who were not selected for hire should also be dispositioned in Workday by the hiring departmental HR Contact.  </a:t>
            </a:r>
          </a:p>
          <a:p>
            <a:endParaRPr lang="en-US" dirty="0"/>
          </a:p>
        </p:txBody>
      </p:sp>
      <p:sp>
        <p:nvSpPr>
          <p:cNvPr id="4" name="Slide Number Placeholder 3"/>
          <p:cNvSpPr>
            <a:spLocks noGrp="1"/>
          </p:cNvSpPr>
          <p:nvPr>
            <p:ph type="sldNum" sz="quarter" idx="5"/>
          </p:nvPr>
        </p:nvSpPr>
        <p:spPr/>
        <p:txBody>
          <a:bodyPr/>
          <a:lstStyle/>
          <a:p>
            <a:fld id="{710C8F23-B28A-4DA8-AF6A-B0BCE0F8A608}" type="slidenum">
              <a:rPr lang="en-US" smtClean="0"/>
              <a:t>16</a:t>
            </a:fld>
            <a:endParaRPr lang="en-US"/>
          </a:p>
        </p:txBody>
      </p:sp>
    </p:spTree>
    <p:extLst>
      <p:ext uri="{BB962C8B-B14F-4D97-AF65-F5344CB8AC3E}">
        <p14:creationId xmlns:p14="http://schemas.microsoft.com/office/powerpoint/2010/main" val="3167163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The hiring department will collect all the documentation from the “Search Committee” to include; 1) completed/scored evaluation matrix; 2) completed/scored standard interview questionnaires.**These documents must be maintained in the departmental hiring file for a minimum of (5) years for audit/open records requests purposes.</a:t>
            </a:r>
            <a:endParaRPr lang="en-US" sz="1400" dirty="0"/>
          </a:p>
        </p:txBody>
      </p:sp>
      <p:sp>
        <p:nvSpPr>
          <p:cNvPr id="4" name="Slide Number Placeholder 3"/>
          <p:cNvSpPr>
            <a:spLocks noGrp="1"/>
          </p:cNvSpPr>
          <p:nvPr>
            <p:ph type="sldNum" sz="quarter" idx="5"/>
          </p:nvPr>
        </p:nvSpPr>
        <p:spPr/>
        <p:txBody>
          <a:bodyPr/>
          <a:lstStyle/>
          <a:p>
            <a:fld id="{710C8F23-B28A-4DA8-AF6A-B0BCE0F8A608}" type="slidenum">
              <a:rPr lang="en-US" smtClean="0"/>
              <a:t>17</a:t>
            </a:fld>
            <a:endParaRPr lang="en-US"/>
          </a:p>
        </p:txBody>
      </p:sp>
    </p:spTree>
    <p:extLst>
      <p:ext uri="{BB962C8B-B14F-4D97-AF65-F5344CB8AC3E}">
        <p14:creationId xmlns:p14="http://schemas.microsoft.com/office/powerpoint/2010/main" val="2148286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The hiring department will collect all the documentation from the “Search Committee” to include; 1) completed/scored evaluation matrix; 2) completed/scored standard interview questionnaires.**These documents must be maintained in the departmental hiring file for a minimum of (5) years for audit/open records requests purposes.</a:t>
            </a:r>
            <a:endParaRPr lang="en-US" sz="1400" dirty="0"/>
          </a:p>
        </p:txBody>
      </p:sp>
      <p:sp>
        <p:nvSpPr>
          <p:cNvPr id="4" name="Slide Number Placeholder 3"/>
          <p:cNvSpPr>
            <a:spLocks noGrp="1"/>
          </p:cNvSpPr>
          <p:nvPr>
            <p:ph type="sldNum" sz="quarter" idx="5"/>
          </p:nvPr>
        </p:nvSpPr>
        <p:spPr/>
        <p:txBody>
          <a:bodyPr/>
          <a:lstStyle/>
          <a:p>
            <a:pPr defTabSz="933237"/>
            <a:fld id="{710C8F23-B28A-4DA8-AF6A-B0BCE0F8A608}" type="slidenum">
              <a:rPr lang="en-US">
                <a:solidFill>
                  <a:prstClr val="black"/>
                </a:solidFill>
                <a:latin typeface="Calibri" panose="020F0502020204030204"/>
              </a:rPr>
              <a:pPr defTabSz="933237"/>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638905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Total scores from “Standardized Interview Questionnaire” should be transferred onto the evaluation matrix for each applicant that was interviewed. All the search committee scores should be combined by either adding or averaging so that one total score for each applicant is placed on the evaluation matrix.</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cs typeface="Times New Roman" panose="02020603050405020304" pitchFamily="18" charset="0"/>
              </a:rPr>
              <a:t>Next step in the process is to determine whether you have a scaled down list of applicants who will either move to a second round of interviews either online or on campus; or if you have determined any final recommendations to submit to the hiring official.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0C8F23-B28A-4DA8-AF6A-B0BCE0F8A608}" type="slidenum">
              <a:rPr lang="en-US" smtClean="0"/>
              <a:t>19</a:t>
            </a:fld>
            <a:endParaRPr lang="en-US"/>
          </a:p>
        </p:txBody>
      </p:sp>
    </p:spTree>
    <p:extLst>
      <p:ext uri="{BB962C8B-B14F-4D97-AF65-F5344CB8AC3E}">
        <p14:creationId xmlns:p14="http://schemas.microsoft.com/office/powerpoint/2010/main" val="3738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8AC0F576-B8E2-45C4-94DD-ABF53BDDDCE6}" type="slidenum">
              <a:rPr lang="en-US">
                <a:solidFill>
                  <a:prstClr val="black"/>
                </a:solidFill>
                <a:latin typeface="Calibri" panose="020F0502020204030204"/>
              </a:rPr>
              <a:pPr defTabSz="933237">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466923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C8F23-B28A-4DA8-AF6A-B0BCE0F8A608}" type="slidenum">
              <a:rPr lang="en-US" smtClean="0"/>
              <a:t>20</a:t>
            </a:fld>
            <a:endParaRPr lang="en-US"/>
          </a:p>
        </p:txBody>
      </p:sp>
    </p:spTree>
    <p:extLst>
      <p:ext uri="{BB962C8B-B14F-4D97-AF65-F5344CB8AC3E}">
        <p14:creationId xmlns:p14="http://schemas.microsoft.com/office/powerpoint/2010/main" val="3523468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regulation requirement regarding hiring practices</a:t>
            </a:r>
          </a:p>
        </p:txBody>
      </p:sp>
      <p:sp>
        <p:nvSpPr>
          <p:cNvPr id="4" name="Slide Number Placeholder 3"/>
          <p:cNvSpPr>
            <a:spLocks noGrp="1"/>
          </p:cNvSpPr>
          <p:nvPr>
            <p:ph type="sldNum" sz="quarter" idx="5"/>
          </p:nvPr>
        </p:nvSpPr>
        <p:spPr/>
        <p:txBody>
          <a:bodyPr/>
          <a:lstStyle/>
          <a:p>
            <a:pPr defTabSz="933237">
              <a:defRPr/>
            </a:pPr>
            <a:fld id="{8AC0F576-B8E2-45C4-94DD-ABF53BDDDCE6}" type="slidenum">
              <a:rPr lang="en-US">
                <a:solidFill>
                  <a:prstClr val="black"/>
                </a:solidFill>
                <a:latin typeface="Calibri" panose="020F0502020204030204"/>
              </a:rPr>
              <a:pPr defTabSz="93323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212429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665458"/>
          </a:xfrm>
        </p:spPr>
        <p:txBody>
          <a:bodyPr/>
          <a:lstStyle/>
          <a:p>
            <a:r>
              <a:rPr lang="en-US" dirty="0"/>
              <a:t>Review the requirements for the make-up of search committees and review panels</a:t>
            </a:r>
          </a:p>
          <a:p>
            <a:endParaRPr lang="en-US" dirty="0"/>
          </a:p>
          <a:p>
            <a:r>
              <a:rPr lang="en-US" dirty="0"/>
              <a:t>The review panel should be more than one person to document the process</a:t>
            </a:r>
          </a:p>
          <a:p>
            <a:endParaRPr lang="en-US" dirty="0"/>
          </a:p>
          <a:p>
            <a:r>
              <a:rPr lang="en-US" dirty="0"/>
              <a:t>Explain training requirements for each committee &amp; panel member prior to review of applications</a:t>
            </a:r>
          </a:p>
          <a:p>
            <a:endParaRPr lang="en-US" dirty="0"/>
          </a:p>
          <a:p>
            <a:pPr algn="l">
              <a:buFont typeface="Arial" panose="020B0604020202020204" pitchFamily="34" charset="0"/>
              <a:buChar char="•"/>
            </a:pPr>
            <a:r>
              <a:rPr lang="en-US" b="1" i="0" dirty="0">
                <a:solidFill>
                  <a:srgbClr val="000000"/>
                </a:solidFill>
                <a:effectLst/>
              </a:rPr>
              <a:t>Course #99002</a:t>
            </a:r>
            <a:r>
              <a:rPr lang="en-US" b="0" i="0" dirty="0">
                <a:solidFill>
                  <a:srgbClr val="000000"/>
                </a:solidFill>
                <a:effectLst/>
              </a:rPr>
              <a:t> – Creating a Discrimination Free Workplace – (</a:t>
            </a:r>
            <a:r>
              <a:rPr lang="en-US" b="1" i="1" dirty="0">
                <a:solidFill>
                  <a:srgbClr val="000000"/>
                </a:solidFill>
                <a:effectLst/>
              </a:rPr>
              <a:t>Required – Every 2 years</a:t>
            </a:r>
            <a:r>
              <a:rPr lang="en-US" b="0" i="0" dirty="0">
                <a:solidFill>
                  <a:srgbClr val="000000"/>
                </a:solidFill>
                <a:effectLst/>
              </a:rPr>
              <a:t>)</a:t>
            </a:r>
          </a:p>
          <a:p>
            <a:pPr algn="l">
              <a:buFont typeface="Arial" panose="020B0604020202020204" pitchFamily="34" charset="0"/>
              <a:buChar char="•"/>
            </a:pPr>
            <a:endParaRPr lang="en-US" b="0" i="0" dirty="0">
              <a:solidFill>
                <a:srgbClr val="000000"/>
              </a:solidFill>
              <a:effectLst/>
            </a:endParaRPr>
          </a:p>
          <a:p>
            <a:pPr algn="l">
              <a:buFont typeface="Arial" panose="020B0604020202020204" pitchFamily="34" charset="0"/>
              <a:buChar char="•"/>
            </a:pPr>
            <a:r>
              <a:rPr lang="en-US" b="1" i="0" dirty="0">
                <a:solidFill>
                  <a:srgbClr val="000000"/>
                </a:solidFill>
                <a:effectLst/>
              </a:rPr>
              <a:t>Course #2111264 </a:t>
            </a:r>
            <a:r>
              <a:rPr lang="en-US" b="0" i="0" dirty="0">
                <a:solidFill>
                  <a:srgbClr val="000000"/>
                </a:solidFill>
                <a:effectLst/>
              </a:rPr>
              <a:t>– Effective Hiring Practices – (</a:t>
            </a:r>
            <a:r>
              <a:rPr lang="en-US" b="1" i="1" dirty="0">
                <a:solidFill>
                  <a:srgbClr val="000000"/>
                </a:solidFill>
                <a:effectLst/>
              </a:rPr>
              <a:t>Recommended – Every 12 months</a:t>
            </a:r>
            <a:r>
              <a:rPr lang="en-US" b="0" i="0" dirty="0">
                <a:solidFill>
                  <a:srgbClr val="000000"/>
                </a:solidFill>
                <a:effectLst/>
              </a:rPr>
              <a:t>)</a:t>
            </a:r>
          </a:p>
          <a:p>
            <a:endParaRPr lang="en-US" dirty="0"/>
          </a:p>
          <a:p>
            <a:r>
              <a:rPr lang="en-US" dirty="0"/>
              <a:t>A “charge meeting” is required </a:t>
            </a:r>
            <a:r>
              <a:rPr lang="en-US" b="1" dirty="0"/>
              <a:t>for</a:t>
            </a:r>
            <a:r>
              <a:rPr lang="en-US" dirty="0"/>
              <a:t> search committees by the hiring official. The hiring official will provide the expectation of how they want the applicants (ranked v not ranked)</a:t>
            </a:r>
          </a:p>
          <a:p>
            <a:endParaRPr lang="en-US" dirty="0"/>
          </a:p>
          <a:p>
            <a:r>
              <a:rPr lang="en-US" dirty="0"/>
              <a:t>The search committee and reviews ARE NOT responsible for making the final decision.</a:t>
            </a:r>
          </a:p>
          <a:p>
            <a:endParaRPr lang="en-US" dirty="0"/>
          </a:p>
          <a:p>
            <a:r>
              <a:rPr lang="en-US" dirty="0"/>
              <a:t>Encouraged to share the post opportunity with various networks, organizations, etc.</a:t>
            </a:r>
          </a:p>
        </p:txBody>
      </p:sp>
      <p:sp>
        <p:nvSpPr>
          <p:cNvPr id="4" name="Slide Number Placeholder 3"/>
          <p:cNvSpPr>
            <a:spLocks noGrp="1"/>
          </p:cNvSpPr>
          <p:nvPr>
            <p:ph type="sldNum" sz="quarter" idx="5"/>
          </p:nvPr>
        </p:nvSpPr>
        <p:spPr/>
        <p:txBody>
          <a:bodyPr/>
          <a:lstStyle/>
          <a:p>
            <a:pPr defTabSz="933237">
              <a:defRPr/>
            </a:pPr>
            <a:fld id="{8AC0F576-B8E2-45C4-94DD-ABF53BDDDCE6}" type="slidenum">
              <a:rPr lang="en-US">
                <a:solidFill>
                  <a:prstClr val="black"/>
                </a:solidFill>
                <a:latin typeface="Calibri" panose="020F0502020204030204"/>
              </a:rPr>
              <a:pPr defTabSz="93323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08060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include ALL applicants released by HR</a:t>
            </a:r>
          </a:p>
          <a:p>
            <a:endParaRPr lang="en-US" dirty="0"/>
          </a:p>
          <a:p>
            <a:r>
              <a:rPr lang="en-US" dirty="0"/>
              <a:t>Must document why someone did not move forward  in the process</a:t>
            </a:r>
          </a:p>
        </p:txBody>
      </p:sp>
      <p:sp>
        <p:nvSpPr>
          <p:cNvPr id="4" name="Slide Number Placeholder 3"/>
          <p:cNvSpPr>
            <a:spLocks noGrp="1"/>
          </p:cNvSpPr>
          <p:nvPr>
            <p:ph type="sldNum" sz="quarter" idx="5"/>
          </p:nvPr>
        </p:nvSpPr>
        <p:spPr/>
        <p:txBody>
          <a:bodyPr/>
          <a:lstStyle/>
          <a:p>
            <a:fld id="{710C8F23-B28A-4DA8-AF6A-B0BCE0F8A608}" type="slidenum">
              <a:rPr lang="en-US" smtClean="0"/>
              <a:t>5</a:t>
            </a:fld>
            <a:endParaRPr lang="en-US"/>
          </a:p>
        </p:txBody>
      </p:sp>
    </p:spTree>
    <p:extLst>
      <p:ext uri="{BB962C8B-B14F-4D97-AF65-F5344CB8AC3E}">
        <p14:creationId xmlns:p14="http://schemas.microsoft.com/office/powerpoint/2010/main" val="3741495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178582"/>
          </a:xfrm>
        </p:spPr>
        <p:txBody>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The department hiring official meets with the committee or panel prior to posting of position to share recommendation expectations and timelines for filling the vacant position.</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cs typeface="Times New Roman" panose="02020603050405020304" pitchFamily="18" charset="0"/>
              </a:rPr>
              <a:t>Position is approved and posted by HR with a closing date of minimum of 5 days of posting. Human Resources sends the hiring official a standardized email for next steps in the hiring process. </a:t>
            </a:r>
          </a:p>
          <a:p>
            <a:r>
              <a:rPr lang="en-US" sz="1400" dirty="0">
                <a:latin typeface="Calibri" panose="020F0502020204030204" pitchFamily="34" charset="0"/>
                <a:ea typeface="Calibri" panose="020F0502020204030204" pitchFamily="34" charset="0"/>
                <a:cs typeface="Times New Roman" panose="02020603050405020304" pitchFamily="18" charset="0"/>
              </a:rPr>
              <a:t>Posted position closes and applications are released by HR to the departmental hiring official for review/evaluation.  Human Resources sends the hiring official a standardized email for next steps in the hiring process</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cs typeface="Times New Roman" panose="02020603050405020304" pitchFamily="18" charset="0"/>
              </a:rPr>
              <a:t>Those identified on the (PRF) will have access to review/evaluate applications in Workday by logging in and searching by Requisition Number. </a:t>
            </a:r>
            <a:endParaRPr lang="en-US" sz="1400" dirty="0"/>
          </a:p>
        </p:txBody>
      </p:sp>
      <p:sp>
        <p:nvSpPr>
          <p:cNvPr id="4" name="Slide Number Placeholder 3"/>
          <p:cNvSpPr>
            <a:spLocks noGrp="1"/>
          </p:cNvSpPr>
          <p:nvPr>
            <p:ph type="sldNum" sz="quarter" idx="5"/>
          </p:nvPr>
        </p:nvSpPr>
        <p:spPr/>
        <p:txBody>
          <a:bodyPr/>
          <a:lstStyle/>
          <a:p>
            <a:fld id="{710C8F23-B28A-4DA8-AF6A-B0BCE0F8A608}" type="slidenum">
              <a:rPr lang="en-US" smtClean="0"/>
              <a:t>6</a:t>
            </a:fld>
            <a:endParaRPr lang="en-US"/>
          </a:p>
        </p:txBody>
      </p:sp>
    </p:spTree>
    <p:extLst>
      <p:ext uri="{BB962C8B-B14F-4D97-AF65-F5344CB8AC3E}">
        <p14:creationId xmlns:p14="http://schemas.microsoft.com/office/powerpoint/2010/main" val="276012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000000"/>
                </a:solidFill>
              </a:rPr>
              <a:t>The review panel or search committee members are responsible for evaluating </a:t>
            </a:r>
            <a:r>
              <a:rPr lang="en-US" sz="1400" b="1" i="1" dirty="0">
                <a:solidFill>
                  <a:srgbClr val="000000"/>
                </a:solidFill>
              </a:rPr>
              <a:t>ALL</a:t>
            </a:r>
            <a:r>
              <a:rPr lang="en-US" sz="1400" dirty="0">
                <a:solidFill>
                  <a:srgbClr val="000000"/>
                </a:solidFill>
              </a:rPr>
              <a:t> applicants released by HR to determine if minimum qualifications are met by each applicant as outlined in the posted job description. </a:t>
            </a:r>
            <a:r>
              <a:rPr lang="en-US" sz="1400" b="1" dirty="0">
                <a:solidFill>
                  <a:srgbClr val="000000"/>
                </a:solidFill>
              </a:rPr>
              <a:t>All </a:t>
            </a:r>
            <a:r>
              <a:rPr lang="en-US" sz="1400" dirty="0">
                <a:solidFill>
                  <a:srgbClr val="000000"/>
                </a:solidFill>
              </a:rPr>
              <a:t>applicants must be listed, evaluated, and scored on a standardized evaluation matrix or scoring tool.</a:t>
            </a:r>
          </a:p>
          <a:p>
            <a:endParaRPr lang="en-US" sz="1400" dirty="0">
              <a:solidFill>
                <a:srgbClr val="000000"/>
              </a:solidFill>
            </a:endParaRPr>
          </a:p>
          <a:p>
            <a:r>
              <a:rPr lang="en-US" sz="1400" dirty="0">
                <a:solidFill>
                  <a:srgbClr val="000000"/>
                </a:solidFill>
              </a:rPr>
              <a:t>The best way to begin evaluating is to compare each applicants’ resume/CV with the minimum qualifications for the position. </a:t>
            </a:r>
          </a:p>
          <a:p>
            <a:endParaRPr lang="en-US" sz="1400" dirty="0">
              <a:solidFill>
                <a:srgbClr val="000000"/>
              </a:solidFill>
            </a:endParaRPr>
          </a:p>
          <a:p>
            <a:r>
              <a:rPr lang="en-US" sz="1400" dirty="0">
                <a:solidFill>
                  <a:srgbClr val="000000"/>
                </a:solidFill>
              </a:rPr>
              <a:t>Only 1 matrix is needed- if multiple were used by each reviewer </a:t>
            </a:r>
            <a:r>
              <a:rPr lang="en-US" sz="1400">
                <a:solidFill>
                  <a:srgbClr val="000000"/>
                </a:solidFill>
              </a:rPr>
              <a:t>they must be combined into 1.</a:t>
            </a:r>
            <a:endParaRPr lang="en-US" sz="1400" dirty="0"/>
          </a:p>
        </p:txBody>
      </p:sp>
      <p:sp>
        <p:nvSpPr>
          <p:cNvPr id="4" name="Slide Number Placeholder 3"/>
          <p:cNvSpPr>
            <a:spLocks noGrp="1"/>
          </p:cNvSpPr>
          <p:nvPr>
            <p:ph type="sldNum" sz="quarter" idx="5"/>
          </p:nvPr>
        </p:nvSpPr>
        <p:spPr/>
        <p:txBody>
          <a:bodyPr/>
          <a:lstStyle/>
          <a:p>
            <a:pPr defTabSz="933237">
              <a:defRPr/>
            </a:pPr>
            <a:fld id="{8AC0F576-B8E2-45C4-94DD-ABF53BDDDCE6}" type="slidenum">
              <a:rPr lang="en-US">
                <a:solidFill>
                  <a:prstClr val="black"/>
                </a:solidFill>
                <a:latin typeface="Calibri" panose="020F0502020204030204"/>
              </a:rPr>
              <a:pPr defTabSz="933237">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6556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Evaluate ALL applicants for job postings’ “</a:t>
            </a:r>
            <a:r>
              <a:rPr lang="en-US" sz="1400" u="sng" dirty="0">
                <a:latin typeface="Calibri" panose="020F0502020204030204" pitchFamily="34" charset="0"/>
                <a:ea typeface="Calibri" panose="020F0502020204030204" pitchFamily="34" charset="0"/>
                <a:cs typeface="Times New Roman" panose="02020603050405020304" pitchFamily="18" charset="0"/>
              </a:rPr>
              <a:t>Required Minimum Education</a:t>
            </a:r>
            <a:r>
              <a:rPr lang="en-US" sz="1400" dirty="0">
                <a:latin typeface="Calibri" panose="020F0502020204030204" pitchFamily="34" charset="0"/>
                <a:ea typeface="Calibri" panose="020F0502020204030204" pitchFamily="34" charset="0"/>
                <a:cs typeface="Times New Roman" panose="02020603050405020304" pitchFamily="18" charset="0"/>
              </a:rPr>
              <a:t> and </a:t>
            </a:r>
            <a:r>
              <a:rPr lang="en-US" sz="1400" u="sng" dirty="0">
                <a:latin typeface="Calibri" panose="020F0502020204030204" pitchFamily="34" charset="0"/>
                <a:ea typeface="Calibri" panose="020F0502020204030204" pitchFamily="34" charset="0"/>
                <a:cs typeface="Times New Roman" panose="02020603050405020304" pitchFamily="18" charset="0"/>
              </a:rPr>
              <a:t>Required Years of Related Experience</a:t>
            </a:r>
            <a:r>
              <a:rPr lang="en-US" sz="1400" dirty="0">
                <a:latin typeface="Calibri" panose="020F0502020204030204" pitchFamily="34" charset="0"/>
                <a:ea typeface="Calibri" panose="020F0502020204030204" pitchFamily="34" charset="0"/>
                <a:cs typeface="Times New Roman" panose="02020603050405020304" pitchFamily="18" charset="0"/>
              </a:rPr>
              <a:t>” by indicating a (</a:t>
            </a:r>
            <a:r>
              <a:rPr lang="en-US" sz="1400" u="sng" dirty="0">
                <a:latin typeface="Calibri" panose="020F0502020204030204" pitchFamily="34" charset="0"/>
                <a:ea typeface="Calibri" panose="020F0502020204030204" pitchFamily="34" charset="0"/>
                <a:cs typeface="Times New Roman" panose="02020603050405020304" pitchFamily="18" charset="0"/>
              </a:rPr>
              <a:t>Y for Yes</a:t>
            </a:r>
            <a:r>
              <a:rPr lang="en-US" sz="1400" dirty="0">
                <a:latin typeface="Calibri" panose="020F0502020204030204" pitchFamily="34" charset="0"/>
                <a:ea typeface="Calibri" panose="020F0502020204030204" pitchFamily="34" charset="0"/>
                <a:cs typeface="Times New Roman" panose="02020603050405020304" pitchFamily="18" charset="0"/>
              </a:rPr>
              <a:t>) or (</a:t>
            </a:r>
            <a:r>
              <a:rPr lang="en-US" sz="1400" u="sng" dirty="0">
                <a:latin typeface="Calibri" panose="020F0502020204030204" pitchFamily="34" charset="0"/>
                <a:ea typeface="Calibri" panose="020F0502020204030204" pitchFamily="34" charset="0"/>
                <a:cs typeface="Times New Roman" panose="02020603050405020304" pitchFamily="18" charset="0"/>
              </a:rPr>
              <a:t>N for No</a:t>
            </a:r>
            <a:r>
              <a:rPr lang="en-US" sz="1400" dirty="0">
                <a:latin typeface="Calibri" panose="020F0502020204030204" pitchFamily="34" charset="0"/>
                <a:ea typeface="Calibri" panose="020F0502020204030204" pitchFamily="34" charset="0"/>
                <a:cs typeface="Times New Roman" panose="02020603050405020304" pitchFamily="18" charset="0"/>
              </a:rPr>
              <a:t>) in each column</a:t>
            </a:r>
          </a:p>
          <a:p>
            <a:pPr>
              <a:lnSpc>
                <a:spcPct val="107000"/>
              </a:lnSpc>
              <a:spcAft>
                <a:spcPts val="816"/>
              </a:spcAft>
            </a:pPr>
            <a:r>
              <a:rPr lang="en-US" sz="1400" dirty="0">
                <a:latin typeface="Calibri" panose="020F0502020204030204" pitchFamily="34" charset="0"/>
                <a:ea typeface="Calibri" panose="020F0502020204030204" pitchFamily="34" charset="0"/>
                <a:cs typeface="Times New Roman" panose="02020603050405020304" pitchFamily="18" charset="0"/>
              </a:rPr>
              <a:t>Identify each applicant’s “Veterans Status” by indicating a (</a:t>
            </a:r>
            <a:r>
              <a:rPr lang="en-US" sz="1400" u="sng" dirty="0">
                <a:latin typeface="Calibri" panose="020F0502020204030204" pitchFamily="34" charset="0"/>
                <a:ea typeface="Calibri" panose="020F0502020204030204" pitchFamily="34" charset="0"/>
                <a:cs typeface="Times New Roman" panose="02020603050405020304" pitchFamily="18" charset="0"/>
              </a:rPr>
              <a:t>Y for Yes</a:t>
            </a:r>
            <a:r>
              <a:rPr lang="en-US" sz="1400" dirty="0">
                <a:latin typeface="Calibri" panose="020F0502020204030204" pitchFamily="34" charset="0"/>
                <a:ea typeface="Calibri" panose="020F0502020204030204" pitchFamily="34" charset="0"/>
                <a:cs typeface="Times New Roman" panose="02020603050405020304" pitchFamily="18" charset="0"/>
              </a:rPr>
              <a:t>) or (</a:t>
            </a:r>
            <a:r>
              <a:rPr lang="en-US" sz="1400" u="sng" dirty="0">
                <a:latin typeface="Calibri" panose="020F0502020204030204" pitchFamily="34" charset="0"/>
                <a:ea typeface="Calibri" panose="020F0502020204030204" pitchFamily="34" charset="0"/>
                <a:cs typeface="Times New Roman" panose="02020603050405020304" pitchFamily="18" charset="0"/>
              </a:rPr>
              <a:t>N for No</a:t>
            </a:r>
            <a:r>
              <a:rPr lang="en-US" sz="1400" dirty="0">
                <a:latin typeface="Calibri" panose="020F0502020204030204" pitchFamily="34" charset="0"/>
                <a:ea typeface="Calibri" panose="020F0502020204030204" pitchFamily="34" charset="0"/>
                <a:cs typeface="Times New Roman" panose="02020603050405020304" pitchFamily="18" charset="0"/>
              </a:rPr>
              <a:t>), this information can be found on the application</a:t>
            </a:r>
          </a:p>
          <a:p>
            <a:r>
              <a:rPr lang="en-US" sz="1400" dirty="0">
                <a:latin typeface="Calibri" panose="020F0502020204030204" pitchFamily="34" charset="0"/>
                <a:ea typeface="Calibri" panose="020F0502020204030204" pitchFamily="34" charset="0"/>
                <a:cs typeface="Times New Roman" panose="02020603050405020304" pitchFamily="18" charset="0"/>
              </a:rPr>
              <a:t>If any applicant has an “</a:t>
            </a:r>
            <a:r>
              <a:rPr lang="en-US" sz="1400" i="1" dirty="0">
                <a:latin typeface="Calibri" panose="020F0502020204030204" pitchFamily="34" charset="0"/>
                <a:ea typeface="Calibri" panose="020F0502020204030204" pitchFamily="34" charset="0"/>
                <a:cs typeface="Times New Roman" panose="02020603050405020304" pitchFamily="18" charset="0"/>
              </a:rPr>
              <a:t>N for No</a:t>
            </a:r>
            <a:r>
              <a:rPr lang="en-US" sz="1400" dirty="0">
                <a:latin typeface="Calibri" panose="020F0502020204030204" pitchFamily="34" charset="0"/>
                <a:ea typeface="Calibri" panose="020F0502020204030204" pitchFamily="34" charset="0"/>
                <a:cs typeface="Times New Roman" panose="02020603050405020304" pitchFamily="18" charset="0"/>
              </a:rPr>
              <a:t>” in either the “</a:t>
            </a:r>
            <a:r>
              <a:rPr lang="en-US" sz="1400" i="1" dirty="0">
                <a:latin typeface="Calibri" panose="020F0502020204030204" pitchFamily="34" charset="0"/>
                <a:ea typeface="Calibri" panose="020F0502020204030204" pitchFamily="34" charset="0"/>
                <a:cs typeface="Times New Roman" panose="02020603050405020304" pitchFamily="18" charset="0"/>
              </a:rPr>
              <a:t>Required Education</a:t>
            </a:r>
            <a:r>
              <a:rPr lang="en-US" sz="1400" dirty="0">
                <a:latin typeface="Calibri" panose="020F0502020204030204" pitchFamily="34" charset="0"/>
                <a:ea typeface="Calibri" panose="020F0502020204030204" pitchFamily="34" charset="0"/>
                <a:cs typeface="Times New Roman" panose="02020603050405020304" pitchFamily="18" charset="0"/>
              </a:rPr>
              <a:t>” or “</a:t>
            </a:r>
            <a:r>
              <a:rPr lang="en-US" sz="1400" i="1" dirty="0">
                <a:latin typeface="Calibri" panose="020F0502020204030204" pitchFamily="34" charset="0"/>
                <a:ea typeface="Calibri" panose="020F0502020204030204" pitchFamily="34" charset="0"/>
                <a:cs typeface="Times New Roman" panose="02020603050405020304" pitchFamily="18" charset="0"/>
              </a:rPr>
              <a:t>Required Years of Experience</a:t>
            </a:r>
            <a:r>
              <a:rPr lang="en-US" sz="1400" dirty="0">
                <a:latin typeface="Calibri" panose="020F0502020204030204" pitchFamily="34" charset="0"/>
                <a:ea typeface="Calibri" panose="020F0502020204030204" pitchFamily="34" charset="0"/>
                <a:cs typeface="Times New Roman" panose="02020603050405020304" pitchFamily="18" charset="0"/>
              </a:rPr>
              <a:t>” no further evaluation is expected - these applicants “</a:t>
            </a:r>
            <a:r>
              <a:rPr lang="en-US" sz="1400" i="1" dirty="0">
                <a:latin typeface="Calibri" panose="020F0502020204030204" pitchFamily="34" charset="0"/>
                <a:ea typeface="Calibri" panose="020F0502020204030204" pitchFamily="34" charset="0"/>
                <a:cs typeface="Times New Roman" panose="02020603050405020304" pitchFamily="18" charset="0"/>
              </a:rPr>
              <a:t>Do Not Meet Minimum Requirements</a:t>
            </a:r>
            <a:r>
              <a:rPr lang="en-US" sz="1400" dirty="0">
                <a:latin typeface="Calibri" panose="020F0502020204030204" pitchFamily="34" charset="0"/>
                <a:ea typeface="Calibri" panose="020F0502020204030204" pitchFamily="34" charset="0"/>
                <a:cs typeface="Times New Roman" panose="02020603050405020304" pitchFamily="18" charset="0"/>
              </a:rPr>
              <a:t>” for the position.  </a:t>
            </a:r>
          </a:p>
          <a:p>
            <a:endParaRPr lang="en-US" dirty="0"/>
          </a:p>
        </p:txBody>
      </p:sp>
      <p:sp>
        <p:nvSpPr>
          <p:cNvPr id="4" name="Slide Number Placeholder 3"/>
          <p:cNvSpPr>
            <a:spLocks noGrp="1"/>
          </p:cNvSpPr>
          <p:nvPr>
            <p:ph type="sldNum" sz="quarter" idx="5"/>
          </p:nvPr>
        </p:nvSpPr>
        <p:spPr/>
        <p:txBody>
          <a:bodyPr/>
          <a:lstStyle/>
          <a:p>
            <a:fld id="{710C8F23-B28A-4DA8-AF6A-B0BCE0F8A608}" type="slidenum">
              <a:rPr lang="en-US" smtClean="0"/>
              <a:t>8</a:t>
            </a:fld>
            <a:endParaRPr lang="en-US"/>
          </a:p>
        </p:txBody>
      </p:sp>
    </p:spTree>
    <p:extLst>
      <p:ext uri="{BB962C8B-B14F-4D97-AF65-F5344CB8AC3E}">
        <p14:creationId xmlns:p14="http://schemas.microsoft.com/office/powerpoint/2010/main" val="3903592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Continued evaluation of remaining applicants who met required minimums based on job related criteria outlined on the evaluation matrix by designated scores given for review including “preferred qualifications”</a:t>
            </a:r>
          </a:p>
          <a:p>
            <a:pPr marL="466618">
              <a:lnSpc>
                <a:spcPct val="107000"/>
              </a:lnSpc>
            </a:pPr>
            <a:r>
              <a:rPr lang="en-US" sz="18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10C8F23-B28A-4DA8-AF6A-B0BCE0F8A608}" type="slidenum">
              <a:rPr lang="en-US" smtClean="0"/>
              <a:t>9</a:t>
            </a:fld>
            <a:endParaRPr lang="en-US"/>
          </a:p>
        </p:txBody>
      </p:sp>
    </p:spTree>
    <p:extLst>
      <p:ext uri="{BB962C8B-B14F-4D97-AF65-F5344CB8AC3E}">
        <p14:creationId xmlns:p14="http://schemas.microsoft.com/office/powerpoint/2010/main" val="177050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658031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23B2E-0884-4226-851F-4D753A1B4076}"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126361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23B2E-0884-4226-851F-4D753A1B4076}"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25091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23B2E-0884-4226-851F-4D753A1B4076}"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48982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9623B2E-0884-4226-851F-4D753A1B4076}"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1190113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9623B2E-0884-4226-851F-4D753A1B4076}"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1155590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23B2E-0884-4226-851F-4D753A1B4076}"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4036431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623B2E-0884-4226-851F-4D753A1B4076}"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4247705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623B2E-0884-4226-851F-4D753A1B4076}" type="datetimeFigureOut">
              <a:rPr lang="en-US" smtClean="0"/>
              <a:t>4/23/2024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3081229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9623B2E-0884-4226-851F-4D753A1B4076}"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89062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9623B2E-0884-4226-851F-4D753A1B4076}"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284465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06280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9623B2E-0884-4226-851F-4D753A1B4076}" type="datetimeFigureOut">
              <a:rPr lang="en-US" smtClean="0"/>
              <a:t>4/23/2024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110865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23B2E-0884-4226-851F-4D753A1B4076}"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1536560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23B2E-0884-4226-851F-4D753A1B4076}"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1592124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623B2E-0884-4226-851F-4D753A1B4076}"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198291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623B2E-0884-4226-851F-4D753A1B4076}"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21156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623B2E-0884-4226-851F-4D753A1B4076}"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36360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23B2E-0884-4226-851F-4D753A1B4076}"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0E6B1FB-DF32-4265-BF09-238AFC603059}" type="slidenum">
              <a:rPr lang="en-US" smtClean="0"/>
              <a:t>‹#›</a:t>
            </a:fld>
            <a:endParaRPr lang="en-US"/>
          </a:p>
        </p:txBody>
      </p:sp>
    </p:spTree>
    <p:extLst>
      <p:ext uri="{BB962C8B-B14F-4D97-AF65-F5344CB8AC3E}">
        <p14:creationId xmlns:p14="http://schemas.microsoft.com/office/powerpoint/2010/main" val="3882358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3.jpe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4/23/2024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376844795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9623B2E-0884-4226-851F-4D753A1B4076}" type="datetimeFigureOut">
              <a:rPr lang="en-US" smtClean="0"/>
              <a:t>4/23/2024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0E6B1FB-DF32-4265-BF09-238AFC603059}" type="slidenum">
              <a:rPr lang="en-US" smtClean="0"/>
              <a:t>‹#›</a:t>
            </a:fld>
            <a:endParaRPr lang="en-US"/>
          </a:p>
        </p:txBody>
      </p:sp>
    </p:spTree>
    <p:extLst>
      <p:ext uri="{BB962C8B-B14F-4D97-AF65-F5344CB8AC3E}">
        <p14:creationId xmlns:p14="http://schemas.microsoft.com/office/powerpoint/2010/main" val="212927784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Search%20Procedures%20Docs%2020-21/Unlawful%20Interview%20Questions%2010152021.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2020%20-%202021/Search%20Procedures%20Docs%2020-21/Standard-Interview-Questionnaire-08182021.do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diagramQuickStyle" Target="../diagrams/quickStyle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Sample-Reference-Check-Questions_12062020.pdf" TargetMode="External"/><Relationship Id="rId4" Type="http://schemas.openxmlformats.org/officeDocument/2006/relationships/image" Target="../media/image15.sv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Revised%20Evaluation%20Matrix%2010062022.xls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1"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3"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5" name="Rectangle 24">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5A550C6-7EA4-433A-A512-C490A941DCF2}"/>
              </a:ext>
            </a:extLst>
          </p:cNvPr>
          <p:cNvSpPr>
            <a:spLocks noGrp="1"/>
          </p:cNvSpPr>
          <p:nvPr>
            <p:ph type="ctrTitle"/>
          </p:nvPr>
        </p:nvSpPr>
        <p:spPr>
          <a:xfrm>
            <a:off x="1683171" y="1143000"/>
            <a:ext cx="8825658" cy="3389217"/>
          </a:xfrm>
        </p:spPr>
        <p:txBody>
          <a:bodyPr anchor="ctr">
            <a:normAutofit/>
          </a:bodyPr>
          <a:lstStyle/>
          <a:p>
            <a:pPr algn="ctr"/>
            <a:r>
              <a:rPr lang="en-US" sz="4800" dirty="0">
                <a:solidFill>
                  <a:srgbClr val="FFFFFF"/>
                </a:solidFill>
                <a:latin typeface="Times New Roman" panose="02020603050405020304" pitchFamily="18" charset="0"/>
                <a:cs typeface="Times New Roman" panose="02020603050405020304" pitchFamily="18" charset="0"/>
              </a:rPr>
              <a:t>Documenting the </a:t>
            </a:r>
            <a:br>
              <a:rPr lang="en-US" sz="4800" dirty="0">
                <a:solidFill>
                  <a:srgbClr val="FFFFFF"/>
                </a:solidFill>
                <a:latin typeface="Times New Roman" panose="02020603050405020304" pitchFamily="18" charset="0"/>
                <a:cs typeface="Times New Roman" panose="02020603050405020304" pitchFamily="18" charset="0"/>
              </a:rPr>
            </a:br>
            <a:r>
              <a:rPr lang="en-US" sz="4800" dirty="0">
                <a:solidFill>
                  <a:srgbClr val="FFFFFF"/>
                </a:solidFill>
                <a:latin typeface="Times New Roman" panose="02020603050405020304" pitchFamily="18" charset="0"/>
                <a:cs typeface="Times New Roman" panose="02020603050405020304" pitchFamily="18" charset="0"/>
              </a:rPr>
              <a:t>Search Process</a:t>
            </a:r>
          </a:p>
        </p:txBody>
      </p:sp>
      <p:sp>
        <p:nvSpPr>
          <p:cNvPr id="3" name="Subtitle 2">
            <a:extLst>
              <a:ext uri="{FF2B5EF4-FFF2-40B4-BE49-F238E27FC236}">
                <a16:creationId xmlns:a16="http://schemas.microsoft.com/office/drawing/2014/main" id="{869C7265-887D-4C99-B32F-9F4492CA79EA}"/>
              </a:ext>
            </a:extLst>
          </p:cNvPr>
          <p:cNvSpPr>
            <a:spLocks noGrp="1"/>
          </p:cNvSpPr>
          <p:nvPr>
            <p:ph type="subTitle" idx="1"/>
          </p:nvPr>
        </p:nvSpPr>
        <p:spPr>
          <a:xfrm>
            <a:off x="1683170" y="5048059"/>
            <a:ext cx="9584269" cy="1021724"/>
          </a:xfrm>
        </p:spPr>
        <p:txBody>
          <a:bodyPr>
            <a:noAutofit/>
          </a:bodyPr>
          <a:lstStyle/>
          <a:p>
            <a:pPr algn="ctr">
              <a:lnSpc>
                <a:spcPct val="90000"/>
              </a:lnSpc>
            </a:pPr>
            <a:r>
              <a:rPr lang="en-US" sz="3200" dirty="0">
                <a:solidFill>
                  <a:schemeClr val="tx2"/>
                </a:solidFill>
                <a:latin typeface="Times New Roman" panose="02020603050405020304" pitchFamily="18" charset="0"/>
                <a:cs typeface="Times New Roman" panose="02020603050405020304" pitchFamily="18" charset="0"/>
              </a:rPr>
              <a:t>Toya Douglas – Director, Equal Opportunity</a:t>
            </a:r>
          </a:p>
        </p:txBody>
      </p:sp>
    </p:spTree>
    <p:extLst>
      <p:ext uri="{BB962C8B-B14F-4D97-AF65-F5344CB8AC3E}">
        <p14:creationId xmlns:p14="http://schemas.microsoft.com/office/powerpoint/2010/main" val="822522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ED45-3F58-F0EA-DF19-61499D86A23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Interview Process</a:t>
            </a:r>
          </a:p>
        </p:txBody>
      </p:sp>
      <p:sp>
        <p:nvSpPr>
          <p:cNvPr id="3" name="Content Placeholder 2">
            <a:extLst>
              <a:ext uri="{FF2B5EF4-FFF2-40B4-BE49-F238E27FC236}">
                <a16:creationId xmlns:a16="http://schemas.microsoft.com/office/drawing/2014/main" id="{498C7469-0280-A648-B2C6-E2CA3FDCB7D1}"/>
              </a:ext>
            </a:extLst>
          </p:cNvPr>
          <p:cNvSpPr>
            <a:spLocks noGrp="1"/>
          </p:cNvSpPr>
          <p:nvPr>
            <p:ph idx="1"/>
          </p:nvPr>
        </p:nvSpPr>
        <p:spPr>
          <a:xfrm>
            <a:off x="609599" y="1207363"/>
            <a:ext cx="11100047" cy="4918801"/>
          </a:xfrm>
        </p:spPr>
        <p:txBody>
          <a:bodyPr>
            <a:normAutofit/>
          </a:bodyPr>
          <a:lstStyle/>
          <a:p>
            <a:r>
              <a:rPr lang="en-US" dirty="0">
                <a:latin typeface="Times New Roman" panose="02020603050405020304" pitchFamily="18" charset="0"/>
                <a:cs typeface="Times New Roman" panose="02020603050405020304" pitchFamily="18" charset="0"/>
              </a:rPr>
              <a:t>Evaluation scores determine who will move forward</a:t>
            </a:r>
          </a:p>
          <a:p>
            <a:r>
              <a:rPr lang="en-US" dirty="0">
                <a:latin typeface="Times New Roman" panose="02020603050405020304" pitchFamily="18" charset="0"/>
                <a:cs typeface="Times New Roman" panose="02020603050405020304" pitchFamily="18" charset="0"/>
              </a:rPr>
              <a:t>Determine how many will be invited for an interview</a:t>
            </a:r>
          </a:p>
          <a:p>
            <a:r>
              <a:rPr lang="en-US" dirty="0">
                <a:latin typeface="Times New Roman" panose="02020603050405020304" pitchFamily="18" charset="0"/>
                <a:cs typeface="Times New Roman" panose="02020603050405020304" pitchFamily="18" charset="0"/>
              </a:rPr>
              <a:t>Develop a list of standardized interview questions</a:t>
            </a:r>
          </a:p>
          <a:p>
            <a:r>
              <a:rPr lang="en-US" dirty="0">
                <a:latin typeface="Times New Roman" panose="02020603050405020304" pitchFamily="18" charset="0"/>
                <a:cs typeface="Times New Roman" panose="02020603050405020304" pitchFamily="18" charset="0"/>
              </a:rPr>
              <a:t>Decide if the interviews will be online or in-person</a:t>
            </a:r>
          </a:p>
          <a:p>
            <a:r>
              <a:rPr lang="en-US" dirty="0">
                <a:latin typeface="Times New Roman" panose="02020603050405020304" pitchFamily="18" charset="0"/>
                <a:cs typeface="Times New Roman" panose="02020603050405020304" pitchFamily="18" charset="0"/>
              </a:rPr>
              <a:t>Carefully review and avoid list of “unlawful questions”</a:t>
            </a:r>
          </a:p>
          <a:p>
            <a:r>
              <a:rPr lang="en-US" dirty="0">
                <a:latin typeface="Times New Roman" panose="02020603050405020304" pitchFamily="18" charset="0"/>
                <a:cs typeface="Times New Roman" panose="02020603050405020304" pitchFamily="18" charset="0"/>
              </a:rPr>
              <a:t>Each interviewer completes a questionnaire</a:t>
            </a:r>
          </a:p>
          <a:p>
            <a:r>
              <a:rPr lang="en-US" dirty="0">
                <a:latin typeface="Times New Roman" panose="02020603050405020304" pitchFamily="18" charset="0"/>
                <a:cs typeface="Times New Roman" panose="02020603050405020304" pitchFamily="18" charset="0"/>
              </a:rPr>
              <a:t>All job-related responses are documented </a:t>
            </a:r>
          </a:p>
          <a:p>
            <a:r>
              <a:rPr lang="en-US" dirty="0">
                <a:latin typeface="Times New Roman" panose="02020603050405020304" pitchFamily="18" charset="0"/>
                <a:cs typeface="Times New Roman" panose="02020603050405020304" pitchFamily="18" charset="0"/>
              </a:rPr>
              <a:t>A reasonable accommodation can be requested</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pic>
        <p:nvPicPr>
          <p:cNvPr id="5" name="Graphic 4" descr="Chat with solid fill">
            <a:hlinkClick r:id="rId3" action="ppaction://hlinkfile"/>
            <a:extLst>
              <a:ext uri="{FF2B5EF4-FFF2-40B4-BE49-F238E27FC236}">
                <a16:creationId xmlns:a16="http://schemas.microsoft.com/office/drawing/2014/main" id="{648230AA-4BD6-7C65-443E-3EEF060E9B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1626" y="4070758"/>
            <a:ext cx="1374396" cy="1382086"/>
          </a:xfrm>
          <a:prstGeom prst="rect">
            <a:avLst/>
          </a:prstGeom>
        </p:spPr>
      </p:pic>
      <p:sp>
        <p:nvSpPr>
          <p:cNvPr id="4" name="TextBox 3">
            <a:extLst>
              <a:ext uri="{FF2B5EF4-FFF2-40B4-BE49-F238E27FC236}">
                <a16:creationId xmlns:a16="http://schemas.microsoft.com/office/drawing/2014/main" id="{BBCD2BA9-D934-45A4-897C-5D7F9EBD1140}"/>
              </a:ext>
            </a:extLst>
          </p:cNvPr>
          <p:cNvSpPr txBox="1"/>
          <p:nvPr/>
        </p:nvSpPr>
        <p:spPr>
          <a:xfrm>
            <a:off x="10863309" y="4300136"/>
            <a:ext cx="1136341" cy="923330"/>
          </a:xfrm>
          <a:prstGeom prst="rect">
            <a:avLst/>
          </a:prstGeom>
          <a:noFill/>
        </p:spPr>
        <p:txBody>
          <a:bodyPr wrap="square" rtlCol="0">
            <a:spAutoFit/>
          </a:bodyPr>
          <a:lstStyle/>
          <a:p>
            <a:r>
              <a:rPr lang="en-US" dirty="0">
                <a:solidFill>
                  <a:srgbClr val="FF0000"/>
                </a:solidFill>
              </a:rPr>
              <a:t>Unlawful Interview Questions</a:t>
            </a:r>
          </a:p>
        </p:txBody>
      </p:sp>
    </p:spTree>
    <p:extLst>
      <p:ext uri="{BB962C8B-B14F-4D97-AF65-F5344CB8AC3E}">
        <p14:creationId xmlns:p14="http://schemas.microsoft.com/office/powerpoint/2010/main" val="409328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E73E-B44B-702A-1362-DC28CD1D32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Standard Interview Questionnaire</a:t>
            </a:r>
          </a:p>
        </p:txBody>
      </p:sp>
      <p:sp>
        <p:nvSpPr>
          <p:cNvPr id="8" name="Rectangle: Rounded Corners 7">
            <a:extLst>
              <a:ext uri="{FF2B5EF4-FFF2-40B4-BE49-F238E27FC236}">
                <a16:creationId xmlns:a16="http://schemas.microsoft.com/office/drawing/2014/main" id="{BB3D6D0D-4FC2-8CE3-F031-B2E41B8FB089}"/>
              </a:ext>
            </a:extLst>
          </p:cNvPr>
          <p:cNvSpPr/>
          <p:nvPr/>
        </p:nvSpPr>
        <p:spPr>
          <a:xfrm>
            <a:off x="10375641" y="4991878"/>
            <a:ext cx="1082351" cy="914400"/>
          </a:xfrm>
          <a:prstGeom prst="roundRec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Let’s </a:t>
            </a:r>
            <a:r>
              <a:rPr kumimoji="0" lang="en-US" sz="1800" b="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hlinkClick r:id="rId3" action="ppaction://hlinkfile"/>
              </a:rPr>
              <a:t>Practice</a:t>
            </a:r>
            <a:endParaRPr kumimoji="0" lang="en-US" sz="1800" b="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DA4403A-050C-4278-B2F9-08C94BBC56F7}"/>
              </a:ext>
            </a:extLst>
          </p:cNvPr>
          <p:cNvSpPr txBox="1"/>
          <p:nvPr/>
        </p:nvSpPr>
        <p:spPr>
          <a:xfrm>
            <a:off x="5637320" y="2974019"/>
            <a:ext cx="914400" cy="914400"/>
          </a:xfrm>
          <a:prstGeom prst="rect">
            <a:avLst/>
          </a:prstGeom>
          <a:noFill/>
        </p:spPr>
        <p:txBody>
          <a:bodyPr wrap="square" rtlCol="0">
            <a:spAutoFit/>
          </a:bodyPr>
          <a:lstStyle/>
          <a:p>
            <a:endParaRPr lang="en-US" dirty="0"/>
          </a:p>
        </p:txBody>
      </p:sp>
      <p:pic>
        <p:nvPicPr>
          <p:cNvPr id="11" name="Content Placeholder 10">
            <a:extLst>
              <a:ext uri="{FF2B5EF4-FFF2-40B4-BE49-F238E27FC236}">
                <a16:creationId xmlns:a16="http://schemas.microsoft.com/office/drawing/2014/main" id="{B28D00AC-9FE8-4A6A-A205-92202EE9D4D2}"/>
              </a:ext>
            </a:extLst>
          </p:cNvPr>
          <p:cNvPicPr>
            <a:picLocks noGrp="1"/>
          </p:cNvPicPr>
          <p:nvPr>
            <p:ph idx="1"/>
          </p:nvPr>
        </p:nvPicPr>
        <p:blipFill>
          <a:blip r:embed="rId4"/>
          <a:stretch>
            <a:fillRect/>
          </a:stretch>
        </p:blipFill>
        <p:spPr>
          <a:xfrm>
            <a:off x="2396972" y="1315613"/>
            <a:ext cx="7173156" cy="4685691"/>
          </a:xfrm>
          <a:prstGeom prst="rect">
            <a:avLst/>
          </a:prstGeom>
        </p:spPr>
      </p:pic>
    </p:spTree>
    <p:extLst>
      <p:ext uri="{BB962C8B-B14F-4D97-AF65-F5344CB8AC3E}">
        <p14:creationId xmlns:p14="http://schemas.microsoft.com/office/powerpoint/2010/main" val="218575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C42CC9-9A83-E5DF-E22A-B601B59BD5AE}"/>
              </a:ext>
            </a:extLst>
          </p:cNvPr>
          <p:cNvSpPr>
            <a:spLocks noGrp="1"/>
          </p:cNvSpPr>
          <p:nvPr>
            <p:ph idx="1"/>
          </p:nvPr>
        </p:nvSpPr>
        <p:spPr>
          <a:xfrm>
            <a:off x="1338167" y="2078780"/>
            <a:ext cx="2534816" cy="2369976"/>
          </a:xfrm>
          <a:prstGeom prst="rect">
            <a:avLst/>
          </a:prstGeom>
          <a:solidFill>
            <a:schemeClr val="accent4">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2400" dirty="0">
                <a:solidFill>
                  <a:srgbClr val="FFC000"/>
                </a:solidFill>
                <a:latin typeface="Times New Roman" panose="02020603050405020304" pitchFamily="18" charset="0"/>
                <a:cs typeface="Times New Roman" panose="02020603050405020304" pitchFamily="18" charset="0"/>
              </a:rPr>
              <a:t>Calculate the interview scores</a:t>
            </a:r>
          </a:p>
        </p:txBody>
      </p:sp>
      <p:sp>
        <p:nvSpPr>
          <p:cNvPr id="9" name="Content Placeholder 3">
            <a:extLst>
              <a:ext uri="{FF2B5EF4-FFF2-40B4-BE49-F238E27FC236}">
                <a16:creationId xmlns:a16="http://schemas.microsoft.com/office/drawing/2014/main" id="{C5B8AF34-B934-3DAC-7FDC-353BCB6AAFD1}"/>
              </a:ext>
            </a:extLst>
          </p:cNvPr>
          <p:cNvSpPr txBox="1">
            <a:spLocks/>
          </p:cNvSpPr>
          <p:nvPr/>
        </p:nvSpPr>
        <p:spPr>
          <a:xfrm>
            <a:off x="7508032" y="567612"/>
            <a:ext cx="2718148" cy="2369976"/>
          </a:xfrm>
          <a:prstGeom prst="rect">
            <a:avLst/>
          </a:prstGeom>
          <a:solidFill>
            <a:schemeClr val="accent4">
              <a:lumMod val="75000"/>
            </a:schemeClr>
          </a:solidFill>
          <a:ln w="25400" cap="flat" cmpd="sng" algn="ctr">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sz="2400" dirty="0">
                <a:solidFill>
                  <a:srgbClr val="FFC000"/>
                </a:solidFill>
                <a:latin typeface="Times New Roman" panose="02020603050405020304" pitchFamily="18" charset="0"/>
                <a:cs typeface="Times New Roman" panose="02020603050405020304" pitchFamily="18" charset="0"/>
              </a:rPr>
              <a:t>Second round of interviews</a:t>
            </a:r>
          </a:p>
          <a:p>
            <a:pPr marL="0" indent="0" algn="ctr">
              <a:buFont typeface="Arial" pitchFamily="34" charset="0"/>
              <a:buNone/>
            </a:pPr>
            <a:r>
              <a:rPr lang="en-US" sz="2400" dirty="0">
                <a:solidFill>
                  <a:srgbClr val="FFC000"/>
                </a:solidFill>
                <a:latin typeface="Times New Roman" panose="02020603050405020304" pitchFamily="18" charset="0"/>
                <a:cs typeface="Times New Roman" panose="02020603050405020304" pitchFamily="18" charset="0"/>
              </a:rPr>
              <a:t>(campus or online)</a:t>
            </a:r>
          </a:p>
        </p:txBody>
      </p:sp>
      <p:sp>
        <p:nvSpPr>
          <p:cNvPr id="12" name="Content Placeholder 3">
            <a:extLst>
              <a:ext uri="{FF2B5EF4-FFF2-40B4-BE49-F238E27FC236}">
                <a16:creationId xmlns:a16="http://schemas.microsoft.com/office/drawing/2014/main" id="{131E8D65-DE9E-2600-2314-A8B3F5E8CAC1}"/>
              </a:ext>
            </a:extLst>
          </p:cNvPr>
          <p:cNvSpPr txBox="1">
            <a:spLocks/>
          </p:cNvSpPr>
          <p:nvPr/>
        </p:nvSpPr>
        <p:spPr>
          <a:xfrm>
            <a:off x="7508031" y="3540968"/>
            <a:ext cx="2718149" cy="2369976"/>
          </a:xfrm>
          <a:prstGeom prst="rect">
            <a:avLst/>
          </a:prstGeom>
          <a:solidFill>
            <a:schemeClr val="accent4">
              <a:lumMod val="75000"/>
            </a:schemeClr>
          </a:solidFill>
          <a:ln w="25400" cap="flat" cmpd="sng" algn="ctr">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sz="2400" dirty="0">
                <a:solidFill>
                  <a:srgbClr val="FFC000"/>
                </a:solidFill>
                <a:latin typeface="Times New Roman" panose="02020603050405020304" pitchFamily="18" charset="0"/>
                <a:cs typeface="Times New Roman" panose="02020603050405020304" pitchFamily="18" charset="0"/>
              </a:rPr>
              <a:t>Final recommendations to the hiring official</a:t>
            </a:r>
          </a:p>
        </p:txBody>
      </p:sp>
      <p:sp>
        <p:nvSpPr>
          <p:cNvPr id="17" name="Arrow: Right 16">
            <a:extLst>
              <a:ext uri="{FF2B5EF4-FFF2-40B4-BE49-F238E27FC236}">
                <a16:creationId xmlns:a16="http://schemas.microsoft.com/office/drawing/2014/main" id="{8F35EAF3-2DB9-8BDF-7C83-AB50B538D714}"/>
              </a:ext>
            </a:extLst>
          </p:cNvPr>
          <p:cNvSpPr/>
          <p:nvPr/>
        </p:nvSpPr>
        <p:spPr>
          <a:xfrm>
            <a:off x="5097990" y="2213212"/>
            <a:ext cx="978408" cy="25046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AF1B6FE6-9F47-BEC5-7229-C423C45D2E13}"/>
              </a:ext>
            </a:extLst>
          </p:cNvPr>
          <p:cNvSpPr/>
          <p:nvPr/>
        </p:nvSpPr>
        <p:spPr>
          <a:xfrm>
            <a:off x="5097990" y="3724770"/>
            <a:ext cx="978408" cy="25046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6AC958E-DF61-01C5-8D58-329E279DA603}"/>
              </a:ext>
            </a:extLst>
          </p:cNvPr>
          <p:cNvSpPr txBox="1"/>
          <p:nvPr/>
        </p:nvSpPr>
        <p:spPr>
          <a:xfrm>
            <a:off x="5304617" y="2909555"/>
            <a:ext cx="48442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or</a:t>
            </a:r>
          </a:p>
        </p:txBody>
      </p:sp>
    </p:spTree>
    <p:extLst>
      <p:ext uri="{BB962C8B-B14F-4D97-AF65-F5344CB8AC3E}">
        <p14:creationId xmlns:p14="http://schemas.microsoft.com/office/powerpoint/2010/main" val="254910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63D7A-E7AB-7E82-2ED9-0027813C90A2}"/>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Campus Interviews</a:t>
            </a:r>
          </a:p>
        </p:txBody>
      </p:sp>
      <p:sp>
        <p:nvSpPr>
          <p:cNvPr id="3" name="Content Placeholder 2">
            <a:extLst>
              <a:ext uri="{FF2B5EF4-FFF2-40B4-BE49-F238E27FC236}">
                <a16:creationId xmlns:a16="http://schemas.microsoft.com/office/drawing/2014/main" id="{123A5D6B-C01E-09AF-4CD7-76FB3D7EBC85}"/>
              </a:ext>
            </a:extLst>
          </p:cNvPr>
          <p:cNvSpPr>
            <a:spLocks noGrp="1"/>
          </p:cNvSpPr>
          <p:nvPr>
            <p:ph idx="1"/>
          </p:nvPr>
        </p:nvSpPr>
        <p:spPr/>
        <p:txBody>
          <a:bodyPr/>
          <a:lstStyle/>
          <a:p>
            <a:endParaRPr lang="en-US" dirty="0"/>
          </a:p>
          <a:p>
            <a:pPr marL="0" indent="0">
              <a:buNone/>
            </a:pPr>
            <a:endParaRPr lang="en-US" dirty="0"/>
          </a:p>
        </p:txBody>
      </p:sp>
      <p:sp>
        <p:nvSpPr>
          <p:cNvPr id="4" name="Rectangle: Rounded Corners 3">
            <a:extLst>
              <a:ext uri="{FF2B5EF4-FFF2-40B4-BE49-F238E27FC236}">
                <a16:creationId xmlns:a16="http://schemas.microsoft.com/office/drawing/2014/main" id="{AB176CB7-B8AB-5110-8E87-3A2DB81170F0}"/>
              </a:ext>
            </a:extLst>
          </p:cNvPr>
          <p:cNvSpPr/>
          <p:nvPr/>
        </p:nvSpPr>
        <p:spPr>
          <a:xfrm>
            <a:off x="2320954" y="1671506"/>
            <a:ext cx="7550091" cy="3514987"/>
          </a:xfrm>
          <a:prstGeom prst="roundRect">
            <a:avLst/>
          </a:prstGeom>
          <a:solidFill>
            <a:srgbClr val="FFC0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4">
                    <a:lumMod val="75000"/>
                  </a:schemeClr>
                </a:solidFill>
                <a:latin typeface="Times New Roman" panose="02020603050405020304" pitchFamily="18" charset="0"/>
                <a:cs typeface="Times New Roman" panose="02020603050405020304" pitchFamily="18" charset="0"/>
              </a:rPr>
              <a:t>Consult with the hiring official</a:t>
            </a:r>
          </a:p>
          <a:p>
            <a:pPr algn="ctr"/>
            <a:endParaRPr lang="en-US" sz="3200" b="1" dirty="0">
              <a:solidFill>
                <a:schemeClr val="accent4">
                  <a:lumMod val="75000"/>
                </a:schemeClr>
              </a:solidFill>
              <a:latin typeface="Times New Roman" panose="02020603050405020304" pitchFamily="18" charset="0"/>
              <a:cs typeface="Times New Roman" panose="02020603050405020304" pitchFamily="18" charset="0"/>
            </a:endParaRPr>
          </a:p>
          <a:p>
            <a:pPr algn="ctr"/>
            <a:r>
              <a:rPr lang="en-US" sz="3200" b="1" dirty="0">
                <a:solidFill>
                  <a:schemeClr val="accent4">
                    <a:lumMod val="75000"/>
                  </a:schemeClr>
                </a:solidFill>
                <a:latin typeface="Times New Roman" panose="02020603050405020304" pitchFamily="18" charset="0"/>
                <a:cs typeface="Times New Roman" panose="02020603050405020304" pitchFamily="18" charset="0"/>
              </a:rPr>
              <a:t>Coordinate schedules </a:t>
            </a:r>
          </a:p>
          <a:p>
            <a:pPr algn="ctr"/>
            <a:endParaRPr lang="en-US" sz="3200" b="1" dirty="0">
              <a:solidFill>
                <a:schemeClr val="accent4">
                  <a:lumMod val="75000"/>
                </a:schemeClr>
              </a:solidFill>
              <a:latin typeface="Times New Roman" panose="02020603050405020304" pitchFamily="18" charset="0"/>
              <a:cs typeface="Times New Roman" panose="02020603050405020304" pitchFamily="18" charset="0"/>
            </a:endParaRPr>
          </a:p>
          <a:p>
            <a:pPr algn="ctr"/>
            <a:r>
              <a:rPr lang="en-US" sz="3200" b="1" dirty="0">
                <a:solidFill>
                  <a:schemeClr val="accent4">
                    <a:lumMod val="75000"/>
                  </a:schemeClr>
                </a:solidFill>
                <a:latin typeface="Times New Roman" panose="02020603050405020304" pitchFamily="18" charset="0"/>
                <a:cs typeface="Times New Roman" panose="02020603050405020304" pitchFamily="18" charset="0"/>
              </a:rPr>
              <a:t>Request pre-approval for any </a:t>
            </a:r>
          </a:p>
          <a:p>
            <a:pPr algn="ctr"/>
            <a:r>
              <a:rPr lang="en-US" sz="3200" b="1" dirty="0">
                <a:solidFill>
                  <a:schemeClr val="accent4">
                    <a:lumMod val="75000"/>
                  </a:schemeClr>
                </a:solidFill>
                <a:latin typeface="Times New Roman" panose="02020603050405020304" pitchFamily="18" charset="0"/>
                <a:cs typeface="Times New Roman" panose="02020603050405020304" pitchFamily="18" charset="0"/>
              </a:rPr>
              <a:t>budgetary items</a:t>
            </a:r>
          </a:p>
        </p:txBody>
      </p:sp>
      <p:pic>
        <p:nvPicPr>
          <p:cNvPr id="6" name="Graphic 5" descr="Checkmark with solid fill">
            <a:extLst>
              <a:ext uri="{FF2B5EF4-FFF2-40B4-BE49-F238E27FC236}">
                <a16:creationId xmlns:a16="http://schemas.microsoft.com/office/drawing/2014/main" id="{81FFCC4F-C384-098B-78B5-782E0DB3A5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1113" y="2081524"/>
            <a:ext cx="451390" cy="494951"/>
          </a:xfrm>
          <a:prstGeom prst="rect">
            <a:avLst/>
          </a:prstGeom>
        </p:spPr>
      </p:pic>
      <p:pic>
        <p:nvPicPr>
          <p:cNvPr id="9" name="Graphic 8" descr="Checkmark with solid fill">
            <a:extLst>
              <a:ext uri="{FF2B5EF4-FFF2-40B4-BE49-F238E27FC236}">
                <a16:creationId xmlns:a16="http://schemas.microsoft.com/office/drawing/2014/main" id="{0D4E5DCE-F1A9-33DE-220D-2DC469C6F4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822" y="3068273"/>
            <a:ext cx="466770" cy="494951"/>
          </a:xfrm>
          <a:prstGeom prst="rect">
            <a:avLst/>
          </a:prstGeom>
        </p:spPr>
      </p:pic>
      <p:pic>
        <p:nvPicPr>
          <p:cNvPr id="10" name="Graphic 9" descr="Checkmark with solid fill">
            <a:extLst>
              <a:ext uri="{FF2B5EF4-FFF2-40B4-BE49-F238E27FC236}">
                <a16:creationId xmlns:a16="http://schemas.microsoft.com/office/drawing/2014/main" id="{7186960B-3911-F351-9C78-35E615C39A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9490" y="3976394"/>
            <a:ext cx="451390" cy="494951"/>
          </a:xfrm>
          <a:prstGeom prst="rect">
            <a:avLst/>
          </a:prstGeom>
        </p:spPr>
      </p:pic>
    </p:spTree>
    <p:extLst>
      <p:ext uri="{BB962C8B-B14F-4D97-AF65-F5344CB8AC3E}">
        <p14:creationId xmlns:p14="http://schemas.microsoft.com/office/powerpoint/2010/main" val="552326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5F5C3-CA09-1BCC-72D4-F0E927604EE1}"/>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Campus Interviews</a:t>
            </a:r>
          </a:p>
        </p:txBody>
      </p:sp>
      <p:sp>
        <p:nvSpPr>
          <p:cNvPr id="3" name="Content Placeholder 2">
            <a:extLst>
              <a:ext uri="{FF2B5EF4-FFF2-40B4-BE49-F238E27FC236}">
                <a16:creationId xmlns:a16="http://schemas.microsoft.com/office/drawing/2014/main" id="{3CA7CEC2-4D5B-55FA-42D4-D44289D2E3A8}"/>
              </a:ext>
            </a:extLst>
          </p:cNvPr>
          <p:cNvSpPr>
            <a:spLocks noGrp="1"/>
          </p:cNvSpPr>
          <p:nvPr>
            <p:ph idx="1"/>
          </p:nvPr>
        </p:nvSpPr>
        <p:spPr/>
        <p:txBody>
          <a:bodyPr/>
          <a:lstStyle/>
          <a:p>
            <a:pPr marL="0" indent="0">
              <a:buNone/>
            </a:pPr>
            <a:r>
              <a:rPr lang="en-US" sz="3200" b="0" dirty="0">
                <a:solidFill>
                  <a:srgbClr val="000000"/>
                </a:solidFill>
                <a:effectLst/>
                <a:latin typeface="Times New Roman" panose="02020603050405020304" pitchFamily="18" charset="0"/>
                <a:cs typeface="Times New Roman" panose="02020603050405020304" pitchFamily="18" charset="0"/>
              </a:rPr>
              <a:t>Director level and above and tenured/tenure track positions should include interviews with:</a:t>
            </a:r>
          </a:p>
          <a:p>
            <a:pPr marL="0" indent="0">
              <a:buNone/>
            </a:pPr>
            <a:endParaRPr lang="en-US" sz="1400" b="0" dirty="0">
              <a:solidFill>
                <a:srgbClr val="000000"/>
              </a:solidFill>
              <a:effectLst/>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Search committee</a:t>
            </a:r>
          </a:p>
          <a:p>
            <a:r>
              <a:rPr lang="en-US" sz="3200" b="0" i="0" dirty="0">
                <a:solidFill>
                  <a:srgbClr val="000000"/>
                </a:solidFill>
                <a:effectLst/>
                <a:latin typeface="Times New Roman" panose="02020603050405020304" pitchFamily="18" charset="0"/>
                <a:cs typeface="Times New Roman" panose="02020603050405020304" pitchFamily="18" charset="0"/>
              </a:rPr>
              <a:t>Hiring official</a:t>
            </a:r>
          </a:p>
          <a:p>
            <a:r>
              <a:rPr lang="en-US" dirty="0">
                <a:solidFill>
                  <a:srgbClr val="000000"/>
                </a:solidFill>
                <a:latin typeface="Times New Roman" panose="02020603050405020304" pitchFamily="18" charset="0"/>
                <a:cs typeface="Times New Roman" panose="02020603050405020304" pitchFamily="18" charset="0"/>
              </a:rPr>
              <a:t>Interview/presentation with other groups or individuals as designated by the hiring officials</a:t>
            </a:r>
            <a:endParaRPr lang="en-US" sz="3200"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5" name="Graphic 4" descr="Meeting with solid fill">
            <a:extLst>
              <a:ext uri="{FF2B5EF4-FFF2-40B4-BE49-F238E27FC236}">
                <a16:creationId xmlns:a16="http://schemas.microsoft.com/office/drawing/2014/main" id="{51C15D5E-7016-51C3-FA63-A9C599F48D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0742" y="4800599"/>
            <a:ext cx="914400" cy="914400"/>
          </a:xfrm>
          <a:prstGeom prst="rect">
            <a:avLst/>
          </a:prstGeom>
        </p:spPr>
      </p:pic>
    </p:spTree>
    <p:extLst>
      <p:ext uri="{BB962C8B-B14F-4D97-AF65-F5344CB8AC3E}">
        <p14:creationId xmlns:p14="http://schemas.microsoft.com/office/powerpoint/2010/main" val="2607321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AA07C-924A-FBEA-BBD2-7D92C72D745B}"/>
              </a:ext>
            </a:extLst>
          </p:cNvPr>
          <p:cNvSpPr>
            <a:spLocks noGrp="1"/>
          </p:cNvSpPr>
          <p:nvPr>
            <p:ph type="title"/>
          </p:nvPr>
        </p:nvSpPr>
        <p:spPr/>
        <p:txBody>
          <a:bodyPr>
            <a:normAutofit/>
          </a:bodyPr>
          <a:lstStyle/>
          <a:p>
            <a:r>
              <a:rPr lang="en-US" sz="3600" dirty="0">
                <a:solidFill>
                  <a:srgbClr val="7030A0"/>
                </a:solidFill>
                <a:latin typeface="Times New Roman" panose="02020603050405020304" pitchFamily="18" charset="0"/>
                <a:cs typeface="Times New Roman" panose="02020603050405020304" pitchFamily="18" charset="0"/>
              </a:rPr>
              <a:t>Reference Checks</a:t>
            </a:r>
          </a:p>
        </p:txBody>
      </p:sp>
      <p:pic>
        <p:nvPicPr>
          <p:cNvPr id="5" name="Graphic 4" descr="Telephone with solid fill">
            <a:extLst>
              <a:ext uri="{FF2B5EF4-FFF2-40B4-BE49-F238E27FC236}">
                <a16:creationId xmlns:a16="http://schemas.microsoft.com/office/drawing/2014/main" id="{23248CF7-1717-9840-688F-8F3C1F481B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63225" y="4505325"/>
            <a:ext cx="914400" cy="914400"/>
          </a:xfrm>
          <a:prstGeom prst="rect">
            <a:avLst/>
          </a:prstGeom>
        </p:spPr>
      </p:pic>
      <p:graphicFrame>
        <p:nvGraphicFramePr>
          <p:cNvPr id="10" name="Content Placeholder 9">
            <a:extLst>
              <a:ext uri="{FF2B5EF4-FFF2-40B4-BE49-F238E27FC236}">
                <a16:creationId xmlns:a16="http://schemas.microsoft.com/office/drawing/2014/main" id="{0A7FAAD8-A2FF-67BB-062B-F6C1548E0F94}"/>
              </a:ext>
            </a:extLst>
          </p:cNvPr>
          <p:cNvGraphicFramePr>
            <a:graphicFrameLocks noGrp="1"/>
          </p:cNvGraphicFramePr>
          <p:nvPr>
            <p:ph idx="1"/>
            <p:extLst>
              <p:ext uri="{D42A27DB-BD31-4B8C-83A1-F6EECF244321}">
                <p14:modId xmlns:p14="http://schemas.microsoft.com/office/powerpoint/2010/main" val="801944957"/>
              </p:ext>
            </p:extLst>
          </p:nvPr>
        </p:nvGraphicFramePr>
        <p:xfrm>
          <a:off x="571762" y="1438275"/>
          <a:ext cx="10972800" cy="45406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a:extLst>
              <a:ext uri="{FF2B5EF4-FFF2-40B4-BE49-F238E27FC236}">
                <a16:creationId xmlns:a16="http://schemas.microsoft.com/office/drawing/2014/main" id="{CA6B5582-E09F-2CEC-4002-9B85719EB2A6}"/>
              </a:ext>
            </a:extLst>
          </p:cNvPr>
          <p:cNvSpPr txBox="1"/>
          <p:nvPr/>
        </p:nvSpPr>
        <p:spPr>
          <a:xfrm>
            <a:off x="746620" y="5612235"/>
            <a:ext cx="9816605" cy="369332"/>
          </a:xfrm>
          <a:prstGeom prst="rect">
            <a:avLst/>
          </a:prstGeom>
          <a:noFill/>
        </p:spPr>
        <p:txBody>
          <a:bodyPr wrap="square" rtlCol="0">
            <a:spAutoFit/>
          </a:bodyPr>
          <a:lstStyle/>
          <a:p>
            <a:r>
              <a:rPr lang="en-US" dirty="0">
                <a:solidFill>
                  <a:srgbClr val="FFC000"/>
                </a:solidFill>
                <a:latin typeface="Times New Roman" panose="02020603050405020304" pitchFamily="18" charset="0"/>
                <a:cs typeface="Times New Roman" panose="02020603050405020304" pitchFamily="18" charset="0"/>
              </a:rPr>
              <a:t>*The designee should be the at the same job rank or higher as the position being recruited</a:t>
            </a:r>
          </a:p>
        </p:txBody>
      </p:sp>
      <p:sp>
        <p:nvSpPr>
          <p:cNvPr id="3" name="Rectangle: Rounded Corners 2">
            <a:extLst>
              <a:ext uri="{FF2B5EF4-FFF2-40B4-BE49-F238E27FC236}">
                <a16:creationId xmlns:a16="http://schemas.microsoft.com/office/drawing/2014/main" id="{72C1ECB5-963D-542D-8B71-72CE1F43553D}"/>
              </a:ext>
            </a:extLst>
          </p:cNvPr>
          <p:cNvSpPr/>
          <p:nvPr/>
        </p:nvSpPr>
        <p:spPr>
          <a:xfrm>
            <a:off x="889232" y="6029531"/>
            <a:ext cx="1476463" cy="283797"/>
          </a:xfrm>
          <a:prstGeom prst="roundRect">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lumMod val="75000"/>
                  </a:schemeClr>
                </a:solidFill>
                <a:latin typeface="Times New Roman" panose="02020603050405020304" pitchFamily="18" charset="0"/>
                <a:cs typeface="Times New Roman" panose="02020603050405020304" pitchFamily="18" charset="0"/>
                <a:hlinkClick r:id="rId10" action="ppaction://hlinkfile"/>
              </a:rPr>
              <a:t>Sample Form</a:t>
            </a:r>
            <a:endParaRPr lang="en-US" sz="1600" b="1"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485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0712-7114-0989-4659-8695DD15763E}"/>
              </a:ext>
            </a:extLst>
          </p:cNvPr>
          <p:cNvSpPr>
            <a:spLocks noGrp="1"/>
          </p:cNvSpPr>
          <p:nvPr>
            <p:ph type="title"/>
          </p:nvPr>
        </p:nvSpPr>
        <p:spPr>
          <a:xfrm>
            <a:off x="609600" y="254000"/>
            <a:ext cx="10972800" cy="1686560"/>
          </a:xfrm>
        </p:spPr>
        <p:txBody>
          <a:bodyPr>
            <a:normAutofit/>
          </a:bodyPr>
          <a:lstStyle/>
          <a:p>
            <a:r>
              <a:rPr lang="en-US" sz="3600" dirty="0">
                <a:latin typeface="Times New Roman" panose="02020603050405020304" pitchFamily="18" charset="0"/>
                <a:cs typeface="Times New Roman" panose="02020603050405020304" pitchFamily="18" charset="0"/>
              </a:rPr>
              <a:t>Finalizing the Selection</a:t>
            </a:r>
          </a:p>
        </p:txBody>
      </p:sp>
      <p:graphicFrame>
        <p:nvGraphicFramePr>
          <p:cNvPr id="4" name="Content Placeholder 3">
            <a:extLst>
              <a:ext uri="{FF2B5EF4-FFF2-40B4-BE49-F238E27FC236}">
                <a16:creationId xmlns:a16="http://schemas.microsoft.com/office/drawing/2014/main" id="{79AD8DA6-6852-C263-B7F4-B217CF636355}"/>
              </a:ext>
            </a:extLst>
          </p:cNvPr>
          <p:cNvGraphicFramePr>
            <a:graphicFrameLocks noGrp="1"/>
          </p:cNvGraphicFramePr>
          <p:nvPr>
            <p:ph idx="1"/>
            <p:extLst>
              <p:ext uri="{D42A27DB-BD31-4B8C-83A1-F6EECF244321}">
                <p14:modId xmlns:p14="http://schemas.microsoft.com/office/powerpoint/2010/main" val="2453497"/>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18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848D-8407-9D96-CB1E-5D2245903657}"/>
              </a:ext>
            </a:extLst>
          </p:cNvPr>
          <p:cNvSpPr>
            <a:spLocks noGrp="1"/>
          </p:cNvSpPr>
          <p:nvPr>
            <p:ph type="title"/>
          </p:nvPr>
        </p:nvSpPr>
        <p:spPr>
          <a:xfrm>
            <a:off x="132080" y="274636"/>
            <a:ext cx="11927840" cy="2194243"/>
          </a:xfrm>
        </p:spPr>
        <p:txBody>
          <a:bodyPr>
            <a:normAutofit fontScale="90000"/>
          </a:bodyPr>
          <a:lstStyle/>
          <a:p>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Records &amp; Retention</a:t>
            </a:r>
            <a:br>
              <a:rPr lang="en-US" sz="4000" dirty="0">
                <a:latin typeface="Times New Roman" panose="02020603050405020304" pitchFamily="18" charset="0"/>
                <a:cs typeface="Times New Roman" panose="02020603050405020304" pitchFamily="18" charset="0"/>
              </a:rPr>
            </a:br>
            <a:r>
              <a:rPr lang="en-US" sz="2700" dirty="0">
                <a:solidFill>
                  <a:prstClr val="black"/>
                </a:solidFill>
                <a:latin typeface="Times New Roman" panose="02020603050405020304" pitchFamily="18" charset="0"/>
                <a:cs typeface="Times New Roman" panose="02020603050405020304" pitchFamily="18" charset="0"/>
              </a:rPr>
              <a:t>PVAMU – University Administrative Procedure </a:t>
            </a:r>
            <a:br>
              <a:rPr lang="en-US" sz="2700" dirty="0">
                <a:solidFill>
                  <a:prstClr val="black"/>
                </a:solidFill>
                <a:latin typeface="Times New Roman" panose="02020603050405020304" pitchFamily="18" charset="0"/>
                <a:cs typeface="Times New Roman" panose="02020603050405020304" pitchFamily="18" charset="0"/>
              </a:rPr>
            </a:br>
            <a:r>
              <a:rPr lang="en-US" sz="2700" dirty="0">
                <a:solidFill>
                  <a:prstClr val="black"/>
                </a:solidFill>
                <a:latin typeface="Times New Roman" panose="02020603050405020304" pitchFamily="18" charset="0"/>
                <a:cs typeface="Times New Roman" panose="02020603050405020304" pitchFamily="18" charset="0"/>
              </a:rPr>
              <a:t>(UAP) - 33.99.01.PO.01 Employment Practices</a:t>
            </a:r>
            <a:br>
              <a:rPr lang="en-US" sz="2700" b="1" i="1" dirty="0">
                <a:solidFill>
                  <a:prstClr val="black"/>
                </a:solidFill>
              </a:rPr>
            </a:br>
            <a:endParaRPr lang="en-US" sz="2700" b="1"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C56F1B-17F2-CD6A-E9E7-ADC52F2D19EA}"/>
              </a:ext>
            </a:extLst>
          </p:cNvPr>
          <p:cNvSpPr>
            <a:spLocks noGrp="1"/>
          </p:cNvSpPr>
          <p:nvPr>
            <p:ph idx="1"/>
          </p:nvPr>
        </p:nvSpPr>
        <p:spPr>
          <a:xfrm>
            <a:off x="520117" y="2273416"/>
            <a:ext cx="11671883" cy="3858935"/>
          </a:xfrm>
          <a:ln>
            <a:solidFill>
              <a:srgbClr val="FFC000"/>
            </a:solidFill>
          </a:ln>
        </p:spPr>
        <p:txBody>
          <a:bodyPr/>
          <a:lstStyle/>
          <a:p>
            <a:pPr marL="0" indent="0" algn="ctr">
              <a:buNone/>
            </a:pPr>
            <a:r>
              <a:rPr lang="en-US" b="1" i="1" dirty="0">
                <a:latin typeface="Times New Roman" panose="02020603050405020304" pitchFamily="18" charset="0"/>
                <a:cs typeface="Times New Roman" panose="02020603050405020304" pitchFamily="18" charset="0"/>
              </a:rPr>
              <a:t>Sec. 10.1</a:t>
            </a:r>
          </a:p>
          <a:p>
            <a:pPr marL="0" indent="0" algn="ctr">
              <a:buNone/>
            </a:pPr>
            <a:endParaRPr lang="en-US" sz="1400" b="1" i="1"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For audit and open records purposes, all documents must be maintained by  the hiring department for:  </a:t>
            </a:r>
          </a:p>
          <a:p>
            <a:pPr marL="0" indent="0" algn="ctr">
              <a:buNone/>
            </a:pPr>
            <a:endParaRPr lang="en-US" sz="1400"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lgn="ctr">
              <a:buNone/>
            </a:pPr>
            <a:endParaRPr lang="en-US" dirty="0"/>
          </a:p>
        </p:txBody>
      </p:sp>
      <p:sp>
        <p:nvSpPr>
          <p:cNvPr id="4" name="Rectangle 3">
            <a:extLst>
              <a:ext uri="{FF2B5EF4-FFF2-40B4-BE49-F238E27FC236}">
                <a16:creationId xmlns:a16="http://schemas.microsoft.com/office/drawing/2014/main" id="{751BE406-FFF9-3213-5D09-3D10D5587DF9}"/>
              </a:ext>
            </a:extLst>
          </p:cNvPr>
          <p:cNvSpPr/>
          <p:nvPr/>
        </p:nvSpPr>
        <p:spPr>
          <a:xfrm>
            <a:off x="4955302" y="4634699"/>
            <a:ext cx="228139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w="19050">
                  <a:solidFill>
                    <a:srgbClr val="FFC000"/>
                  </a:solidFill>
                </a:ln>
                <a:solidFill>
                  <a:schemeClr val="accent4">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 years</a:t>
            </a:r>
          </a:p>
        </p:txBody>
      </p:sp>
    </p:spTree>
    <p:extLst>
      <p:ext uri="{BB962C8B-B14F-4D97-AF65-F5344CB8AC3E}">
        <p14:creationId xmlns:p14="http://schemas.microsoft.com/office/powerpoint/2010/main" val="263170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848D-8407-9D96-CB1E-5D2245903657}"/>
              </a:ext>
            </a:extLst>
          </p:cNvPr>
          <p:cNvSpPr>
            <a:spLocks noGrp="1"/>
          </p:cNvSpPr>
          <p:nvPr>
            <p:ph type="title"/>
          </p:nvPr>
        </p:nvSpPr>
        <p:spPr>
          <a:xfrm>
            <a:off x="609600" y="568960"/>
            <a:ext cx="10972800" cy="848678"/>
          </a:xfrm>
        </p:spPr>
        <p:txBody>
          <a:bodyPr>
            <a:normAutofit/>
          </a:bodyPr>
          <a:lstStyle/>
          <a:p>
            <a:r>
              <a:rPr lang="en-US" sz="3600" dirty="0">
                <a:latin typeface="Times New Roman" panose="02020603050405020304" pitchFamily="18" charset="0"/>
                <a:cs typeface="Times New Roman" panose="02020603050405020304" pitchFamily="18" charset="0"/>
              </a:rPr>
              <a:t>Reposting Positions – Unfilled </a:t>
            </a:r>
          </a:p>
        </p:txBody>
      </p:sp>
      <p:sp>
        <p:nvSpPr>
          <p:cNvPr id="3" name="Content Placeholder 2">
            <a:extLst>
              <a:ext uri="{FF2B5EF4-FFF2-40B4-BE49-F238E27FC236}">
                <a16:creationId xmlns:a16="http://schemas.microsoft.com/office/drawing/2014/main" id="{F3C56F1B-17F2-CD6A-E9E7-ADC52F2D19EA}"/>
              </a:ext>
            </a:extLst>
          </p:cNvPr>
          <p:cNvSpPr>
            <a:spLocks noGrp="1"/>
          </p:cNvSpPr>
          <p:nvPr>
            <p:ph idx="1"/>
          </p:nvPr>
        </p:nvSpPr>
        <p:spPr>
          <a:xfrm>
            <a:off x="609600" y="1777999"/>
            <a:ext cx="11064536" cy="4348165"/>
          </a:xfrm>
          <a:ln>
            <a:solidFill>
              <a:srgbClr val="FFC000"/>
            </a:solidFill>
          </a:ln>
        </p:spPr>
        <p:txBody>
          <a:bodyPr>
            <a:normAutofit/>
          </a:bodyPr>
          <a:lstStyle/>
          <a:p>
            <a:r>
              <a:rPr lang="en-US" sz="2800" dirty="0">
                <a:latin typeface="Times New Roman" panose="02020603050405020304" pitchFamily="18" charset="0"/>
                <a:cs typeface="Times New Roman" panose="02020603050405020304" pitchFamily="18" charset="0"/>
              </a:rPr>
              <a:t>A request to repost a position may occur for the following reasons;</a:t>
            </a:r>
          </a:p>
          <a:p>
            <a:pPr marL="0" indent="0">
              <a:buNone/>
            </a:pPr>
            <a:endParaRPr lang="en-US" sz="12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Evaluation of applicants did not provide any viable candidates with required minimum criteria; i.e. (education &amp; experience)</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Evaluated Applicant pool included less than three applicants; </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Applicants were evaluated, interviewed but not offered the position based on justifiable lack of job-related experience required; </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Applicants were evaluated, interviewed and offered the position but declined the offer. </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lgn="ctr">
              <a:buNone/>
            </a:pPr>
            <a:endParaRPr lang="en-US" dirty="0"/>
          </a:p>
        </p:txBody>
      </p:sp>
    </p:spTree>
    <p:extLst>
      <p:ext uri="{BB962C8B-B14F-4D97-AF65-F5344CB8AC3E}">
        <p14:creationId xmlns:p14="http://schemas.microsoft.com/office/powerpoint/2010/main" val="471797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C42CC9-9A83-E5DF-E22A-B601B59BD5AE}"/>
              </a:ext>
            </a:extLst>
          </p:cNvPr>
          <p:cNvSpPr>
            <a:spLocks noGrp="1"/>
          </p:cNvSpPr>
          <p:nvPr>
            <p:ph idx="1"/>
          </p:nvPr>
        </p:nvSpPr>
        <p:spPr>
          <a:xfrm>
            <a:off x="1338167" y="1571348"/>
            <a:ext cx="3198322" cy="2877408"/>
          </a:xfrm>
          <a:prstGeom prst="rect">
            <a:avLst/>
          </a:prstGeom>
          <a:solidFill>
            <a:schemeClr val="accent4">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endParaRPr lang="en-US" sz="2400" dirty="0">
              <a:solidFill>
                <a:srgbClr val="FFC000"/>
              </a:solidFill>
              <a:latin typeface="Times New Roman" panose="02020603050405020304" pitchFamily="18" charset="0"/>
              <a:cs typeface="Times New Roman" panose="02020603050405020304" pitchFamily="18" charset="0"/>
            </a:endParaRPr>
          </a:p>
          <a:p>
            <a:pPr marL="0" indent="0" algn="ctr">
              <a:buNone/>
            </a:pPr>
            <a:r>
              <a:rPr lang="en-US" sz="2400" dirty="0">
                <a:solidFill>
                  <a:srgbClr val="FFC000"/>
                </a:solidFill>
                <a:latin typeface="Times New Roman" panose="02020603050405020304" pitchFamily="18" charset="0"/>
                <a:cs typeface="Times New Roman" panose="02020603050405020304" pitchFamily="18" charset="0"/>
              </a:rPr>
              <a:t>1) </a:t>
            </a:r>
            <a:r>
              <a:rPr lang="en-US" sz="1900" dirty="0">
                <a:solidFill>
                  <a:srgbClr val="FFC000"/>
                </a:solidFill>
                <a:latin typeface="Times New Roman" panose="02020603050405020304" pitchFamily="18" charset="0"/>
                <a:cs typeface="Times New Roman" panose="02020603050405020304" pitchFamily="18" charset="0"/>
              </a:rPr>
              <a:t>Submit Email Request to Repost Positions &amp;  include justification to Human Resources</a:t>
            </a:r>
          </a:p>
          <a:p>
            <a:pPr marL="0" indent="0" algn="ctr">
              <a:buNone/>
            </a:pPr>
            <a:endParaRPr lang="en-US" sz="2800" dirty="0">
              <a:solidFill>
                <a:srgbClr val="FFC000"/>
              </a:solidFill>
              <a:latin typeface="Times New Roman" panose="02020603050405020304" pitchFamily="18" charset="0"/>
              <a:cs typeface="Times New Roman" panose="02020603050405020304" pitchFamily="18" charset="0"/>
            </a:endParaRPr>
          </a:p>
        </p:txBody>
      </p:sp>
      <p:sp>
        <p:nvSpPr>
          <p:cNvPr id="9" name="Content Placeholder 3">
            <a:extLst>
              <a:ext uri="{FF2B5EF4-FFF2-40B4-BE49-F238E27FC236}">
                <a16:creationId xmlns:a16="http://schemas.microsoft.com/office/drawing/2014/main" id="{C5B8AF34-B934-3DAC-7FDC-353BCB6AAFD1}"/>
              </a:ext>
            </a:extLst>
          </p:cNvPr>
          <p:cNvSpPr txBox="1">
            <a:spLocks/>
          </p:cNvSpPr>
          <p:nvPr/>
        </p:nvSpPr>
        <p:spPr>
          <a:xfrm>
            <a:off x="6809174" y="1136342"/>
            <a:ext cx="3897180" cy="1801246"/>
          </a:xfrm>
          <a:prstGeom prst="rect">
            <a:avLst/>
          </a:prstGeom>
          <a:solidFill>
            <a:schemeClr val="accent4">
              <a:lumMod val="75000"/>
            </a:schemeClr>
          </a:solidFill>
          <a:ln w="25400" cap="flat" cmpd="sng" algn="ctr">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sz="2200" dirty="0">
                <a:solidFill>
                  <a:srgbClr val="FFC000"/>
                </a:solidFill>
                <a:latin typeface="Times New Roman" panose="02020603050405020304" pitchFamily="18" charset="0"/>
                <a:cs typeface="Times New Roman" panose="02020603050405020304" pitchFamily="18" charset="0"/>
              </a:rPr>
              <a:t>2) </a:t>
            </a:r>
            <a:r>
              <a:rPr lang="en-US" sz="1800" dirty="0">
                <a:solidFill>
                  <a:srgbClr val="FFC000"/>
                </a:solidFill>
                <a:latin typeface="Times New Roman" panose="02020603050405020304" pitchFamily="18" charset="0"/>
                <a:cs typeface="Times New Roman" panose="02020603050405020304" pitchFamily="18" charset="0"/>
              </a:rPr>
              <a:t>Copy of Completed/Scored Evaluation Matrix</a:t>
            </a:r>
          </a:p>
          <a:p>
            <a:pPr marL="0" indent="0" algn="ctr">
              <a:buFont typeface="Arial" pitchFamily="34" charset="0"/>
              <a:buNone/>
            </a:pPr>
            <a:r>
              <a:rPr lang="en-US" sz="1800" dirty="0">
                <a:solidFill>
                  <a:srgbClr val="FFC000"/>
                </a:solidFill>
                <a:latin typeface="Times New Roman" panose="02020603050405020304" pitchFamily="18" charset="0"/>
                <a:cs typeface="Times New Roman" panose="02020603050405020304" pitchFamily="18" charset="0"/>
              </a:rPr>
              <a:t>(</a:t>
            </a:r>
            <a:r>
              <a:rPr lang="en-US" sz="1800" b="1" dirty="0">
                <a:solidFill>
                  <a:srgbClr val="FFC000"/>
                </a:solidFill>
                <a:latin typeface="Times New Roman" panose="02020603050405020304" pitchFamily="18" charset="0"/>
                <a:cs typeface="Times New Roman" panose="02020603050405020304" pitchFamily="18" charset="0"/>
              </a:rPr>
              <a:t>listing all applicants received</a:t>
            </a:r>
            <a:r>
              <a:rPr lang="en-US" sz="1800" dirty="0">
                <a:solidFill>
                  <a:srgbClr val="FFC000"/>
                </a:solidFill>
                <a:latin typeface="Times New Roman" panose="02020603050405020304" pitchFamily="18" charset="0"/>
                <a:cs typeface="Times New Roman" panose="02020603050405020304" pitchFamily="18" charset="0"/>
              </a:rPr>
              <a:t>)</a:t>
            </a:r>
          </a:p>
        </p:txBody>
      </p:sp>
      <p:sp>
        <p:nvSpPr>
          <p:cNvPr id="12" name="Content Placeholder 3">
            <a:extLst>
              <a:ext uri="{FF2B5EF4-FFF2-40B4-BE49-F238E27FC236}">
                <a16:creationId xmlns:a16="http://schemas.microsoft.com/office/drawing/2014/main" id="{131E8D65-DE9E-2600-2314-A8B3F5E8CAC1}"/>
              </a:ext>
            </a:extLst>
          </p:cNvPr>
          <p:cNvSpPr txBox="1">
            <a:spLocks/>
          </p:cNvSpPr>
          <p:nvPr/>
        </p:nvSpPr>
        <p:spPr>
          <a:xfrm>
            <a:off x="6942338" y="3540968"/>
            <a:ext cx="3764015" cy="1801246"/>
          </a:xfrm>
          <a:prstGeom prst="rect">
            <a:avLst/>
          </a:prstGeom>
          <a:solidFill>
            <a:schemeClr val="accent4">
              <a:lumMod val="75000"/>
            </a:schemeClr>
          </a:solidFill>
          <a:ln w="25400" cap="flat" cmpd="sng" algn="ctr">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sz="2200" dirty="0">
                <a:solidFill>
                  <a:srgbClr val="FFC000"/>
                </a:solidFill>
                <a:latin typeface="Times New Roman" panose="02020603050405020304" pitchFamily="18" charset="0"/>
                <a:cs typeface="Times New Roman" panose="02020603050405020304" pitchFamily="18" charset="0"/>
              </a:rPr>
              <a:t>3) </a:t>
            </a:r>
            <a:r>
              <a:rPr lang="en-US" sz="1800" dirty="0">
                <a:solidFill>
                  <a:srgbClr val="FFC000"/>
                </a:solidFill>
                <a:latin typeface="Times New Roman" panose="02020603050405020304" pitchFamily="18" charset="0"/>
                <a:cs typeface="Times New Roman" panose="02020603050405020304" pitchFamily="18" charset="0"/>
              </a:rPr>
              <a:t>Copies of all completed Interview Questionnaires </a:t>
            </a:r>
          </a:p>
          <a:p>
            <a:pPr marL="0" indent="0" algn="ctr">
              <a:buFont typeface="Arial" pitchFamily="34" charset="0"/>
              <a:buNone/>
            </a:pPr>
            <a:r>
              <a:rPr lang="en-US" sz="1800" dirty="0">
                <a:solidFill>
                  <a:srgbClr val="FFC000"/>
                </a:solidFill>
                <a:latin typeface="Times New Roman" panose="02020603050405020304" pitchFamily="18" charset="0"/>
                <a:cs typeface="Times New Roman" panose="02020603050405020304" pitchFamily="18" charset="0"/>
              </a:rPr>
              <a:t>(</a:t>
            </a:r>
            <a:r>
              <a:rPr lang="en-US" sz="1800" b="1" dirty="0">
                <a:solidFill>
                  <a:srgbClr val="FFC000"/>
                </a:solidFill>
                <a:latin typeface="Times New Roman" panose="02020603050405020304" pitchFamily="18" charset="0"/>
                <a:cs typeface="Times New Roman" panose="02020603050405020304" pitchFamily="18" charset="0"/>
              </a:rPr>
              <a:t>if applicable</a:t>
            </a:r>
            <a:r>
              <a:rPr lang="en-US" sz="1800" dirty="0">
                <a:solidFill>
                  <a:srgbClr val="FFC000"/>
                </a:solidFill>
                <a:latin typeface="Times New Roman" panose="02020603050405020304" pitchFamily="18" charset="0"/>
                <a:cs typeface="Times New Roman" panose="02020603050405020304" pitchFamily="18" charset="0"/>
              </a:rPr>
              <a:t>) </a:t>
            </a:r>
          </a:p>
        </p:txBody>
      </p:sp>
      <p:sp>
        <p:nvSpPr>
          <p:cNvPr id="17" name="Arrow: Right 16">
            <a:extLst>
              <a:ext uri="{FF2B5EF4-FFF2-40B4-BE49-F238E27FC236}">
                <a16:creationId xmlns:a16="http://schemas.microsoft.com/office/drawing/2014/main" id="{8F35EAF3-2DB9-8BDF-7C83-AB50B538D714}"/>
              </a:ext>
            </a:extLst>
          </p:cNvPr>
          <p:cNvSpPr/>
          <p:nvPr/>
        </p:nvSpPr>
        <p:spPr>
          <a:xfrm>
            <a:off x="5097990" y="2213212"/>
            <a:ext cx="978408" cy="25046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AF1B6FE6-9F47-BEC5-7229-C423C45D2E13}"/>
              </a:ext>
            </a:extLst>
          </p:cNvPr>
          <p:cNvSpPr/>
          <p:nvPr/>
        </p:nvSpPr>
        <p:spPr>
          <a:xfrm>
            <a:off x="5097990" y="3724770"/>
            <a:ext cx="978408" cy="25046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6AC958E-DF61-01C5-8D58-329E279DA603}"/>
              </a:ext>
            </a:extLst>
          </p:cNvPr>
          <p:cNvSpPr txBox="1"/>
          <p:nvPr/>
        </p:nvSpPr>
        <p:spPr>
          <a:xfrm>
            <a:off x="5097990" y="2524441"/>
            <a:ext cx="1469665" cy="1200329"/>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Attach for review</a:t>
            </a:r>
          </a:p>
        </p:txBody>
      </p:sp>
    </p:spTree>
    <p:extLst>
      <p:ext uri="{BB962C8B-B14F-4D97-AF65-F5344CB8AC3E}">
        <p14:creationId xmlns:p14="http://schemas.microsoft.com/office/powerpoint/2010/main" val="260007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5921"/>
            <a:ext cx="10972800" cy="4344332"/>
          </a:xfrm>
        </p:spPr>
        <p:txBody>
          <a:bodyPr/>
          <a:lstStyle/>
          <a:p>
            <a:pPr marL="0" indent="0">
              <a:buNone/>
            </a:pPr>
            <a:r>
              <a:rPr lang="en-US" dirty="0">
                <a:latin typeface="Times New Roman" panose="02020603050405020304" pitchFamily="18" charset="0"/>
                <a:cs typeface="Times New Roman" panose="02020603050405020304" pitchFamily="18" charset="0"/>
              </a:rPr>
              <a:t>By the end of this training session participants will be able to:</a:t>
            </a:r>
          </a:p>
          <a:p>
            <a:r>
              <a:rPr lang="en-US" dirty="0">
                <a:latin typeface="Times New Roman" panose="02020603050405020304" pitchFamily="18" charset="0"/>
                <a:cs typeface="Times New Roman" panose="02020603050405020304" pitchFamily="18" charset="0"/>
              </a:rPr>
              <a:t>Understand EO requirements for search committees and review panels</a:t>
            </a:r>
          </a:p>
          <a:p>
            <a:r>
              <a:rPr lang="en-US" dirty="0">
                <a:latin typeface="Times New Roman" panose="02020603050405020304" pitchFamily="18" charset="0"/>
                <a:cs typeface="Times New Roman" panose="02020603050405020304" pitchFamily="18" charset="0"/>
              </a:rPr>
              <a:t>Correctly complete the evaluation matrix/scoring tool</a:t>
            </a:r>
          </a:p>
          <a:p>
            <a:r>
              <a:rPr lang="en-US" dirty="0">
                <a:latin typeface="Times New Roman" panose="02020603050405020304" pitchFamily="18" charset="0"/>
                <a:cs typeface="Times New Roman" panose="02020603050405020304" pitchFamily="18" charset="0"/>
              </a:rPr>
              <a:t>Understand the interview process</a:t>
            </a:r>
          </a:p>
          <a:p>
            <a:r>
              <a:rPr lang="en-US" dirty="0">
                <a:latin typeface="Times New Roman" panose="02020603050405020304" pitchFamily="18" charset="0"/>
                <a:cs typeface="Times New Roman" panose="02020603050405020304" pitchFamily="18" charset="0"/>
              </a:rPr>
              <a:t>Understand the reposting process</a:t>
            </a:r>
          </a:p>
          <a:p>
            <a:r>
              <a:rPr lang="en-US" dirty="0">
                <a:latin typeface="Times New Roman" panose="02020603050405020304" pitchFamily="18" charset="0"/>
                <a:cs typeface="Times New Roman" panose="02020603050405020304" pitchFamily="18" charset="0"/>
              </a:rPr>
              <a:t>Understand the records retention requirement</a:t>
            </a:r>
          </a:p>
          <a:p>
            <a:endParaRPr lang="en-US" dirty="0"/>
          </a:p>
          <a:p>
            <a:endParaRPr lang="en-US" dirty="0"/>
          </a:p>
          <a:p>
            <a:endParaRPr lang="en-US" dirty="0"/>
          </a:p>
          <a:p>
            <a:endParaRPr lang="en-US" dirty="0"/>
          </a:p>
        </p:txBody>
      </p:sp>
      <p:sp>
        <p:nvSpPr>
          <p:cNvPr id="4" name="Rectangle 3"/>
          <p:cNvSpPr/>
          <p:nvPr/>
        </p:nvSpPr>
        <p:spPr>
          <a:xfrm>
            <a:off x="2357121" y="685800"/>
            <a:ext cx="6217920" cy="646331"/>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Training Objectives</a:t>
            </a:r>
          </a:p>
        </p:txBody>
      </p:sp>
    </p:spTree>
    <p:extLst>
      <p:ext uri="{BB962C8B-B14F-4D97-AF65-F5344CB8AC3E}">
        <p14:creationId xmlns:p14="http://schemas.microsoft.com/office/powerpoint/2010/main" val="377961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1D6DF7-DDFD-DF31-6812-74EC785ACC72}"/>
              </a:ext>
            </a:extLst>
          </p:cNvPr>
          <p:cNvSpPr>
            <a:spLocks noGrp="1"/>
          </p:cNvSpPr>
          <p:nvPr>
            <p:ph idx="1"/>
          </p:nvPr>
        </p:nvSpPr>
        <p:spPr/>
        <p:txBody>
          <a:bodyPr>
            <a:normAutofit/>
          </a:bodyPr>
          <a:lstStyle/>
          <a:p>
            <a:pPr marL="0" indent="0" algn="ctr">
              <a:buNone/>
            </a:pPr>
            <a:r>
              <a:rPr lang="en-US" sz="8000" dirty="0">
                <a:latin typeface="Times New Roman" panose="02020603050405020304" pitchFamily="18" charset="0"/>
                <a:cs typeface="Times New Roman" panose="02020603050405020304" pitchFamily="18" charset="0"/>
              </a:rPr>
              <a:t>QUESTIONS?</a:t>
            </a:r>
          </a:p>
        </p:txBody>
      </p:sp>
      <p:pic>
        <p:nvPicPr>
          <p:cNvPr id="7" name="Graphic 6" descr="Questions with solid fill">
            <a:extLst>
              <a:ext uri="{FF2B5EF4-FFF2-40B4-BE49-F238E27FC236}">
                <a16:creationId xmlns:a16="http://schemas.microsoft.com/office/drawing/2014/main" id="{E537BA17-8021-B305-617E-CC883E7DA3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3863182"/>
            <a:ext cx="914400" cy="914400"/>
          </a:xfrm>
          <a:prstGeom prst="rect">
            <a:avLst/>
          </a:prstGeom>
        </p:spPr>
      </p:pic>
    </p:spTree>
    <p:extLst>
      <p:ext uri="{BB962C8B-B14F-4D97-AF65-F5344CB8AC3E}">
        <p14:creationId xmlns:p14="http://schemas.microsoft.com/office/powerpoint/2010/main" val="344965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99251"/>
            <a:ext cx="10779760" cy="3591001"/>
          </a:xfrm>
        </p:spPr>
        <p:txBody>
          <a:bodyPr/>
          <a:lstStyle/>
          <a:p>
            <a:endParaRPr lang="en-US" dirty="0"/>
          </a:p>
          <a:p>
            <a:endParaRPr lang="en-US" dirty="0"/>
          </a:p>
        </p:txBody>
      </p:sp>
      <p:sp>
        <p:nvSpPr>
          <p:cNvPr id="5" name="TextBox 4">
            <a:extLst>
              <a:ext uri="{FF2B5EF4-FFF2-40B4-BE49-F238E27FC236}">
                <a16:creationId xmlns:a16="http://schemas.microsoft.com/office/drawing/2014/main" id="{637E8983-D14C-BC78-4BA9-E008F28840E9}"/>
              </a:ext>
            </a:extLst>
          </p:cNvPr>
          <p:cNvSpPr txBox="1"/>
          <p:nvPr/>
        </p:nvSpPr>
        <p:spPr>
          <a:xfrm>
            <a:off x="375920" y="2943264"/>
            <a:ext cx="11551919"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Departments are required to follow the guidelines for posting and advertising job vacancies for faculty and staff positions including adjunct faculty and temporary </a:t>
            </a:r>
            <a:r>
              <a:rPr kumimoji="0" lang="en-US" sz="3200" b="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staf</a:t>
            </a:r>
            <a:r>
              <a:rPr lang="en-US" sz="3200" dirty="0">
                <a:solidFill>
                  <a:prstClr val="black"/>
                </a:solidFill>
                <a:latin typeface="Times New Roman" panose="02020603050405020304" pitchFamily="18" charset="0"/>
                <a:cs typeface="Times New Roman" panose="02020603050405020304" pitchFamily="18" charset="0"/>
              </a:rPr>
              <a:t>f as outlined in this UAP and Prairie View A&amp;M University’s (PVAMU) current Affirmative Action Plan. </a:t>
            </a:r>
            <a:endParaRPr kumimoji="0" lang="en-US" sz="32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CA0A64C7-FA69-184A-E737-289A44B0E478}"/>
              </a:ext>
            </a:extLst>
          </p:cNvPr>
          <p:cNvSpPr/>
          <p:nvPr/>
        </p:nvSpPr>
        <p:spPr>
          <a:xfrm>
            <a:off x="1057014" y="679508"/>
            <a:ext cx="10100344" cy="187913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chemeClr val="accent4">
                    <a:lumMod val="75000"/>
                  </a:schemeClr>
                </a:solidFill>
                <a:latin typeface="Times New Roman" panose="02020603050405020304" pitchFamily="18" charset="0"/>
                <a:cs typeface="Times New Roman" panose="02020603050405020304" pitchFamily="18" charset="0"/>
              </a:rPr>
              <a:t>University Administrative Procedure </a:t>
            </a:r>
          </a:p>
          <a:p>
            <a:pPr lvl="0" algn="ctr"/>
            <a:r>
              <a:rPr lang="en-US" sz="3600" dirty="0">
                <a:solidFill>
                  <a:schemeClr val="accent4">
                    <a:lumMod val="75000"/>
                  </a:schemeClr>
                </a:solidFill>
                <a:latin typeface="Times New Roman" panose="02020603050405020304" pitchFamily="18" charset="0"/>
                <a:cs typeface="Times New Roman" panose="02020603050405020304" pitchFamily="18" charset="0"/>
              </a:rPr>
              <a:t> 33.99.01.PO.01 Employment Practices</a:t>
            </a:r>
          </a:p>
        </p:txBody>
      </p:sp>
    </p:spTree>
    <p:extLst>
      <p:ext uri="{BB962C8B-B14F-4D97-AF65-F5344CB8AC3E}">
        <p14:creationId xmlns:p14="http://schemas.microsoft.com/office/powerpoint/2010/main" val="5119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951EBBB-4EB0-610F-898F-92F69118C4B8}"/>
              </a:ext>
            </a:extLst>
          </p:cNvPr>
          <p:cNvSpPr>
            <a:spLocks noGrp="1"/>
          </p:cNvSpPr>
          <p:nvPr>
            <p:ph type="title"/>
          </p:nvPr>
        </p:nvSpPr>
        <p:spPr>
          <a:xfrm>
            <a:off x="609600" y="0"/>
            <a:ext cx="11267440" cy="1520890"/>
          </a:xfrm>
        </p:spPr>
        <p:txBody>
          <a:bodyPr>
            <a:normAutofit fontScale="90000"/>
          </a:bodyPr>
          <a:lstStyle/>
          <a:p>
            <a:pPr algn="ctr"/>
            <a:br>
              <a:rPr lang="en-US" sz="3600" b="1"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SEARCH COMMITTEES  VS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REVIEW PANELS</a:t>
            </a:r>
          </a:p>
        </p:txBody>
      </p:sp>
      <p:sp>
        <p:nvSpPr>
          <p:cNvPr id="3" name="TextBox 2">
            <a:extLst>
              <a:ext uri="{FF2B5EF4-FFF2-40B4-BE49-F238E27FC236}">
                <a16:creationId xmlns:a16="http://schemas.microsoft.com/office/drawing/2014/main" id="{C5B5741C-3C8C-E76D-831C-4DE6CF9A199F}"/>
              </a:ext>
            </a:extLst>
          </p:cNvPr>
          <p:cNvSpPr txBox="1"/>
          <p:nvPr/>
        </p:nvSpPr>
        <p:spPr>
          <a:xfrm>
            <a:off x="802640" y="1694401"/>
            <a:ext cx="4866640" cy="4601260"/>
          </a:xfrm>
          <a:prstGeom prst="rect">
            <a:avLst/>
          </a:prstGeom>
          <a:noFill/>
        </p:spPr>
        <p:txBody>
          <a:bodyPr wrap="square" rtlCol="0">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SEARCH COMMITTEE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Director level and above and tenured/tenure track positions require a search committee.</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Selected by the hiring official during the beginning stage of the recruitment process and identified on the Position &amp; Job Requisition Form.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 group of individuals most closely associated with the position.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Responsible for completing the required online training and scheduled EEO process trainings prior to the review of applications.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Departmental hiring official conducts a “charge meeting” prior to posting of position.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Minimum of 3 members.</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7274402-35F9-5C8D-B27A-EB4A9E3C9000}"/>
              </a:ext>
            </a:extLst>
          </p:cNvPr>
          <p:cNvSpPr txBox="1"/>
          <p:nvPr/>
        </p:nvSpPr>
        <p:spPr>
          <a:xfrm>
            <a:off x="6702044" y="1617321"/>
            <a:ext cx="4687316" cy="3974421"/>
          </a:xfrm>
          <a:prstGeom prst="rect">
            <a:avLst/>
          </a:prstGeom>
          <a:noFill/>
        </p:spPr>
        <p:txBody>
          <a:bodyPr wrap="square" rtlCol="0">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REVIEW PANEL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Positions below Director Level, non-tenure-track positions will utilize a reviewers/panel.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Selected during the beginning stage of the recruitment process for the position and identified on the Position &amp; Job Requisition Form.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An individual or group of individuals most closely associated with the position.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Responsible for completing the required online training and scheduled EEO process trainings prior to the review of applications.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000000"/>
                </a:solidFill>
                <a:latin typeface="Times New Roman" panose="02020603050405020304" pitchFamily="18" charset="0"/>
                <a:cs typeface="Times New Roman" panose="02020603050405020304" pitchFamily="18" charset="0"/>
              </a:rPr>
              <a:t>Minimum of 3 members.</a:t>
            </a:r>
            <a:endParaRPr kumimoji="0" 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3779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927D-CF24-9C8B-9D56-7E23B30021A9}"/>
              </a:ext>
            </a:extLst>
          </p:cNvPr>
          <p:cNvSpPr>
            <a:spLocks noGrp="1"/>
          </p:cNvSpPr>
          <p:nvPr>
            <p:ph type="title"/>
          </p:nvPr>
        </p:nvSpPr>
        <p:spPr>
          <a:xfrm>
            <a:off x="609600" y="624980"/>
            <a:ext cx="10972800" cy="876649"/>
          </a:xfrm>
        </p:spPr>
        <p:txBody>
          <a:bodyPr>
            <a:normAutofit/>
          </a:bodyPr>
          <a:lstStyle/>
          <a:p>
            <a:r>
              <a:rPr lang="en-US" sz="3600" dirty="0">
                <a:latin typeface="Times New Roman" panose="02020603050405020304" pitchFamily="18" charset="0"/>
                <a:cs typeface="Times New Roman" panose="02020603050405020304" pitchFamily="18" charset="0"/>
              </a:rPr>
              <a:t>Develop an Applicant Evaluation Matrix</a:t>
            </a:r>
            <a:endParaRPr lang="en-US" sz="3600" dirty="0"/>
          </a:p>
        </p:txBody>
      </p:sp>
      <p:sp>
        <p:nvSpPr>
          <p:cNvPr id="6" name="Content Placeholder 5">
            <a:extLst>
              <a:ext uri="{FF2B5EF4-FFF2-40B4-BE49-F238E27FC236}">
                <a16:creationId xmlns:a16="http://schemas.microsoft.com/office/drawing/2014/main" id="{4B9D9C58-404A-7760-BE2F-5ED0B79BAE63}"/>
              </a:ext>
            </a:extLst>
          </p:cNvPr>
          <p:cNvSpPr>
            <a:spLocks noGrp="1"/>
          </p:cNvSpPr>
          <p:nvPr>
            <p:ph idx="1"/>
          </p:nvPr>
        </p:nvSpPr>
        <p:spPr>
          <a:xfrm>
            <a:off x="609600" y="1702966"/>
            <a:ext cx="4373461" cy="4129584"/>
          </a:xfrm>
        </p:spPr>
        <p:txBody>
          <a:bodyPr>
            <a:normAutofit fontScale="92500" lnSpcReduction="10000"/>
          </a:bodyPr>
          <a:lstStyle/>
          <a:p>
            <a:pPr marL="0" indent="0">
              <a:buNone/>
            </a:pPr>
            <a:r>
              <a:rPr lang="en-US" u="sng" dirty="0">
                <a:latin typeface="Times New Roman" panose="02020603050405020304" pitchFamily="18" charset="0"/>
                <a:cs typeface="Times New Roman" panose="02020603050405020304" pitchFamily="18" charset="0"/>
              </a:rPr>
              <a:t>Required Qualifications</a:t>
            </a:r>
          </a:p>
          <a:p>
            <a:pPr marL="0" indent="0">
              <a:buNone/>
            </a:pPr>
            <a:r>
              <a:rPr lang="en-US" sz="2800" dirty="0">
                <a:latin typeface="Times New Roman" panose="02020603050405020304" pitchFamily="18" charset="0"/>
                <a:cs typeface="Times New Roman" panose="02020603050405020304" pitchFamily="18" charset="0"/>
              </a:rPr>
              <a:t>Minimum Education</a:t>
            </a:r>
          </a:p>
          <a:p>
            <a:pPr marL="0" indent="0">
              <a:buNone/>
            </a:pPr>
            <a:r>
              <a:rPr lang="en-US" sz="2800" dirty="0">
                <a:latin typeface="Times New Roman" panose="02020603050405020304" pitchFamily="18" charset="0"/>
                <a:cs typeface="Times New Roman" panose="02020603050405020304" pitchFamily="18" charset="0"/>
              </a:rPr>
              <a:t>Minimum Experience</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Examples:</a:t>
            </a:r>
          </a:p>
          <a:p>
            <a:pPr marL="0" indent="0">
              <a:buNone/>
            </a:pPr>
            <a:r>
              <a:rPr lang="en-US" sz="2800" dirty="0">
                <a:latin typeface="Times New Roman" panose="02020603050405020304" pitchFamily="18" charset="0"/>
                <a:cs typeface="Times New Roman" panose="02020603050405020304" pitchFamily="18" charset="0"/>
              </a:rPr>
              <a:t>Bachelors Degree</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Five years experience in web development</a:t>
            </a:r>
          </a:p>
        </p:txBody>
      </p:sp>
      <p:sp>
        <p:nvSpPr>
          <p:cNvPr id="9" name="TextBox 8">
            <a:extLst>
              <a:ext uri="{FF2B5EF4-FFF2-40B4-BE49-F238E27FC236}">
                <a16:creationId xmlns:a16="http://schemas.microsoft.com/office/drawing/2014/main" id="{640C4F58-DDCC-7ED1-EBB0-4540D57D14C9}"/>
              </a:ext>
            </a:extLst>
          </p:cNvPr>
          <p:cNvSpPr txBox="1"/>
          <p:nvPr/>
        </p:nvSpPr>
        <p:spPr>
          <a:xfrm>
            <a:off x="6562987" y="1702966"/>
            <a:ext cx="4267199" cy="4278094"/>
          </a:xfrm>
          <a:prstGeom prst="rect">
            <a:avLst/>
          </a:prstGeom>
          <a:noFill/>
        </p:spPr>
        <p:txBody>
          <a:bodyPr wrap="square" rtlCol="0">
            <a:spAutoFit/>
          </a:bodyPr>
          <a:lstStyle/>
          <a:p>
            <a:r>
              <a:rPr lang="en-US" sz="3000" u="sng" dirty="0">
                <a:latin typeface="Times New Roman" panose="02020603050405020304" pitchFamily="18" charset="0"/>
                <a:cs typeface="Times New Roman" panose="02020603050405020304" pitchFamily="18" charset="0"/>
              </a:rPr>
              <a:t>Preferred Qualifications</a:t>
            </a:r>
          </a:p>
          <a:p>
            <a:r>
              <a:rPr lang="en-US" sz="3000" dirty="0">
                <a:latin typeface="Times New Roman" panose="02020603050405020304" pitchFamily="18" charset="0"/>
                <a:cs typeface="Times New Roman" panose="02020603050405020304" pitchFamily="18" charset="0"/>
              </a:rPr>
              <a:t>Criteria from job posting </a:t>
            </a:r>
          </a:p>
          <a:p>
            <a:endParaRPr lang="en-US" sz="28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Examples:</a:t>
            </a:r>
          </a:p>
          <a:p>
            <a:r>
              <a:rPr lang="en-US" sz="2600" dirty="0">
                <a:latin typeface="Times New Roman" panose="02020603050405020304" pitchFamily="18" charset="0"/>
                <a:cs typeface="Times New Roman" panose="02020603050405020304" pitchFamily="18" charset="0"/>
              </a:rPr>
              <a:t>Experience with MS Office </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Online Canvas course development experience</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65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0A7F-08CC-82AC-04DE-7BC1BF22F847}"/>
              </a:ext>
            </a:extLst>
          </p:cNvPr>
          <p:cNvSpPr>
            <a:spLocks noGrp="1"/>
          </p:cNvSpPr>
          <p:nvPr>
            <p:ph type="title"/>
          </p:nvPr>
        </p:nvSpPr>
        <p:spPr>
          <a:xfrm>
            <a:off x="609600" y="629920"/>
            <a:ext cx="10972800" cy="1320800"/>
          </a:xfrm>
        </p:spPr>
        <p:txBody>
          <a:bodyPr>
            <a:normAutofit/>
          </a:bodyPr>
          <a:lstStyle/>
          <a:p>
            <a:r>
              <a:rPr lang="en-US" sz="3600" dirty="0">
                <a:latin typeface="Times New Roman" panose="02020603050405020304" pitchFamily="18" charset="0"/>
                <a:cs typeface="Times New Roman" panose="02020603050405020304" pitchFamily="18" charset="0"/>
              </a:rPr>
              <a:t>Process Flow</a:t>
            </a:r>
          </a:p>
        </p:txBody>
      </p:sp>
      <p:sp>
        <p:nvSpPr>
          <p:cNvPr id="3" name="Content Placeholder 2">
            <a:extLst>
              <a:ext uri="{FF2B5EF4-FFF2-40B4-BE49-F238E27FC236}">
                <a16:creationId xmlns:a16="http://schemas.microsoft.com/office/drawing/2014/main" id="{3DBFEAC8-4FCC-04AB-B263-7BD8E7DD79A8}"/>
              </a:ext>
            </a:extLst>
          </p:cNvPr>
          <p:cNvSpPr>
            <a:spLocks noGrp="1"/>
          </p:cNvSpPr>
          <p:nvPr>
            <p:ph idx="1"/>
          </p:nvPr>
        </p:nvSpPr>
        <p:spPr>
          <a:xfrm>
            <a:off x="609600" y="1818640"/>
            <a:ext cx="10972800" cy="3220720"/>
          </a:xfrm>
        </p:spPr>
        <p:txBody>
          <a:bodyPr/>
          <a:lstStyle/>
          <a:p>
            <a:pPr marL="0" indent="0">
              <a:buNone/>
            </a:pPr>
            <a:r>
              <a:rPr lang="en-US" dirty="0"/>
              <a:t>  </a:t>
            </a:r>
          </a:p>
        </p:txBody>
      </p:sp>
      <p:sp>
        <p:nvSpPr>
          <p:cNvPr id="4" name="Rectangle 3">
            <a:extLst>
              <a:ext uri="{FF2B5EF4-FFF2-40B4-BE49-F238E27FC236}">
                <a16:creationId xmlns:a16="http://schemas.microsoft.com/office/drawing/2014/main" id="{6DFEE34F-D5E0-8AA7-FC8F-421F21AD019E}"/>
              </a:ext>
            </a:extLst>
          </p:cNvPr>
          <p:cNvSpPr/>
          <p:nvPr/>
        </p:nvSpPr>
        <p:spPr>
          <a:xfrm>
            <a:off x="1272886" y="2194561"/>
            <a:ext cx="2200155" cy="203349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latin typeface="Times New Roman" panose="02020603050405020304" pitchFamily="18" charset="0"/>
                <a:cs typeface="Times New Roman" panose="02020603050405020304" pitchFamily="18" charset="0"/>
              </a:rPr>
              <a:t>Position is approved and posted by HR</a:t>
            </a:r>
          </a:p>
        </p:txBody>
      </p:sp>
      <p:sp>
        <p:nvSpPr>
          <p:cNvPr id="12" name="Rectangle 11">
            <a:extLst>
              <a:ext uri="{FF2B5EF4-FFF2-40B4-BE49-F238E27FC236}">
                <a16:creationId xmlns:a16="http://schemas.microsoft.com/office/drawing/2014/main" id="{60C09AEF-E261-BF7A-E03E-E00BD54357A4}"/>
              </a:ext>
            </a:extLst>
          </p:cNvPr>
          <p:cNvSpPr/>
          <p:nvPr/>
        </p:nvSpPr>
        <p:spPr>
          <a:xfrm>
            <a:off x="4861680" y="2194561"/>
            <a:ext cx="2200155" cy="2033490"/>
          </a:xfrm>
          <a:prstGeom prst="rect">
            <a:avLst/>
          </a:prstGeom>
          <a:solidFill>
            <a:schemeClr val="accent4">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latin typeface="Times New Roman" panose="02020603050405020304" pitchFamily="18" charset="0"/>
                <a:cs typeface="Times New Roman" panose="02020603050405020304" pitchFamily="18" charset="0"/>
              </a:rPr>
              <a:t>Position closes and applications are released to the hiring official</a:t>
            </a:r>
          </a:p>
        </p:txBody>
      </p:sp>
      <p:sp>
        <p:nvSpPr>
          <p:cNvPr id="13" name="Rectangle 12">
            <a:extLst>
              <a:ext uri="{FF2B5EF4-FFF2-40B4-BE49-F238E27FC236}">
                <a16:creationId xmlns:a16="http://schemas.microsoft.com/office/drawing/2014/main" id="{D8B28CA8-2D49-F34A-B638-C9E26D75B466}"/>
              </a:ext>
            </a:extLst>
          </p:cNvPr>
          <p:cNvSpPr/>
          <p:nvPr/>
        </p:nvSpPr>
        <p:spPr>
          <a:xfrm>
            <a:off x="8570594" y="2194561"/>
            <a:ext cx="2200155" cy="203349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latin typeface="Times New Roman" panose="02020603050405020304" pitchFamily="18" charset="0"/>
                <a:cs typeface="Times New Roman" panose="02020603050405020304" pitchFamily="18" charset="0"/>
              </a:rPr>
              <a:t>Applicants are evaluated by the Search Committee or Review Panel</a:t>
            </a:r>
          </a:p>
        </p:txBody>
      </p:sp>
      <p:sp>
        <p:nvSpPr>
          <p:cNvPr id="14" name="Arrow: Right 13">
            <a:extLst>
              <a:ext uri="{FF2B5EF4-FFF2-40B4-BE49-F238E27FC236}">
                <a16:creationId xmlns:a16="http://schemas.microsoft.com/office/drawing/2014/main" id="{14D5A792-96AB-BB57-C595-F2AD84D47D12}"/>
              </a:ext>
            </a:extLst>
          </p:cNvPr>
          <p:cNvSpPr/>
          <p:nvPr/>
        </p:nvSpPr>
        <p:spPr>
          <a:xfrm>
            <a:off x="3738216" y="2968990"/>
            <a:ext cx="978408" cy="25046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D632802F-DC45-769A-E932-A4E116341B79}"/>
              </a:ext>
            </a:extLst>
          </p:cNvPr>
          <p:cNvSpPr/>
          <p:nvPr/>
        </p:nvSpPr>
        <p:spPr>
          <a:xfrm>
            <a:off x="7206891" y="2968991"/>
            <a:ext cx="978408" cy="25046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8D87E176-8219-4D94-772A-F6430C82DB26}"/>
              </a:ext>
            </a:extLst>
          </p:cNvPr>
          <p:cNvSpPr/>
          <p:nvPr/>
        </p:nvSpPr>
        <p:spPr>
          <a:xfrm>
            <a:off x="3618097" y="3259662"/>
            <a:ext cx="1243583"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lumMod val="75000"/>
                  </a:schemeClr>
                </a:solidFill>
                <a:latin typeface="Times New Roman" panose="02020603050405020304" pitchFamily="18" charset="0"/>
                <a:cs typeface="Times New Roman" panose="02020603050405020304" pitchFamily="18" charset="0"/>
              </a:rPr>
              <a:t>HR sends an email</a:t>
            </a:r>
          </a:p>
        </p:txBody>
      </p:sp>
      <p:sp>
        <p:nvSpPr>
          <p:cNvPr id="17" name="Oval 16">
            <a:extLst>
              <a:ext uri="{FF2B5EF4-FFF2-40B4-BE49-F238E27FC236}">
                <a16:creationId xmlns:a16="http://schemas.microsoft.com/office/drawing/2014/main" id="{FB2A66AD-00C3-9EE6-455C-8B3E0158B562}"/>
              </a:ext>
            </a:extLst>
          </p:cNvPr>
          <p:cNvSpPr/>
          <p:nvPr/>
        </p:nvSpPr>
        <p:spPr>
          <a:xfrm>
            <a:off x="7270898" y="3259662"/>
            <a:ext cx="1179575"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lumMod val="75000"/>
                  </a:schemeClr>
                </a:solidFill>
                <a:latin typeface="Times New Roman" panose="02020603050405020304" pitchFamily="18" charset="0"/>
                <a:cs typeface="Times New Roman" panose="02020603050405020304" pitchFamily="18" charset="0"/>
              </a:rPr>
              <a:t>HR sends an email</a:t>
            </a:r>
          </a:p>
        </p:txBody>
      </p:sp>
    </p:spTree>
    <p:extLst>
      <p:ext uri="{BB962C8B-B14F-4D97-AF65-F5344CB8AC3E}">
        <p14:creationId xmlns:p14="http://schemas.microsoft.com/office/powerpoint/2010/main" val="132907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199"/>
            <a:ext cx="10972800" cy="4009053"/>
          </a:xfrm>
        </p:spPr>
        <p:txBody>
          <a:bodyPr/>
          <a:lstStyle/>
          <a:p>
            <a:pPr marL="0" indent="0">
              <a:buNone/>
            </a:pPr>
            <a:r>
              <a:rPr lang="en-US" dirty="0">
                <a:latin typeface="Times New Roman" panose="02020603050405020304" pitchFamily="18" charset="0"/>
                <a:cs typeface="Times New Roman" panose="02020603050405020304" pitchFamily="18" charset="0"/>
              </a:rPr>
              <a:t>Using the standardized evaluation matrix or scoring tool, all released applicants must be:</a:t>
            </a:r>
          </a:p>
          <a:p>
            <a:pPr marL="0" indent="0">
              <a:buNone/>
            </a:pPr>
            <a:r>
              <a:rPr lang="en-US" dirty="0">
                <a:latin typeface="Times New Roman" panose="02020603050405020304" pitchFamily="18" charset="0"/>
                <a:cs typeface="Times New Roman" panose="02020603050405020304" pitchFamily="18" charset="0"/>
              </a:rPr>
              <a:t>	</a:t>
            </a:r>
          </a:p>
          <a:p>
            <a:endParaRPr lang="en-US" dirty="0"/>
          </a:p>
          <a:p>
            <a:endParaRPr lang="en-US" dirty="0"/>
          </a:p>
          <a:p>
            <a:endParaRPr lang="en-US" dirty="0"/>
          </a:p>
        </p:txBody>
      </p:sp>
      <p:sp>
        <p:nvSpPr>
          <p:cNvPr id="5" name="TextBox 4">
            <a:extLst>
              <a:ext uri="{FF2B5EF4-FFF2-40B4-BE49-F238E27FC236}">
                <a16:creationId xmlns:a16="http://schemas.microsoft.com/office/drawing/2014/main" id="{637E8983-D14C-BC78-4BA9-E008F28840E9}"/>
              </a:ext>
            </a:extLst>
          </p:cNvPr>
          <p:cNvSpPr txBox="1"/>
          <p:nvPr/>
        </p:nvSpPr>
        <p:spPr>
          <a:xfrm>
            <a:off x="1434516" y="1043753"/>
            <a:ext cx="904333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Evaluation of Applicants</a:t>
            </a:r>
          </a:p>
        </p:txBody>
      </p:sp>
      <p:pic>
        <p:nvPicPr>
          <p:cNvPr id="4" name="Graphic 3" descr="Clipboard Checked with solid fill">
            <a:extLst>
              <a:ext uri="{FF2B5EF4-FFF2-40B4-BE49-F238E27FC236}">
                <a16:creationId xmlns:a16="http://schemas.microsoft.com/office/drawing/2014/main" id="{B18E46F8-FAA8-1AAB-F9A5-DBFED87FAA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8000" y="4968380"/>
            <a:ext cx="914400" cy="914400"/>
          </a:xfrm>
          <a:prstGeom prst="rect">
            <a:avLst/>
          </a:prstGeom>
        </p:spPr>
      </p:pic>
      <p:sp>
        <p:nvSpPr>
          <p:cNvPr id="2" name="Arrow: Right 1">
            <a:extLst>
              <a:ext uri="{FF2B5EF4-FFF2-40B4-BE49-F238E27FC236}">
                <a16:creationId xmlns:a16="http://schemas.microsoft.com/office/drawing/2014/main" id="{28564623-E170-FC70-2AB9-973104D8FF0A}"/>
              </a:ext>
            </a:extLst>
          </p:cNvPr>
          <p:cNvSpPr/>
          <p:nvPr/>
        </p:nvSpPr>
        <p:spPr>
          <a:xfrm>
            <a:off x="1921079" y="3429000"/>
            <a:ext cx="1812022" cy="958442"/>
          </a:xfrm>
          <a:prstGeom prst="right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75000"/>
                  </a:schemeClr>
                </a:solidFill>
                <a:latin typeface="Times New Roman" panose="02020603050405020304" pitchFamily="18" charset="0"/>
                <a:cs typeface="Times New Roman" panose="02020603050405020304" pitchFamily="18" charset="0"/>
              </a:rPr>
              <a:t>Listed</a:t>
            </a:r>
          </a:p>
        </p:txBody>
      </p:sp>
      <p:sp>
        <p:nvSpPr>
          <p:cNvPr id="6" name="Arrow: Right 5">
            <a:extLst>
              <a:ext uri="{FF2B5EF4-FFF2-40B4-BE49-F238E27FC236}">
                <a16:creationId xmlns:a16="http://schemas.microsoft.com/office/drawing/2014/main" id="{64CB6FCF-1121-2ABA-BE28-2A366F21A91A}"/>
              </a:ext>
            </a:extLst>
          </p:cNvPr>
          <p:cNvSpPr/>
          <p:nvPr/>
        </p:nvSpPr>
        <p:spPr>
          <a:xfrm>
            <a:off x="4778929" y="3429000"/>
            <a:ext cx="1812022" cy="958442"/>
          </a:xfrm>
          <a:prstGeom prst="right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75000"/>
                  </a:schemeClr>
                </a:solidFill>
                <a:latin typeface="Times New Roman" panose="02020603050405020304" pitchFamily="18" charset="0"/>
                <a:cs typeface="Times New Roman" panose="02020603050405020304" pitchFamily="18" charset="0"/>
              </a:rPr>
              <a:t>Evaluated</a:t>
            </a:r>
          </a:p>
        </p:txBody>
      </p:sp>
      <p:sp>
        <p:nvSpPr>
          <p:cNvPr id="7" name="Arrow: Right 6">
            <a:extLst>
              <a:ext uri="{FF2B5EF4-FFF2-40B4-BE49-F238E27FC236}">
                <a16:creationId xmlns:a16="http://schemas.microsoft.com/office/drawing/2014/main" id="{3E7DE5EB-E5AA-F752-983B-D6220983FDB3}"/>
              </a:ext>
            </a:extLst>
          </p:cNvPr>
          <p:cNvSpPr/>
          <p:nvPr/>
        </p:nvSpPr>
        <p:spPr>
          <a:xfrm>
            <a:off x="7636779" y="3429000"/>
            <a:ext cx="1812022" cy="958442"/>
          </a:xfrm>
          <a:prstGeom prst="right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75000"/>
                  </a:schemeClr>
                </a:solidFill>
                <a:latin typeface="Times New Roman" panose="02020603050405020304" pitchFamily="18" charset="0"/>
                <a:cs typeface="Times New Roman" panose="02020603050405020304" pitchFamily="18" charset="0"/>
              </a:rPr>
              <a:t>Scored</a:t>
            </a:r>
          </a:p>
        </p:txBody>
      </p:sp>
    </p:spTree>
    <p:extLst>
      <p:ext uri="{BB962C8B-B14F-4D97-AF65-F5344CB8AC3E}">
        <p14:creationId xmlns:p14="http://schemas.microsoft.com/office/powerpoint/2010/main" val="106868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06AF-58DA-5F07-F9A9-BD1FDA7737A3}"/>
              </a:ext>
            </a:extLst>
          </p:cNvPr>
          <p:cNvSpPr>
            <a:spLocks noGrp="1"/>
          </p:cNvSpPr>
          <p:nvPr>
            <p:ph type="title"/>
          </p:nvPr>
        </p:nvSpPr>
        <p:spPr>
          <a:xfrm>
            <a:off x="609600" y="274638"/>
            <a:ext cx="10972800" cy="1030553"/>
          </a:xfrm>
        </p:spPr>
        <p:txBody>
          <a:bodyPr/>
          <a:lstStyle/>
          <a:p>
            <a:pPr algn="ctr"/>
            <a:r>
              <a:rPr lang="en-US" dirty="0">
                <a:latin typeface="Times New Roman" panose="02020603050405020304" pitchFamily="18" charset="0"/>
                <a:cs typeface="Times New Roman" panose="02020603050405020304" pitchFamily="18" charset="0"/>
              </a:rPr>
              <a:t>Completing the Evaluation Matrix</a:t>
            </a:r>
          </a:p>
        </p:txBody>
      </p:sp>
      <p:sp>
        <p:nvSpPr>
          <p:cNvPr id="4" name="Content Placeholder 3">
            <a:extLst>
              <a:ext uri="{FF2B5EF4-FFF2-40B4-BE49-F238E27FC236}">
                <a16:creationId xmlns:a16="http://schemas.microsoft.com/office/drawing/2014/main" id="{8745D194-2FF7-3F8D-EDD2-73D7E9D550CB}"/>
              </a:ext>
            </a:extLst>
          </p:cNvPr>
          <p:cNvSpPr>
            <a:spLocks noGrp="1"/>
          </p:cNvSpPr>
          <p:nvPr>
            <p:ph idx="1"/>
          </p:nvPr>
        </p:nvSpPr>
        <p:spPr>
          <a:xfrm>
            <a:off x="609600" y="1179577"/>
            <a:ext cx="10972800" cy="4946588"/>
          </a:xfrm>
        </p:spPr>
        <p:txBody>
          <a:bodyPr/>
          <a:lstStyle/>
          <a:p>
            <a:pPr marL="0" indent="0" algn="ctr">
              <a:buNone/>
            </a:pPr>
            <a:r>
              <a:rPr lang="en-US" dirty="0">
                <a:latin typeface="Times New Roman" panose="02020603050405020304" pitchFamily="18" charset="0"/>
                <a:cs typeface="Times New Roman" panose="02020603050405020304" pitchFamily="18" charset="0"/>
              </a:rPr>
              <a:t>All applicants released by HR are evaluated for the minimum education and experience listed on the job posting</a:t>
            </a:r>
          </a:p>
          <a:p>
            <a:pPr marL="0" indent="0" algn="ctr">
              <a:buNone/>
            </a:pP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3065E0C-4283-C096-78C3-20FF0E26C5B5}"/>
              </a:ext>
            </a:extLst>
          </p:cNvPr>
          <p:cNvSpPr txBox="1"/>
          <p:nvPr/>
        </p:nvSpPr>
        <p:spPr>
          <a:xfrm>
            <a:off x="2356180" y="6007022"/>
            <a:ext cx="3890391" cy="338554"/>
          </a:xfrm>
          <a:prstGeom prst="rect">
            <a:avLst/>
          </a:prstGeom>
          <a:noFill/>
        </p:spPr>
        <p:txBody>
          <a:bodyPr wrap="square" rtlCol="0">
            <a:spAutoFit/>
          </a:bodyPr>
          <a:lstStyle/>
          <a:p>
            <a:endParaRPr lang="en-US" sz="1600" dirty="0">
              <a:solidFill>
                <a:srgbClr val="FF0000"/>
              </a:solidFill>
            </a:endParaRPr>
          </a:p>
        </p:txBody>
      </p:sp>
      <p:pic>
        <p:nvPicPr>
          <p:cNvPr id="5" name="Picture 4">
            <a:extLst>
              <a:ext uri="{FF2B5EF4-FFF2-40B4-BE49-F238E27FC236}">
                <a16:creationId xmlns:a16="http://schemas.microsoft.com/office/drawing/2014/main" id="{1C1E8F34-BB07-4CD9-B0AC-5391A834B1E0}"/>
              </a:ext>
            </a:extLst>
          </p:cNvPr>
          <p:cNvPicPr>
            <a:picLocks noChangeAspect="1"/>
          </p:cNvPicPr>
          <p:nvPr/>
        </p:nvPicPr>
        <p:blipFill>
          <a:blip r:embed="rId3"/>
          <a:stretch>
            <a:fillRect/>
          </a:stretch>
        </p:blipFill>
        <p:spPr>
          <a:xfrm>
            <a:off x="18526125" y="1744663"/>
            <a:ext cx="3181350" cy="4340225"/>
          </a:xfrm>
          <a:prstGeom prst="rect">
            <a:avLst/>
          </a:prstGeom>
        </p:spPr>
      </p:pic>
      <p:graphicFrame>
        <p:nvGraphicFramePr>
          <p:cNvPr id="6" name="Table 5">
            <a:extLst>
              <a:ext uri="{FF2B5EF4-FFF2-40B4-BE49-F238E27FC236}">
                <a16:creationId xmlns:a16="http://schemas.microsoft.com/office/drawing/2014/main" id="{023F3CE5-CADA-8B04-18DD-EBA6DFE39DA8}"/>
              </a:ext>
            </a:extLst>
          </p:cNvPr>
          <p:cNvGraphicFramePr>
            <a:graphicFrameLocks noGrp="1"/>
          </p:cNvGraphicFramePr>
          <p:nvPr>
            <p:extLst>
              <p:ext uri="{D42A27DB-BD31-4B8C-83A1-F6EECF244321}">
                <p14:modId xmlns:p14="http://schemas.microsoft.com/office/powerpoint/2010/main" val="4055784715"/>
              </p:ext>
            </p:extLst>
          </p:nvPr>
        </p:nvGraphicFramePr>
        <p:xfrm>
          <a:off x="609599" y="1689276"/>
          <a:ext cx="10972802" cy="4347810"/>
        </p:xfrm>
        <a:graphic>
          <a:graphicData uri="http://schemas.openxmlformats.org/drawingml/2006/table">
            <a:tbl>
              <a:tblPr/>
              <a:tblGrid>
                <a:gridCol w="2472001">
                  <a:extLst>
                    <a:ext uri="{9D8B030D-6E8A-4147-A177-3AD203B41FA5}">
                      <a16:colId xmlns:a16="http://schemas.microsoft.com/office/drawing/2014/main" val="2535966556"/>
                    </a:ext>
                  </a:extLst>
                </a:gridCol>
                <a:gridCol w="57600">
                  <a:extLst>
                    <a:ext uri="{9D8B030D-6E8A-4147-A177-3AD203B41FA5}">
                      <a16:colId xmlns:a16="http://schemas.microsoft.com/office/drawing/2014/main" val="1475250779"/>
                    </a:ext>
                  </a:extLst>
                </a:gridCol>
                <a:gridCol w="206400">
                  <a:extLst>
                    <a:ext uri="{9D8B030D-6E8A-4147-A177-3AD203B41FA5}">
                      <a16:colId xmlns:a16="http://schemas.microsoft.com/office/drawing/2014/main" val="1329837250"/>
                    </a:ext>
                  </a:extLst>
                </a:gridCol>
                <a:gridCol w="206400">
                  <a:extLst>
                    <a:ext uri="{9D8B030D-6E8A-4147-A177-3AD203B41FA5}">
                      <a16:colId xmlns:a16="http://schemas.microsoft.com/office/drawing/2014/main" val="1608986121"/>
                    </a:ext>
                  </a:extLst>
                </a:gridCol>
                <a:gridCol w="57600">
                  <a:extLst>
                    <a:ext uri="{9D8B030D-6E8A-4147-A177-3AD203B41FA5}">
                      <a16:colId xmlns:a16="http://schemas.microsoft.com/office/drawing/2014/main" val="1347126649"/>
                    </a:ext>
                  </a:extLst>
                </a:gridCol>
                <a:gridCol w="302400">
                  <a:extLst>
                    <a:ext uri="{9D8B030D-6E8A-4147-A177-3AD203B41FA5}">
                      <a16:colId xmlns:a16="http://schemas.microsoft.com/office/drawing/2014/main" val="3171993866"/>
                    </a:ext>
                  </a:extLst>
                </a:gridCol>
                <a:gridCol w="230400">
                  <a:extLst>
                    <a:ext uri="{9D8B030D-6E8A-4147-A177-3AD203B41FA5}">
                      <a16:colId xmlns:a16="http://schemas.microsoft.com/office/drawing/2014/main" val="3824892565"/>
                    </a:ext>
                  </a:extLst>
                </a:gridCol>
                <a:gridCol w="57600">
                  <a:extLst>
                    <a:ext uri="{9D8B030D-6E8A-4147-A177-3AD203B41FA5}">
                      <a16:colId xmlns:a16="http://schemas.microsoft.com/office/drawing/2014/main" val="1440586707"/>
                    </a:ext>
                  </a:extLst>
                </a:gridCol>
                <a:gridCol w="262400">
                  <a:extLst>
                    <a:ext uri="{9D8B030D-6E8A-4147-A177-3AD203B41FA5}">
                      <a16:colId xmlns:a16="http://schemas.microsoft.com/office/drawing/2014/main" val="2904721185"/>
                    </a:ext>
                  </a:extLst>
                </a:gridCol>
                <a:gridCol w="262400">
                  <a:extLst>
                    <a:ext uri="{9D8B030D-6E8A-4147-A177-3AD203B41FA5}">
                      <a16:colId xmlns:a16="http://schemas.microsoft.com/office/drawing/2014/main" val="1290985769"/>
                    </a:ext>
                  </a:extLst>
                </a:gridCol>
                <a:gridCol w="262400">
                  <a:extLst>
                    <a:ext uri="{9D8B030D-6E8A-4147-A177-3AD203B41FA5}">
                      <a16:colId xmlns:a16="http://schemas.microsoft.com/office/drawing/2014/main" val="3294914199"/>
                    </a:ext>
                  </a:extLst>
                </a:gridCol>
                <a:gridCol w="262400">
                  <a:extLst>
                    <a:ext uri="{9D8B030D-6E8A-4147-A177-3AD203B41FA5}">
                      <a16:colId xmlns:a16="http://schemas.microsoft.com/office/drawing/2014/main" val="3444357004"/>
                    </a:ext>
                  </a:extLst>
                </a:gridCol>
                <a:gridCol w="262400">
                  <a:extLst>
                    <a:ext uri="{9D8B030D-6E8A-4147-A177-3AD203B41FA5}">
                      <a16:colId xmlns:a16="http://schemas.microsoft.com/office/drawing/2014/main" val="908549205"/>
                    </a:ext>
                  </a:extLst>
                </a:gridCol>
                <a:gridCol w="57600">
                  <a:extLst>
                    <a:ext uri="{9D8B030D-6E8A-4147-A177-3AD203B41FA5}">
                      <a16:colId xmlns:a16="http://schemas.microsoft.com/office/drawing/2014/main" val="3204586746"/>
                    </a:ext>
                  </a:extLst>
                </a:gridCol>
                <a:gridCol w="262400">
                  <a:extLst>
                    <a:ext uri="{9D8B030D-6E8A-4147-A177-3AD203B41FA5}">
                      <a16:colId xmlns:a16="http://schemas.microsoft.com/office/drawing/2014/main" val="3991588888"/>
                    </a:ext>
                  </a:extLst>
                </a:gridCol>
                <a:gridCol w="262400">
                  <a:extLst>
                    <a:ext uri="{9D8B030D-6E8A-4147-A177-3AD203B41FA5}">
                      <a16:colId xmlns:a16="http://schemas.microsoft.com/office/drawing/2014/main" val="126564860"/>
                    </a:ext>
                  </a:extLst>
                </a:gridCol>
                <a:gridCol w="262400">
                  <a:extLst>
                    <a:ext uri="{9D8B030D-6E8A-4147-A177-3AD203B41FA5}">
                      <a16:colId xmlns:a16="http://schemas.microsoft.com/office/drawing/2014/main" val="1500058163"/>
                    </a:ext>
                  </a:extLst>
                </a:gridCol>
                <a:gridCol w="262400">
                  <a:extLst>
                    <a:ext uri="{9D8B030D-6E8A-4147-A177-3AD203B41FA5}">
                      <a16:colId xmlns:a16="http://schemas.microsoft.com/office/drawing/2014/main" val="2927707905"/>
                    </a:ext>
                  </a:extLst>
                </a:gridCol>
                <a:gridCol w="262400">
                  <a:extLst>
                    <a:ext uri="{9D8B030D-6E8A-4147-A177-3AD203B41FA5}">
                      <a16:colId xmlns:a16="http://schemas.microsoft.com/office/drawing/2014/main" val="3718246884"/>
                    </a:ext>
                  </a:extLst>
                </a:gridCol>
                <a:gridCol w="262400">
                  <a:extLst>
                    <a:ext uri="{9D8B030D-6E8A-4147-A177-3AD203B41FA5}">
                      <a16:colId xmlns:a16="http://schemas.microsoft.com/office/drawing/2014/main" val="2970537173"/>
                    </a:ext>
                  </a:extLst>
                </a:gridCol>
                <a:gridCol w="262400">
                  <a:extLst>
                    <a:ext uri="{9D8B030D-6E8A-4147-A177-3AD203B41FA5}">
                      <a16:colId xmlns:a16="http://schemas.microsoft.com/office/drawing/2014/main" val="1143535591"/>
                    </a:ext>
                  </a:extLst>
                </a:gridCol>
                <a:gridCol w="57600">
                  <a:extLst>
                    <a:ext uri="{9D8B030D-6E8A-4147-A177-3AD203B41FA5}">
                      <a16:colId xmlns:a16="http://schemas.microsoft.com/office/drawing/2014/main" val="2855512364"/>
                    </a:ext>
                  </a:extLst>
                </a:gridCol>
                <a:gridCol w="264000">
                  <a:extLst>
                    <a:ext uri="{9D8B030D-6E8A-4147-A177-3AD203B41FA5}">
                      <a16:colId xmlns:a16="http://schemas.microsoft.com/office/drawing/2014/main" val="4158615882"/>
                    </a:ext>
                  </a:extLst>
                </a:gridCol>
                <a:gridCol w="243200">
                  <a:extLst>
                    <a:ext uri="{9D8B030D-6E8A-4147-A177-3AD203B41FA5}">
                      <a16:colId xmlns:a16="http://schemas.microsoft.com/office/drawing/2014/main" val="2870725105"/>
                    </a:ext>
                  </a:extLst>
                </a:gridCol>
                <a:gridCol w="168000">
                  <a:extLst>
                    <a:ext uri="{9D8B030D-6E8A-4147-A177-3AD203B41FA5}">
                      <a16:colId xmlns:a16="http://schemas.microsoft.com/office/drawing/2014/main" val="1449239650"/>
                    </a:ext>
                  </a:extLst>
                </a:gridCol>
                <a:gridCol w="57600">
                  <a:extLst>
                    <a:ext uri="{9D8B030D-6E8A-4147-A177-3AD203B41FA5}">
                      <a16:colId xmlns:a16="http://schemas.microsoft.com/office/drawing/2014/main" val="1231647292"/>
                    </a:ext>
                  </a:extLst>
                </a:gridCol>
                <a:gridCol w="275200">
                  <a:extLst>
                    <a:ext uri="{9D8B030D-6E8A-4147-A177-3AD203B41FA5}">
                      <a16:colId xmlns:a16="http://schemas.microsoft.com/office/drawing/2014/main" val="2289890966"/>
                    </a:ext>
                  </a:extLst>
                </a:gridCol>
                <a:gridCol w="57600">
                  <a:extLst>
                    <a:ext uri="{9D8B030D-6E8A-4147-A177-3AD203B41FA5}">
                      <a16:colId xmlns:a16="http://schemas.microsoft.com/office/drawing/2014/main" val="2719821811"/>
                    </a:ext>
                  </a:extLst>
                </a:gridCol>
                <a:gridCol w="262400">
                  <a:extLst>
                    <a:ext uri="{9D8B030D-6E8A-4147-A177-3AD203B41FA5}">
                      <a16:colId xmlns:a16="http://schemas.microsoft.com/office/drawing/2014/main" val="690566038"/>
                    </a:ext>
                  </a:extLst>
                </a:gridCol>
                <a:gridCol w="57600">
                  <a:extLst>
                    <a:ext uri="{9D8B030D-6E8A-4147-A177-3AD203B41FA5}">
                      <a16:colId xmlns:a16="http://schemas.microsoft.com/office/drawing/2014/main" val="2121076896"/>
                    </a:ext>
                  </a:extLst>
                </a:gridCol>
                <a:gridCol w="262400">
                  <a:extLst>
                    <a:ext uri="{9D8B030D-6E8A-4147-A177-3AD203B41FA5}">
                      <a16:colId xmlns:a16="http://schemas.microsoft.com/office/drawing/2014/main" val="3648532762"/>
                    </a:ext>
                  </a:extLst>
                </a:gridCol>
                <a:gridCol w="57600">
                  <a:extLst>
                    <a:ext uri="{9D8B030D-6E8A-4147-A177-3AD203B41FA5}">
                      <a16:colId xmlns:a16="http://schemas.microsoft.com/office/drawing/2014/main" val="668952453"/>
                    </a:ext>
                  </a:extLst>
                </a:gridCol>
                <a:gridCol w="217600">
                  <a:extLst>
                    <a:ext uri="{9D8B030D-6E8A-4147-A177-3AD203B41FA5}">
                      <a16:colId xmlns:a16="http://schemas.microsoft.com/office/drawing/2014/main" val="2933676076"/>
                    </a:ext>
                  </a:extLst>
                </a:gridCol>
                <a:gridCol w="57600">
                  <a:extLst>
                    <a:ext uri="{9D8B030D-6E8A-4147-A177-3AD203B41FA5}">
                      <a16:colId xmlns:a16="http://schemas.microsoft.com/office/drawing/2014/main" val="2478471218"/>
                    </a:ext>
                  </a:extLst>
                </a:gridCol>
                <a:gridCol w="2137601">
                  <a:extLst>
                    <a:ext uri="{9D8B030D-6E8A-4147-A177-3AD203B41FA5}">
                      <a16:colId xmlns:a16="http://schemas.microsoft.com/office/drawing/2014/main" val="1209791776"/>
                    </a:ext>
                  </a:extLst>
                </a:gridCol>
              </a:tblGrid>
              <a:tr h="2435732">
                <a:tc>
                  <a:txBody>
                    <a:bodyPr/>
                    <a:lstStyle/>
                    <a:p>
                      <a:pPr algn="ctr" fontAlgn="ctr"/>
                      <a:r>
                        <a:rPr lang="en-US" sz="800" b="1" i="0" u="none" strike="noStrike">
                          <a:solidFill>
                            <a:srgbClr val="000000"/>
                          </a:solidFill>
                          <a:effectLst/>
                          <a:latin typeface="Arial" panose="020B0604020202020204" pitchFamily="34" charset="0"/>
                        </a:rPr>
                        <a:t>Qualifications </a:t>
                      </a:r>
                      <a:br>
                        <a:rPr lang="en-US" sz="800" b="1" i="0" u="none" strike="noStrike">
                          <a:solidFill>
                            <a:srgbClr val="000000"/>
                          </a:solidFill>
                          <a:effectLst/>
                          <a:latin typeface="Arial" panose="020B0604020202020204" pitchFamily="34" charset="0"/>
                        </a:rPr>
                      </a:br>
                      <a:r>
                        <a:rPr lang="en-US" sz="800" b="1" i="0" u="none" strike="noStrike">
                          <a:solidFill>
                            <a:srgbClr val="000000"/>
                          </a:solidFill>
                          <a:effectLst/>
                          <a:latin typeface="Arial" panose="020B0604020202020204" pitchFamily="34" charset="0"/>
                        </a:rPr>
                        <a:t>(</a:t>
                      </a:r>
                      <a:r>
                        <a:rPr lang="en-US" sz="800" b="1" i="0" u="sng" strike="noStrike">
                          <a:solidFill>
                            <a:srgbClr val="000000"/>
                          </a:solidFill>
                          <a:effectLst/>
                          <a:latin typeface="Arial" panose="020B0604020202020204" pitchFamily="34" charset="0"/>
                        </a:rPr>
                        <a:t>Must</a:t>
                      </a:r>
                      <a:r>
                        <a:rPr lang="en-US" sz="800" b="1" i="0" u="none" strike="noStrike">
                          <a:solidFill>
                            <a:srgbClr val="000000"/>
                          </a:solidFill>
                          <a:effectLst/>
                          <a:latin typeface="Arial" panose="020B0604020202020204" pitchFamily="34" charset="0"/>
                        </a:rPr>
                        <a:t> have been listed in job requisition/posting)</a:t>
                      </a:r>
                      <a:br>
                        <a:rPr lang="en-US" sz="800" b="1" i="0" u="none" strike="noStrike">
                          <a:solidFill>
                            <a:srgbClr val="000000"/>
                          </a:solidFill>
                          <a:effectLst/>
                          <a:latin typeface="Arial" panose="020B0604020202020204" pitchFamily="34" charset="0"/>
                        </a:rPr>
                      </a:br>
                      <a:br>
                        <a:rPr lang="en-US" sz="800" b="1" i="0" u="none" strike="noStrike">
                          <a:solidFill>
                            <a:srgbClr val="000000"/>
                          </a:solidFill>
                          <a:effectLst/>
                          <a:latin typeface="Arial" panose="020B0604020202020204" pitchFamily="34" charset="0"/>
                        </a:rPr>
                      </a:br>
                      <a:r>
                        <a:rPr lang="en-US" sz="800" b="1" i="0" u="none" strike="noStrike">
                          <a:solidFill>
                            <a:srgbClr val="548235"/>
                          </a:solidFill>
                          <a:effectLst/>
                          <a:latin typeface="Arial" panose="020B0604020202020204" pitchFamily="34" charset="0"/>
                        </a:rPr>
                        <a:t>GREEN = Required Qualifications</a:t>
                      </a:r>
                      <a:br>
                        <a:rPr lang="en-US" sz="800" b="1" i="0" u="none" strike="noStrike">
                          <a:solidFill>
                            <a:srgbClr val="548235"/>
                          </a:solidFill>
                          <a:effectLst/>
                          <a:latin typeface="Arial" panose="020B0604020202020204" pitchFamily="34" charset="0"/>
                        </a:rPr>
                      </a:br>
                      <a:r>
                        <a:rPr lang="en-US" sz="600" b="1" i="0" u="none" strike="noStrike">
                          <a:solidFill>
                            <a:srgbClr val="548235"/>
                          </a:solidFill>
                          <a:effectLst/>
                          <a:latin typeface="Arial" panose="020B0604020202020204" pitchFamily="34" charset="0"/>
                        </a:rPr>
                        <a:t>(Education, Experience, Knowledge, Skills &amp; Abilities)</a:t>
                      </a:r>
                      <a:br>
                        <a:rPr lang="en-US" sz="800" b="1" i="0" u="none" strike="noStrike">
                          <a:solidFill>
                            <a:srgbClr val="548235"/>
                          </a:solidFill>
                          <a:effectLst/>
                          <a:latin typeface="Arial" panose="020B0604020202020204" pitchFamily="34" charset="0"/>
                        </a:rPr>
                      </a:br>
                      <a:r>
                        <a:rPr lang="en-US" sz="700" b="1" i="1" u="none" strike="noStrike">
                          <a:solidFill>
                            <a:srgbClr val="FF0000"/>
                          </a:solidFill>
                          <a:effectLst/>
                          <a:latin typeface="Arial" panose="020B0604020202020204" pitchFamily="34" charset="0"/>
                        </a:rPr>
                        <a:t>(typical assigned weight is 4 or 5)</a:t>
                      </a:r>
                      <a:br>
                        <a:rPr lang="en-US" sz="700" b="1" i="1" u="none" strike="noStrike">
                          <a:solidFill>
                            <a:srgbClr val="548235"/>
                          </a:solidFill>
                          <a:effectLst/>
                          <a:latin typeface="Arial" panose="020B0604020202020204" pitchFamily="34" charset="0"/>
                        </a:rPr>
                      </a:br>
                      <a:br>
                        <a:rPr lang="en-US" sz="800" b="1" i="0" u="none" strike="noStrike">
                          <a:solidFill>
                            <a:srgbClr val="000000"/>
                          </a:solidFill>
                          <a:effectLst/>
                          <a:latin typeface="Arial" panose="020B0604020202020204" pitchFamily="34" charset="0"/>
                        </a:rPr>
                      </a:br>
                      <a:r>
                        <a:rPr lang="en-US" sz="800" b="1" i="0" u="none" strike="noStrike">
                          <a:solidFill>
                            <a:srgbClr val="0070C0"/>
                          </a:solidFill>
                          <a:effectLst/>
                          <a:latin typeface="Arial" panose="020B0604020202020204" pitchFamily="34" charset="0"/>
                        </a:rPr>
                        <a:t>BLUE = Preferred Qualifications</a:t>
                      </a:r>
                      <a:br>
                        <a:rPr lang="en-US" sz="800" b="1" i="0" u="none" strike="noStrike">
                          <a:solidFill>
                            <a:srgbClr val="0070C0"/>
                          </a:solidFill>
                          <a:effectLst/>
                          <a:latin typeface="Arial" panose="020B0604020202020204" pitchFamily="34" charset="0"/>
                        </a:rPr>
                      </a:br>
                      <a:r>
                        <a:rPr lang="en-US" sz="600" b="1" i="0" u="none" strike="noStrike">
                          <a:solidFill>
                            <a:srgbClr val="0070C0"/>
                          </a:solidFill>
                          <a:effectLst/>
                          <a:latin typeface="Arial" panose="020B0604020202020204" pitchFamily="34" charset="0"/>
                        </a:rPr>
                        <a:t>(Education, Experience, Knowledge, Skills &amp; Abilities)</a:t>
                      </a:r>
                      <a:br>
                        <a:rPr lang="en-US" sz="800" b="1" i="0" u="none" strike="noStrike">
                          <a:solidFill>
                            <a:srgbClr val="0070C0"/>
                          </a:solidFill>
                          <a:effectLst/>
                          <a:latin typeface="Arial" panose="020B0604020202020204" pitchFamily="34" charset="0"/>
                        </a:rPr>
                      </a:br>
                      <a:r>
                        <a:rPr lang="en-US" sz="700" b="1" i="1" u="none" strike="noStrike">
                          <a:solidFill>
                            <a:srgbClr val="FF0000"/>
                          </a:solidFill>
                          <a:effectLst/>
                          <a:latin typeface="Arial" panose="020B0604020202020204" pitchFamily="34" charset="0"/>
                        </a:rPr>
                        <a:t>(typical assigned weight is 1, 2 or 3)</a:t>
                      </a:r>
                      <a:br>
                        <a:rPr lang="en-US" sz="700" b="1" i="1" u="none" strike="noStrike">
                          <a:solidFill>
                            <a:srgbClr val="FF0000"/>
                          </a:solidFill>
                          <a:effectLst/>
                          <a:latin typeface="Arial" panose="020B0604020202020204" pitchFamily="34" charset="0"/>
                        </a:rPr>
                      </a:br>
                      <a:br>
                        <a:rPr lang="en-US" sz="700" b="1" i="1" u="none" strike="noStrike">
                          <a:solidFill>
                            <a:srgbClr val="FF0000"/>
                          </a:solidFill>
                          <a:effectLst/>
                          <a:latin typeface="Arial" panose="020B0604020202020204" pitchFamily="34" charset="0"/>
                        </a:rPr>
                      </a:br>
                      <a:r>
                        <a:rPr lang="en-US" sz="800" b="1" i="0" u="none" strike="noStrike">
                          <a:solidFill>
                            <a:srgbClr val="7030A0"/>
                          </a:solidFill>
                          <a:effectLst/>
                          <a:latin typeface="Arial" panose="020B0604020202020204" pitchFamily="34" charset="0"/>
                        </a:rPr>
                        <a:t>PURPLE = Additional criteria listed on job posting that are not part of the job description</a:t>
                      </a:r>
                      <a:br>
                        <a:rPr lang="en-US" sz="800" b="1" i="1" u="none" strike="noStrike">
                          <a:solidFill>
                            <a:srgbClr val="7030A0"/>
                          </a:solidFill>
                          <a:effectLst/>
                          <a:latin typeface="Arial" panose="020B0604020202020204" pitchFamily="34" charset="0"/>
                        </a:rPr>
                      </a:br>
                      <a:r>
                        <a:rPr lang="en-US" sz="700" b="1" i="1" u="none" strike="noStrike">
                          <a:solidFill>
                            <a:srgbClr val="FF0000"/>
                          </a:solidFill>
                          <a:effectLst/>
                          <a:latin typeface="Arial" panose="020B0604020202020204" pitchFamily="34" charset="0"/>
                        </a:rPr>
                        <a:t>(other factors to consider such as instructions requesting specific attachments to be provided)</a:t>
                      </a:r>
                      <a:br>
                        <a:rPr lang="en-US" sz="800" b="1" i="0" u="none" strike="noStrike">
                          <a:solidFill>
                            <a:srgbClr val="000000"/>
                          </a:solidFill>
                          <a:effectLst/>
                          <a:latin typeface="Arial" panose="020B0604020202020204" pitchFamily="34" charset="0"/>
                        </a:rPr>
                      </a:br>
                      <a:br>
                        <a:rPr lang="en-US" sz="800" b="1" i="0" u="none" strike="noStrike">
                          <a:solidFill>
                            <a:srgbClr val="000000"/>
                          </a:solidFill>
                          <a:effectLst/>
                          <a:latin typeface="Arial" panose="020B0604020202020204" pitchFamily="34" charset="0"/>
                        </a:rPr>
                      </a:br>
                      <a:r>
                        <a:rPr lang="en-US" sz="700" b="1" i="1" u="none" strike="noStrike">
                          <a:solidFill>
                            <a:srgbClr val="000000"/>
                          </a:solidFill>
                          <a:effectLst/>
                          <a:latin typeface="Arial" panose="020B0604020202020204" pitchFamily="34" charset="0"/>
                        </a:rPr>
                        <a:t>Veterans Preference Policies &amp; Procedures found here:  </a:t>
                      </a:r>
                      <a:br>
                        <a:rPr lang="en-US" sz="700" b="1" i="1" u="none" strike="noStrike">
                          <a:solidFill>
                            <a:srgbClr val="000000"/>
                          </a:solidFill>
                          <a:effectLst/>
                          <a:latin typeface="Arial" panose="020B0604020202020204" pitchFamily="34" charset="0"/>
                        </a:rPr>
                      </a:br>
                      <a:r>
                        <a:rPr lang="en-US" sz="600" b="1" i="1" u="none" strike="noStrike">
                          <a:solidFill>
                            <a:srgbClr val="000000"/>
                          </a:solidFill>
                          <a:effectLst/>
                          <a:latin typeface="Arial" panose="020B0604020202020204" pitchFamily="34" charset="0"/>
                        </a:rPr>
                        <a:t>PV UAP: 33.99.01.P0.01 Employment Practices</a:t>
                      </a:r>
                      <a:br>
                        <a:rPr lang="en-US" sz="600" b="1" i="1" u="none" strike="noStrike">
                          <a:solidFill>
                            <a:srgbClr val="000000"/>
                          </a:solidFill>
                          <a:effectLst/>
                          <a:latin typeface="Arial" panose="020B0604020202020204" pitchFamily="34" charset="0"/>
                        </a:rPr>
                      </a:br>
                      <a:r>
                        <a:rPr lang="en-US" sz="600" b="1" i="1" u="none" strike="noStrike">
                          <a:solidFill>
                            <a:srgbClr val="000000"/>
                          </a:solidFill>
                          <a:effectLst/>
                          <a:latin typeface="Arial" panose="020B0604020202020204" pitchFamily="34" charset="0"/>
                        </a:rPr>
                        <a:t>TAMUS Policy: 33.99.01 Employment Practices</a:t>
                      </a:r>
                      <a:endParaRPr lang="en-US" sz="800" b="1"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000000"/>
                          </a:solidFill>
                          <a:effectLst/>
                          <a:latin typeface="Arial" panose="020B0604020202020204" pitchFamily="34" charset="0"/>
                        </a:rPr>
                        <a:t>Veteran's Preference </a:t>
                      </a:r>
                    </a:p>
                  </a:txBody>
                  <a:tcPr marL="0" marR="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1" i="0" u="none" strike="noStrike">
                          <a:solidFill>
                            <a:srgbClr val="000000"/>
                          </a:solidFill>
                          <a:effectLst/>
                          <a:latin typeface="Arial" panose="020B0604020202020204" pitchFamily="34" charset="0"/>
                        </a:rPr>
                        <a:t>Former Foster Child Preference </a:t>
                      </a:r>
                    </a:p>
                  </a:txBody>
                  <a:tcPr marL="0" marR="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FF0000"/>
                          </a:solidFill>
                          <a:effectLst/>
                          <a:latin typeface="Arial" panose="020B0604020202020204" pitchFamily="34" charset="0"/>
                        </a:rPr>
                        <a:t>Insert POSTED required EDUCATION</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rgbClr val="FF0000"/>
                          </a:solidFill>
                          <a:effectLst/>
                          <a:latin typeface="Arial" panose="020B0604020202020204" pitchFamily="34" charset="0"/>
                        </a:rPr>
                        <a:t>Insert POSTED required EXPERIENCE</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000000"/>
                          </a:solidFill>
                          <a:effectLst/>
                          <a:latin typeface="Arial" panose="020B0604020202020204" pitchFamily="34" charset="0"/>
                        </a:rPr>
                        <a:t>Insert POSTED required KSAs (if applicable),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if none were posted leave blank</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rgbClr val="000000"/>
                          </a:solidFill>
                          <a:effectLst/>
                          <a:latin typeface="Arial" panose="020B0604020202020204" pitchFamily="34" charset="0"/>
                        </a:rPr>
                        <a:t>Insert POSTED required KSAs (if applicable),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if none were posted leave blank</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rgbClr val="000000"/>
                          </a:solidFill>
                          <a:effectLst/>
                          <a:latin typeface="Arial" panose="020B0604020202020204" pitchFamily="34" charset="0"/>
                        </a:rPr>
                        <a:t>Insert POSTED required KSAs (if applicable),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if none were posted leave blank</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rgbClr val="000000"/>
                          </a:solidFill>
                          <a:effectLst/>
                          <a:latin typeface="Arial" panose="020B0604020202020204" pitchFamily="34" charset="0"/>
                        </a:rPr>
                        <a:t>Insert POSTED required KSAs (if applicable),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if none were posted leave blank</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rgbClr val="000000"/>
                          </a:solidFill>
                          <a:effectLst/>
                          <a:latin typeface="Arial" panose="020B0604020202020204" pitchFamily="34" charset="0"/>
                        </a:rPr>
                        <a:t>Insert POSTED required KSAs (if applicable),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if none were posted leave blank</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000000"/>
                          </a:solidFill>
                          <a:effectLst/>
                          <a:latin typeface="Arial" panose="020B0604020202020204" pitchFamily="34" charset="0"/>
                        </a:rPr>
                        <a:t>Insert POSTED preferred qualification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(i.e. specific degree)</a:t>
                      </a:r>
                    </a:p>
                  </a:txBody>
                  <a:tcPr marL="0" marR="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1" i="0" u="none" strike="noStrike">
                          <a:solidFill>
                            <a:srgbClr val="000000"/>
                          </a:solidFill>
                          <a:effectLst/>
                          <a:latin typeface="Arial" panose="020B0604020202020204" pitchFamily="34" charset="0"/>
                        </a:rPr>
                        <a:t>Insert POSTED preferred qualification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(i.e. additional years of experience)</a:t>
                      </a:r>
                    </a:p>
                  </a:txBody>
                  <a:tcPr marL="0" marR="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1" i="0" u="none" strike="noStrike">
                          <a:solidFill>
                            <a:srgbClr val="000000"/>
                          </a:solidFill>
                          <a:effectLst/>
                          <a:latin typeface="Arial" panose="020B0604020202020204" pitchFamily="34" charset="0"/>
                        </a:rPr>
                        <a:t>Insert POSTED preferred qualification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(i.e. specific software/program knowledge)</a:t>
                      </a:r>
                    </a:p>
                  </a:txBody>
                  <a:tcPr marL="0" marR="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1" i="0" u="none" strike="noStrike">
                          <a:solidFill>
                            <a:srgbClr val="000000"/>
                          </a:solidFill>
                          <a:effectLst/>
                          <a:latin typeface="Arial" panose="020B0604020202020204" pitchFamily="34" charset="0"/>
                        </a:rPr>
                        <a:t>Insert POSTED preferred qualification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(i.e. specific supervisory experience)</a:t>
                      </a:r>
                    </a:p>
                  </a:txBody>
                  <a:tcPr marL="0" marR="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1" i="0" u="none" strike="noStrike">
                          <a:solidFill>
                            <a:srgbClr val="000000"/>
                          </a:solidFill>
                          <a:effectLst/>
                          <a:latin typeface="Arial" panose="020B0604020202020204" pitchFamily="34" charset="0"/>
                        </a:rPr>
                        <a:t>Insert POSTED preferred qualification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(i.e. specific certifications and/or licenses)</a:t>
                      </a:r>
                    </a:p>
                  </a:txBody>
                  <a:tcPr marL="0" marR="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1" i="0" u="none" strike="noStrike">
                          <a:solidFill>
                            <a:srgbClr val="000000"/>
                          </a:solidFill>
                          <a:effectLst/>
                          <a:latin typeface="Arial" panose="020B0604020202020204" pitchFamily="34" charset="0"/>
                        </a:rPr>
                        <a:t>Insert POSTED preferred qualification here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(if applicable)</a:t>
                      </a:r>
                    </a:p>
                  </a:txBody>
                  <a:tcPr marL="0" marR="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700" b="1" i="0" u="none" strike="noStrike">
                          <a:solidFill>
                            <a:srgbClr val="000000"/>
                          </a:solidFill>
                          <a:effectLst/>
                          <a:latin typeface="Arial" panose="020B0604020202020204" pitchFamily="34" charset="0"/>
                        </a:rPr>
                        <a:t>Insert POSTED preferred qualification here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(if applicable)</a:t>
                      </a:r>
                    </a:p>
                  </a:txBody>
                  <a:tcPr marL="0" marR="0" marT="0"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7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000000"/>
                          </a:solidFill>
                          <a:effectLst/>
                          <a:latin typeface="Arial" panose="020B0604020202020204" pitchFamily="34" charset="0"/>
                        </a:rPr>
                        <a:t>Resume/CV Attached</a:t>
                      </a:r>
                    </a:p>
                  </a:txBody>
                  <a:tcPr marL="0" marR="0" marT="0"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700" b="1" i="0" u="none" strike="noStrike">
                          <a:solidFill>
                            <a:srgbClr val="000000"/>
                          </a:solidFill>
                          <a:effectLst/>
                          <a:latin typeface="Arial" panose="020B0604020202020204" pitchFamily="34" charset="0"/>
                        </a:rPr>
                        <a:t>Cover Letter Attached (if applicable)</a:t>
                      </a:r>
                    </a:p>
                  </a:txBody>
                  <a:tcPr marL="0" marR="0" marT="0"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800" b="1" i="0" u="none" strike="noStrike">
                          <a:solidFill>
                            <a:srgbClr val="000000"/>
                          </a:solidFill>
                          <a:effectLst/>
                          <a:latin typeface="Arial" panose="020B0604020202020204" pitchFamily="34" charset="0"/>
                        </a:rPr>
                        <a:t>APPLICATION  SCORE</a:t>
                      </a:r>
                    </a:p>
                  </a:txBody>
                  <a:tcPr marL="0" marR="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000000"/>
                          </a:solidFill>
                          <a:effectLst/>
                          <a:latin typeface="Arial" panose="020B0604020202020204" pitchFamily="34" charset="0"/>
                        </a:rPr>
                        <a:t>Telephone/Zoom Interview Score</a:t>
                      </a:r>
                    </a:p>
                  </a:txBody>
                  <a:tcPr marL="0" marR="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000000"/>
                          </a:solidFill>
                          <a:effectLst/>
                          <a:latin typeface="Arial" panose="020B0604020202020204" pitchFamily="34" charset="0"/>
                        </a:rPr>
                        <a:t>2nd/On Campus Interview (if applicable)</a:t>
                      </a:r>
                    </a:p>
                  </a:txBody>
                  <a:tcPr marL="0" marR="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7030A0"/>
                          </a:solidFill>
                          <a:effectLst/>
                          <a:latin typeface="Arial" panose="020B0604020202020204" pitchFamily="34" charset="0"/>
                        </a:rPr>
                        <a:t>  REFERENCE CHECKED</a:t>
                      </a:r>
                    </a:p>
                  </a:txBody>
                  <a:tcPr marL="0" marR="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1" i="0" u="none" strike="noStrike">
                          <a:solidFill>
                            <a:srgbClr val="000000"/>
                          </a:solidFill>
                          <a:effectLst/>
                          <a:latin typeface="Arial" panose="020B0604020202020204" pitchFamily="34" charset="0"/>
                        </a:rPr>
                        <a:t>Total Score</a:t>
                      </a:r>
                    </a:p>
                  </a:txBody>
                  <a:tcPr marL="0" marR="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br>
                        <a:rPr lang="en-US" sz="700" b="1" i="0" u="none" strike="noStrike" dirty="0">
                          <a:solidFill>
                            <a:srgbClr val="000000"/>
                          </a:solidFill>
                          <a:effectLst/>
                          <a:latin typeface="Arial" panose="020B0604020202020204" pitchFamily="34" charset="0"/>
                        </a:rPr>
                      </a:br>
                      <a:r>
                        <a:rPr lang="en-US" sz="700" b="1" i="0" u="none" strike="noStrike" dirty="0">
                          <a:solidFill>
                            <a:srgbClr val="000000"/>
                          </a:solidFill>
                          <a:effectLst/>
                          <a:latin typeface="Arial" panose="020B0604020202020204" pitchFamily="34" charset="0"/>
                        </a:rPr>
                        <a:t>Notes/Comments </a:t>
                      </a:r>
                      <a:br>
                        <a:rPr lang="en-US" sz="700" b="1" i="0" u="none" strike="noStrike" dirty="0">
                          <a:solidFill>
                            <a:srgbClr val="000000"/>
                          </a:solidFill>
                          <a:effectLst/>
                          <a:latin typeface="Arial" panose="020B0604020202020204" pitchFamily="34" charset="0"/>
                        </a:rPr>
                      </a:br>
                      <a:r>
                        <a:rPr lang="en-US" sz="700" b="1" i="0" u="none" strike="noStrike" dirty="0">
                          <a:solidFill>
                            <a:srgbClr val="000000"/>
                          </a:solidFill>
                          <a:effectLst/>
                          <a:latin typeface="Arial" panose="020B0604020202020204" pitchFamily="34" charset="0"/>
                        </a:rPr>
                        <a:t>(Related to applicant/candidate status/score)</a:t>
                      </a:r>
                      <a:endParaRPr lang="en-US" sz="600" b="0" i="0" u="none" strike="noStrike" dirty="0">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3712831"/>
                  </a:ext>
                </a:extLst>
              </a:tr>
              <a:tr h="124909">
                <a:tc>
                  <a:txBody>
                    <a:bodyPr/>
                    <a:lstStyle/>
                    <a:p>
                      <a:pPr algn="r" fontAlgn="b"/>
                      <a:r>
                        <a:rPr lang="en-US" sz="700" b="1" i="1" u="none" strike="noStrike">
                          <a:solidFill>
                            <a:srgbClr val="000000"/>
                          </a:solidFill>
                          <a:effectLst/>
                          <a:latin typeface="Arial" panose="020B0604020202020204" pitchFamily="34" charset="0"/>
                        </a:rPr>
                        <a:t>Assigned Weight</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FF0000"/>
                          </a:solidFill>
                          <a:effectLst/>
                          <a:latin typeface="Arial" panose="020B0604020202020204" pitchFamily="34" charset="0"/>
                        </a:rPr>
                        <a:t>Y/N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FF0000"/>
                          </a:solidFill>
                          <a:effectLst/>
                          <a:latin typeface="Arial" panose="020B0604020202020204" pitchFamily="34" charset="0"/>
                        </a:rPr>
                        <a:t>Y/N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FF0000"/>
                          </a:solidFill>
                          <a:effectLst/>
                          <a:latin typeface="Arial" panose="020B0604020202020204" pitchFamily="34" charset="0"/>
                        </a:rPr>
                        <a:t>Y/N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FF0000"/>
                          </a:solidFill>
                          <a:effectLst/>
                          <a:latin typeface="Arial" panose="020B0604020202020204" pitchFamily="34" charset="0"/>
                        </a:rPr>
                        <a:t>Y/N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548235"/>
                          </a:solidFill>
                          <a:effectLst/>
                          <a:latin typeface="Arial" panose="020B0604020202020204" pitchFamily="34" charset="0"/>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548235"/>
                          </a:solidFill>
                          <a:effectLst/>
                          <a:latin typeface="Arial" panose="020B0604020202020204" pitchFamily="34" charset="0"/>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548235"/>
                          </a:solidFill>
                          <a:effectLst/>
                          <a:latin typeface="Arial" panose="020B0604020202020204" pitchFamily="34" charset="0"/>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548235"/>
                          </a:solidFill>
                          <a:effectLst/>
                          <a:latin typeface="Arial" panose="020B0604020202020204" pitchFamily="34" charset="0"/>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548235"/>
                          </a:solidFill>
                          <a:effectLst/>
                          <a:latin typeface="Arial" panose="020B060402020202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305496"/>
                          </a:solidFill>
                          <a:effectLst/>
                          <a:latin typeface="Arial" panose="020B060402020202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305496"/>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305496"/>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305496"/>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305496"/>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305496"/>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305496"/>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000000"/>
                          </a:solidFill>
                          <a:effectLst/>
                          <a:latin typeface="Arial" panose="020B0604020202020204" pitchFamily="34" charset="0"/>
                        </a:rPr>
                        <a:t>Y/N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Arial" panose="020B0604020202020204" pitchFamily="34" charset="0"/>
                        </a:rPr>
                        <a:t>Y/N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000000"/>
                          </a:solidFill>
                          <a:effectLst/>
                          <a:latin typeface="Arial" panose="020B060402020202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000000"/>
                          </a:solidFill>
                          <a:effectLst/>
                          <a:latin typeface="Arial" panose="020B060402020202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000000"/>
                          </a:solidFill>
                          <a:effectLst/>
                          <a:latin typeface="Arial" panose="020B0604020202020204" pitchFamily="34" charset="0"/>
                        </a:rPr>
                        <a:t>Y/N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ctr" fontAlgn="b"/>
                      <a:r>
                        <a:rPr lang="en-US" sz="700" b="1"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1"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extLst>
                  <a:ext uri="{0D108BD9-81ED-4DB2-BD59-A6C34878D82A}">
                    <a16:rowId xmlns:a16="http://schemas.microsoft.com/office/drawing/2014/main" val="4128450511"/>
                  </a:ext>
                </a:extLst>
              </a:tr>
              <a:tr h="216189">
                <a:tc>
                  <a:txBody>
                    <a:bodyPr/>
                    <a:lstStyle/>
                    <a:p>
                      <a:pPr algn="ctr" fontAlgn="b"/>
                      <a:r>
                        <a:rPr lang="en-US" sz="600" b="1" i="1" u="none" strike="noStrike">
                          <a:solidFill>
                            <a:srgbClr val="000000"/>
                          </a:solidFill>
                          <a:effectLst/>
                          <a:latin typeface="Arial" panose="020B0604020202020204" pitchFamily="34" charset="0"/>
                        </a:rPr>
                        <a:t>Form Last Updated: January 2023</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gridSpan="2">
                  <a:txBody>
                    <a:bodyPr/>
                    <a:lstStyle/>
                    <a:p>
                      <a:pPr algn="ctr" fontAlgn="b"/>
                      <a:r>
                        <a:rPr lang="en-US" sz="600" b="1" i="0" u="none" strike="noStrike">
                          <a:solidFill>
                            <a:srgbClr val="000000"/>
                          </a:solidFill>
                          <a:effectLst/>
                          <a:latin typeface="Arial" panose="020B0604020202020204" pitchFamily="34" charset="0"/>
                        </a:rPr>
                        <a:t>For </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Review</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fontAlgn="b"/>
                      <a:r>
                        <a:rPr lang="en-US" sz="600" b="1" i="0" u="none" strike="noStrike">
                          <a:solidFill>
                            <a:srgbClr val="000000"/>
                          </a:solidFill>
                          <a:effectLst/>
                          <a:latin typeface="Arial" panose="020B0604020202020204" pitchFamily="34" charset="0"/>
                        </a:rPr>
                        <a:t>Required Educ. &amp; Exp.</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gridSpan="5">
                  <a:txBody>
                    <a:bodyPr/>
                    <a:lstStyle/>
                    <a:p>
                      <a:pPr algn="ctr" fontAlgn="b"/>
                      <a:r>
                        <a:rPr lang="en-US" sz="600" b="1" i="0" u="none" strike="noStrike">
                          <a:solidFill>
                            <a:srgbClr val="000000"/>
                          </a:solidFill>
                          <a:effectLst/>
                          <a:latin typeface="Arial" panose="020B0604020202020204" pitchFamily="34" charset="0"/>
                        </a:rPr>
                        <a:t>Required KSAs</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(Knowledge, Skills &amp; Abiliites)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gridSpan="7">
                  <a:txBody>
                    <a:bodyPr/>
                    <a:lstStyle/>
                    <a:p>
                      <a:pPr algn="ctr" fontAlgn="ctr"/>
                      <a:r>
                        <a:rPr lang="en-US" sz="600" b="1" i="0" u="none" strike="noStrike">
                          <a:solidFill>
                            <a:srgbClr val="000000"/>
                          </a:solidFill>
                          <a:effectLst/>
                          <a:latin typeface="Arial" panose="020B0604020202020204" pitchFamily="34" charset="0"/>
                        </a:rPr>
                        <a:t>Preferred Qualifications list on job posting/requisition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fontAlgn="b"/>
                      <a:r>
                        <a:rPr lang="en-US" sz="600" b="1" i="0" u="none" strike="noStrike">
                          <a:solidFill>
                            <a:srgbClr val="000000"/>
                          </a:solidFill>
                          <a:effectLst/>
                          <a:latin typeface="Arial" panose="020B0604020202020204" pitchFamily="34" charset="0"/>
                        </a:rPr>
                        <a:t>Add'l Info Requested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h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1" i="1"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extLst>
                  <a:ext uri="{0D108BD9-81ED-4DB2-BD59-A6C34878D82A}">
                    <a16:rowId xmlns:a16="http://schemas.microsoft.com/office/drawing/2014/main" val="218582321"/>
                  </a:ext>
                </a:extLst>
              </a:tr>
              <a:tr h="139322">
                <a:tc>
                  <a:txBody>
                    <a:bodyPr/>
                    <a:lstStyle/>
                    <a:p>
                      <a:pPr algn="r" fontAlgn="b"/>
                      <a:r>
                        <a:rPr lang="en-US" sz="700" b="1" i="0" u="none" strike="noStrike" dirty="0">
                          <a:solidFill>
                            <a:srgbClr val="000000"/>
                          </a:solidFill>
                          <a:effectLst/>
                          <a:latin typeface="Arial" panose="020B0604020202020204" pitchFamily="34" charset="0"/>
                        </a:rPr>
                        <a:t>Requisition Number &amp; Job Title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gridSpan="31">
                  <a:txBody>
                    <a:bodyPr/>
                    <a:lstStyle/>
                    <a:p>
                      <a:pPr algn="l" fontAlgn="b"/>
                      <a:r>
                        <a:rPr lang="pt-BR" sz="800" b="1" i="0" u="none" strike="noStrike">
                          <a:solidFill>
                            <a:srgbClr val="000000"/>
                          </a:solidFill>
                          <a:effectLst/>
                          <a:latin typeface="Arial" panose="020B0604020202020204" pitchFamily="34" charset="0"/>
                        </a:rPr>
                        <a:t>R-xxxxxx Assistant Director for ABCDEFG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1" i="0" u="none" strike="noStrike">
                          <a:solidFill>
                            <a:srgbClr val="000000"/>
                          </a:solidFill>
                          <a:effectLst/>
                          <a:latin typeface="Calibri" panose="020F0502020204030204" pitchFamily="34" charset="0"/>
                        </a:rPr>
                        <a:t>NOTES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690576"/>
                  </a:ext>
                </a:extLst>
              </a:tr>
              <a:tr h="134518">
                <a:tc>
                  <a:txBody>
                    <a:bodyPr/>
                    <a:lstStyle/>
                    <a:p>
                      <a:pPr algn="ctr" fontAlgn="b"/>
                      <a:r>
                        <a:rPr lang="en-US" sz="700" b="1" i="1" u="none" strike="noStrike">
                          <a:solidFill>
                            <a:srgbClr val="000000"/>
                          </a:solidFill>
                          <a:effectLst/>
                          <a:latin typeface="Arial" panose="020B0604020202020204" pitchFamily="34" charset="0"/>
                        </a:rPr>
                        <a:t>List ALL Candidates Below:</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gridSpan="31">
                  <a:txBody>
                    <a:bodyPr/>
                    <a:lstStyle/>
                    <a:p>
                      <a:pPr algn="ctr" fontAlgn="b"/>
                      <a:r>
                        <a:rPr lang="en-US" sz="700" b="1" i="1" u="none" strike="noStrike">
                          <a:solidFill>
                            <a:srgbClr val="000000"/>
                          </a:solidFill>
                          <a:effectLst/>
                          <a:latin typeface="Arial" panose="020B0604020202020204" pitchFamily="34" charset="0"/>
                        </a:rPr>
                        <a:t>DO NOT DELETE DATA IN CELLS BELOW, as it will affect the formulas. Only delete text for qualifications in Row 1 if you are not using it)</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endParaRPr lang="en-US" sz="8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077183664"/>
                  </a:ext>
                </a:extLst>
              </a:tr>
              <a:tr h="129714">
                <a:tc>
                  <a:txBody>
                    <a:bodyPr/>
                    <a:lstStyle/>
                    <a:p>
                      <a:pPr algn="l" fontAlgn="b"/>
                      <a:r>
                        <a:rPr lang="en-US" sz="800" b="0" i="0" u="none" strike="noStrike">
                          <a:solidFill>
                            <a:srgbClr val="000000"/>
                          </a:solidFill>
                          <a:effectLst/>
                          <a:latin typeface="Arial" panose="020B0604020202020204" pitchFamily="34" charset="0"/>
                        </a:rPr>
                        <a:t>Applicant 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7030A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24774848"/>
                  </a:ext>
                </a:extLst>
              </a:tr>
              <a:tr h="129714">
                <a:tc>
                  <a:txBody>
                    <a:bodyPr/>
                    <a:lstStyle/>
                    <a:p>
                      <a:pPr algn="l" fontAlgn="b"/>
                      <a:r>
                        <a:rPr lang="en-US" sz="800" b="0" i="0" u="none" strike="noStrike">
                          <a:solidFill>
                            <a:srgbClr val="000000"/>
                          </a:solidFill>
                          <a:effectLst/>
                          <a:latin typeface="Arial" panose="020B0604020202020204" pitchFamily="34" charset="0"/>
                        </a:rPr>
                        <a:t>Applicant 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7030A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420911429"/>
                  </a:ext>
                </a:extLst>
              </a:tr>
              <a:tr h="129714">
                <a:tc>
                  <a:txBody>
                    <a:bodyPr/>
                    <a:lstStyle/>
                    <a:p>
                      <a:pPr algn="l" fontAlgn="b"/>
                      <a:r>
                        <a:rPr lang="en-US" sz="800" b="0" i="0" u="none" strike="noStrike">
                          <a:solidFill>
                            <a:srgbClr val="000000"/>
                          </a:solidFill>
                          <a:effectLst/>
                          <a:latin typeface="Arial" panose="020B0604020202020204" pitchFamily="34" charset="0"/>
                        </a:rPr>
                        <a:t>Applicant 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7030A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778548726"/>
                  </a:ext>
                </a:extLst>
              </a:tr>
              <a:tr h="129714">
                <a:tc>
                  <a:txBody>
                    <a:bodyPr/>
                    <a:lstStyle/>
                    <a:p>
                      <a:pPr algn="l" fontAlgn="b"/>
                      <a:r>
                        <a:rPr lang="en-US" sz="800" b="0" i="0" u="none" strike="noStrike">
                          <a:solidFill>
                            <a:srgbClr val="000000"/>
                          </a:solidFill>
                          <a:effectLst/>
                          <a:latin typeface="Arial" panose="020B0604020202020204" pitchFamily="34" charset="0"/>
                        </a:rPr>
                        <a:t>Applicant 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dirty="0">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7030A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642154721"/>
                  </a:ext>
                </a:extLst>
              </a:tr>
              <a:tr h="129714">
                <a:tc>
                  <a:txBody>
                    <a:bodyPr/>
                    <a:lstStyle/>
                    <a:p>
                      <a:pPr algn="l" fontAlgn="b"/>
                      <a:r>
                        <a:rPr lang="en-US" sz="800" b="0" i="0" u="none" strike="noStrike">
                          <a:solidFill>
                            <a:srgbClr val="000000"/>
                          </a:solidFill>
                          <a:effectLst/>
                          <a:latin typeface="Arial" panose="020B0604020202020204" pitchFamily="34" charset="0"/>
                        </a:rPr>
                        <a:t>Applicant 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7030A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473988880"/>
                  </a:ext>
                </a:extLst>
              </a:tr>
              <a:tr h="129714">
                <a:tc>
                  <a:txBody>
                    <a:bodyPr/>
                    <a:lstStyle/>
                    <a:p>
                      <a:pPr algn="l" fontAlgn="b"/>
                      <a:r>
                        <a:rPr lang="en-US" sz="800" b="0" i="0" u="none" strike="noStrike">
                          <a:solidFill>
                            <a:srgbClr val="000000"/>
                          </a:solidFill>
                          <a:effectLst/>
                          <a:latin typeface="Arial" panose="020B0604020202020204" pitchFamily="34" charset="0"/>
                        </a:rPr>
                        <a:t>Applicant 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7030A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798835346"/>
                  </a:ext>
                </a:extLst>
              </a:tr>
              <a:tr h="129714">
                <a:tc>
                  <a:txBody>
                    <a:bodyPr/>
                    <a:lstStyle/>
                    <a:p>
                      <a:pPr algn="l" fontAlgn="b"/>
                      <a:r>
                        <a:rPr lang="en-US" sz="800" b="0" i="0" u="none" strike="noStrike">
                          <a:solidFill>
                            <a:srgbClr val="000000"/>
                          </a:solidFill>
                          <a:effectLst/>
                          <a:latin typeface="Arial" panose="020B0604020202020204" pitchFamily="34" charset="0"/>
                        </a:rPr>
                        <a:t>Applicant 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7030A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endParaRPr lang="en-US" sz="700" b="0" i="0" u="none" strike="noStrike" dirty="0">
                        <a:solidFill>
                          <a:srgbClr val="000000"/>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477988161"/>
                  </a:ext>
                </a:extLst>
              </a:tr>
              <a:tr h="129714">
                <a:tc>
                  <a:txBody>
                    <a:bodyPr/>
                    <a:lstStyle/>
                    <a:p>
                      <a:pPr algn="l" fontAlgn="b"/>
                      <a:r>
                        <a:rPr lang="en-US" sz="800" b="0" i="0" u="none" strike="noStrike">
                          <a:solidFill>
                            <a:srgbClr val="000000"/>
                          </a:solidFill>
                          <a:effectLst/>
                          <a:latin typeface="Arial" panose="020B0604020202020204" pitchFamily="34" charset="0"/>
                        </a:rPr>
                        <a:t>Applicant 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7030A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544106"/>
                  </a:ext>
                </a:extLst>
              </a:tr>
              <a:tr h="129714">
                <a:tc>
                  <a:txBody>
                    <a:bodyPr/>
                    <a:lstStyle/>
                    <a:p>
                      <a:pPr algn="l" fontAlgn="b"/>
                      <a:r>
                        <a:rPr lang="en-US" sz="800" b="0" i="0" u="none" strike="noStrike">
                          <a:solidFill>
                            <a:srgbClr val="000000"/>
                          </a:solidFill>
                          <a:effectLst/>
                          <a:latin typeface="Arial" panose="020B0604020202020204" pitchFamily="34" charset="0"/>
                        </a:rPr>
                        <a:t>Applicant 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7030A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402747"/>
                  </a:ext>
                </a:extLst>
              </a:tr>
              <a:tr h="129714">
                <a:tc>
                  <a:txBody>
                    <a:bodyPr/>
                    <a:lstStyle/>
                    <a:p>
                      <a:pPr algn="l" fontAlgn="b"/>
                      <a:r>
                        <a:rPr lang="en-US" sz="800" b="0" i="0" u="none" strike="noStrike">
                          <a:solidFill>
                            <a:srgbClr val="000000"/>
                          </a:solidFill>
                          <a:effectLst/>
                          <a:latin typeface="Arial" panose="020B0604020202020204" pitchFamily="34" charset="0"/>
                        </a:rPr>
                        <a:t>Applicant 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a:solidFill>
                            <a:srgbClr val="7030A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1" i="1" u="none" strike="noStrike">
                          <a:solidFill>
                            <a:srgbClr val="FFFFFF"/>
                          </a:solidFill>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800" b="0" i="0" u="none" strike="noStrike" dirty="0">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3923728"/>
                  </a:ext>
                </a:extLst>
              </a:tr>
            </a:tbl>
          </a:graphicData>
        </a:graphic>
      </p:graphicFrame>
      <p:pic>
        <p:nvPicPr>
          <p:cNvPr id="7" name="Picture 6">
            <a:extLst>
              <a:ext uri="{FF2B5EF4-FFF2-40B4-BE49-F238E27FC236}">
                <a16:creationId xmlns:a16="http://schemas.microsoft.com/office/drawing/2014/main" id="{1C1E8F34-BB07-4CD9-B0AC-5391A834B1E0}"/>
              </a:ext>
            </a:extLst>
          </p:cNvPr>
          <p:cNvPicPr>
            <a:picLocks noChangeAspect="1"/>
          </p:cNvPicPr>
          <p:nvPr/>
        </p:nvPicPr>
        <p:blipFill>
          <a:blip r:embed="rId3"/>
          <a:stretch>
            <a:fillRect/>
          </a:stretch>
        </p:blipFill>
        <p:spPr>
          <a:xfrm>
            <a:off x="18799175" y="1800225"/>
            <a:ext cx="3078163" cy="4202113"/>
          </a:xfrm>
          <a:prstGeom prst="rect">
            <a:avLst/>
          </a:prstGeom>
        </p:spPr>
      </p:pic>
    </p:spTree>
    <p:extLst>
      <p:ext uri="{BB962C8B-B14F-4D97-AF65-F5344CB8AC3E}">
        <p14:creationId xmlns:p14="http://schemas.microsoft.com/office/powerpoint/2010/main" val="399817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B00F-613E-3E02-124C-AA4E588F5BB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Let’s take a look at the evaluation criteria</a:t>
            </a:r>
          </a:p>
        </p:txBody>
      </p:sp>
      <p:sp>
        <p:nvSpPr>
          <p:cNvPr id="8" name="Rectangle: Rounded Corners 7">
            <a:extLst>
              <a:ext uri="{FF2B5EF4-FFF2-40B4-BE49-F238E27FC236}">
                <a16:creationId xmlns:a16="http://schemas.microsoft.com/office/drawing/2014/main" id="{BDCFF9FD-1D4E-7C62-67DA-882A7D8FE24E}"/>
              </a:ext>
            </a:extLst>
          </p:cNvPr>
          <p:cNvSpPr/>
          <p:nvPr/>
        </p:nvSpPr>
        <p:spPr>
          <a:xfrm>
            <a:off x="137160" y="3163274"/>
            <a:ext cx="1033104" cy="914400"/>
          </a:xfrm>
          <a:prstGeom prst="roundRect">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75000"/>
                  </a:schemeClr>
                </a:solidFill>
                <a:hlinkClick r:id="rId3" action="ppaction://hlinkfile">
                  <a:extLst>
                    <a:ext uri="{A12FA001-AC4F-418D-AE19-62706E023703}">
                      <ahyp:hlinkClr xmlns:ahyp="http://schemas.microsoft.com/office/drawing/2018/hyperlinkcolor" val="tx"/>
                    </a:ext>
                  </a:extLst>
                </a:hlinkClick>
              </a:rPr>
              <a:t>Let’s Practice</a:t>
            </a:r>
            <a:endParaRPr lang="en-US" b="1" dirty="0">
              <a:solidFill>
                <a:schemeClr val="accent4">
                  <a:lumMod val="75000"/>
                </a:schemeClr>
              </a:solidFill>
            </a:endParaRPr>
          </a:p>
        </p:txBody>
      </p:sp>
      <p:graphicFrame>
        <p:nvGraphicFramePr>
          <p:cNvPr id="5" name="Content Placeholder 4">
            <a:extLst>
              <a:ext uri="{FF2B5EF4-FFF2-40B4-BE49-F238E27FC236}">
                <a16:creationId xmlns:a16="http://schemas.microsoft.com/office/drawing/2014/main" id="{8993230E-535A-647E-1599-76D80AA30CED}"/>
              </a:ext>
            </a:extLst>
          </p:cNvPr>
          <p:cNvGraphicFramePr>
            <a:graphicFrameLocks noGrp="1"/>
          </p:cNvGraphicFramePr>
          <p:nvPr>
            <p:ph idx="1"/>
            <p:extLst>
              <p:ext uri="{D42A27DB-BD31-4B8C-83A1-F6EECF244321}">
                <p14:modId xmlns:p14="http://schemas.microsoft.com/office/powerpoint/2010/main" val="2660950530"/>
              </p:ext>
            </p:extLst>
          </p:nvPr>
        </p:nvGraphicFramePr>
        <p:xfrm>
          <a:off x="1523999" y="1417639"/>
          <a:ext cx="10058391" cy="4561635"/>
        </p:xfrm>
        <a:graphic>
          <a:graphicData uri="http://schemas.openxmlformats.org/drawingml/2006/table">
            <a:tbl>
              <a:tblPr/>
              <a:tblGrid>
                <a:gridCol w="2832705">
                  <a:extLst>
                    <a:ext uri="{9D8B030D-6E8A-4147-A177-3AD203B41FA5}">
                      <a16:colId xmlns:a16="http://schemas.microsoft.com/office/drawing/2014/main" val="1899690569"/>
                    </a:ext>
                  </a:extLst>
                </a:gridCol>
                <a:gridCol w="66005">
                  <a:extLst>
                    <a:ext uri="{9D8B030D-6E8A-4147-A177-3AD203B41FA5}">
                      <a16:colId xmlns:a16="http://schemas.microsoft.com/office/drawing/2014/main" val="1242370273"/>
                    </a:ext>
                  </a:extLst>
                </a:gridCol>
                <a:gridCol w="236517">
                  <a:extLst>
                    <a:ext uri="{9D8B030D-6E8A-4147-A177-3AD203B41FA5}">
                      <a16:colId xmlns:a16="http://schemas.microsoft.com/office/drawing/2014/main" val="130406253"/>
                    </a:ext>
                  </a:extLst>
                </a:gridCol>
                <a:gridCol w="236517">
                  <a:extLst>
                    <a:ext uri="{9D8B030D-6E8A-4147-A177-3AD203B41FA5}">
                      <a16:colId xmlns:a16="http://schemas.microsoft.com/office/drawing/2014/main" val="3623983524"/>
                    </a:ext>
                  </a:extLst>
                </a:gridCol>
                <a:gridCol w="66005">
                  <a:extLst>
                    <a:ext uri="{9D8B030D-6E8A-4147-A177-3AD203B41FA5}">
                      <a16:colId xmlns:a16="http://schemas.microsoft.com/office/drawing/2014/main" val="1431458742"/>
                    </a:ext>
                  </a:extLst>
                </a:gridCol>
                <a:gridCol w="346525">
                  <a:extLst>
                    <a:ext uri="{9D8B030D-6E8A-4147-A177-3AD203B41FA5}">
                      <a16:colId xmlns:a16="http://schemas.microsoft.com/office/drawing/2014/main" val="1597295956"/>
                    </a:ext>
                  </a:extLst>
                </a:gridCol>
                <a:gridCol w="264019">
                  <a:extLst>
                    <a:ext uri="{9D8B030D-6E8A-4147-A177-3AD203B41FA5}">
                      <a16:colId xmlns:a16="http://schemas.microsoft.com/office/drawing/2014/main" val="1960039713"/>
                    </a:ext>
                  </a:extLst>
                </a:gridCol>
                <a:gridCol w="66005">
                  <a:extLst>
                    <a:ext uri="{9D8B030D-6E8A-4147-A177-3AD203B41FA5}">
                      <a16:colId xmlns:a16="http://schemas.microsoft.com/office/drawing/2014/main" val="2763119652"/>
                    </a:ext>
                  </a:extLst>
                </a:gridCol>
                <a:gridCol w="300688">
                  <a:extLst>
                    <a:ext uri="{9D8B030D-6E8A-4147-A177-3AD203B41FA5}">
                      <a16:colId xmlns:a16="http://schemas.microsoft.com/office/drawing/2014/main" val="4053617692"/>
                    </a:ext>
                  </a:extLst>
                </a:gridCol>
                <a:gridCol w="300688">
                  <a:extLst>
                    <a:ext uri="{9D8B030D-6E8A-4147-A177-3AD203B41FA5}">
                      <a16:colId xmlns:a16="http://schemas.microsoft.com/office/drawing/2014/main" val="3849106109"/>
                    </a:ext>
                  </a:extLst>
                </a:gridCol>
                <a:gridCol w="300688">
                  <a:extLst>
                    <a:ext uri="{9D8B030D-6E8A-4147-A177-3AD203B41FA5}">
                      <a16:colId xmlns:a16="http://schemas.microsoft.com/office/drawing/2014/main" val="3864219287"/>
                    </a:ext>
                  </a:extLst>
                </a:gridCol>
                <a:gridCol w="300688">
                  <a:extLst>
                    <a:ext uri="{9D8B030D-6E8A-4147-A177-3AD203B41FA5}">
                      <a16:colId xmlns:a16="http://schemas.microsoft.com/office/drawing/2014/main" val="2349853347"/>
                    </a:ext>
                  </a:extLst>
                </a:gridCol>
                <a:gridCol w="300688">
                  <a:extLst>
                    <a:ext uri="{9D8B030D-6E8A-4147-A177-3AD203B41FA5}">
                      <a16:colId xmlns:a16="http://schemas.microsoft.com/office/drawing/2014/main" val="317539976"/>
                    </a:ext>
                  </a:extLst>
                </a:gridCol>
                <a:gridCol w="66005">
                  <a:extLst>
                    <a:ext uri="{9D8B030D-6E8A-4147-A177-3AD203B41FA5}">
                      <a16:colId xmlns:a16="http://schemas.microsoft.com/office/drawing/2014/main" val="3834303402"/>
                    </a:ext>
                  </a:extLst>
                </a:gridCol>
                <a:gridCol w="300688">
                  <a:extLst>
                    <a:ext uri="{9D8B030D-6E8A-4147-A177-3AD203B41FA5}">
                      <a16:colId xmlns:a16="http://schemas.microsoft.com/office/drawing/2014/main" val="876814469"/>
                    </a:ext>
                  </a:extLst>
                </a:gridCol>
                <a:gridCol w="300688">
                  <a:extLst>
                    <a:ext uri="{9D8B030D-6E8A-4147-A177-3AD203B41FA5}">
                      <a16:colId xmlns:a16="http://schemas.microsoft.com/office/drawing/2014/main" val="1361297551"/>
                    </a:ext>
                  </a:extLst>
                </a:gridCol>
                <a:gridCol w="300688">
                  <a:extLst>
                    <a:ext uri="{9D8B030D-6E8A-4147-A177-3AD203B41FA5}">
                      <a16:colId xmlns:a16="http://schemas.microsoft.com/office/drawing/2014/main" val="3284594684"/>
                    </a:ext>
                  </a:extLst>
                </a:gridCol>
                <a:gridCol w="300688">
                  <a:extLst>
                    <a:ext uri="{9D8B030D-6E8A-4147-A177-3AD203B41FA5}">
                      <a16:colId xmlns:a16="http://schemas.microsoft.com/office/drawing/2014/main" val="1976774295"/>
                    </a:ext>
                  </a:extLst>
                </a:gridCol>
                <a:gridCol w="300688">
                  <a:extLst>
                    <a:ext uri="{9D8B030D-6E8A-4147-A177-3AD203B41FA5}">
                      <a16:colId xmlns:a16="http://schemas.microsoft.com/office/drawing/2014/main" val="2040959911"/>
                    </a:ext>
                  </a:extLst>
                </a:gridCol>
                <a:gridCol w="300688">
                  <a:extLst>
                    <a:ext uri="{9D8B030D-6E8A-4147-A177-3AD203B41FA5}">
                      <a16:colId xmlns:a16="http://schemas.microsoft.com/office/drawing/2014/main" val="3668584284"/>
                    </a:ext>
                  </a:extLst>
                </a:gridCol>
                <a:gridCol w="300688">
                  <a:extLst>
                    <a:ext uri="{9D8B030D-6E8A-4147-A177-3AD203B41FA5}">
                      <a16:colId xmlns:a16="http://schemas.microsoft.com/office/drawing/2014/main" val="1085589660"/>
                    </a:ext>
                  </a:extLst>
                </a:gridCol>
                <a:gridCol w="66005">
                  <a:extLst>
                    <a:ext uri="{9D8B030D-6E8A-4147-A177-3AD203B41FA5}">
                      <a16:colId xmlns:a16="http://schemas.microsoft.com/office/drawing/2014/main" val="848073958"/>
                    </a:ext>
                  </a:extLst>
                </a:gridCol>
                <a:gridCol w="302522">
                  <a:extLst>
                    <a:ext uri="{9D8B030D-6E8A-4147-A177-3AD203B41FA5}">
                      <a16:colId xmlns:a16="http://schemas.microsoft.com/office/drawing/2014/main" val="3249816267"/>
                    </a:ext>
                  </a:extLst>
                </a:gridCol>
                <a:gridCol w="278687">
                  <a:extLst>
                    <a:ext uri="{9D8B030D-6E8A-4147-A177-3AD203B41FA5}">
                      <a16:colId xmlns:a16="http://schemas.microsoft.com/office/drawing/2014/main" val="2302260723"/>
                    </a:ext>
                  </a:extLst>
                </a:gridCol>
                <a:gridCol w="192514">
                  <a:extLst>
                    <a:ext uri="{9D8B030D-6E8A-4147-A177-3AD203B41FA5}">
                      <a16:colId xmlns:a16="http://schemas.microsoft.com/office/drawing/2014/main" val="2696506084"/>
                    </a:ext>
                  </a:extLst>
                </a:gridCol>
                <a:gridCol w="66005">
                  <a:extLst>
                    <a:ext uri="{9D8B030D-6E8A-4147-A177-3AD203B41FA5}">
                      <a16:colId xmlns:a16="http://schemas.microsoft.com/office/drawing/2014/main" val="3367964041"/>
                    </a:ext>
                  </a:extLst>
                </a:gridCol>
                <a:gridCol w="315356">
                  <a:extLst>
                    <a:ext uri="{9D8B030D-6E8A-4147-A177-3AD203B41FA5}">
                      <a16:colId xmlns:a16="http://schemas.microsoft.com/office/drawing/2014/main" val="3792388576"/>
                    </a:ext>
                  </a:extLst>
                </a:gridCol>
                <a:gridCol w="66005">
                  <a:extLst>
                    <a:ext uri="{9D8B030D-6E8A-4147-A177-3AD203B41FA5}">
                      <a16:colId xmlns:a16="http://schemas.microsoft.com/office/drawing/2014/main" val="3478944744"/>
                    </a:ext>
                  </a:extLst>
                </a:gridCol>
                <a:gridCol w="300688">
                  <a:extLst>
                    <a:ext uri="{9D8B030D-6E8A-4147-A177-3AD203B41FA5}">
                      <a16:colId xmlns:a16="http://schemas.microsoft.com/office/drawing/2014/main" val="31485787"/>
                    </a:ext>
                  </a:extLst>
                </a:gridCol>
                <a:gridCol w="66005">
                  <a:extLst>
                    <a:ext uri="{9D8B030D-6E8A-4147-A177-3AD203B41FA5}">
                      <a16:colId xmlns:a16="http://schemas.microsoft.com/office/drawing/2014/main" val="3277054919"/>
                    </a:ext>
                  </a:extLst>
                </a:gridCol>
                <a:gridCol w="300688">
                  <a:extLst>
                    <a:ext uri="{9D8B030D-6E8A-4147-A177-3AD203B41FA5}">
                      <a16:colId xmlns:a16="http://schemas.microsoft.com/office/drawing/2014/main" val="808549582"/>
                    </a:ext>
                  </a:extLst>
                </a:gridCol>
                <a:gridCol w="66005">
                  <a:extLst>
                    <a:ext uri="{9D8B030D-6E8A-4147-A177-3AD203B41FA5}">
                      <a16:colId xmlns:a16="http://schemas.microsoft.com/office/drawing/2014/main" val="615902954"/>
                    </a:ext>
                  </a:extLst>
                </a:gridCol>
                <a:gridCol w="249352">
                  <a:extLst>
                    <a:ext uri="{9D8B030D-6E8A-4147-A177-3AD203B41FA5}">
                      <a16:colId xmlns:a16="http://schemas.microsoft.com/office/drawing/2014/main" val="3095737779"/>
                    </a:ext>
                  </a:extLst>
                </a:gridCol>
              </a:tblGrid>
              <a:tr h="3448222">
                <a:tc>
                  <a:txBody>
                    <a:bodyPr/>
                    <a:lstStyle/>
                    <a:p>
                      <a:pPr algn="ctr" fontAlgn="ctr"/>
                      <a:r>
                        <a:rPr lang="en-US" sz="1000" b="1" i="0" u="none" strike="noStrike">
                          <a:solidFill>
                            <a:srgbClr val="000000"/>
                          </a:solidFill>
                          <a:effectLst/>
                          <a:latin typeface="Arial" panose="020B0604020202020204" pitchFamily="34" charset="0"/>
                        </a:rPr>
                        <a:t>Qualifications </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a:t>
                      </a:r>
                      <a:r>
                        <a:rPr lang="en-US" sz="1000" b="1" i="0" u="sng" strike="noStrike">
                          <a:solidFill>
                            <a:srgbClr val="000000"/>
                          </a:solidFill>
                          <a:effectLst/>
                          <a:latin typeface="Arial" panose="020B0604020202020204" pitchFamily="34" charset="0"/>
                        </a:rPr>
                        <a:t>Must</a:t>
                      </a:r>
                      <a:r>
                        <a:rPr lang="en-US" sz="1000" b="1" i="0" u="none" strike="noStrike">
                          <a:solidFill>
                            <a:srgbClr val="000000"/>
                          </a:solidFill>
                          <a:effectLst/>
                          <a:latin typeface="Arial" panose="020B0604020202020204" pitchFamily="34" charset="0"/>
                        </a:rPr>
                        <a:t> have been listed in job requisition/posting)</a:t>
                      </a:r>
                      <a:br>
                        <a:rPr lang="en-US" sz="1000" b="1" i="0" u="none" strike="noStrike">
                          <a:solidFill>
                            <a:srgbClr val="000000"/>
                          </a:solidFill>
                          <a:effectLst/>
                          <a:latin typeface="Arial" panose="020B0604020202020204" pitchFamily="34" charset="0"/>
                        </a:rPr>
                      </a:br>
                      <a:br>
                        <a:rPr lang="en-US" sz="1000" b="1" i="0" u="none" strike="noStrike">
                          <a:solidFill>
                            <a:srgbClr val="000000"/>
                          </a:solidFill>
                          <a:effectLst/>
                          <a:latin typeface="Arial" panose="020B0604020202020204" pitchFamily="34" charset="0"/>
                        </a:rPr>
                      </a:br>
                      <a:r>
                        <a:rPr lang="en-US" sz="1000" b="1" i="0" u="none" strike="noStrike">
                          <a:solidFill>
                            <a:srgbClr val="548235"/>
                          </a:solidFill>
                          <a:effectLst/>
                          <a:latin typeface="Arial" panose="020B0604020202020204" pitchFamily="34" charset="0"/>
                        </a:rPr>
                        <a:t>GREEN = Required Qualifications</a:t>
                      </a:r>
                      <a:br>
                        <a:rPr lang="en-US" sz="1000" b="1" i="0" u="none" strike="noStrike">
                          <a:solidFill>
                            <a:srgbClr val="548235"/>
                          </a:solidFill>
                          <a:effectLst/>
                          <a:latin typeface="Arial" panose="020B0604020202020204" pitchFamily="34" charset="0"/>
                        </a:rPr>
                      </a:br>
                      <a:r>
                        <a:rPr lang="en-US" sz="800" b="1" i="0" u="none" strike="noStrike">
                          <a:solidFill>
                            <a:srgbClr val="548235"/>
                          </a:solidFill>
                          <a:effectLst/>
                          <a:latin typeface="Arial" panose="020B0604020202020204" pitchFamily="34" charset="0"/>
                        </a:rPr>
                        <a:t>(Education, Experience, Knowledge, Skills &amp; Abilities)</a:t>
                      </a:r>
                      <a:br>
                        <a:rPr lang="en-US" sz="1000" b="1" i="0" u="none" strike="noStrike">
                          <a:solidFill>
                            <a:srgbClr val="548235"/>
                          </a:solidFill>
                          <a:effectLst/>
                          <a:latin typeface="Arial" panose="020B0604020202020204" pitchFamily="34" charset="0"/>
                        </a:rPr>
                      </a:br>
                      <a:r>
                        <a:rPr lang="en-US" sz="900" b="1" i="1" u="none" strike="noStrike">
                          <a:solidFill>
                            <a:srgbClr val="FF0000"/>
                          </a:solidFill>
                          <a:effectLst/>
                          <a:latin typeface="Arial" panose="020B0604020202020204" pitchFamily="34" charset="0"/>
                        </a:rPr>
                        <a:t>(typical assigned weight is 4 or 5)</a:t>
                      </a:r>
                      <a:br>
                        <a:rPr lang="en-US" sz="900" b="1" i="1" u="none" strike="noStrike">
                          <a:solidFill>
                            <a:srgbClr val="548235"/>
                          </a:solidFill>
                          <a:effectLst/>
                          <a:latin typeface="Arial" panose="020B0604020202020204" pitchFamily="34" charset="0"/>
                        </a:rPr>
                      </a:br>
                      <a:br>
                        <a:rPr lang="en-US" sz="1000" b="1" i="0" u="none" strike="noStrike">
                          <a:solidFill>
                            <a:srgbClr val="000000"/>
                          </a:solidFill>
                          <a:effectLst/>
                          <a:latin typeface="Arial" panose="020B0604020202020204" pitchFamily="34" charset="0"/>
                        </a:rPr>
                      </a:br>
                      <a:r>
                        <a:rPr lang="en-US" sz="1000" b="1" i="0" u="none" strike="noStrike">
                          <a:solidFill>
                            <a:srgbClr val="0070C0"/>
                          </a:solidFill>
                          <a:effectLst/>
                          <a:latin typeface="Arial" panose="020B0604020202020204" pitchFamily="34" charset="0"/>
                        </a:rPr>
                        <a:t>BLUE = Preferred Qualifications</a:t>
                      </a:r>
                      <a:br>
                        <a:rPr lang="en-US" sz="1000" b="1" i="0" u="none" strike="noStrike">
                          <a:solidFill>
                            <a:srgbClr val="0070C0"/>
                          </a:solidFill>
                          <a:effectLst/>
                          <a:latin typeface="Arial" panose="020B0604020202020204" pitchFamily="34" charset="0"/>
                        </a:rPr>
                      </a:br>
                      <a:r>
                        <a:rPr lang="en-US" sz="800" b="1" i="0" u="none" strike="noStrike">
                          <a:solidFill>
                            <a:srgbClr val="0070C0"/>
                          </a:solidFill>
                          <a:effectLst/>
                          <a:latin typeface="Arial" panose="020B0604020202020204" pitchFamily="34" charset="0"/>
                        </a:rPr>
                        <a:t>(Education, Experience, Knowledge, Skills &amp; Abilities)</a:t>
                      </a:r>
                      <a:br>
                        <a:rPr lang="en-US" sz="1000" b="1" i="0" u="none" strike="noStrike">
                          <a:solidFill>
                            <a:srgbClr val="0070C0"/>
                          </a:solidFill>
                          <a:effectLst/>
                          <a:latin typeface="Arial" panose="020B0604020202020204" pitchFamily="34" charset="0"/>
                        </a:rPr>
                      </a:br>
                      <a:r>
                        <a:rPr lang="en-US" sz="900" b="1" i="1" u="none" strike="noStrike">
                          <a:solidFill>
                            <a:srgbClr val="FF0000"/>
                          </a:solidFill>
                          <a:effectLst/>
                          <a:latin typeface="Arial" panose="020B0604020202020204" pitchFamily="34" charset="0"/>
                        </a:rPr>
                        <a:t>(typical assigned weight is 1, 2 or 3)</a:t>
                      </a:r>
                      <a:br>
                        <a:rPr lang="en-US" sz="900" b="1" i="1" u="none" strike="noStrike">
                          <a:solidFill>
                            <a:srgbClr val="FF0000"/>
                          </a:solidFill>
                          <a:effectLst/>
                          <a:latin typeface="Arial" panose="020B0604020202020204" pitchFamily="34" charset="0"/>
                        </a:rPr>
                      </a:br>
                      <a:br>
                        <a:rPr lang="en-US" sz="900" b="1" i="1" u="none" strike="noStrike">
                          <a:solidFill>
                            <a:srgbClr val="FF0000"/>
                          </a:solidFill>
                          <a:effectLst/>
                          <a:latin typeface="Arial" panose="020B0604020202020204" pitchFamily="34" charset="0"/>
                        </a:rPr>
                      </a:br>
                      <a:r>
                        <a:rPr lang="en-US" sz="1000" b="1" i="0" u="none" strike="noStrike">
                          <a:solidFill>
                            <a:srgbClr val="7030A0"/>
                          </a:solidFill>
                          <a:effectLst/>
                          <a:latin typeface="Arial" panose="020B0604020202020204" pitchFamily="34" charset="0"/>
                        </a:rPr>
                        <a:t>PURPLE = Additional criteria listed on job posting that are not part of the job description</a:t>
                      </a:r>
                      <a:br>
                        <a:rPr lang="en-US" sz="1000" b="1" i="1" u="none" strike="noStrike">
                          <a:solidFill>
                            <a:srgbClr val="7030A0"/>
                          </a:solidFill>
                          <a:effectLst/>
                          <a:latin typeface="Arial" panose="020B0604020202020204" pitchFamily="34" charset="0"/>
                        </a:rPr>
                      </a:br>
                      <a:r>
                        <a:rPr lang="en-US" sz="900" b="1" i="1" u="none" strike="noStrike">
                          <a:solidFill>
                            <a:srgbClr val="FF0000"/>
                          </a:solidFill>
                          <a:effectLst/>
                          <a:latin typeface="Arial" panose="020B0604020202020204" pitchFamily="34" charset="0"/>
                        </a:rPr>
                        <a:t>(other factors to consider such as instructions requesting specific attachments to be provided)</a:t>
                      </a:r>
                      <a:br>
                        <a:rPr lang="en-US" sz="1000" b="1" i="0" u="none" strike="noStrike">
                          <a:solidFill>
                            <a:srgbClr val="000000"/>
                          </a:solidFill>
                          <a:effectLst/>
                          <a:latin typeface="Arial" panose="020B0604020202020204" pitchFamily="34" charset="0"/>
                        </a:rPr>
                      </a:br>
                      <a:br>
                        <a:rPr lang="en-US" sz="1000" b="1" i="0" u="none" strike="noStrike">
                          <a:solidFill>
                            <a:srgbClr val="000000"/>
                          </a:solidFill>
                          <a:effectLst/>
                          <a:latin typeface="Arial" panose="020B0604020202020204" pitchFamily="34" charset="0"/>
                        </a:rPr>
                      </a:br>
                      <a:r>
                        <a:rPr lang="en-US" sz="900" b="1" i="1" u="none" strike="noStrike">
                          <a:solidFill>
                            <a:srgbClr val="000000"/>
                          </a:solidFill>
                          <a:effectLst/>
                          <a:latin typeface="Arial" panose="020B0604020202020204" pitchFamily="34" charset="0"/>
                        </a:rPr>
                        <a:t>Veterans Preference Policies &amp; Procedures found here:  </a:t>
                      </a:r>
                      <a:br>
                        <a:rPr lang="en-US" sz="900" b="1" i="1" u="none" strike="noStrike">
                          <a:solidFill>
                            <a:srgbClr val="000000"/>
                          </a:solidFill>
                          <a:effectLst/>
                          <a:latin typeface="Arial" panose="020B0604020202020204" pitchFamily="34" charset="0"/>
                        </a:rPr>
                      </a:br>
                      <a:r>
                        <a:rPr lang="en-US" sz="800" b="1" i="1" u="none" strike="noStrike">
                          <a:solidFill>
                            <a:srgbClr val="000000"/>
                          </a:solidFill>
                          <a:effectLst/>
                          <a:latin typeface="Arial" panose="020B0604020202020204" pitchFamily="34" charset="0"/>
                        </a:rPr>
                        <a:t>PV UAP: 33.99.01.P0.01 Employment Practices</a:t>
                      </a:r>
                      <a:br>
                        <a:rPr lang="en-US" sz="800" b="1" i="1" u="none" strike="noStrike">
                          <a:solidFill>
                            <a:srgbClr val="000000"/>
                          </a:solidFill>
                          <a:effectLst/>
                          <a:latin typeface="Arial" panose="020B0604020202020204" pitchFamily="34" charset="0"/>
                        </a:rPr>
                      </a:br>
                      <a:r>
                        <a:rPr lang="en-US" sz="800" b="1" i="1" u="none" strike="noStrike">
                          <a:solidFill>
                            <a:srgbClr val="000000"/>
                          </a:solidFill>
                          <a:effectLst/>
                          <a:latin typeface="Arial" panose="020B0604020202020204" pitchFamily="34" charset="0"/>
                        </a:rPr>
                        <a:t>TAMUS Policy: 33.99.01 Employment Practices</a:t>
                      </a:r>
                      <a:endParaRPr lang="en-US" sz="1000" b="1" i="0" u="none" strike="noStrike">
                        <a:solidFill>
                          <a:srgbClr val="000000"/>
                        </a:solidFill>
                        <a:effectLst/>
                        <a:latin typeface="Arial" panose="020B0604020202020204" pitchFamily="34" charset="0"/>
                      </a:endParaRPr>
                    </a:p>
                  </a:txBody>
                  <a:tcPr marL="6007" marR="6007" marT="6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000000"/>
                          </a:solidFill>
                          <a:effectLst/>
                          <a:latin typeface="Arial" panose="020B0604020202020204" pitchFamily="34" charset="0"/>
                        </a:rPr>
                        <a:t>Veteran's Preference </a:t>
                      </a:r>
                    </a:p>
                  </a:txBody>
                  <a:tcPr marL="6007" marR="6007" marT="6007"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1" i="0" u="none" strike="noStrike">
                          <a:solidFill>
                            <a:srgbClr val="000000"/>
                          </a:solidFill>
                          <a:effectLst/>
                          <a:latin typeface="Arial" panose="020B0604020202020204" pitchFamily="34" charset="0"/>
                        </a:rPr>
                        <a:t>Former Foster Child Preference </a:t>
                      </a:r>
                    </a:p>
                  </a:txBody>
                  <a:tcPr marL="6007" marR="6007" marT="6007"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FF0000"/>
                          </a:solidFill>
                          <a:effectLst/>
                          <a:latin typeface="Arial" panose="020B0604020202020204" pitchFamily="34" charset="0"/>
                        </a:rPr>
                        <a:t>Insert POSTED required EDUCATION</a:t>
                      </a:r>
                    </a:p>
                  </a:txBody>
                  <a:tcPr marL="6007" marR="6007" marT="60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1" i="0" u="none" strike="noStrike">
                          <a:solidFill>
                            <a:srgbClr val="FF0000"/>
                          </a:solidFill>
                          <a:effectLst/>
                          <a:latin typeface="Arial" panose="020B0604020202020204" pitchFamily="34" charset="0"/>
                        </a:rPr>
                        <a:t>Insert POSTED required EXPERIENCE</a:t>
                      </a:r>
                    </a:p>
                  </a:txBody>
                  <a:tcPr marL="6007" marR="6007" marT="60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007" marR="6007" marT="6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000000"/>
                          </a:solidFill>
                          <a:effectLst/>
                          <a:latin typeface="Arial" panose="020B0604020202020204" pitchFamily="34" charset="0"/>
                        </a:rPr>
                        <a:t>Insert POSTED required KSAs (if applicable), </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if none were posted leave blank</a:t>
                      </a:r>
                    </a:p>
                  </a:txBody>
                  <a:tcPr marL="6007" marR="6007" marT="60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1" i="0" u="none" strike="noStrike">
                          <a:solidFill>
                            <a:srgbClr val="000000"/>
                          </a:solidFill>
                          <a:effectLst/>
                          <a:latin typeface="Arial" panose="020B0604020202020204" pitchFamily="34" charset="0"/>
                        </a:rPr>
                        <a:t>Insert POSTED required KSAs (if applicable), </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if none were posted leave blank</a:t>
                      </a:r>
                    </a:p>
                  </a:txBody>
                  <a:tcPr marL="6007" marR="6007" marT="60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1" i="0" u="none" strike="noStrike">
                          <a:solidFill>
                            <a:srgbClr val="000000"/>
                          </a:solidFill>
                          <a:effectLst/>
                          <a:latin typeface="Arial" panose="020B0604020202020204" pitchFamily="34" charset="0"/>
                        </a:rPr>
                        <a:t>Insert POSTED required KSAs (if applicable), </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if none were posted leave blank</a:t>
                      </a:r>
                    </a:p>
                  </a:txBody>
                  <a:tcPr marL="6007" marR="6007" marT="60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1" i="0" u="none" strike="noStrike">
                          <a:solidFill>
                            <a:srgbClr val="000000"/>
                          </a:solidFill>
                          <a:effectLst/>
                          <a:latin typeface="Arial" panose="020B0604020202020204" pitchFamily="34" charset="0"/>
                        </a:rPr>
                        <a:t>Insert POSTED required KSAs (if applicable), </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if none were posted leave blank</a:t>
                      </a:r>
                    </a:p>
                  </a:txBody>
                  <a:tcPr marL="6007" marR="6007" marT="60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1" i="0" u="none" strike="noStrike">
                          <a:solidFill>
                            <a:srgbClr val="000000"/>
                          </a:solidFill>
                          <a:effectLst/>
                          <a:latin typeface="Arial" panose="020B0604020202020204" pitchFamily="34" charset="0"/>
                        </a:rPr>
                        <a:t>Insert POSTED required KSAs (if applicable), </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if none were posted leave blank</a:t>
                      </a:r>
                    </a:p>
                  </a:txBody>
                  <a:tcPr marL="6007" marR="6007" marT="60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6007" marR="6007" marT="6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000000"/>
                          </a:solidFill>
                          <a:effectLst/>
                          <a:latin typeface="Arial" panose="020B0604020202020204" pitchFamily="34" charset="0"/>
                        </a:rPr>
                        <a:t>Insert POSTED preferred qualification </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(i.e. specific degree)</a:t>
                      </a:r>
                    </a:p>
                  </a:txBody>
                  <a:tcPr marL="6007" marR="6007" marT="6007"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solidFill>
                            <a:srgbClr val="000000"/>
                          </a:solidFill>
                          <a:effectLst/>
                          <a:latin typeface="Arial" panose="020B0604020202020204" pitchFamily="34" charset="0"/>
                        </a:rPr>
                        <a:t>Insert POSTED preferred qualification </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(i.e. additional years of experience)</a:t>
                      </a:r>
                    </a:p>
                  </a:txBody>
                  <a:tcPr marL="6007" marR="6007" marT="6007"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solidFill>
                            <a:srgbClr val="000000"/>
                          </a:solidFill>
                          <a:effectLst/>
                          <a:latin typeface="Arial" panose="020B0604020202020204" pitchFamily="34" charset="0"/>
                        </a:rPr>
                        <a:t>Insert POSTED preferred qualification </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(i.e. specific software/program knowledge)</a:t>
                      </a:r>
                    </a:p>
                  </a:txBody>
                  <a:tcPr marL="6007" marR="6007" marT="6007"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solidFill>
                            <a:srgbClr val="000000"/>
                          </a:solidFill>
                          <a:effectLst/>
                          <a:latin typeface="Arial" panose="020B0604020202020204" pitchFamily="34" charset="0"/>
                        </a:rPr>
                        <a:t>Insert POSTED preferred qualification </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(i.e. specific supervisory experience)</a:t>
                      </a:r>
                    </a:p>
                  </a:txBody>
                  <a:tcPr marL="6007" marR="6007" marT="6007"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solidFill>
                            <a:srgbClr val="000000"/>
                          </a:solidFill>
                          <a:effectLst/>
                          <a:latin typeface="Arial" panose="020B0604020202020204" pitchFamily="34" charset="0"/>
                        </a:rPr>
                        <a:t>Insert POSTED preferred qualification </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(i.e. specific certifications and/or licenses)</a:t>
                      </a:r>
                    </a:p>
                  </a:txBody>
                  <a:tcPr marL="6007" marR="6007" marT="6007"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solidFill>
                            <a:srgbClr val="000000"/>
                          </a:solidFill>
                          <a:effectLst/>
                          <a:latin typeface="Arial" panose="020B0604020202020204" pitchFamily="34" charset="0"/>
                        </a:rPr>
                        <a:t>Insert POSTED preferred qualification here </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(if applicable)</a:t>
                      </a:r>
                    </a:p>
                  </a:txBody>
                  <a:tcPr marL="6007" marR="6007" marT="6007"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solidFill>
                            <a:srgbClr val="000000"/>
                          </a:solidFill>
                          <a:effectLst/>
                          <a:latin typeface="Arial" panose="020B0604020202020204" pitchFamily="34" charset="0"/>
                        </a:rPr>
                        <a:t>Insert POSTED preferred qualification here </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(if applicable)</a:t>
                      </a:r>
                    </a:p>
                  </a:txBody>
                  <a:tcPr marL="6007" marR="6007" marT="6007"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6007" marR="6007" marT="6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000000"/>
                          </a:solidFill>
                          <a:effectLst/>
                          <a:latin typeface="Arial" panose="020B0604020202020204" pitchFamily="34" charset="0"/>
                        </a:rPr>
                        <a:t>Resume/CV Attached</a:t>
                      </a:r>
                    </a:p>
                  </a:txBody>
                  <a:tcPr marL="6007" marR="6007" marT="6007" marB="0" vert="vert27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900" b="1" i="0" u="none" strike="noStrike">
                          <a:solidFill>
                            <a:srgbClr val="000000"/>
                          </a:solidFill>
                          <a:effectLst/>
                          <a:latin typeface="Arial" panose="020B0604020202020204" pitchFamily="34" charset="0"/>
                        </a:rPr>
                        <a:t>Cover Letter Attached (if applicable)</a:t>
                      </a:r>
                    </a:p>
                  </a:txBody>
                  <a:tcPr marL="6007" marR="6007" marT="6007"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1000" b="1" i="0" u="none" strike="noStrike">
                          <a:solidFill>
                            <a:srgbClr val="000000"/>
                          </a:solidFill>
                          <a:effectLst/>
                          <a:latin typeface="Arial" panose="020B0604020202020204" pitchFamily="34" charset="0"/>
                        </a:rPr>
                        <a:t>APPLICATION  SCORE</a:t>
                      </a:r>
                    </a:p>
                  </a:txBody>
                  <a:tcPr marL="6007" marR="6007" marT="6007"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000000"/>
                          </a:solidFill>
                          <a:effectLst/>
                          <a:latin typeface="Arial" panose="020B0604020202020204" pitchFamily="34" charset="0"/>
                        </a:rPr>
                        <a:t>Telephone/Zoom Interview Score</a:t>
                      </a:r>
                    </a:p>
                  </a:txBody>
                  <a:tcPr marL="6007" marR="6007" marT="6007"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000000"/>
                          </a:solidFill>
                          <a:effectLst/>
                          <a:latin typeface="Arial" panose="020B0604020202020204" pitchFamily="34" charset="0"/>
                        </a:rPr>
                        <a:t>2nd/On Campus Interview (if applicable)</a:t>
                      </a:r>
                    </a:p>
                  </a:txBody>
                  <a:tcPr marL="6007" marR="6007" marT="6007"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7030A0"/>
                          </a:solidFill>
                          <a:effectLst/>
                          <a:latin typeface="Arial" panose="020B0604020202020204" pitchFamily="34" charset="0"/>
                        </a:rPr>
                        <a:t>  REFERENCE CHECKED</a:t>
                      </a:r>
                    </a:p>
                  </a:txBody>
                  <a:tcPr marL="6007" marR="6007" marT="6007"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1000" b="1" i="0" u="none" strike="noStrike">
                          <a:solidFill>
                            <a:srgbClr val="000000"/>
                          </a:solidFill>
                          <a:effectLst/>
                          <a:latin typeface="Arial" panose="020B0604020202020204" pitchFamily="34" charset="0"/>
                        </a:rPr>
                        <a:t>Total Score</a:t>
                      </a:r>
                    </a:p>
                  </a:txBody>
                  <a:tcPr marL="6007" marR="6007" marT="6007"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6110768"/>
                  </a:ext>
                </a:extLst>
              </a:tr>
              <a:tr h="176832">
                <a:tc>
                  <a:txBody>
                    <a:bodyPr/>
                    <a:lstStyle/>
                    <a:p>
                      <a:pPr algn="r" fontAlgn="b"/>
                      <a:r>
                        <a:rPr lang="en-US" sz="900" b="1" i="1" u="none" strike="noStrike">
                          <a:solidFill>
                            <a:srgbClr val="000000"/>
                          </a:solidFill>
                          <a:effectLst/>
                          <a:latin typeface="Arial" panose="020B0604020202020204" pitchFamily="34" charset="0"/>
                        </a:rPr>
                        <a:t>Assigned Weight</a:t>
                      </a:r>
                    </a:p>
                  </a:txBody>
                  <a:tcPr marL="6007" marR="6007" marT="6007" marB="0" anchor="b">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900" b="0" i="0" u="none" strike="noStrike">
                          <a:solidFill>
                            <a:srgbClr val="000000"/>
                          </a:solidFill>
                          <a:effectLst/>
                          <a:latin typeface="Arial" panose="020B0604020202020204" pitchFamily="34" charset="0"/>
                        </a:rPr>
                        <a:t> </a:t>
                      </a:r>
                    </a:p>
                  </a:txBody>
                  <a:tcPr marL="6007" marR="6007" marT="6007"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FF0000"/>
                          </a:solidFill>
                          <a:effectLst/>
                          <a:latin typeface="Arial" panose="020B0604020202020204" pitchFamily="34" charset="0"/>
                        </a:rPr>
                        <a:t>Y/N</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FF0000"/>
                          </a:solidFill>
                          <a:effectLst/>
                          <a:latin typeface="Arial" panose="020B0604020202020204" pitchFamily="34" charset="0"/>
                        </a:rPr>
                        <a:t>Y/N</a:t>
                      </a:r>
                    </a:p>
                  </a:txBody>
                  <a:tcPr marL="6007" marR="6007" marT="60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Arial" panose="020B0604020202020204" pitchFamily="34" charset="0"/>
                        </a:rPr>
                        <a:t> </a:t>
                      </a:r>
                    </a:p>
                  </a:txBody>
                  <a:tcPr marL="6007" marR="6007" marT="6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FF0000"/>
                          </a:solidFill>
                          <a:effectLst/>
                          <a:latin typeface="Arial" panose="020B0604020202020204" pitchFamily="34" charset="0"/>
                        </a:rPr>
                        <a:t>Y/N</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FF0000"/>
                          </a:solidFill>
                          <a:effectLst/>
                          <a:latin typeface="Arial" panose="020B0604020202020204" pitchFamily="34" charset="0"/>
                        </a:rPr>
                        <a:t>Y/N</a:t>
                      </a:r>
                    </a:p>
                  </a:txBody>
                  <a:tcPr marL="6007" marR="6007" marT="60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Arial" panose="020B0604020202020204" pitchFamily="34" charset="0"/>
                        </a:rPr>
                        <a:t> </a:t>
                      </a:r>
                    </a:p>
                  </a:txBody>
                  <a:tcPr marL="6007" marR="6007" marT="6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548235"/>
                          </a:solidFill>
                          <a:effectLst/>
                          <a:latin typeface="Arial" panose="020B0604020202020204" pitchFamily="34" charset="0"/>
                        </a:rPr>
                        <a:t>5</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548235"/>
                          </a:solidFill>
                          <a:effectLst/>
                          <a:latin typeface="Arial" panose="020B0604020202020204" pitchFamily="34" charset="0"/>
                        </a:rPr>
                        <a:t>5</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548235"/>
                          </a:solidFill>
                          <a:effectLst/>
                          <a:latin typeface="Arial" panose="020B0604020202020204" pitchFamily="34" charset="0"/>
                        </a:rPr>
                        <a:t>4</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548235"/>
                          </a:solidFill>
                          <a:effectLst/>
                          <a:latin typeface="Arial" panose="020B0604020202020204" pitchFamily="34" charset="0"/>
                        </a:rPr>
                        <a:t>4</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548235"/>
                          </a:solidFill>
                          <a:effectLst/>
                          <a:latin typeface="Arial" panose="020B0604020202020204" pitchFamily="34" charset="0"/>
                        </a:rPr>
                        <a:t>4</a:t>
                      </a:r>
                    </a:p>
                  </a:txBody>
                  <a:tcPr marL="6007" marR="6007" marT="60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a:t>
                      </a:r>
                    </a:p>
                  </a:txBody>
                  <a:tcPr marL="6007" marR="6007" marT="6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305496"/>
                          </a:solidFill>
                          <a:effectLst/>
                          <a:latin typeface="Arial" panose="020B0604020202020204" pitchFamily="34" charset="0"/>
                        </a:rPr>
                        <a:t>3</a:t>
                      </a:r>
                    </a:p>
                  </a:txBody>
                  <a:tcPr marL="6007" marR="6007" marT="60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305496"/>
                          </a:solidFill>
                          <a:effectLst/>
                          <a:latin typeface="Arial" panose="020B0604020202020204" pitchFamily="34" charset="0"/>
                        </a:rPr>
                        <a:t>3</a:t>
                      </a:r>
                    </a:p>
                  </a:txBody>
                  <a:tcPr marL="6007" marR="6007" marT="6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305496"/>
                          </a:solidFill>
                          <a:effectLst/>
                          <a:latin typeface="Arial" panose="020B0604020202020204" pitchFamily="34" charset="0"/>
                        </a:rPr>
                        <a:t>2</a:t>
                      </a:r>
                    </a:p>
                  </a:txBody>
                  <a:tcPr marL="6007" marR="6007" marT="6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305496"/>
                          </a:solidFill>
                          <a:effectLst/>
                          <a:latin typeface="Arial" panose="020B0604020202020204" pitchFamily="34" charset="0"/>
                        </a:rPr>
                        <a:t>2</a:t>
                      </a:r>
                    </a:p>
                  </a:txBody>
                  <a:tcPr marL="6007" marR="6007" marT="6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305496"/>
                          </a:solidFill>
                          <a:effectLst/>
                          <a:latin typeface="Arial" panose="020B0604020202020204" pitchFamily="34" charset="0"/>
                        </a:rPr>
                        <a:t>1</a:t>
                      </a:r>
                    </a:p>
                  </a:txBody>
                  <a:tcPr marL="6007" marR="6007" marT="6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305496"/>
                          </a:solidFill>
                          <a:effectLst/>
                          <a:latin typeface="Arial" panose="020B0604020202020204" pitchFamily="34" charset="0"/>
                        </a:rPr>
                        <a:t>1</a:t>
                      </a:r>
                    </a:p>
                  </a:txBody>
                  <a:tcPr marL="6007" marR="6007" marT="6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305496"/>
                          </a:solidFill>
                          <a:effectLst/>
                          <a:latin typeface="Arial" panose="020B0604020202020204" pitchFamily="34" charset="0"/>
                        </a:rPr>
                        <a:t>1</a:t>
                      </a:r>
                    </a:p>
                  </a:txBody>
                  <a:tcPr marL="6007" marR="6007" marT="6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000000"/>
                          </a:solidFill>
                          <a:effectLst/>
                          <a:latin typeface="Arial" panose="020B0604020202020204" pitchFamily="34" charset="0"/>
                        </a:rPr>
                        <a:t>Y/N</a:t>
                      </a:r>
                    </a:p>
                  </a:txBody>
                  <a:tcPr marL="6007" marR="6007" marT="60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Y/N</a:t>
                      </a:r>
                    </a:p>
                  </a:txBody>
                  <a:tcPr marL="6007" marR="6007" marT="60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ctr" fontAlgn="b"/>
                      <a:r>
                        <a:rPr lang="en-US" sz="9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000000"/>
                          </a:solidFill>
                          <a:effectLst/>
                          <a:latin typeface="Arial" panose="020B0604020202020204" pitchFamily="34" charset="0"/>
                        </a:rPr>
                        <a:t>1</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000000"/>
                          </a:solidFill>
                          <a:effectLst/>
                          <a:latin typeface="Arial" panose="020B0604020202020204" pitchFamily="34" charset="0"/>
                        </a:rPr>
                        <a:t>1</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900" b="1" i="0" u="none" strike="noStrike">
                          <a:solidFill>
                            <a:srgbClr val="000000"/>
                          </a:solidFill>
                          <a:effectLst/>
                          <a:latin typeface="Arial" panose="020B0604020202020204" pitchFamily="34" charset="0"/>
                        </a:rPr>
                        <a:t>Y/N</a:t>
                      </a:r>
                    </a:p>
                  </a:txBody>
                  <a:tcPr marL="6007" marR="6007" marT="60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Arial" panose="020B0604020202020204" pitchFamily="34" charset="0"/>
                        </a:rPr>
                        <a:t> </a:t>
                      </a:r>
                    </a:p>
                  </a:txBody>
                  <a:tcPr marL="6007" marR="6007" marT="6007" marB="0" anchor="b">
                    <a:lnL w="635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ctr" fontAlgn="b"/>
                      <a:r>
                        <a:rPr lang="en-US" sz="900" b="1" i="0" u="none" strike="noStrike">
                          <a:solidFill>
                            <a:srgbClr val="000000"/>
                          </a:solidFill>
                          <a:effectLst/>
                          <a:latin typeface="Arial" panose="020B0604020202020204" pitchFamily="34" charset="0"/>
                        </a:rPr>
                        <a:t> </a:t>
                      </a:r>
                    </a:p>
                  </a:txBody>
                  <a:tcPr marL="6007" marR="6007" marT="600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extLst>
                  <a:ext uri="{0D108BD9-81ED-4DB2-BD59-A6C34878D82A}">
                    <a16:rowId xmlns:a16="http://schemas.microsoft.com/office/drawing/2014/main" val="2267106936"/>
                  </a:ext>
                </a:extLst>
              </a:tr>
              <a:tr h="421510">
                <a:tc>
                  <a:txBody>
                    <a:bodyPr/>
                    <a:lstStyle/>
                    <a:p>
                      <a:pPr algn="ctr" fontAlgn="b"/>
                      <a:r>
                        <a:rPr lang="en-US" sz="800" b="1" i="1" u="none" strike="noStrike">
                          <a:solidFill>
                            <a:srgbClr val="000000"/>
                          </a:solidFill>
                          <a:effectLst/>
                          <a:latin typeface="Arial" panose="020B0604020202020204" pitchFamily="34" charset="0"/>
                        </a:rPr>
                        <a:t>Form Last Updated: January 2023</a:t>
                      </a:r>
                    </a:p>
                  </a:txBody>
                  <a:tcPr marL="6007" marR="6007" marT="6007"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007" marR="6007" marT="6007"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gridSpan="2">
                  <a:txBody>
                    <a:bodyPr/>
                    <a:lstStyle/>
                    <a:p>
                      <a:pPr algn="ctr" fontAlgn="b"/>
                      <a:r>
                        <a:rPr lang="en-US" sz="800" b="1" i="0" u="none" strike="noStrike">
                          <a:solidFill>
                            <a:srgbClr val="000000"/>
                          </a:solidFill>
                          <a:effectLst/>
                          <a:latin typeface="Arial" panose="020B0604020202020204" pitchFamily="34" charset="0"/>
                        </a:rPr>
                        <a:t>For </a:t>
                      </a:r>
                      <a:br>
                        <a:rPr lang="en-US" sz="800" b="1" i="0" u="none" strike="noStrike">
                          <a:solidFill>
                            <a:srgbClr val="000000"/>
                          </a:solidFill>
                          <a:effectLst/>
                          <a:latin typeface="Arial" panose="020B0604020202020204" pitchFamily="34" charset="0"/>
                        </a:rPr>
                      </a:br>
                      <a:r>
                        <a:rPr lang="en-US" sz="800" b="1" i="0" u="none" strike="noStrike">
                          <a:solidFill>
                            <a:srgbClr val="000000"/>
                          </a:solidFill>
                          <a:effectLst/>
                          <a:latin typeface="Arial" panose="020B0604020202020204" pitchFamily="34" charset="0"/>
                        </a:rPr>
                        <a:t>Review</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b"/>
                      <a:r>
                        <a:rPr lang="en-US" sz="10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fontAlgn="b"/>
                      <a:r>
                        <a:rPr lang="en-US" sz="800" b="1" i="0" u="none" strike="noStrike">
                          <a:solidFill>
                            <a:srgbClr val="000000"/>
                          </a:solidFill>
                          <a:effectLst/>
                          <a:latin typeface="Arial" panose="020B0604020202020204" pitchFamily="34" charset="0"/>
                        </a:rPr>
                        <a:t>Required Educ. &amp; Exp.</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a:txBody>
                    <a:bodyPr/>
                    <a:lstStyle/>
                    <a:p>
                      <a:pPr algn="l" fontAlgn="b"/>
                      <a:r>
                        <a:rPr lang="en-US" sz="10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gridSpan="5">
                  <a:txBody>
                    <a:bodyPr/>
                    <a:lstStyle/>
                    <a:p>
                      <a:pPr algn="ctr" fontAlgn="b"/>
                      <a:r>
                        <a:rPr lang="en-US" sz="800" b="1" i="0" u="none" strike="noStrike">
                          <a:solidFill>
                            <a:srgbClr val="000000"/>
                          </a:solidFill>
                          <a:effectLst/>
                          <a:latin typeface="Arial" panose="020B0604020202020204" pitchFamily="34" charset="0"/>
                        </a:rPr>
                        <a:t>Required KSAs</a:t>
                      </a:r>
                      <a:br>
                        <a:rPr lang="en-US" sz="800" b="1" i="0" u="none" strike="noStrike">
                          <a:solidFill>
                            <a:srgbClr val="000000"/>
                          </a:solidFill>
                          <a:effectLst/>
                          <a:latin typeface="Arial" panose="020B0604020202020204" pitchFamily="34" charset="0"/>
                        </a:rPr>
                      </a:br>
                      <a:r>
                        <a:rPr lang="en-US" sz="800" b="1" i="0" u="none" strike="noStrike">
                          <a:solidFill>
                            <a:srgbClr val="000000"/>
                          </a:solidFill>
                          <a:effectLst/>
                          <a:latin typeface="Arial" panose="020B0604020202020204" pitchFamily="34" charset="0"/>
                        </a:rPr>
                        <a:t>(Knowledge, Skills &amp; Abiliites)</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gridSpan="7">
                  <a:txBody>
                    <a:bodyPr/>
                    <a:lstStyle/>
                    <a:p>
                      <a:pPr algn="ctr" fontAlgn="ctr"/>
                      <a:r>
                        <a:rPr lang="en-US" sz="800" b="1" i="0" u="none" strike="noStrike">
                          <a:solidFill>
                            <a:srgbClr val="000000"/>
                          </a:solidFill>
                          <a:effectLst/>
                          <a:latin typeface="Arial" panose="020B0604020202020204" pitchFamily="34" charset="0"/>
                        </a:rPr>
                        <a:t>Preferred Qualifications list on job posting/requisition</a:t>
                      </a:r>
                    </a:p>
                  </a:txBody>
                  <a:tcPr marL="6007" marR="6007" marT="6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fontAlgn="b"/>
                      <a:r>
                        <a:rPr lang="en-US" sz="800" b="1" i="0" u="none" strike="noStrike">
                          <a:solidFill>
                            <a:srgbClr val="000000"/>
                          </a:solidFill>
                          <a:effectLst/>
                          <a:latin typeface="Arial" panose="020B0604020202020204" pitchFamily="34" charset="0"/>
                        </a:rPr>
                        <a:t>Add'l Info Requested</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hMerge="1">
                  <a:txBody>
                    <a:bodyPr/>
                    <a:lstStyle/>
                    <a:p>
                      <a:endParaRPr lang="en-US"/>
                    </a:p>
                  </a:txBody>
                  <a:tcPr/>
                </a:tc>
                <a:tc>
                  <a:txBody>
                    <a:bodyPr/>
                    <a:lstStyle/>
                    <a:p>
                      <a:pPr algn="ctr" fontAlgn="b"/>
                      <a:r>
                        <a:rPr lang="en-US" sz="1000" b="1"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1" i="0" u="none" strike="noStrike">
                          <a:solidFill>
                            <a:srgbClr val="000000"/>
                          </a:solidFill>
                          <a:effectLst/>
                          <a:latin typeface="Arial" panose="020B0604020202020204" pitchFamily="34" charset="0"/>
                        </a:rPr>
                        <a:t> </a:t>
                      </a:r>
                    </a:p>
                  </a:txBody>
                  <a:tcPr marL="6007" marR="6007" marT="600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1" i="0" u="none" strike="noStrike">
                          <a:solidFill>
                            <a:srgbClr val="000000"/>
                          </a:solidFill>
                          <a:effectLst/>
                          <a:latin typeface="Arial" panose="020B0604020202020204" pitchFamily="34" charset="0"/>
                        </a:rPr>
                        <a:t> </a:t>
                      </a:r>
                    </a:p>
                  </a:txBody>
                  <a:tcPr marL="6007" marR="6007" marT="600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1" i="0" u="none" strike="noStrike">
                          <a:solidFill>
                            <a:srgbClr val="000000"/>
                          </a:solidFill>
                          <a:effectLst/>
                          <a:latin typeface="Arial" panose="020B0604020202020204" pitchFamily="34" charset="0"/>
                        </a:rPr>
                        <a:t> </a:t>
                      </a:r>
                    </a:p>
                  </a:txBody>
                  <a:tcPr marL="6007" marR="6007" marT="600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1" i="0" u="none" strike="noStrike">
                          <a:solidFill>
                            <a:srgbClr val="000000"/>
                          </a:solidFill>
                          <a:effectLst/>
                          <a:latin typeface="Arial" panose="020B0604020202020204" pitchFamily="34" charset="0"/>
                        </a:rPr>
                        <a:t> </a:t>
                      </a:r>
                    </a:p>
                  </a:txBody>
                  <a:tcPr marL="6007" marR="6007" marT="600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0D0D"/>
                    </a:solidFill>
                  </a:tcPr>
                </a:tc>
                <a:extLst>
                  <a:ext uri="{0D108BD9-81ED-4DB2-BD59-A6C34878D82A}">
                    <a16:rowId xmlns:a16="http://schemas.microsoft.com/office/drawing/2014/main" val="2865963773"/>
                  </a:ext>
                </a:extLst>
              </a:tr>
              <a:tr h="197236">
                <a:tc>
                  <a:txBody>
                    <a:bodyPr/>
                    <a:lstStyle/>
                    <a:p>
                      <a:pPr algn="r" fontAlgn="b"/>
                      <a:r>
                        <a:rPr lang="en-US" sz="900" b="1" i="0" u="none" strike="noStrike">
                          <a:solidFill>
                            <a:srgbClr val="000000"/>
                          </a:solidFill>
                          <a:effectLst/>
                          <a:latin typeface="Arial" panose="020B0604020202020204" pitchFamily="34" charset="0"/>
                        </a:rPr>
                        <a:t>Requisition Number &amp; Job Title</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gridSpan="31">
                  <a:txBody>
                    <a:bodyPr/>
                    <a:lstStyle/>
                    <a:p>
                      <a:pPr algn="l" fontAlgn="b"/>
                      <a:r>
                        <a:rPr lang="pt-BR" sz="1000" b="1" i="0" u="none" strike="noStrike">
                          <a:solidFill>
                            <a:srgbClr val="000000"/>
                          </a:solidFill>
                          <a:effectLst/>
                          <a:latin typeface="Arial" panose="020B0604020202020204" pitchFamily="34" charset="0"/>
                        </a:rPr>
                        <a:t>R-xxxxxx Assistant Director for ABCDEFG</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6799562"/>
                  </a:ext>
                </a:extLst>
              </a:tr>
              <a:tr h="317835">
                <a:tc>
                  <a:txBody>
                    <a:bodyPr/>
                    <a:lstStyle/>
                    <a:p>
                      <a:pPr algn="ctr" fontAlgn="b"/>
                      <a:r>
                        <a:rPr lang="en-US" sz="900" b="1" i="1" u="none" strike="noStrike">
                          <a:solidFill>
                            <a:srgbClr val="000000"/>
                          </a:solidFill>
                          <a:effectLst/>
                          <a:latin typeface="Arial" panose="020B0604020202020204" pitchFamily="34" charset="0"/>
                        </a:rPr>
                        <a:t>List ALL Candidates Below:</a:t>
                      </a:r>
                    </a:p>
                  </a:txBody>
                  <a:tcPr marL="6007" marR="6007" marT="60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007" marR="6007" marT="6007"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gridSpan="31">
                  <a:txBody>
                    <a:bodyPr/>
                    <a:lstStyle/>
                    <a:p>
                      <a:pPr algn="ctr" fontAlgn="b"/>
                      <a:r>
                        <a:rPr lang="en-US" sz="900" b="1" i="1" u="none" strike="noStrike" dirty="0">
                          <a:solidFill>
                            <a:srgbClr val="000000"/>
                          </a:solidFill>
                          <a:effectLst/>
                          <a:latin typeface="Arial" panose="020B0604020202020204" pitchFamily="34" charset="0"/>
                        </a:rPr>
                        <a:t>DO NOT DELETE DATA IN CELLS BELOW, as it will affect the formulas. Only delete text for qualifications in Row 1 if you are not using it)</a:t>
                      </a:r>
                    </a:p>
                  </a:txBody>
                  <a:tcPr marL="6007" marR="6007" marT="6007"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2540571"/>
                  </a:ext>
                </a:extLst>
              </a:tr>
            </a:tbl>
          </a:graphicData>
        </a:graphic>
      </p:graphicFrame>
    </p:spTree>
    <p:extLst>
      <p:ext uri="{BB962C8B-B14F-4D97-AF65-F5344CB8AC3E}">
        <p14:creationId xmlns:p14="http://schemas.microsoft.com/office/powerpoint/2010/main" val="11040959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VAMU Them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VAMU Theme 1" id="{8B9A424F-814D-41B4-AAEB-966B613536FC}" vid="{775E13E9-2D22-4F41-92F0-81C4B9A9E8D9}"/>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8166</TotalTime>
  <Words>3444</Words>
  <Application>Microsoft Office PowerPoint</Application>
  <PresentationFormat>Widescreen</PresentationFormat>
  <Paragraphs>757</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Century Gothic</vt:lpstr>
      <vt:lpstr>Courier New</vt:lpstr>
      <vt:lpstr>Times New Roman</vt:lpstr>
      <vt:lpstr>Wingdings</vt:lpstr>
      <vt:lpstr>Wingdings 3</vt:lpstr>
      <vt:lpstr>PVAMU Theme 1</vt:lpstr>
      <vt:lpstr>Ion Boardroom</vt:lpstr>
      <vt:lpstr>Documenting the  Search Process</vt:lpstr>
      <vt:lpstr>PowerPoint Presentation</vt:lpstr>
      <vt:lpstr>PowerPoint Presentation</vt:lpstr>
      <vt:lpstr> SEARCH COMMITTEES  VS   REVIEW PANELS</vt:lpstr>
      <vt:lpstr>Develop an Applicant Evaluation Matrix</vt:lpstr>
      <vt:lpstr>Process Flow</vt:lpstr>
      <vt:lpstr>PowerPoint Presentation</vt:lpstr>
      <vt:lpstr>Completing the Evaluation Matrix</vt:lpstr>
      <vt:lpstr>Let’s take a look at the evaluation criteria</vt:lpstr>
      <vt:lpstr>Interview Process</vt:lpstr>
      <vt:lpstr>Standard Interview Questionnaire</vt:lpstr>
      <vt:lpstr>PowerPoint Presentation</vt:lpstr>
      <vt:lpstr>Campus Interviews</vt:lpstr>
      <vt:lpstr>Campus Interviews</vt:lpstr>
      <vt:lpstr>Reference Checks</vt:lpstr>
      <vt:lpstr>Finalizing the Selection</vt:lpstr>
      <vt:lpstr> Records &amp; Retention PVAMU – University Administrative Procedure  (UAP) - 33.99.01.PO.01 Employment Practices </vt:lpstr>
      <vt:lpstr>Reposting Positions – Unfilled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Douglas,Latoya</dc:creator>
  <cp:lastModifiedBy>Afzal,Ali</cp:lastModifiedBy>
  <cp:revision>86</cp:revision>
  <cp:lastPrinted>2023-02-14T16:15:30Z</cp:lastPrinted>
  <dcterms:created xsi:type="dcterms:W3CDTF">2022-05-16T21:16:54Z</dcterms:created>
  <dcterms:modified xsi:type="dcterms:W3CDTF">2024-04-23T13:44:22Z</dcterms:modified>
</cp:coreProperties>
</file>