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34"/>
  </p:notesMasterIdLst>
  <p:handoutMasterIdLst>
    <p:handoutMasterId r:id="rId35"/>
  </p:handoutMasterIdLst>
  <p:sldIdLst>
    <p:sldId id="274" r:id="rId5"/>
    <p:sldId id="261" r:id="rId6"/>
    <p:sldId id="259" r:id="rId7"/>
    <p:sldId id="292" r:id="rId8"/>
    <p:sldId id="278" r:id="rId9"/>
    <p:sldId id="279" r:id="rId10"/>
    <p:sldId id="290" r:id="rId11"/>
    <p:sldId id="293" r:id="rId12"/>
    <p:sldId id="294" r:id="rId13"/>
    <p:sldId id="280" r:id="rId14"/>
    <p:sldId id="296" r:id="rId15"/>
    <p:sldId id="295" r:id="rId16"/>
    <p:sldId id="277" r:id="rId17"/>
    <p:sldId id="262" r:id="rId18"/>
    <p:sldId id="265" r:id="rId19"/>
    <p:sldId id="260" r:id="rId20"/>
    <p:sldId id="263" r:id="rId21"/>
    <p:sldId id="281" r:id="rId22"/>
    <p:sldId id="282" r:id="rId23"/>
    <p:sldId id="264" r:id="rId24"/>
    <p:sldId id="267" r:id="rId25"/>
    <p:sldId id="268" r:id="rId26"/>
    <p:sldId id="271" r:id="rId27"/>
    <p:sldId id="275" r:id="rId28"/>
    <p:sldId id="276" r:id="rId29"/>
    <p:sldId id="273" r:id="rId30"/>
    <p:sldId id="258" r:id="rId31"/>
    <p:sldId id="257" r:id="rId32"/>
    <p:sldId id="270" r:id="rId33"/>
  </p:sldIdLst>
  <p:sldSz cx="9144000" cy="6858000" type="screen4x3"/>
  <p:notesSz cx="6950075" cy="92360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10">
          <p15:clr>
            <a:srgbClr val="A4A3A4"/>
          </p15:clr>
        </p15:guide>
        <p15:guide id="2" pos="218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2040" y="-114"/>
      </p:cViewPr>
      <p:guideLst>
        <p:guide orient="horz" pos="2910"/>
        <p:guide pos="218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1963"/>
          </a:xfrm>
          <a:prstGeom prst="rect">
            <a:avLst/>
          </a:prstGeom>
        </p:spPr>
        <p:txBody>
          <a:bodyPr vert="horz" lIns="93209" tIns="46605" rIns="93209" bIns="46605"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935413" y="0"/>
            <a:ext cx="3013075" cy="461963"/>
          </a:xfrm>
          <a:prstGeom prst="rect">
            <a:avLst/>
          </a:prstGeom>
        </p:spPr>
        <p:txBody>
          <a:bodyPr vert="horz" lIns="93209" tIns="46605" rIns="93209" bIns="46605" rtlCol="0"/>
          <a:lstStyle>
            <a:lvl1pPr algn="r" fontAlgn="auto">
              <a:spcBef>
                <a:spcPts val="0"/>
              </a:spcBef>
              <a:spcAft>
                <a:spcPts val="0"/>
              </a:spcAft>
              <a:defRPr sz="1200">
                <a:latin typeface="+mn-lt"/>
              </a:defRPr>
            </a:lvl1pPr>
          </a:lstStyle>
          <a:p>
            <a:pPr>
              <a:defRPr/>
            </a:pPr>
            <a:fld id="{518DC753-3C4A-47E2-9125-14E11EDE4DFF}" type="datetimeFigureOut">
              <a:rPr lang="en-US"/>
              <a:pPr>
                <a:defRPr/>
              </a:pPr>
              <a:t>4/14/2025</a:t>
            </a:fld>
            <a:endParaRPr lang="en-US"/>
          </a:p>
        </p:txBody>
      </p:sp>
      <p:sp>
        <p:nvSpPr>
          <p:cNvPr id="4" name="Footer Placeholder 3"/>
          <p:cNvSpPr>
            <a:spLocks noGrp="1"/>
          </p:cNvSpPr>
          <p:nvPr>
            <p:ph type="ftr" sz="quarter" idx="2"/>
          </p:nvPr>
        </p:nvSpPr>
        <p:spPr>
          <a:xfrm>
            <a:off x="0" y="8772525"/>
            <a:ext cx="3013075" cy="461963"/>
          </a:xfrm>
          <a:prstGeom prst="rect">
            <a:avLst/>
          </a:prstGeom>
        </p:spPr>
        <p:txBody>
          <a:bodyPr vert="horz" lIns="93209" tIns="46605" rIns="93209" bIns="46605"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935413" y="8772525"/>
            <a:ext cx="3013075" cy="461963"/>
          </a:xfrm>
          <a:prstGeom prst="rect">
            <a:avLst/>
          </a:prstGeom>
        </p:spPr>
        <p:txBody>
          <a:bodyPr vert="horz" lIns="93209" tIns="46605" rIns="93209" bIns="46605" rtlCol="0" anchor="b"/>
          <a:lstStyle>
            <a:lvl1pPr algn="r" fontAlgn="auto">
              <a:spcBef>
                <a:spcPts val="0"/>
              </a:spcBef>
              <a:spcAft>
                <a:spcPts val="0"/>
              </a:spcAft>
              <a:defRPr sz="1200">
                <a:latin typeface="+mn-lt"/>
              </a:defRPr>
            </a:lvl1pPr>
          </a:lstStyle>
          <a:p>
            <a:pPr>
              <a:defRPr/>
            </a:pPr>
            <a:fld id="{25CC624F-ACB5-49F9-B3CC-965F0ABA99B3}" type="slidenum">
              <a:rPr lang="en-US"/>
              <a:pPr>
                <a:defRPr/>
              </a:pPr>
              <a:t>‹#›</a:t>
            </a:fld>
            <a:endParaRPr lang="en-US"/>
          </a:p>
        </p:txBody>
      </p:sp>
    </p:spTree>
    <p:extLst>
      <p:ext uri="{BB962C8B-B14F-4D97-AF65-F5344CB8AC3E}">
        <p14:creationId xmlns:p14="http://schemas.microsoft.com/office/powerpoint/2010/main" val="6577004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1963"/>
          </a:xfrm>
          <a:prstGeom prst="rect">
            <a:avLst/>
          </a:prstGeom>
        </p:spPr>
        <p:txBody>
          <a:bodyPr vert="horz" lIns="93209" tIns="46605" rIns="93209" bIns="46605"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35413" y="0"/>
            <a:ext cx="3013075" cy="461963"/>
          </a:xfrm>
          <a:prstGeom prst="rect">
            <a:avLst/>
          </a:prstGeom>
        </p:spPr>
        <p:txBody>
          <a:bodyPr vert="horz" lIns="93209" tIns="46605" rIns="93209" bIns="46605" rtlCol="0"/>
          <a:lstStyle>
            <a:lvl1pPr algn="r" fontAlgn="auto">
              <a:spcBef>
                <a:spcPts val="0"/>
              </a:spcBef>
              <a:spcAft>
                <a:spcPts val="0"/>
              </a:spcAft>
              <a:defRPr sz="1200">
                <a:latin typeface="+mn-lt"/>
              </a:defRPr>
            </a:lvl1pPr>
          </a:lstStyle>
          <a:p>
            <a:pPr>
              <a:defRPr/>
            </a:pPr>
            <a:fld id="{01AEB443-AA43-49D9-9880-9DF84D99751B}" type="datetimeFigureOut">
              <a:rPr lang="en-US"/>
              <a:pPr>
                <a:defRPr/>
              </a:pPr>
              <a:t>4/14/2025</a:t>
            </a:fld>
            <a:endParaRPr lang="en-US"/>
          </a:p>
        </p:txBody>
      </p:sp>
      <p:sp>
        <p:nvSpPr>
          <p:cNvPr id="4" name="Slide Image Placeholder 3"/>
          <p:cNvSpPr>
            <a:spLocks noGrp="1" noRot="1" noChangeAspect="1"/>
          </p:cNvSpPr>
          <p:nvPr>
            <p:ph type="sldImg" idx="2"/>
          </p:nvPr>
        </p:nvSpPr>
        <p:spPr>
          <a:xfrm>
            <a:off x="1165225" y="693738"/>
            <a:ext cx="4619625" cy="3463925"/>
          </a:xfrm>
          <a:prstGeom prst="rect">
            <a:avLst/>
          </a:prstGeom>
          <a:noFill/>
          <a:ln w="12700">
            <a:solidFill>
              <a:prstClr val="black"/>
            </a:solidFill>
          </a:ln>
        </p:spPr>
        <p:txBody>
          <a:bodyPr vert="horz" lIns="93209" tIns="46605" rIns="93209" bIns="46605" rtlCol="0" anchor="ctr"/>
          <a:lstStyle/>
          <a:p>
            <a:pPr lvl="0"/>
            <a:endParaRPr lang="en-US" noProof="0"/>
          </a:p>
        </p:txBody>
      </p:sp>
      <p:sp>
        <p:nvSpPr>
          <p:cNvPr id="5" name="Notes Placeholder 4"/>
          <p:cNvSpPr>
            <a:spLocks noGrp="1"/>
          </p:cNvSpPr>
          <p:nvPr>
            <p:ph type="body" sz="quarter" idx="3"/>
          </p:nvPr>
        </p:nvSpPr>
        <p:spPr>
          <a:xfrm>
            <a:off x="696913" y="4387850"/>
            <a:ext cx="5557837" cy="4154488"/>
          </a:xfrm>
          <a:prstGeom prst="rect">
            <a:avLst/>
          </a:prstGeom>
        </p:spPr>
        <p:txBody>
          <a:bodyPr vert="horz" lIns="93209" tIns="46605" rIns="93209" bIns="46605"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772525"/>
            <a:ext cx="3013075" cy="461963"/>
          </a:xfrm>
          <a:prstGeom prst="rect">
            <a:avLst/>
          </a:prstGeom>
        </p:spPr>
        <p:txBody>
          <a:bodyPr vert="horz" lIns="93209" tIns="46605" rIns="93209" bIns="46605"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35413" y="8772525"/>
            <a:ext cx="3013075" cy="461963"/>
          </a:xfrm>
          <a:prstGeom prst="rect">
            <a:avLst/>
          </a:prstGeom>
        </p:spPr>
        <p:txBody>
          <a:bodyPr vert="horz" lIns="93209" tIns="46605" rIns="93209" bIns="46605" rtlCol="0" anchor="b"/>
          <a:lstStyle>
            <a:lvl1pPr algn="r" fontAlgn="auto">
              <a:spcBef>
                <a:spcPts val="0"/>
              </a:spcBef>
              <a:spcAft>
                <a:spcPts val="0"/>
              </a:spcAft>
              <a:defRPr sz="1200">
                <a:latin typeface="+mn-lt"/>
              </a:defRPr>
            </a:lvl1pPr>
          </a:lstStyle>
          <a:p>
            <a:pPr>
              <a:defRPr/>
            </a:pPr>
            <a:fld id="{AF6EB8C2-0336-4C4C-BB0A-EC11ADDD422A}" type="slidenum">
              <a:rPr lang="en-US"/>
              <a:pPr>
                <a:defRPr/>
              </a:pPr>
              <a:t>‹#›</a:t>
            </a:fld>
            <a:endParaRPr lang="en-US"/>
          </a:p>
        </p:txBody>
      </p:sp>
    </p:spTree>
    <p:extLst>
      <p:ext uri="{BB962C8B-B14F-4D97-AF65-F5344CB8AC3E}">
        <p14:creationId xmlns:p14="http://schemas.microsoft.com/office/powerpoint/2010/main" val="34089874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966C91B-748D-41EC-ADB3-CF70F8BFD860}" type="slidenum">
              <a:rPr lang="en-US" smtClean="0"/>
              <a:pPr fontAlgn="base">
                <a:spcBef>
                  <a:spcPct val="0"/>
                </a:spcBef>
                <a:spcAft>
                  <a:spcPct val="0"/>
                </a:spcAft>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85D052F-63D4-406E-8BE5-F5DE255370CE}" type="slidenum">
              <a:rPr lang="en-US" smtClean="0"/>
              <a:pPr fontAlgn="base">
                <a:spcBef>
                  <a:spcPct val="0"/>
                </a:spcBef>
                <a:spcAft>
                  <a:spcPct val="0"/>
                </a:spcAft>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85D052F-63D4-406E-8BE5-F5DE255370CE}" type="slidenum">
              <a:rPr lang="en-US" smtClean="0"/>
              <a:pPr fontAlgn="base">
                <a:spcBef>
                  <a:spcPct val="0"/>
                </a:spcBef>
                <a:spcAft>
                  <a:spcPct val="0"/>
                </a:spcAft>
                <a:defRPr/>
              </a:pPr>
              <a:t>11</a:t>
            </a:fld>
            <a:endParaRPr lang="en-US"/>
          </a:p>
        </p:txBody>
      </p:sp>
    </p:spTree>
    <p:extLst>
      <p:ext uri="{BB962C8B-B14F-4D97-AF65-F5344CB8AC3E}">
        <p14:creationId xmlns:p14="http://schemas.microsoft.com/office/powerpoint/2010/main" val="4383331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85D052F-63D4-406E-8BE5-F5DE255370CE}" type="slidenum">
              <a:rPr lang="en-US" smtClean="0"/>
              <a:pPr fontAlgn="base">
                <a:spcBef>
                  <a:spcPct val="0"/>
                </a:spcBef>
                <a:spcAft>
                  <a:spcPct val="0"/>
                </a:spcAft>
                <a:defRPr/>
              </a:pPr>
              <a:t>12</a:t>
            </a:fld>
            <a:endParaRPr lang="en-US"/>
          </a:p>
        </p:txBody>
      </p:sp>
    </p:spTree>
    <p:extLst>
      <p:ext uri="{BB962C8B-B14F-4D97-AF65-F5344CB8AC3E}">
        <p14:creationId xmlns:p14="http://schemas.microsoft.com/office/powerpoint/2010/main" val="22642062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4395CBA-14F6-4B41-A2F8-C5CFA60225CE}" type="slidenum">
              <a:rPr lang="en-US" smtClean="0"/>
              <a:pPr fontAlgn="base">
                <a:spcBef>
                  <a:spcPct val="0"/>
                </a:spcBef>
                <a:spcAft>
                  <a:spcPct val="0"/>
                </a:spcAft>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86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A235582-BB38-42A4-8CCA-964E377AB0DC}" type="slidenum">
              <a:rPr lang="en-US" smtClean="0"/>
              <a:pPr fontAlgn="base">
                <a:spcBef>
                  <a:spcPct val="0"/>
                </a:spcBef>
                <a:spcAft>
                  <a:spcPct val="0"/>
                </a:spcAft>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77D2F66-0156-49B7-97D8-0EE60972D5EE}" type="slidenum">
              <a:rPr lang="en-US" smtClean="0"/>
              <a:pPr fontAlgn="base">
                <a:spcBef>
                  <a:spcPct val="0"/>
                </a:spcBef>
                <a:spcAft>
                  <a:spcPct val="0"/>
                </a:spcAft>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07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B4CB55A-B4C8-4B0B-B14E-A44BB021322D}" type="slidenum">
              <a:rPr lang="en-US" smtClean="0"/>
              <a:pPr fontAlgn="base">
                <a:spcBef>
                  <a:spcPct val="0"/>
                </a:spcBef>
                <a:spcAft>
                  <a:spcPct val="0"/>
                </a:spcAft>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1CB5765-6698-47D8-BB4D-83E0DF9B7397}" type="slidenum">
              <a:rPr lang="en-US" smtClean="0"/>
              <a:pPr fontAlgn="base">
                <a:spcBef>
                  <a:spcPct val="0"/>
                </a:spcBef>
                <a:spcAft>
                  <a:spcPct val="0"/>
                </a:spcAft>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1D77272-E94D-4A19-A4D2-88FBB613D217}" type="slidenum">
              <a:rPr lang="en-US" smtClean="0"/>
              <a:pPr fontAlgn="base">
                <a:spcBef>
                  <a:spcPct val="0"/>
                </a:spcBef>
                <a:spcAft>
                  <a:spcPct val="0"/>
                </a:spcAft>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530A3CB-71EB-4278-BCAB-84AB16E5158A}" type="slidenum">
              <a:rPr lang="en-US" smtClean="0"/>
              <a:pPr fontAlgn="base">
                <a:spcBef>
                  <a:spcPct val="0"/>
                </a:spcBef>
                <a:spcAft>
                  <a:spcPct val="0"/>
                </a:spcAft>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6EA1CAC-F7AD-4B00-888C-40045A1E9AE6}" type="slidenum">
              <a:rPr lang="en-US" smtClean="0"/>
              <a:pPr fontAlgn="base">
                <a:spcBef>
                  <a:spcPct val="0"/>
                </a:spcBef>
                <a:spcAft>
                  <a:spcPct val="0"/>
                </a:spcAft>
                <a:defRPr/>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27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38FB902-659C-4AB8-A17E-179DC303DB63}" type="slidenum">
              <a:rPr lang="en-US" smtClean="0"/>
              <a:pPr fontAlgn="base">
                <a:spcBef>
                  <a:spcPct val="0"/>
                </a:spcBef>
                <a:spcAft>
                  <a:spcPct val="0"/>
                </a:spcAft>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6AF5F2B-ABE1-459E-B5A6-855006AA343C}" type="slidenum">
              <a:rPr lang="en-US" smtClean="0"/>
              <a:pPr fontAlgn="base">
                <a:spcBef>
                  <a:spcPct val="0"/>
                </a:spcBef>
                <a:spcAft>
                  <a:spcPct val="0"/>
                </a:spcAft>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68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B20DC16-029F-4F47-B6A5-6BEDDBEAEDBA}" type="slidenum">
              <a:rPr lang="en-US" smtClean="0"/>
              <a:pPr fontAlgn="base">
                <a:spcBef>
                  <a:spcPct val="0"/>
                </a:spcBef>
                <a:spcAft>
                  <a:spcPct val="0"/>
                </a:spcAft>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78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6C122C7-A7C0-4A10-BEC0-F5A23B0CE465}" type="slidenum">
              <a:rPr lang="en-US" smtClean="0"/>
              <a:pPr fontAlgn="base">
                <a:spcBef>
                  <a:spcPct val="0"/>
                </a:spcBef>
                <a:spcAft>
                  <a:spcPct val="0"/>
                </a:spcAft>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p>
            <a:pPr>
              <a:defRPr/>
            </a:pPr>
            <a:fld id="{EA9987C7-B1D9-480A-AD9E-63340F162F21}" type="slidenum">
              <a:rPr lang="en-US" smtClean="0"/>
              <a:pPr>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89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6E0A7F7-A212-4F8B-A548-D5AE44706885}" type="slidenum">
              <a:rPr lang="en-US" smtClean="0"/>
              <a:pPr fontAlgn="base">
                <a:spcBef>
                  <a:spcPct val="0"/>
                </a:spcBef>
                <a:spcAft>
                  <a:spcPct val="0"/>
                </a:spcAft>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5C8E866-D698-4EF5-BD70-0370574BFAF0}" type="slidenum">
              <a:rPr lang="en-US" smtClean="0"/>
              <a:pPr fontAlgn="base">
                <a:spcBef>
                  <a:spcPct val="0"/>
                </a:spcBef>
                <a:spcAft>
                  <a:spcPct val="0"/>
                </a:spcAft>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09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1D47CFB-5041-4DB0-9227-3062404CF2B6}" type="slidenum">
              <a:rPr lang="en-US" smtClean="0"/>
              <a:pPr fontAlgn="base">
                <a:spcBef>
                  <a:spcPct val="0"/>
                </a:spcBef>
                <a:spcAft>
                  <a:spcPct val="0"/>
                </a:spcAft>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9A4AFB7-CEEA-4E3A-9245-C6A39CD2D6D7}" type="slidenum">
              <a:rPr lang="en-US" smtClean="0"/>
              <a:pPr fontAlgn="base">
                <a:spcBef>
                  <a:spcPct val="0"/>
                </a:spcBef>
                <a:spcAft>
                  <a:spcPct val="0"/>
                </a:spcAft>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30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A0AD843-C2F4-4F3F-961B-33A8E4B5D824}" type="slidenum">
              <a:rPr lang="en-US" smtClean="0"/>
              <a:pPr fontAlgn="base">
                <a:spcBef>
                  <a:spcPct val="0"/>
                </a:spcBef>
                <a:spcAft>
                  <a:spcPct val="0"/>
                </a:spcAft>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5916FE2-607D-4FA7-95C7-41EF2C174570}" type="slidenum">
              <a:rPr lang="en-US" smtClean="0"/>
              <a:pPr fontAlgn="base">
                <a:spcBef>
                  <a:spcPct val="0"/>
                </a:spcBef>
                <a:spcAft>
                  <a:spcPct val="0"/>
                </a:spcAft>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6EA1CAC-F7AD-4B00-888C-40045A1E9AE6}" type="slidenum">
              <a:rPr lang="en-US" smtClean="0"/>
              <a:pPr fontAlgn="base">
                <a:spcBef>
                  <a:spcPct val="0"/>
                </a:spcBef>
                <a:spcAft>
                  <a:spcPct val="0"/>
                </a:spcAft>
                <a:defRPr/>
              </a:pPr>
              <a:t>4</a:t>
            </a:fld>
            <a:endParaRPr lang="en-US"/>
          </a:p>
        </p:txBody>
      </p:sp>
    </p:spTree>
    <p:extLst>
      <p:ext uri="{BB962C8B-B14F-4D97-AF65-F5344CB8AC3E}">
        <p14:creationId xmlns:p14="http://schemas.microsoft.com/office/powerpoint/2010/main" val="40640890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91F5C31-4388-491D-9D74-55E957301744}" type="slidenum">
              <a:rPr lang="en-US" smtClean="0"/>
              <a:pPr fontAlgn="base">
                <a:spcBef>
                  <a:spcPct val="0"/>
                </a:spcBef>
                <a:spcAft>
                  <a:spcPct val="0"/>
                </a:spcAft>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9C70BDC-82C0-46AD-944D-26945221942B}" type="slidenum">
              <a:rPr lang="en-US" smtClean="0"/>
              <a:pPr fontAlgn="base">
                <a:spcBef>
                  <a:spcPct val="0"/>
                </a:spcBef>
                <a:spcAft>
                  <a:spcPct val="0"/>
                </a:spcAft>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6EA1CAC-F7AD-4B00-888C-40045A1E9AE6}" type="slidenum">
              <a:rPr lang="en-US" smtClean="0"/>
              <a:pPr fontAlgn="base">
                <a:spcBef>
                  <a:spcPct val="0"/>
                </a:spcBef>
                <a:spcAft>
                  <a:spcPct val="0"/>
                </a:spcAft>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91F5C31-4388-491D-9D74-55E957301744}" type="slidenum">
              <a:rPr lang="en-US" smtClean="0"/>
              <a:pPr fontAlgn="base">
                <a:spcBef>
                  <a:spcPct val="0"/>
                </a:spcBef>
                <a:spcAft>
                  <a:spcPct val="0"/>
                </a:spcAft>
                <a:defRPr/>
              </a:pPr>
              <a:t>8</a:t>
            </a:fld>
            <a:endParaRPr lang="en-US"/>
          </a:p>
        </p:txBody>
      </p:sp>
    </p:spTree>
    <p:extLst>
      <p:ext uri="{BB962C8B-B14F-4D97-AF65-F5344CB8AC3E}">
        <p14:creationId xmlns:p14="http://schemas.microsoft.com/office/powerpoint/2010/main" val="8517650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9C70BDC-82C0-46AD-944D-26945221942B}" type="slidenum">
              <a:rPr lang="en-US" smtClean="0"/>
              <a:pPr fontAlgn="base">
                <a:spcBef>
                  <a:spcPct val="0"/>
                </a:spcBef>
                <a:spcAft>
                  <a:spcPct val="0"/>
                </a:spcAft>
                <a:defRPr/>
              </a:pPr>
              <a:t>9</a:t>
            </a:fld>
            <a:endParaRPr lang="en-US"/>
          </a:p>
        </p:txBody>
      </p:sp>
    </p:spTree>
    <p:extLst>
      <p:ext uri="{BB962C8B-B14F-4D97-AF65-F5344CB8AC3E}">
        <p14:creationId xmlns:p14="http://schemas.microsoft.com/office/powerpoint/2010/main" val="2166625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Straight Connector 4"/>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Title 11"/>
          <p:cNvSpPr>
            <a:spLocks noGrp="1"/>
          </p:cNvSpPr>
          <p:nvPr>
            <p:ph type="ctrTitle"/>
          </p:nvPr>
        </p:nvSpPr>
        <p:spPr>
          <a:xfrm>
            <a:off x="3366868" y="533400"/>
            <a:ext cx="5105400" cy="2868168"/>
          </a:xfrm>
        </p:spPr>
        <p:txBody>
          <a:bodyPr>
            <a:noAutofit/>
          </a:bodyPr>
          <a:lstStyle>
            <a:lvl1pPr algn="r">
              <a:defRPr sz="4200" b="1"/>
            </a:lvl1pPr>
            <a:extLst/>
          </a:lstStyle>
          <a:p>
            <a:r>
              <a:rPr lang="en-US"/>
              <a:t>Click to edit Master title style</a:t>
            </a:r>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6" name="Date Placeholder 30"/>
          <p:cNvSpPr>
            <a:spLocks noGrp="1"/>
          </p:cNvSpPr>
          <p:nvPr>
            <p:ph type="dt" sz="half" idx="10"/>
          </p:nvPr>
        </p:nvSpPr>
        <p:spPr>
          <a:xfrm>
            <a:off x="5870575" y="6557963"/>
            <a:ext cx="2003425" cy="227012"/>
          </a:xfrm>
        </p:spPr>
        <p:txBody>
          <a:bodyPr/>
          <a:lstStyle>
            <a:lvl1pPr>
              <a:defRPr lang="en-US">
                <a:solidFill>
                  <a:srgbClr val="FFFFFF"/>
                </a:solidFill>
              </a:defRPr>
            </a:lvl1pPr>
            <a:extLst/>
          </a:lstStyle>
          <a:p>
            <a:pPr>
              <a:defRPr/>
            </a:pPr>
            <a:fld id="{CE4801E4-6615-4247-8C18-ECEE374AF98D}" type="datetimeFigureOut">
              <a:rPr lang="en-US"/>
              <a:pPr>
                <a:defRPr/>
              </a:pPr>
              <a:t>4/14/2025</a:t>
            </a:fld>
            <a:endParaRPr/>
          </a:p>
        </p:txBody>
      </p:sp>
      <p:sp>
        <p:nvSpPr>
          <p:cNvPr id="7" name="Footer Placeholder 17"/>
          <p:cNvSpPr>
            <a:spLocks noGrp="1"/>
          </p:cNvSpPr>
          <p:nvPr>
            <p:ph type="ftr" sz="quarter" idx="11"/>
          </p:nvPr>
        </p:nvSpPr>
        <p:spPr>
          <a:xfrm>
            <a:off x="2819400" y="6557963"/>
            <a:ext cx="2927350" cy="228600"/>
          </a:xfrm>
        </p:spPr>
        <p:txBody>
          <a:bodyPr/>
          <a:lstStyle>
            <a:lvl1pPr>
              <a:defRPr lang="en-US">
                <a:solidFill>
                  <a:srgbClr val="FFFFFF"/>
                </a:solidFill>
              </a:defRPr>
            </a:lvl1pPr>
            <a:extLst/>
          </a:lstStyle>
          <a:p>
            <a:pPr>
              <a:defRPr/>
            </a:pPr>
            <a:endParaRPr/>
          </a:p>
        </p:txBody>
      </p:sp>
      <p:sp>
        <p:nvSpPr>
          <p:cNvPr id="8" name="Slide Number Placeholder 28"/>
          <p:cNvSpPr>
            <a:spLocks noGrp="1"/>
          </p:cNvSpPr>
          <p:nvPr>
            <p:ph type="sldNum" sz="quarter" idx="12"/>
          </p:nvPr>
        </p:nvSpPr>
        <p:spPr>
          <a:xfrm>
            <a:off x="7880350" y="6556375"/>
            <a:ext cx="588963" cy="228600"/>
          </a:xfrm>
        </p:spPr>
        <p:txBody>
          <a:bodyPr/>
          <a:lstStyle>
            <a:lvl1pPr>
              <a:defRPr lang="en-US">
                <a:solidFill>
                  <a:srgbClr val="FFFFFF"/>
                </a:solidFill>
              </a:defRPr>
            </a:lvl1pPr>
            <a:extLst/>
          </a:lstStyle>
          <a:p>
            <a:pPr>
              <a:defRPr/>
            </a:pPr>
            <a:fld id="{0A177A9A-4C18-4202-9E06-04F4A6EC5EF2}" type="slidenum">
              <a:rPr/>
              <a:pPr>
                <a:defRPr/>
              </a:pPr>
              <a:t>‹#›</a:t>
            </a:fld>
            <a:endParaRPr/>
          </a:p>
        </p:txBody>
      </p:sp>
    </p:spTree>
    <p:extLst>
      <p:ext uri="{BB962C8B-B14F-4D97-AF65-F5344CB8AC3E}">
        <p14:creationId xmlns:p14="http://schemas.microsoft.com/office/powerpoint/2010/main" val="2412037185"/>
      </p:ext>
    </p:extLst>
  </p:cSld>
  <p:clrMapOvr>
    <a:masterClrMapping/>
  </p:clrMapOvr>
  <p:transition spd="med">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6"/>
          <p:cNvSpPr>
            <a:spLocks noGrp="1"/>
          </p:cNvSpPr>
          <p:nvPr>
            <p:ph type="dt" sz="half" idx="10"/>
          </p:nvPr>
        </p:nvSpPr>
        <p:spPr/>
        <p:txBody>
          <a:bodyPr/>
          <a:lstStyle>
            <a:lvl1pPr>
              <a:defRPr/>
            </a:lvl1pPr>
          </a:lstStyle>
          <a:p>
            <a:pPr>
              <a:defRPr/>
            </a:pPr>
            <a:fld id="{487C0583-FCE4-4DCC-BFD6-CE9003142DE3}" type="datetimeFigureOut">
              <a:rPr lang="en-US"/>
              <a:pPr>
                <a:defRPr/>
              </a:pPr>
              <a:t>4/14/2025</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15"/>
          <p:cNvSpPr>
            <a:spLocks noGrp="1"/>
          </p:cNvSpPr>
          <p:nvPr>
            <p:ph type="sldNum" sz="quarter" idx="12"/>
          </p:nvPr>
        </p:nvSpPr>
        <p:spPr/>
        <p:txBody>
          <a:bodyPr/>
          <a:lstStyle>
            <a:lvl1pPr>
              <a:defRPr/>
            </a:lvl1pPr>
          </a:lstStyle>
          <a:p>
            <a:pPr>
              <a:defRPr/>
            </a:pPr>
            <a:fld id="{58E98DD6-A9BD-4880-AF19-E5DB8AB323F6}" type="slidenum">
              <a:rPr lang="en-US"/>
              <a:pPr>
                <a:defRPr/>
              </a:pPr>
              <a:t>‹#›</a:t>
            </a:fld>
            <a:endParaRPr lang="en-US"/>
          </a:p>
        </p:txBody>
      </p:sp>
    </p:spTree>
    <p:extLst>
      <p:ext uri="{BB962C8B-B14F-4D97-AF65-F5344CB8AC3E}">
        <p14:creationId xmlns:p14="http://schemas.microsoft.com/office/powerpoint/2010/main" val="2327799020"/>
      </p:ext>
    </p:extLst>
  </p:cSld>
  <p:clrMapOvr>
    <a:masterClrMapping/>
  </p:clrMapOvr>
  <p:transition spd="med">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lang="en-US"/>
              <a:t>Click to edit Master title style</a:t>
            </a:r>
          </a:p>
        </p:txBody>
      </p:sp>
      <p:sp>
        <p:nvSpPr>
          <p:cNvPr id="3" name="Vertical Text Placeholder 2"/>
          <p:cNvSpPr>
            <a:spLocks noGrp="1"/>
          </p:cNvSpPr>
          <p:nvPr>
            <p:ph type="body" orient="vert" idx="1"/>
          </p:nvPr>
        </p:nvSpPr>
        <p:spPr>
          <a:xfrm>
            <a:off x="457200" y="274642"/>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243388" y="6557963"/>
            <a:ext cx="2001837" cy="227012"/>
          </a:xfrm>
        </p:spPr>
        <p:txBody>
          <a:bodyPr/>
          <a:lstStyle>
            <a:lvl1pPr>
              <a:defRPr/>
            </a:lvl1pPr>
            <a:extLst/>
          </a:lstStyle>
          <a:p>
            <a:pPr>
              <a:defRPr/>
            </a:pPr>
            <a:fld id="{1CF43CCC-CB70-4155-93B0-B321EF807565}" type="datetimeFigureOut">
              <a:rPr lang="en-US"/>
              <a:pPr>
                <a:defRPr/>
              </a:pPr>
              <a:t>4/14/2025</a:t>
            </a:fld>
            <a:endParaRPr lang="en-US"/>
          </a:p>
        </p:txBody>
      </p:sp>
      <p:sp>
        <p:nvSpPr>
          <p:cNvPr id="5" name="Footer Placeholder 4"/>
          <p:cNvSpPr>
            <a:spLocks noGrp="1"/>
          </p:cNvSpPr>
          <p:nvPr>
            <p:ph type="ftr" sz="quarter" idx="11"/>
          </p:nvPr>
        </p:nvSpPr>
        <p:spPr>
          <a:xfrm>
            <a:off x="457200" y="6556375"/>
            <a:ext cx="3657600" cy="228600"/>
          </a:xfrm>
        </p:spPr>
        <p:txBody>
          <a:bodyPr/>
          <a:lstStyle>
            <a:lvl1pPr>
              <a:defRPr/>
            </a:lvl1pPr>
            <a:extLst/>
          </a:lstStyle>
          <a:p>
            <a:pPr>
              <a:defRPr/>
            </a:pPr>
            <a:endParaRPr lang="en-US"/>
          </a:p>
        </p:txBody>
      </p:sp>
      <p:sp>
        <p:nvSpPr>
          <p:cNvPr id="6" name="Slide Number Placeholder 5"/>
          <p:cNvSpPr>
            <a:spLocks noGrp="1"/>
          </p:cNvSpPr>
          <p:nvPr>
            <p:ph type="sldNum" sz="quarter" idx="12"/>
          </p:nvPr>
        </p:nvSpPr>
        <p:spPr>
          <a:xfrm>
            <a:off x="6254750" y="6553200"/>
            <a:ext cx="587375" cy="228600"/>
          </a:xfrm>
        </p:spPr>
        <p:txBody>
          <a:bodyPr/>
          <a:lstStyle>
            <a:lvl1pPr>
              <a:defRPr>
                <a:solidFill>
                  <a:schemeClr val="tx2"/>
                </a:solidFill>
              </a:defRPr>
            </a:lvl1pPr>
            <a:extLst/>
          </a:lstStyle>
          <a:p>
            <a:pPr>
              <a:defRPr/>
            </a:pPr>
            <a:fld id="{477681BD-EF61-44EE-9992-04A50936C145}" type="slidenum">
              <a:rPr lang="en-US"/>
              <a:pPr>
                <a:defRPr/>
              </a:pPr>
              <a:t>‹#›</a:t>
            </a:fld>
            <a:endParaRPr lang="en-US"/>
          </a:p>
        </p:txBody>
      </p:sp>
    </p:spTree>
    <p:extLst>
      <p:ext uri="{BB962C8B-B14F-4D97-AF65-F5344CB8AC3E}">
        <p14:creationId xmlns:p14="http://schemas.microsoft.com/office/powerpoint/2010/main" val="3038325050"/>
      </p:ext>
    </p:extLst>
  </p:cSld>
  <p:clrMapOvr>
    <a:masterClrMapping/>
  </p:clrMapOvr>
  <p:transition spd="med">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6"/>
          <p:cNvSpPr>
            <a:spLocks noGrp="1"/>
          </p:cNvSpPr>
          <p:nvPr>
            <p:ph type="dt" sz="half" idx="10"/>
          </p:nvPr>
        </p:nvSpPr>
        <p:spPr/>
        <p:txBody>
          <a:bodyPr/>
          <a:lstStyle>
            <a:lvl1pPr>
              <a:defRPr/>
            </a:lvl1pPr>
          </a:lstStyle>
          <a:p>
            <a:pPr>
              <a:defRPr/>
            </a:pPr>
            <a:fld id="{F321F19B-C3CD-467D-8F28-96261720DCEE}" type="datetimeFigureOut">
              <a:rPr lang="en-US"/>
              <a:pPr>
                <a:defRPr/>
              </a:pPr>
              <a:t>4/14/2025</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15"/>
          <p:cNvSpPr>
            <a:spLocks noGrp="1"/>
          </p:cNvSpPr>
          <p:nvPr>
            <p:ph type="sldNum" sz="quarter" idx="12"/>
          </p:nvPr>
        </p:nvSpPr>
        <p:spPr/>
        <p:txBody>
          <a:bodyPr/>
          <a:lstStyle>
            <a:lvl1pPr>
              <a:defRPr/>
            </a:lvl1pPr>
          </a:lstStyle>
          <a:p>
            <a:pPr>
              <a:defRPr/>
            </a:pPr>
            <a:fld id="{53617DA2-9036-47A7-967B-5F91B5DADDAF}" type="slidenum">
              <a:rPr lang="en-US"/>
              <a:pPr>
                <a:defRPr/>
              </a:pPr>
              <a:t>‹#›</a:t>
            </a:fld>
            <a:endParaRPr lang="en-US"/>
          </a:p>
        </p:txBody>
      </p:sp>
    </p:spTree>
    <p:extLst>
      <p:ext uri="{BB962C8B-B14F-4D97-AF65-F5344CB8AC3E}">
        <p14:creationId xmlns:p14="http://schemas.microsoft.com/office/powerpoint/2010/main" val="2674983826"/>
      </p:ext>
    </p:extLst>
  </p:cSld>
  <p:clrMapOvr>
    <a:masterClrMapping/>
  </p:clrMapOvr>
  <p:transition spd="med">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anchor="t"/>
          <a:lstStyle>
            <a:lvl1pPr algn="r">
              <a:buNone/>
              <a:defRPr sz="4200" b="1" cap="all"/>
            </a:lvl1pPr>
            <a:extLst/>
          </a:lstStyle>
          <a:p>
            <a:r>
              <a:rPr lang="en-US"/>
              <a:t>Click to edit Master title style</a:t>
            </a:r>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4" name="Date Placeholder 3"/>
          <p:cNvSpPr>
            <a:spLocks noGrp="1"/>
          </p:cNvSpPr>
          <p:nvPr>
            <p:ph type="dt" sz="half" idx="10"/>
          </p:nvPr>
        </p:nvSpPr>
        <p:spPr>
          <a:xfrm>
            <a:off x="4724400" y="6556375"/>
            <a:ext cx="2001838" cy="227013"/>
          </a:xfrm>
        </p:spPr>
        <p:txBody>
          <a:bodyPr/>
          <a:lstStyle>
            <a:lvl1pPr>
              <a:defRPr>
                <a:solidFill>
                  <a:schemeClr val="tx2"/>
                </a:solidFill>
              </a:defRPr>
            </a:lvl1pPr>
            <a:extLst/>
          </a:lstStyle>
          <a:p>
            <a:pPr>
              <a:defRPr/>
            </a:pPr>
            <a:fld id="{C010E6C0-4202-410D-B585-DDC73378138F}" type="datetimeFigureOut">
              <a:rPr lang="en-US"/>
              <a:pPr>
                <a:defRPr/>
              </a:pPr>
              <a:t>4/14/2025</a:t>
            </a:fld>
            <a:endParaRPr lang="en-US"/>
          </a:p>
        </p:txBody>
      </p:sp>
      <p:sp>
        <p:nvSpPr>
          <p:cNvPr id="5" name="Footer Placeholder 4"/>
          <p:cNvSpPr>
            <a:spLocks noGrp="1"/>
          </p:cNvSpPr>
          <p:nvPr>
            <p:ph type="ftr" sz="quarter" idx="11"/>
          </p:nvPr>
        </p:nvSpPr>
        <p:spPr>
          <a:xfrm>
            <a:off x="1735138" y="6556375"/>
            <a:ext cx="2895600" cy="228600"/>
          </a:xfrm>
        </p:spPr>
        <p:txBody>
          <a:bodyPr/>
          <a:lstStyle>
            <a:lvl1pPr>
              <a:defRPr>
                <a:solidFill>
                  <a:schemeClr val="tx2"/>
                </a:solidFill>
              </a:defRPr>
            </a:lvl1pPr>
            <a:extLst/>
          </a:lstStyle>
          <a:p>
            <a:pPr>
              <a:defRPr/>
            </a:pPr>
            <a:endParaRPr lang="en-US"/>
          </a:p>
        </p:txBody>
      </p:sp>
      <p:sp>
        <p:nvSpPr>
          <p:cNvPr id="6" name="Slide Number Placeholder 5"/>
          <p:cNvSpPr>
            <a:spLocks noGrp="1"/>
          </p:cNvSpPr>
          <p:nvPr>
            <p:ph type="sldNum" sz="quarter" idx="12"/>
          </p:nvPr>
        </p:nvSpPr>
        <p:spPr>
          <a:xfrm>
            <a:off x="6734175" y="6554788"/>
            <a:ext cx="587375" cy="228600"/>
          </a:xfrm>
        </p:spPr>
        <p:txBody>
          <a:bodyPr/>
          <a:lstStyle>
            <a:lvl1pPr>
              <a:defRPr/>
            </a:lvl1pPr>
            <a:extLst/>
          </a:lstStyle>
          <a:p>
            <a:pPr>
              <a:defRPr/>
            </a:pPr>
            <a:fld id="{094248C7-5D1B-4B1A-B90D-F47D6FEBD873}" type="slidenum">
              <a:rPr lang="en-US"/>
              <a:pPr>
                <a:defRPr/>
              </a:pPr>
              <a:t>‹#›</a:t>
            </a:fld>
            <a:endParaRPr lang="en-US"/>
          </a:p>
        </p:txBody>
      </p:sp>
    </p:spTree>
    <p:extLst>
      <p:ext uri="{BB962C8B-B14F-4D97-AF65-F5344CB8AC3E}">
        <p14:creationId xmlns:p14="http://schemas.microsoft.com/office/powerpoint/2010/main" val="3567536980"/>
      </p:ext>
    </p:extLst>
  </p:cSld>
  <p:clrMapOvr>
    <a:masterClrMapping/>
  </p:clrMapOvr>
  <p:transition spd="med">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6"/>
          <p:cNvSpPr>
            <a:spLocks noGrp="1"/>
          </p:cNvSpPr>
          <p:nvPr>
            <p:ph type="dt" sz="half" idx="10"/>
          </p:nvPr>
        </p:nvSpPr>
        <p:spPr/>
        <p:txBody>
          <a:bodyPr/>
          <a:lstStyle>
            <a:lvl1pPr>
              <a:defRPr/>
            </a:lvl1pPr>
          </a:lstStyle>
          <a:p>
            <a:pPr>
              <a:defRPr/>
            </a:pPr>
            <a:fld id="{673633C7-1958-4762-A58A-392694BD9151}" type="datetimeFigureOut">
              <a:rPr lang="en-US"/>
              <a:pPr>
                <a:defRPr/>
              </a:pPr>
              <a:t>4/14/2025</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
        <p:nvSpPr>
          <p:cNvPr id="7" name="Slide Number Placeholder 15"/>
          <p:cNvSpPr>
            <a:spLocks noGrp="1"/>
          </p:cNvSpPr>
          <p:nvPr>
            <p:ph type="sldNum" sz="quarter" idx="12"/>
          </p:nvPr>
        </p:nvSpPr>
        <p:spPr/>
        <p:txBody>
          <a:bodyPr/>
          <a:lstStyle>
            <a:lvl1pPr>
              <a:defRPr/>
            </a:lvl1pPr>
          </a:lstStyle>
          <a:p>
            <a:pPr>
              <a:defRPr/>
            </a:pPr>
            <a:fld id="{2A634F3E-F93F-49C8-902F-D2AD41C534C8}" type="slidenum">
              <a:rPr lang="en-US"/>
              <a:pPr>
                <a:defRPr/>
              </a:pPr>
              <a:t>‹#›</a:t>
            </a:fld>
            <a:endParaRPr lang="en-US"/>
          </a:p>
        </p:txBody>
      </p:sp>
    </p:spTree>
    <p:extLst>
      <p:ext uri="{BB962C8B-B14F-4D97-AF65-F5344CB8AC3E}">
        <p14:creationId xmlns:p14="http://schemas.microsoft.com/office/powerpoint/2010/main" val="785052121"/>
      </p:ext>
    </p:extLst>
  </p:cSld>
  <p:clrMapOvr>
    <a:masterClrMapping/>
  </p:clrMapOvr>
  <p:transition spd="med">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lvl1pPr>
              <a:defRPr/>
            </a:lvl1pPr>
            <a:extLst/>
          </a:lstStyle>
          <a:p>
            <a:r>
              <a:rPr lang="en-US"/>
              <a:t>Click to edit Master title style</a:t>
            </a:r>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6"/>
          <p:cNvSpPr>
            <a:spLocks noGrp="1"/>
          </p:cNvSpPr>
          <p:nvPr>
            <p:ph type="dt" sz="half" idx="10"/>
          </p:nvPr>
        </p:nvSpPr>
        <p:spPr/>
        <p:txBody>
          <a:bodyPr/>
          <a:lstStyle>
            <a:lvl1pPr>
              <a:defRPr/>
            </a:lvl1pPr>
          </a:lstStyle>
          <a:p>
            <a:pPr>
              <a:defRPr/>
            </a:pPr>
            <a:fld id="{F1AF351C-96D9-4780-A006-1E17E0FD8B33}" type="datetimeFigureOut">
              <a:rPr lang="en-US"/>
              <a:pPr>
                <a:defRPr/>
              </a:pPr>
              <a:t>4/14/2025</a:t>
            </a:fld>
            <a:endParaRPr lang="en-US"/>
          </a:p>
        </p:txBody>
      </p:sp>
      <p:sp>
        <p:nvSpPr>
          <p:cNvPr id="8" name="Footer Placeholder 3"/>
          <p:cNvSpPr>
            <a:spLocks noGrp="1"/>
          </p:cNvSpPr>
          <p:nvPr>
            <p:ph type="ftr" sz="quarter" idx="11"/>
          </p:nvPr>
        </p:nvSpPr>
        <p:spPr/>
        <p:txBody>
          <a:bodyPr/>
          <a:lstStyle>
            <a:lvl1pPr>
              <a:defRPr/>
            </a:lvl1pPr>
          </a:lstStyle>
          <a:p>
            <a:pPr>
              <a:defRPr/>
            </a:pPr>
            <a:endParaRPr lang="en-US"/>
          </a:p>
        </p:txBody>
      </p:sp>
      <p:sp>
        <p:nvSpPr>
          <p:cNvPr id="9" name="Slide Number Placeholder 15"/>
          <p:cNvSpPr>
            <a:spLocks noGrp="1"/>
          </p:cNvSpPr>
          <p:nvPr>
            <p:ph type="sldNum" sz="quarter" idx="12"/>
          </p:nvPr>
        </p:nvSpPr>
        <p:spPr/>
        <p:txBody>
          <a:bodyPr/>
          <a:lstStyle>
            <a:lvl1pPr>
              <a:defRPr/>
            </a:lvl1pPr>
          </a:lstStyle>
          <a:p>
            <a:pPr>
              <a:defRPr/>
            </a:pPr>
            <a:fld id="{A4558BB9-5AFE-4514-9BD8-93BBD935E167}" type="slidenum">
              <a:rPr lang="en-US"/>
              <a:pPr>
                <a:defRPr/>
              </a:pPr>
              <a:t>‹#›</a:t>
            </a:fld>
            <a:endParaRPr lang="en-US"/>
          </a:p>
        </p:txBody>
      </p:sp>
    </p:spTree>
    <p:extLst>
      <p:ext uri="{BB962C8B-B14F-4D97-AF65-F5344CB8AC3E}">
        <p14:creationId xmlns:p14="http://schemas.microsoft.com/office/powerpoint/2010/main" val="161544977"/>
      </p:ext>
    </p:extLst>
  </p:cSld>
  <p:clrMapOvr>
    <a:masterClrMapping/>
  </p:clrMapOvr>
  <p:transition spd="med">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lang="en-US"/>
              <a:t>Click to edit Master title style</a:t>
            </a:r>
          </a:p>
        </p:txBody>
      </p:sp>
      <p:sp>
        <p:nvSpPr>
          <p:cNvPr id="3" name="Date Placeholder 26"/>
          <p:cNvSpPr>
            <a:spLocks noGrp="1"/>
          </p:cNvSpPr>
          <p:nvPr>
            <p:ph type="dt" sz="half" idx="10"/>
          </p:nvPr>
        </p:nvSpPr>
        <p:spPr/>
        <p:txBody>
          <a:bodyPr/>
          <a:lstStyle>
            <a:lvl1pPr>
              <a:defRPr/>
            </a:lvl1pPr>
          </a:lstStyle>
          <a:p>
            <a:pPr>
              <a:defRPr/>
            </a:pPr>
            <a:fld id="{0CEA3D5D-422D-4BFE-8FCA-E84D0EB09935}" type="datetimeFigureOut">
              <a:rPr lang="en-US"/>
              <a:pPr>
                <a:defRPr/>
              </a:pPr>
              <a:t>4/14/2025</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15"/>
          <p:cNvSpPr>
            <a:spLocks noGrp="1"/>
          </p:cNvSpPr>
          <p:nvPr>
            <p:ph type="sldNum" sz="quarter" idx="12"/>
          </p:nvPr>
        </p:nvSpPr>
        <p:spPr/>
        <p:txBody>
          <a:bodyPr/>
          <a:lstStyle>
            <a:lvl1pPr>
              <a:defRPr/>
            </a:lvl1pPr>
          </a:lstStyle>
          <a:p>
            <a:pPr>
              <a:defRPr/>
            </a:pPr>
            <a:fld id="{761F2E3E-BF9D-4C13-B615-CCE94213C7C4}" type="slidenum">
              <a:rPr lang="en-US"/>
              <a:pPr>
                <a:defRPr/>
              </a:pPr>
              <a:t>‹#›</a:t>
            </a:fld>
            <a:endParaRPr lang="en-US"/>
          </a:p>
        </p:txBody>
      </p:sp>
    </p:spTree>
    <p:extLst>
      <p:ext uri="{BB962C8B-B14F-4D97-AF65-F5344CB8AC3E}">
        <p14:creationId xmlns:p14="http://schemas.microsoft.com/office/powerpoint/2010/main" val="2061895643"/>
      </p:ext>
    </p:extLst>
  </p:cSld>
  <p:clrMapOvr>
    <a:masterClrMapping/>
  </p:clrMapOvr>
  <p:transition spd="med">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6"/>
          <p:cNvSpPr>
            <a:spLocks noGrp="1"/>
          </p:cNvSpPr>
          <p:nvPr>
            <p:ph type="dt" sz="half" idx="10"/>
          </p:nvPr>
        </p:nvSpPr>
        <p:spPr/>
        <p:txBody>
          <a:bodyPr/>
          <a:lstStyle>
            <a:lvl1pPr>
              <a:defRPr/>
            </a:lvl1pPr>
          </a:lstStyle>
          <a:p>
            <a:pPr>
              <a:defRPr/>
            </a:pPr>
            <a:fld id="{A0E0424B-7BED-44C3-9B9D-96EF2BCE2C76}" type="datetimeFigureOut">
              <a:rPr lang="en-US"/>
              <a:pPr>
                <a:defRPr/>
              </a:pPr>
              <a:t>4/14/2025</a:t>
            </a:fld>
            <a:endParaRPr lang="en-US"/>
          </a:p>
        </p:txBody>
      </p:sp>
      <p:sp>
        <p:nvSpPr>
          <p:cNvPr id="3" name="Footer Placeholder 3"/>
          <p:cNvSpPr>
            <a:spLocks noGrp="1"/>
          </p:cNvSpPr>
          <p:nvPr>
            <p:ph type="ftr" sz="quarter" idx="11"/>
          </p:nvPr>
        </p:nvSpPr>
        <p:spPr/>
        <p:txBody>
          <a:bodyPr/>
          <a:lstStyle>
            <a:lvl1pPr>
              <a:defRPr/>
            </a:lvl1pPr>
          </a:lstStyle>
          <a:p>
            <a:pPr>
              <a:defRPr/>
            </a:pPr>
            <a:endParaRPr lang="en-US"/>
          </a:p>
        </p:txBody>
      </p:sp>
      <p:sp>
        <p:nvSpPr>
          <p:cNvPr id="4" name="Slide Number Placeholder 15"/>
          <p:cNvSpPr>
            <a:spLocks noGrp="1"/>
          </p:cNvSpPr>
          <p:nvPr>
            <p:ph type="sldNum" sz="quarter" idx="12"/>
          </p:nvPr>
        </p:nvSpPr>
        <p:spPr/>
        <p:txBody>
          <a:bodyPr/>
          <a:lstStyle>
            <a:lvl1pPr>
              <a:defRPr/>
            </a:lvl1pPr>
          </a:lstStyle>
          <a:p>
            <a:pPr>
              <a:defRPr/>
            </a:pPr>
            <a:fld id="{F4F6830C-7719-474A-9514-1EA36306A68B}" type="slidenum">
              <a:rPr lang="en-US"/>
              <a:pPr>
                <a:defRPr/>
              </a:pPr>
              <a:t>‹#›</a:t>
            </a:fld>
            <a:endParaRPr lang="en-US"/>
          </a:p>
        </p:txBody>
      </p:sp>
    </p:spTree>
    <p:extLst>
      <p:ext uri="{BB962C8B-B14F-4D97-AF65-F5344CB8AC3E}">
        <p14:creationId xmlns:p14="http://schemas.microsoft.com/office/powerpoint/2010/main" val="2155863207"/>
      </p:ext>
    </p:extLst>
  </p:cSld>
  <p:clrMapOvr>
    <a:masterClrMapping/>
  </p:clrMapOvr>
  <p:transition spd="med">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en-US"/>
              <a:t>Click to edit Master title style</a:t>
            </a:r>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en-US"/>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6"/>
          <p:cNvSpPr>
            <a:spLocks noGrp="1"/>
          </p:cNvSpPr>
          <p:nvPr>
            <p:ph type="dt" sz="half" idx="10"/>
          </p:nvPr>
        </p:nvSpPr>
        <p:spPr/>
        <p:txBody>
          <a:bodyPr/>
          <a:lstStyle>
            <a:lvl1pPr>
              <a:defRPr/>
            </a:lvl1pPr>
          </a:lstStyle>
          <a:p>
            <a:pPr>
              <a:defRPr/>
            </a:pPr>
            <a:fld id="{6AF5893C-F390-4E5E-870A-12E646CC0DF6}" type="datetimeFigureOut">
              <a:rPr lang="en-US"/>
              <a:pPr>
                <a:defRPr/>
              </a:pPr>
              <a:t>4/14/2025</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
        <p:nvSpPr>
          <p:cNvPr id="7" name="Slide Number Placeholder 15"/>
          <p:cNvSpPr>
            <a:spLocks noGrp="1"/>
          </p:cNvSpPr>
          <p:nvPr>
            <p:ph type="sldNum" sz="quarter" idx="12"/>
          </p:nvPr>
        </p:nvSpPr>
        <p:spPr/>
        <p:txBody>
          <a:bodyPr/>
          <a:lstStyle>
            <a:lvl1pPr>
              <a:defRPr/>
            </a:lvl1pPr>
          </a:lstStyle>
          <a:p>
            <a:pPr>
              <a:defRPr/>
            </a:pPr>
            <a:fld id="{3D7C533D-A9C1-4686-AC5D-B7A7FCFBAEF4}" type="slidenum">
              <a:rPr lang="en-US"/>
              <a:pPr>
                <a:defRPr/>
              </a:pPr>
              <a:t>‹#›</a:t>
            </a:fld>
            <a:endParaRPr lang="en-US"/>
          </a:p>
        </p:txBody>
      </p:sp>
    </p:spTree>
    <p:extLst>
      <p:ext uri="{BB962C8B-B14F-4D97-AF65-F5344CB8AC3E}">
        <p14:creationId xmlns:p14="http://schemas.microsoft.com/office/powerpoint/2010/main" val="3684783108"/>
      </p:ext>
    </p:extLst>
  </p:cSld>
  <p:clrMapOvr>
    <a:masterClrMapping/>
  </p:clrMapOvr>
  <p:transition spd="med">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en-US"/>
              <a:t>Click to edit Master title style</a:t>
            </a:r>
            <a:endParaRPr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en-US"/>
              <a:t>Click to edit Master text styles</a:t>
            </a:r>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en-US" noProof="0"/>
              <a:t>Click icon to add picture</a:t>
            </a:r>
            <a:endParaRPr lang="en-US" noProof="0" dirty="0"/>
          </a:p>
        </p:txBody>
      </p:sp>
      <p:sp>
        <p:nvSpPr>
          <p:cNvPr id="7" name="Date Placeholder 4"/>
          <p:cNvSpPr>
            <a:spLocks noGrp="1"/>
          </p:cNvSpPr>
          <p:nvPr>
            <p:ph type="dt" sz="half" idx="10"/>
          </p:nvPr>
        </p:nvSpPr>
        <p:spPr/>
        <p:txBody>
          <a:bodyPr/>
          <a:lstStyle>
            <a:lvl1pPr>
              <a:defRPr/>
            </a:lvl1pPr>
            <a:extLst/>
          </a:lstStyle>
          <a:p>
            <a:pPr>
              <a:defRPr/>
            </a:pPr>
            <a:fld id="{C7FD7B20-D291-49E4-913E-61D86D7E5FD1}" type="datetimeFigureOut">
              <a:rPr lang="en-US"/>
              <a:pPr>
                <a:defRPr/>
              </a:pPr>
              <a:t>4/14/2025</a:t>
            </a:fld>
            <a:endParaRPr lang="en-US"/>
          </a:p>
        </p:txBody>
      </p:sp>
      <p:sp>
        <p:nvSpPr>
          <p:cNvPr id="8" name="Footer Placeholder 5"/>
          <p:cNvSpPr>
            <a:spLocks noGrp="1"/>
          </p:cNvSpPr>
          <p:nvPr>
            <p:ph type="ftr" sz="quarter" idx="11"/>
          </p:nvPr>
        </p:nvSpPr>
        <p:spPr/>
        <p:txBody>
          <a:bodyPr/>
          <a:lstStyle>
            <a:lvl1pPr>
              <a:defRPr/>
            </a:lvl1pPr>
            <a:extLst/>
          </a:lstStyle>
          <a:p>
            <a:pPr>
              <a:defRPr/>
            </a:pPr>
            <a:endParaRPr lang="en-US"/>
          </a:p>
        </p:txBody>
      </p:sp>
      <p:sp>
        <p:nvSpPr>
          <p:cNvPr id="9" name="Slide Number Placeholder 6"/>
          <p:cNvSpPr>
            <a:spLocks noGrp="1"/>
          </p:cNvSpPr>
          <p:nvPr>
            <p:ph type="sldNum" sz="quarter" idx="12"/>
          </p:nvPr>
        </p:nvSpPr>
        <p:spPr/>
        <p:txBody>
          <a:bodyPr/>
          <a:lstStyle>
            <a:lvl1pPr>
              <a:defRPr/>
            </a:lvl1pPr>
            <a:extLst/>
          </a:lstStyle>
          <a:p>
            <a:pPr>
              <a:defRPr/>
            </a:pPr>
            <a:fld id="{E35C8C0B-47FE-4CE0-8ACC-B6858E0FBA15}" type="slidenum">
              <a:rPr lang="en-US"/>
              <a:pPr>
                <a:defRPr/>
              </a:pPr>
              <a:t>‹#›</a:t>
            </a:fld>
            <a:endParaRPr lang="en-US"/>
          </a:p>
        </p:txBody>
      </p:sp>
    </p:spTree>
    <p:extLst>
      <p:ext uri="{BB962C8B-B14F-4D97-AF65-F5344CB8AC3E}">
        <p14:creationId xmlns:p14="http://schemas.microsoft.com/office/powerpoint/2010/main" val="3071349175"/>
      </p:ext>
    </p:extLst>
  </p:cSld>
  <p:clrMapOvr>
    <a:masterClrMapping/>
  </p:clrMapOvr>
  <p:transition spd="med">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itle Placeholder 2"/>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p>
            <a:r>
              <a:rPr lang="en-US"/>
              <a:t>Click to edit Master title style</a:t>
            </a:r>
          </a:p>
        </p:txBody>
      </p:sp>
      <p:sp>
        <p:nvSpPr>
          <p:cNvPr id="1030" name="Text Placeholder 30"/>
          <p:cNvSpPr>
            <a:spLocks noGrp="1"/>
          </p:cNvSpPr>
          <p:nvPr>
            <p:ph type="body" idx="1"/>
          </p:nvPr>
        </p:nvSpPr>
        <p:spPr bwMode="auto">
          <a:xfrm>
            <a:off x="457200" y="1609725"/>
            <a:ext cx="7239000" cy="484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7" name="Date Placeholder 26"/>
          <p:cNvSpPr>
            <a:spLocks noGrp="1"/>
          </p:cNvSpPr>
          <p:nvPr>
            <p:ph type="dt" sz="half" idx="2"/>
          </p:nvPr>
        </p:nvSpPr>
        <p:spPr>
          <a:xfrm>
            <a:off x="4246563" y="6557963"/>
            <a:ext cx="2001837" cy="227012"/>
          </a:xfrm>
          <a:prstGeom prst="rect">
            <a:avLst/>
          </a:prstGeom>
        </p:spPr>
        <p:txBody>
          <a:bodyPr vert="horz" tIns="0" bIns="0" anchor="b"/>
          <a:lstStyle>
            <a:lvl1pPr algn="l" eaLnBrk="1" fontAlgn="auto" latinLnBrk="0" hangingPunct="1">
              <a:spcBef>
                <a:spcPts val="0"/>
              </a:spcBef>
              <a:spcAft>
                <a:spcPts val="0"/>
              </a:spcAft>
              <a:defRPr kumimoji="0" sz="1000">
                <a:solidFill>
                  <a:schemeClr val="tx2"/>
                </a:solidFill>
                <a:latin typeface="+mn-lt"/>
              </a:defRPr>
            </a:lvl1pPr>
            <a:extLst/>
          </a:lstStyle>
          <a:p>
            <a:pPr>
              <a:defRPr/>
            </a:pPr>
            <a:fld id="{77C34627-E947-441D-A5AB-E0BFCF0D0A83}" type="datetimeFigureOut">
              <a:rPr lang="en-US"/>
              <a:pPr>
                <a:defRPr/>
              </a:pPr>
              <a:t>4/14/2025</a:t>
            </a:fld>
            <a:endParaRPr lang="en-US"/>
          </a:p>
        </p:txBody>
      </p:sp>
      <p:sp>
        <p:nvSpPr>
          <p:cNvPr id="4" name="Footer Placeholder 3"/>
          <p:cNvSpPr>
            <a:spLocks noGrp="1"/>
          </p:cNvSpPr>
          <p:nvPr>
            <p:ph type="ftr" sz="quarter" idx="3"/>
          </p:nvPr>
        </p:nvSpPr>
        <p:spPr>
          <a:xfrm>
            <a:off x="457200" y="6557963"/>
            <a:ext cx="3657600" cy="228600"/>
          </a:xfrm>
          <a:prstGeom prst="rect">
            <a:avLst/>
          </a:prstGeom>
        </p:spPr>
        <p:txBody>
          <a:bodyPr vert="horz" tIns="0" bIns="0" anchor="b"/>
          <a:lstStyle>
            <a:lvl1pPr algn="r" eaLnBrk="1" fontAlgn="auto" latinLnBrk="0" hangingPunct="1">
              <a:spcBef>
                <a:spcPts val="0"/>
              </a:spcBef>
              <a:spcAft>
                <a:spcPts val="0"/>
              </a:spcAft>
              <a:defRPr kumimoji="0" sz="1000">
                <a:solidFill>
                  <a:schemeClr val="tx2"/>
                </a:solidFill>
                <a:latin typeface="+mn-lt"/>
              </a:defRPr>
            </a:lvl1pPr>
            <a:extLst/>
          </a:lstStyle>
          <a:p>
            <a:pPr>
              <a:defRPr/>
            </a:pPr>
            <a:endParaRPr lang="en-US"/>
          </a:p>
        </p:txBody>
      </p:sp>
      <p:sp>
        <p:nvSpPr>
          <p:cNvPr id="16" name="Slide Number Placeholder 15"/>
          <p:cNvSpPr>
            <a:spLocks noGrp="1"/>
          </p:cNvSpPr>
          <p:nvPr>
            <p:ph type="sldNum" sz="quarter" idx="4"/>
          </p:nvPr>
        </p:nvSpPr>
        <p:spPr>
          <a:xfrm>
            <a:off x="6251575" y="6556375"/>
            <a:ext cx="588963" cy="228600"/>
          </a:xfrm>
          <a:prstGeom prst="rect">
            <a:avLst/>
          </a:prstGeom>
        </p:spPr>
        <p:txBody>
          <a:bodyPr vert="horz" lIns="0" tIns="0" rIns="0" bIns="0" anchor="b"/>
          <a:lstStyle>
            <a:lvl1pPr algn="r" eaLnBrk="1" fontAlgn="auto" latinLnBrk="0" hangingPunct="1">
              <a:spcBef>
                <a:spcPts val="0"/>
              </a:spcBef>
              <a:spcAft>
                <a:spcPts val="0"/>
              </a:spcAft>
              <a:defRPr kumimoji="0" sz="1100">
                <a:solidFill>
                  <a:schemeClr val="tx2"/>
                </a:solidFill>
                <a:latin typeface="+mn-lt"/>
              </a:defRPr>
            </a:lvl1pPr>
            <a:extLst/>
          </a:lstStyle>
          <a:p>
            <a:pPr>
              <a:defRPr/>
            </a:pPr>
            <a:fld id="{05FDFEE9-10C8-4CAF-9716-4AEC05F1695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214" r:id="rId1"/>
    <p:sldLayoutId id="2147484207" r:id="rId2"/>
    <p:sldLayoutId id="2147484215" r:id="rId3"/>
    <p:sldLayoutId id="2147484208" r:id="rId4"/>
    <p:sldLayoutId id="2147484209" r:id="rId5"/>
    <p:sldLayoutId id="2147484210" r:id="rId6"/>
    <p:sldLayoutId id="2147484211" r:id="rId7"/>
    <p:sldLayoutId id="2147484212" r:id="rId8"/>
    <p:sldLayoutId id="2147484216" r:id="rId9"/>
    <p:sldLayoutId id="2147484213" r:id="rId10"/>
    <p:sldLayoutId id="2147484217" r:id="rId11"/>
  </p:sldLayoutIdLst>
  <p:transition spd="med">
    <p:wipe/>
  </p:transition>
  <p:txStyles>
    <p:titleStyle>
      <a:lvl1pPr algn="l" rtl="0" eaLnBrk="0" fontAlgn="base" hangingPunct="0">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eaLnBrk="0" fontAlgn="base" hangingPunct="0">
        <a:spcBef>
          <a:spcPct val="0"/>
        </a:spcBef>
        <a:spcAft>
          <a:spcPct val="0"/>
        </a:spcAft>
        <a:defRPr sz="3800" b="1">
          <a:solidFill>
            <a:schemeClr val="tx1"/>
          </a:solidFill>
          <a:latin typeface="Trebuchet MS" pitchFamily="34" charset="0"/>
        </a:defRPr>
      </a:lvl2pPr>
      <a:lvl3pPr algn="l" rtl="0" eaLnBrk="0" fontAlgn="base" hangingPunct="0">
        <a:spcBef>
          <a:spcPct val="0"/>
        </a:spcBef>
        <a:spcAft>
          <a:spcPct val="0"/>
        </a:spcAft>
        <a:defRPr sz="3800" b="1">
          <a:solidFill>
            <a:schemeClr val="tx1"/>
          </a:solidFill>
          <a:latin typeface="Trebuchet MS" pitchFamily="34" charset="0"/>
        </a:defRPr>
      </a:lvl3pPr>
      <a:lvl4pPr algn="l" rtl="0" eaLnBrk="0" fontAlgn="base" hangingPunct="0">
        <a:spcBef>
          <a:spcPct val="0"/>
        </a:spcBef>
        <a:spcAft>
          <a:spcPct val="0"/>
        </a:spcAft>
        <a:defRPr sz="3800" b="1">
          <a:solidFill>
            <a:schemeClr val="tx1"/>
          </a:solidFill>
          <a:latin typeface="Trebuchet MS" pitchFamily="34" charset="0"/>
        </a:defRPr>
      </a:lvl4pPr>
      <a:lvl5pPr algn="l" rtl="0" eaLnBrk="0" fontAlgn="base" hangingPunct="0">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eaLnBrk="0" fontAlgn="base" hangingPunct="0">
        <a:spcBef>
          <a:spcPts val="600"/>
        </a:spcBef>
        <a:spcAft>
          <a:spcPct val="0"/>
        </a:spcAft>
        <a:buClr>
          <a:schemeClr val="tx2"/>
        </a:buClr>
        <a:buSzPct val="73000"/>
        <a:buFont typeface="Wingdings 2" pitchFamily="18" charset="2"/>
        <a:buChar char=""/>
        <a:defRPr sz="2600" kern="1200">
          <a:solidFill>
            <a:schemeClr val="tx1"/>
          </a:solidFill>
          <a:latin typeface="+mn-lt"/>
          <a:ea typeface="+mn-ea"/>
          <a:cs typeface="+mn-cs"/>
        </a:defRPr>
      </a:lvl1pPr>
      <a:lvl2pPr marL="520700" indent="-228600" algn="l" rtl="0" eaLnBrk="0" fontAlgn="base" hangingPunct="0">
        <a:spcBef>
          <a:spcPts val="500"/>
        </a:spcBef>
        <a:spcAft>
          <a:spcPct val="0"/>
        </a:spcAft>
        <a:buClr>
          <a:srgbClr val="F9B639"/>
        </a:buClr>
        <a:buSzPct val="80000"/>
        <a:buFont typeface="Wingdings 2" pitchFamily="18" charset="2"/>
        <a:buChar char=""/>
        <a:defRPr sz="2300" kern="1200">
          <a:solidFill>
            <a:srgbClr val="6C6C6C"/>
          </a:solidFill>
          <a:latin typeface="+mn-lt"/>
          <a:ea typeface="+mn-ea"/>
          <a:cs typeface="+mn-cs"/>
        </a:defRPr>
      </a:lvl2pPr>
      <a:lvl3pPr marL="758825" indent="-228600" algn="l" rtl="0" eaLnBrk="0" fontAlgn="base" hangingPunct="0">
        <a:spcBef>
          <a:spcPts val="400"/>
        </a:spcBef>
        <a:spcAft>
          <a:spcPct val="0"/>
        </a:spcAft>
        <a:buClr>
          <a:srgbClr val="F9B639"/>
        </a:buClr>
        <a:buSzPct val="60000"/>
        <a:buFont typeface="Wingdings" pitchFamily="2" charset="2"/>
        <a:buChar char=""/>
        <a:defRPr sz="2000" kern="1200">
          <a:solidFill>
            <a:schemeClr val="tx1"/>
          </a:solidFill>
          <a:latin typeface="+mn-lt"/>
          <a:ea typeface="+mn-ea"/>
          <a:cs typeface="+mn-cs"/>
        </a:defRPr>
      </a:lvl3pPr>
      <a:lvl4pPr marL="1004888" indent="-228600" algn="l" rtl="0" eaLnBrk="0" fontAlgn="base" hangingPunct="0">
        <a:spcBef>
          <a:spcPct val="20000"/>
        </a:spcBef>
        <a:spcAft>
          <a:spcPct val="0"/>
        </a:spcAft>
        <a:buClr>
          <a:srgbClr val="F9B639"/>
        </a:buClr>
        <a:buSzPct val="80000"/>
        <a:buFont typeface="Wingdings 2" pitchFamily="18" charset="2"/>
        <a:buChar char=""/>
        <a:defRPr sz="2000" kern="1200">
          <a:solidFill>
            <a:srgbClr val="6C6C6C"/>
          </a:solidFill>
          <a:latin typeface="+mn-lt"/>
          <a:ea typeface="+mn-ea"/>
          <a:cs typeface="+mn-cs"/>
        </a:defRPr>
      </a:lvl4pPr>
      <a:lvl5pPr marL="1279525" indent="-228600" algn="l" rtl="0" eaLnBrk="0" fontAlgn="base" hangingPunct="0">
        <a:spcBef>
          <a:spcPts val="400"/>
        </a:spcBef>
        <a:spcAft>
          <a:spcPct val="0"/>
        </a:spcAft>
        <a:buClr>
          <a:srgbClr val="F9B639"/>
        </a:buClr>
        <a:buSzPct val="70000"/>
        <a:buFont typeface="Wingdings" pitchFamily="2" charset="2"/>
        <a:buChar char=""/>
        <a:defRPr sz="20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pvportal.pvamu.edu/cp/home/displaylogin"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s://www.pvamu.edu/fmsv/treasury-services/refunds/"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146" name="Picture 5" descr="Bullet Backgroun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8792"/>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0" y="0"/>
            <a:ext cx="8991600" cy="1295400"/>
          </a:xfrm>
        </p:spPr>
        <p:txBody>
          <a:bodyPr/>
          <a:lstStyle/>
          <a:p>
            <a:pPr algn="ctr" eaLnBrk="1" fontAlgn="auto" hangingPunct="1">
              <a:spcAft>
                <a:spcPts val="0"/>
              </a:spcAft>
              <a:defRPr/>
            </a:pPr>
            <a:r>
              <a:rPr lang="en-US" dirty="0">
                <a:latin typeface="Felix Titling" pitchFamily="82" charset="0"/>
              </a:rPr>
              <a:t>New Student orientation-dept of Treasury Services</a:t>
            </a:r>
          </a:p>
        </p:txBody>
      </p:sp>
      <p:sp>
        <p:nvSpPr>
          <p:cNvPr id="6148" name="Subtitle 2"/>
          <p:cNvSpPr>
            <a:spLocks noGrp="1"/>
          </p:cNvSpPr>
          <p:nvPr>
            <p:ph type="subTitle" idx="1"/>
          </p:nvPr>
        </p:nvSpPr>
        <p:spPr>
          <a:xfrm>
            <a:off x="0" y="1828800"/>
            <a:ext cx="9067800" cy="2813050"/>
          </a:xfrm>
        </p:spPr>
        <p:txBody>
          <a:bodyPr/>
          <a:lstStyle/>
          <a:p>
            <a:pPr algn="ctr" eaLnBrk="1" hangingPunct="1"/>
            <a:endParaRPr lang="en-US" altLang="en-US" dirty="0">
              <a:solidFill>
                <a:schemeClr val="tx2"/>
              </a:solidFill>
            </a:endParaRPr>
          </a:p>
          <a:p>
            <a:pPr algn="ctr" eaLnBrk="1" hangingPunct="1"/>
            <a:endParaRPr lang="en-US" altLang="en-US" dirty="0">
              <a:solidFill>
                <a:schemeClr val="tx2"/>
              </a:solidFill>
            </a:endParaRPr>
          </a:p>
          <a:p>
            <a:pPr algn="ctr" eaLnBrk="1" hangingPunct="1"/>
            <a:r>
              <a:rPr lang="en-US" altLang="en-US" sz="4000" dirty="0">
                <a:solidFill>
                  <a:schemeClr val="tx2"/>
                </a:solidFill>
              </a:rPr>
              <a:t>Welcome New Students!</a:t>
            </a:r>
          </a:p>
        </p:txBody>
      </p:sp>
    </p:spTree>
  </p:cSld>
  <p:clrMapOvr>
    <a:masterClrMapping/>
  </p:clrMapOvr>
  <p:transition spd="med">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5" descr="Bullet Backgroun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0"/>
            <a:ext cx="9144000" cy="1295400"/>
          </a:xfrm>
        </p:spPr>
        <p:txBody>
          <a:bodyPr/>
          <a:lstStyle/>
          <a:p>
            <a:pPr algn="ctr" eaLnBrk="1" fontAlgn="auto" hangingPunct="1">
              <a:spcAft>
                <a:spcPts val="0"/>
              </a:spcAft>
              <a:defRPr/>
            </a:pPr>
            <a:r>
              <a:rPr lang="en-US" sz="4200" dirty="0">
                <a:latin typeface="Felix Titling" pitchFamily="82" charset="0"/>
              </a:rPr>
              <a:t>Selection of tuition &amp; fee rate plan</a:t>
            </a:r>
          </a:p>
        </p:txBody>
      </p:sp>
      <p:sp>
        <p:nvSpPr>
          <p:cNvPr id="8196" name="Content Placeholder 2"/>
          <p:cNvSpPr>
            <a:spLocks noGrp="1"/>
          </p:cNvSpPr>
          <p:nvPr>
            <p:ph idx="1"/>
          </p:nvPr>
        </p:nvSpPr>
        <p:spPr>
          <a:xfrm>
            <a:off x="457200" y="1447800"/>
            <a:ext cx="8382000" cy="5008563"/>
          </a:xfrm>
        </p:spPr>
        <p:txBody>
          <a:bodyPr/>
          <a:lstStyle/>
          <a:p>
            <a:pPr eaLnBrk="1" hangingPunct="1">
              <a:defRPr/>
            </a:pPr>
            <a:r>
              <a:rPr lang="en-US" altLang="en-US" sz="3200" dirty="0"/>
              <a:t>Below are steps to choosing your tuition &amp; fees rate plan:</a:t>
            </a:r>
          </a:p>
          <a:p>
            <a:pPr lvl="0"/>
            <a:r>
              <a:rPr lang="en-US" dirty="0"/>
              <a:t>Log into PVPLACE at  </a:t>
            </a:r>
            <a:r>
              <a:rPr lang="en-US" u="sng" dirty="0">
                <a:hlinkClick r:id="rId4"/>
              </a:rPr>
              <a:t>https://pvportal.pvamu.edu/cp/home/displaylogin</a:t>
            </a:r>
            <a:endParaRPr lang="en-US" u="sng" dirty="0"/>
          </a:p>
          <a:p>
            <a:pPr lvl="0"/>
            <a:r>
              <a:rPr lang="en-US" dirty="0"/>
              <a:t>Click on </a:t>
            </a:r>
            <a:r>
              <a:rPr lang="en-US" dirty="0" err="1"/>
              <a:t>Panthertracks</a:t>
            </a:r>
            <a:endParaRPr lang="en-US" dirty="0"/>
          </a:p>
          <a:p>
            <a:pPr lvl="0"/>
            <a:r>
              <a:rPr lang="en-US" dirty="0"/>
              <a:t>Under the “Student Accounts” column, click on “New Student Tuition and Fee Rate Selection” </a:t>
            </a:r>
          </a:p>
          <a:p>
            <a:pPr eaLnBrk="1" hangingPunct="1">
              <a:defRPr/>
            </a:pPr>
            <a:endParaRPr lang="en-US" altLang="en-US" sz="2400" dirty="0"/>
          </a:p>
          <a:p>
            <a:pPr eaLnBrk="1" hangingPunct="1">
              <a:defRPr/>
            </a:pPr>
            <a:endParaRPr lang="en-US" altLang="en-US" sz="2400" dirty="0"/>
          </a:p>
          <a:p>
            <a:pPr eaLnBrk="1" hangingPunct="1">
              <a:defRPr/>
            </a:pPr>
            <a:endParaRPr lang="en-US" sz="2400" dirty="0"/>
          </a:p>
          <a:p>
            <a:pPr marL="0" indent="0" eaLnBrk="1" hangingPunct="1">
              <a:buFont typeface="Wingdings 2" pitchFamily="18" charset="2"/>
              <a:buNone/>
              <a:defRPr/>
            </a:pPr>
            <a:r>
              <a:rPr lang="en-US" dirty="0"/>
              <a:t>  </a:t>
            </a:r>
          </a:p>
        </p:txBody>
      </p:sp>
    </p:spTree>
  </p:cSld>
  <p:clrMapOvr>
    <a:masterClrMapping/>
  </p:clrMapOvr>
  <p:transition spd="med">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5" descr="Bullet Backgroun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0"/>
            <a:ext cx="9144000" cy="1295400"/>
          </a:xfrm>
        </p:spPr>
        <p:txBody>
          <a:bodyPr/>
          <a:lstStyle/>
          <a:p>
            <a:pPr algn="ctr" eaLnBrk="1" fontAlgn="auto" hangingPunct="1">
              <a:spcAft>
                <a:spcPts val="0"/>
              </a:spcAft>
              <a:defRPr/>
            </a:pPr>
            <a:r>
              <a:rPr lang="en-US" sz="4200" dirty="0">
                <a:latin typeface="Felix Titling" pitchFamily="82" charset="0"/>
              </a:rPr>
              <a:t>Selection of tuition &amp; fee rate plan </a:t>
            </a:r>
            <a:r>
              <a:rPr lang="en-US" sz="4200" dirty="0" err="1">
                <a:latin typeface="Felix Titling" pitchFamily="82" charset="0"/>
              </a:rPr>
              <a:t>Cont</a:t>
            </a:r>
            <a:r>
              <a:rPr lang="en-US" sz="4200" dirty="0">
                <a:latin typeface="Felix Titling" pitchFamily="82" charset="0"/>
              </a:rPr>
              <a:t>….</a:t>
            </a:r>
          </a:p>
        </p:txBody>
      </p:sp>
      <p:sp>
        <p:nvSpPr>
          <p:cNvPr id="3" name="Content Placeholder 2"/>
          <p:cNvSpPr>
            <a:spLocks noGrp="1"/>
          </p:cNvSpPr>
          <p:nvPr>
            <p:ph idx="1"/>
          </p:nvPr>
        </p:nvSpPr>
        <p:spPr>
          <a:xfrm>
            <a:off x="457200" y="1609725"/>
            <a:ext cx="7239000" cy="4181475"/>
          </a:xfrm>
        </p:spPr>
        <p:txBody>
          <a:bodyPr/>
          <a:lstStyle/>
          <a:p>
            <a:r>
              <a:rPr lang="en-US" sz="2000" dirty="0"/>
              <a:t>Click on “Tuition and Fee Rate” under the Check List Name column</a:t>
            </a:r>
          </a:p>
          <a:p>
            <a:r>
              <a:rPr lang="en-US" sz="2000" dirty="0"/>
              <a:t>Read the information for both the Guaranteed Rate and the Variable Rate and choose which rate you prefer.</a:t>
            </a:r>
          </a:p>
          <a:p>
            <a:r>
              <a:rPr lang="en-US" sz="2000" dirty="0"/>
              <a:t>Click on the “Select a Rate” drop down box to select the rate you prefer and then click on the “Submit” button.</a:t>
            </a:r>
          </a:p>
          <a:p>
            <a:r>
              <a:rPr lang="en-US" sz="2000" dirty="0"/>
              <a:t>Once you have made your selection, click on the “Return” button.  It should now show “completed” and your hold will be immediately released.</a:t>
            </a:r>
          </a:p>
          <a:p>
            <a:pPr marL="0" indent="0">
              <a:buNone/>
            </a:pPr>
            <a:r>
              <a:rPr lang="en-US" sz="2000" dirty="0"/>
              <a:t>If you have trouble logging into PVPLACE, please call 936-261-2525 for assistance.  If you have questions regarding the tuition &amp; fee rates, please call 936-261-1890 for assistance.</a:t>
            </a:r>
          </a:p>
          <a:p>
            <a:endParaRPr lang="en-US" sz="2000" dirty="0"/>
          </a:p>
        </p:txBody>
      </p:sp>
    </p:spTree>
    <p:extLst>
      <p:ext uri="{BB962C8B-B14F-4D97-AF65-F5344CB8AC3E}">
        <p14:creationId xmlns:p14="http://schemas.microsoft.com/office/powerpoint/2010/main" val="3581544831"/>
      </p:ext>
    </p:extLst>
  </p:cSld>
  <p:clrMapOvr>
    <a:masterClrMapping/>
  </p:clrMapOvr>
  <p:transition spd="med">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5" descr="Bullet Backgroun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0"/>
            <a:ext cx="9144000" cy="1295400"/>
          </a:xfrm>
        </p:spPr>
        <p:txBody>
          <a:bodyPr/>
          <a:lstStyle/>
          <a:p>
            <a:pPr algn="ctr" eaLnBrk="1" fontAlgn="auto" hangingPunct="1">
              <a:spcAft>
                <a:spcPts val="0"/>
              </a:spcAft>
              <a:defRPr/>
            </a:pPr>
            <a:r>
              <a:rPr lang="en-US" sz="4200" dirty="0">
                <a:latin typeface="Felix Titling" pitchFamily="82" charset="0"/>
              </a:rPr>
              <a:t>Tuition &amp; Fee installment Plan &amp; due date </a:t>
            </a:r>
          </a:p>
        </p:txBody>
      </p:sp>
      <p:sp>
        <p:nvSpPr>
          <p:cNvPr id="8196" name="Content Placeholder 2"/>
          <p:cNvSpPr>
            <a:spLocks noGrp="1"/>
          </p:cNvSpPr>
          <p:nvPr>
            <p:ph idx="1"/>
          </p:nvPr>
        </p:nvSpPr>
        <p:spPr>
          <a:xfrm>
            <a:off x="457200" y="1447800"/>
            <a:ext cx="8382000" cy="5008563"/>
          </a:xfrm>
        </p:spPr>
        <p:txBody>
          <a:bodyPr/>
          <a:lstStyle/>
          <a:p>
            <a:pPr eaLnBrk="1" hangingPunct="1">
              <a:defRPr/>
            </a:pPr>
            <a:r>
              <a:rPr lang="en-US" altLang="en-US" sz="3200" dirty="0"/>
              <a:t>Tuition &amp; fees may be paid in three installments.  If you elect to pay tuition &amp; fees in installments, there will be a $50.00 installment carrying fee assessed and the student must sign the installment agreement which appears on-line on </a:t>
            </a:r>
            <a:r>
              <a:rPr lang="en-US" altLang="en-US" sz="3200" dirty="0" err="1"/>
              <a:t>Panthertracks</a:t>
            </a:r>
            <a:r>
              <a:rPr lang="en-US" altLang="en-US" sz="3200" dirty="0"/>
              <a:t> once you log-in to register.  This is a one time fee for all installments per semester</a:t>
            </a:r>
            <a:r>
              <a:rPr lang="en-US" altLang="en-US" sz="2400" dirty="0"/>
              <a:t>.</a:t>
            </a:r>
          </a:p>
          <a:p>
            <a:pPr eaLnBrk="1" hangingPunct="1">
              <a:defRPr/>
            </a:pPr>
            <a:endParaRPr lang="en-US" altLang="en-US" sz="2400" dirty="0"/>
          </a:p>
          <a:p>
            <a:pPr eaLnBrk="1" hangingPunct="1">
              <a:defRPr/>
            </a:pPr>
            <a:endParaRPr lang="en-US" sz="2400" dirty="0"/>
          </a:p>
          <a:p>
            <a:pPr marL="0" indent="0" eaLnBrk="1" hangingPunct="1">
              <a:buFont typeface="Wingdings 2" pitchFamily="18" charset="2"/>
              <a:buNone/>
              <a:defRPr/>
            </a:pPr>
            <a:r>
              <a:rPr lang="en-US" dirty="0"/>
              <a:t>  </a:t>
            </a:r>
          </a:p>
        </p:txBody>
      </p:sp>
    </p:spTree>
    <p:extLst>
      <p:ext uri="{BB962C8B-B14F-4D97-AF65-F5344CB8AC3E}">
        <p14:creationId xmlns:p14="http://schemas.microsoft.com/office/powerpoint/2010/main" val="1066103508"/>
      </p:ext>
    </p:extLst>
  </p:cSld>
  <p:clrMapOvr>
    <a:masterClrMapping/>
  </p:clrMapOvr>
  <p:transition spd="med">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5" descr="Bullet Backgroun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0"/>
            <a:ext cx="9144000" cy="1295400"/>
          </a:xfrm>
        </p:spPr>
        <p:txBody>
          <a:bodyPr/>
          <a:lstStyle/>
          <a:p>
            <a:pPr algn="ctr" eaLnBrk="1" fontAlgn="auto" hangingPunct="1">
              <a:spcAft>
                <a:spcPts val="0"/>
              </a:spcAft>
              <a:defRPr/>
            </a:pPr>
            <a:r>
              <a:rPr lang="en-US" sz="4200" dirty="0">
                <a:latin typeface="Felix Titling" pitchFamily="82" charset="0"/>
              </a:rPr>
              <a:t>Tuition &amp; Fee installment plan &amp; due date Cont…</a:t>
            </a:r>
          </a:p>
        </p:txBody>
      </p:sp>
      <p:sp>
        <p:nvSpPr>
          <p:cNvPr id="8196" name="Content Placeholder 2"/>
          <p:cNvSpPr>
            <a:spLocks noGrp="1"/>
          </p:cNvSpPr>
          <p:nvPr>
            <p:ph idx="1"/>
          </p:nvPr>
        </p:nvSpPr>
        <p:spPr>
          <a:xfrm>
            <a:off x="76200" y="1447800"/>
            <a:ext cx="8915400" cy="5008563"/>
          </a:xfrm>
        </p:spPr>
        <p:txBody>
          <a:bodyPr/>
          <a:lstStyle/>
          <a:p>
            <a:pPr eaLnBrk="1" hangingPunct="1">
              <a:defRPr/>
            </a:pPr>
            <a:r>
              <a:rPr lang="en-US" dirty="0"/>
              <a:t>The 1</a:t>
            </a:r>
            <a:r>
              <a:rPr lang="en-US" baseline="30000" dirty="0"/>
              <a:t>st</a:t>
            </a:r>
            <a:r>
              <a:rPr lang="en-US" dirty="0"/>
              <a:t> installment, which is 34% of the total bill due, is due Wednesday, September 3, 2025 for Fall 2025 by 5:00 p.m. Installment plans are not offered for Summer.</a:t>
            </a:r>
          </a:p>
          <a:p>
            <a:pPr eaLnBrk="1" hangingPunct="1">
              <a:defRPr/>
            </a:pPr>
            <a:r>
              <a:rPr lang="en-US" dirty="0"/>
              <a:t>If 1</a:t>
            </a:r>
            <a:r>
              <a:rPr lang="en-US" baseline="30000" dirty="0"/>
              <a:t>st</a:t>
            </a:r>
            <a:r>
              <a:rPr lang="en-US" dirty="0"/>
              <a:t> installment is not paid by the due date, students will receive a late installments fee of $50.00.</a:t>
            </a:r>
          </a:p>
          <a:p>
            <a:pPr eaLnBrk="1" hangingPunct="1">
              <a:defRPr/>
            </a:pPr>
            <a:r>
              <a:rPr lang="en-US" dirty="0"/>
              <a:t>If the account remains unpaid by Wednesday, September 17, 2025, the classes will be cancelled. </a:t>
            </a:r>
          </a:p>
          <a:p>
            <a:pPr marL="0" indent="0" eaLnBrk="1" hangingPunct="1">
              <a:buFont typeface="Wingdings 2" pitchFamily="18" charset="2"/>
              <a:buNone/>
              <a:defRPr/>
            </a:pPr>
            <a:r>
              <a:rPr lang="en-US" dirty="0"/>
              <a:t>  </a:t>
            </a:r>
          </a:p>
        </p:txBody>
      </p:sp>
    </p:spTree>
  </p:cSld>
  <p:clrMapOvr>
    <a:masterClrMapping/>
  </p:clrMapOvr>
  <p:transition spd="med">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5" descr="Bullet Backgroun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0"/>
            <a:ext cx="9144000" cy="1295400"/>
          </a:xfrm>
        </p:spPr>
        <p:txBody>
          <a:bodyPr/>
          <a:lstStyle/>
          <a:p>
            <a:pPr algn="ctr" eaLnBrk="1" fontAlgn="auto" hangingPunct="1">
              <a:spcAft>
                <a:spcPts val="0"/>
              </a:spcAft>
              <a:defRPr/>
            </a:pPr>
            <a:r>
              <a:rPr lang="en-US" sz="4200" dirty="0">
                <a:latin typeface="Felix Titling" pitchFamily="82" charset="0"/>
              </a:rPr>
              <a:t>Tuition &amp; Fee installment plan &amp; due date Cont…</a:t>
            </a:r>
          </a:p>
        </p:txBody>
      </p:sp>
      <p:sp>
        <p:nvSpPr>
          <p:cNvPr id="13316" name="Content Placeholder 2"/>
          <p:cNvSpPr>
            <a:spLocks noGrp="1"/>
          </p:cNvSpPr>
          <p:nvPr>
            <p:ph idx="1"/>
          </p:nvPr>
        </p:nvSpPr>
        <p:spPr>
          <a:xfrm>
            <a:off x="457200" y="1447800"/>
            <a:ext cx="8534400" cy="5008563"/>
          </a:xfrm>
        </p:spPr>
        <p:txBody>
          <a:bodyPr/>
          <a:lstStyle/>
          <a:p>
            <a:pPr eaLnBrk="1" hangingPunct="1"/>
            <a:r>
              <a:rPr lang="en-US" altLang="en-US" sz="2800" dirty="0"/>
              <a:t>The 2</a:t>
            </a:r>
            <a:r>
              <a:rPr lang="en-US" altLang="en-US" sz="2800" baseline="30000" dirty="0"/>
              <a:t>nd</a:t>
            </a:r>
            <a:r>
              <a:rPr lang="en-US" altLang="en-US" sz="2800" dirty="0"/>
              <a:t> installment, which is the next 33% of the total bill due, is due October 3, 2025 by 5:00 p.m. </a:t>
            </a:r>
          </a:p>
          <a:p>
            <a:pPr eaLnBrk="1" hangingPunct="1"/>
            <a:r>
              <a:rPr lang="en-US" altLang="en-US" sz="2800" dirty="0"/>
              <a:t>If the 2</a:t>
            </a:r>
            <a:r>
              <a:rPr lang="en-US" altLang="en-US" sz="2800" baseline="30000" dirty="0"/>
              <a:t>nd</a:t>
            </a:r>
            <a:r>
              <a:rPr lang="en-US" altLang="en-US" sz="2800" dirty="0"/>
              <a:t> installment is not paid by the due date, you will be assessed a $50.00 late fee.</a:t>
            </a:r>
          </a:p>
          <a:p>
            <a:pPr eaLnBrk="1" hangingPunct="1"/>
            <a:r>
              <a:rPr lang="en-US" altLang="en-US" sz="2800" dirty="0"/>
              <a:t>The 3</a:t>
            </a:r>
            <a:r>
              <a:rPr lang="en-US" altLang="en-US" sz="2800" baseline="30000" dirty="0"/>
              <a:t>rd</a:t>
            </a:r>
            <a:r>
              <a:rPr lang="en-US" altLang="en-US" sz="2800" dirty="0"/>
              <a:t> installment, which is the last 33% of the total bill due, is due November 7, 2025, by 5:00 p.m.  </a:t>
            </a:r>
          </a:p>
          <a:p>
            <a:pPr eaLnBrk="1" hangingPunct="1"/>
            <a:r>
              <a:rPr lang="en-US" altLang="en-US" sz="2800" dirty="0"/>
              <a:t>If the 3</a:t>
            </a:r>
            <a:r>
              <a:rPr lang="en-US" altLang="en-US" sz="2800" baseline="30000" dirty="0"/>
              <a:t>rd</a:t>
            </a:r>
            <a:r>
              <a:rPr lang="en-US" altLang="en-US" sz="2800" dirty="0"/>
              <a:t> installment is not paid by this date, you will be assessed a $50.00 late fee.</a:t>
            </a:r>
          </a:p>
        </p:txBody>
      </p:sp>
    </p:spTree>
  </p:cSld>
  <p:clrMapOvr>
    <a:masterClrMapping/>
  </p:clrMapOvr>
  <p:transition spd="med">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5" descr="Bullet Backgroun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76200"/>
            <a:ext cx="9144000" cy="1219200"/>
          </a:xfrm>
        </p:spPr>
        <p:txBody>
          <a:bodyPr>
            <a:normAutofit fontScale="90000"/>
          </a:bodyPr>
          <a:lstStyle/>
          <a:p>
            <a:pPr algn="ctr" eaLnBrk="1" fontAlgn="auto" hangingPunct="1">
              <a:spcAft>
                <a:spcPts val="0"/>
              </a:spcAft>
              <a:defRPr/>
            </a:pPr>
            <a:r>
              <a:rPr lang="en-US" sz="4200" dirty="0">
                <a:latin typeface="Felix Titling" pitchFamily="82" charset="0"/>
              </a:rPr>
              <a:t>Tuition &amp; Fee installment plan &amp; due date Cont…</a:t>
            </a:r>
          </a:p>
        </p:txBody>
      </p:sp>
      <p:sp>
        <p:nvSpPr>
          <p:cNvPr id="3" name="Content Placeholder 2"/>
          <p:cNvSpPr>
            <a:spLocks noGrp="1"/>
          </p:cNvSpPr>
          <p:nvPr>
            <p:ph idx="1"/>
          </p:nvPr>
        </p:nvSpPr>
        <p:spPr>
          <a:xfrm>
            <a:off x="457200" y="1447800"/>
            <a:ext cx="8229600" cy="4343400"/>
          </a:xfrm>
        </p:spPr>
        <p:txBody>
          <a:bodyPr>
            <a:normAutofit fontScale="85000" lnSpcReduction="10000"/>
          </a:bodyPr>
          <a:lstStyle/>
          <a:p>
            <a:pPr marL="274320" indent="-274320" eaLnBrk="1" fontAlgn="auto" hangingPunct="1">
              <a:spcAft>
                <a:spcPts val="0"/>
              </a:spcAft>
              <a:buFont typeface="Wingdings 2"/>
              <a:buChar char=""/>
              <a:defRPr/>
            </a:pPr>
            <a:r>
              <a:rPr lang="en-US" b="1" dirty="0"/>
              <a:t>If you elect the installment payment plan option, you must consent to an agreement that states the following:</a:t>
            </a:r>
          </a:p>
          <a:p>
            <a:pPr marL="274320" indent="-274320" algn="ctr" eaLnBrk="1" fontAlgn="auto" hangingPunct="1">
              <a:spcAft>
                <a:spcPts val="0"/>
              </a:spcAft>
              <a:buFont typeface="Wingdings 2"/>
              <a:buNone/>
              <a:defRPr/>
            </a:pPr>
            <a:r>
              <a:rPr lang="en-US" dirty="0"/>
              <a:t>	</a:t>
            </a:r>
            <a:r>
              <a:rPr lang="en-US" i="1" dirty="0"/>
              <a:t>“</a:t>
            </a:r>
            <a:r>
              <a:rPr lang="en-US" dirty="0"/>
              <a:t>I agree to pay all tuition, fees, and charges associated with my attendance to Prairie View A&amp;M University. I understand I am responsible for maintaining my correct address and telephone contact information in PANTHERTRACKS through PVPLACE. I am responsible for reading all email sent to my pvamu.edu address…”  The agreement in its entirety can be found at </a:t>
            </a:r>
            <a:r>
              <a:rPr lang="en-US" dirty="0">
                <a:solidFill>
                  <a:srgbClr val="7030A0"/>
                </a:solidFill>
              </a:rPr>
              <a:t>www.pvamu.edu/cashiers</a:t>
            </a:r>
          </a:p>
          <a:p>
            <a:pPr marL="274320" indent="-274320" eaLnBrk="1" fontAlgn="auto" hangingPunct="1">
              <a:spcAft>
                <a:spcPts val="0"/>
              </a:spcAft>
              <a:buFont typeface="Wingdings 2"/>
              <a:buChar char=""/>
              <a:defRPr/>
            </a:pPr>
            <a:r>
              <a:rPr lang="en-US" b="1" dirty="0"/>
              <a:t>If the above agreement has not been made by the student, full payment of total tuition &amp; fees will be due the last business day prior to the 1st installment due day. </a:t>
            </a:r>
            <a:endParaRPr lang="en-US" dirty="0"/>
          </a:p>
        </p:txBody>
      </p:sp>
    </p:spTree>
  </p:cSld>
  <p:clrMapOvr>
    <a:masterClrMapping/>
  </p:clrMapOvr>
  <p:transition spd="med">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5" descr="Bullet Backgroun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320040"/>
            <a:ext cx="9144000" cy="975360"/>
          </a:xfrm>
        </p:spPr>
        <p:txBody>
          <a:bodyPr/>
          <a:lstStyle/>
          <a:p>
            <a:pPr algn="ctr" eaLnBrk="1" fontAlgn="auto" hangingPunct="1">
              <a:spcAft>
                <a:spcPts val="0"/>
              </a:spcAft>
              <a:defRPr/>
            </a:pPr>
            <a:r>
              <a:rPr lang="en-US" sz="4200" dirty="0">
                <a:latin typeface="Felix Titling" pitchFamily="82" charset="0"/>
              </a:rPr>
              <a:t>Payment Methods</a:t>
            </a:r>
          </a:p>
        </p:txBody>
      </p:sp>
      <p:sp>
        <p:nvSpPr>
          <p:cNvPr id="15364" name="Content Placeholder 2"/>
          <p:cNvSpPr>
            <a:spLocks noGrp="1"/>
          </p:cNvSpPr>
          <p:nvPr>
            <p:ph idx="1"/>
          </p:nvPr>
        </p:nvSpPr>
        <p:spPr>
          <a:xfrm>
            <a:off x="152400" y="1447800"/>
            <a:ext cx="8991600" cy="5008563"/>
          </a:xfrm>
        </p:spPr>
        <p:txBody>
          <a:bodyPr/>
          <a:lstStyle/>
          <a:p>
            <a:pPr eaLnBrk="1" hangingPunct="1"/>
            <a:r>
              <a:rPr lang="en-US" altLang="en-US" dirty="0"/>
              <a:t>The University accepts cash, check, money orders, cashiers’ check, VISA, MC, AMEX, and Discover payments.</a:t>
            </a:r>
          </a:p>
          <a:p>
            <a:pPr lvl="1" eaLnBrk="1" hangingPunct="1"/>
            <a:r>
              <a:rPr lang="en-US" altLang="en-US" sz="2400" dirty="0">
                <a:solidFill>
                  <a:schemeClr val="tx1"/>
                </a:solidFill>
              </a:rPr>
              <a:t>Pay on-line in </a:t>
            </a:r>
            <a:r>
              <a:rPr lang="en-US" altLang="en-US" sz="2400" dirty="0" err="1">
                <a:solidFill>
                  <a:schemeClr val="tx1"/>
                </a:solidFill>
              </a:rPr>
              <a:t>PantherTracks</a:t>
            </a:r>
            <a:r>
              <a:rPr lang="en-US" altLang="en-US" sz="2400" dirty="0">
                <a:solidFill>
                  <a:schemeClr val="tx1"/>
                </a:solidFill>
              </a:rPr>
              <a:t> thru PVPLACE at http://www.pvamu.edu/pvplace/ </a:t>
            </a:r>
          </a:p>
          <a:p>
            <a:pPr lvl="1" eaLnBrk="1" hangingPunct="1"/>
            <a:r>
              <a:rPr lang="en-US" altLang="en-US" sz="2400" dirty="0">
                <a:solidFill>
                  <a:schemeClr val="tx1"/>
                </a:solidFill>
              </a:rPr>
              <a:t>Call-in with credit card-936-261-1895-8:30 am-3:00 pm; M-F. Hours and days may change due to summer hours.</a:t>
            </a:r>
          </a:p>
          <a:p>
            <a:pPr lvl="1" eaLnBrk="1" hangingPunct="1"/>
            <a:r>
              <a:rPr lang="en-US" altLang="en-US" sz="2400" dirty="0">
                <a:solidFill>
                  <a:schemeClr val="tx1"/>
                </a:solidFill>
              </a:rPr>
              <a:t>Pay at Cashier’s window on 1</a:t>
            </a:r>
            <a:r>
              <a:rPr lang="en-US" altLang="en-US" sz="2400" baseline="30000" dirty="0">
                <a:solidFill>
                  <a:schemeClr val="tx1"/>
                </a:solidFill>
              </a:rPr>
              <a:t>st</a:t>
            </a:r>
            <a:r>
              <a:rPr lang="en-US" altLang="en-US" sz="2400" dirty="0">
                <a:solidFill>
                  <a:schemeClr val="tx1"/>
                </a:solidFill>
              </a:rPr>
              <a:t> floor in W.R. Banks </a:t>
            </a:r>
            <a:r>
              <a:rPr lang="en-US" altLang="en-US" sz="2400" dirty="0" err="1">
                <a:solidFill>
                  <a:schemeClr val="tx1"/>
                </a:solidFill>
              </a:rPr>
              <a:t>Bldg</a:t>
            </a:r>
            <a:r>
              <a:rPr lang="en-US" altLang="en-US" sz="2400" dirty="0">
                <a:solidFill>
                  <a:schemeClr val="tx1"/>
                </a:solidFill>
              </a:rPr>
              <a:t> or drop box-outside on northeast corner behind W.R. Banks Bldg.</a:t>
            </a:r>
          </a:p>
          <a:p>
            <a:pPr lvl="1" eaLnBrk="1" hangingPunct="1"/>
            <a:r>
              <a:rPr lang="en-US" altLang="en-US" sz="2400" dirty="0">
                <a:solidFill>
                  <a:schemeClr val="tx1"/>
                </a:solidFill>
              </a:rPr>
              <a:t>Mail in-P.O. Box 519, Mail Stop 1329, Prairie View, TX 77446</a:t>
            </a:r>
          </a:p>
        </p:txBody>
      </p:sp>
    </p:spTree>
  </p:cSld>
  <p:clrMapOvr>
    <a:masterClrMapping/>
  </p:clrMapOvr>
  <p:transition spd="med">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5" descr="Bullet Backgroun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0"/>
            <a:ext cx="9144000" cy="1295400"/>
          </a:xfrm>
        </p:spPr>
        <p:txBody>
          <a:bodyPr/>
          <a:lstStyle/>
          <a:p>
            <a:pPr algn="ctr" eaLnBrk="1" fontAlgn="auto" hangingPunct="1">
              <a:spcAft>
                <a:spcPts val="0"/>
              </a:spcAft>
              <a:defRPr/>
            </a:pPr>
            <a:r>
              <a:rPr lang="en-US" sz="4200" dirty="0">
                <a:latin typeface="Felix Titling" pitchFamily="82" charset="0"/>
              </a:rPr>
              <a:t>Billing notifications</a:t>
            </a:r>
            <a:r>
              <a:rPr lang="en-US" dirty="0"/>
              <a:t>	</a:t>
            </a:r>
          </a:p>
        </p:txBody>
      </p:sp>
      <p:sp>
        <p:nvSpPr>
          <p:cNvPr id="16388" name="Content Placeholder 2"/>
          <p:cNvSpPr>
            <a:spLocks noGrp="1"/>
          </p:cNvSpPr>
          <p:nvPr>
            <p:ph idx="1"/>
          </p:nvPr>
        </p:nvSpPr>
        <p:spPr>
          <a:xfrm>
            <a:off x="152400" y="1447800"/>
            <a:ext cx="8839200" cy="5008563"/>
          </a:xfrm>
        </p:spPr>
        <p:txBody>
          <a:bodyPr/>
          <a:lstStyle/>
          <a:p>
            <a:pPr eaLnBrk="1" hangingPunct="1"/>
            <a:r>
              <a:rPr lang="en-US" altLang="en-US" sz="2800"/>
              <a:t>Please do not wait to receive a billing notice by PV e-mail.</a:t>
            </a:r>
          </a:p>
          <a:p>
            <a:pPr lvl="1" eaLnBrk="1" hangingPunct="1"/>
            <a:r>
              <a:rPr lang="en-US" altLang="en-US" sz="2800">
                <a:solidFill>
                  <a:schemeClr val="tx1"/>
                </a:solidFill>
              </a:rPr>
              <a:t>Your account can be accessed on-line in Panthertracks through PVPLACE 24/7.</a:t>
            </a:r>
          </a:p>
          <a:p>
            <a:pPr lvl="1" eaLnBrk="1" hangingPunct="1"/>
            <a:r>
              <a:rPr lang="en-US" altLang="en-US" sz="2800">
                <a:solidFill>
                  <a:schemeClr val="tx1"/>
                </a:solidFill>
              </a:rPr>
              <a:t>Please make sure to keep your addresses and telephone numbers updated.  Updates can be made through Panthertracks  &amp; PVPLACE.</a:t>
            </a:r>
          </a:p>
          <a:p>
            <a:pPr lvl="1" eaLnBrk="1" hangingPunct="1"/>
            <a:r>
              <a:rPr lang="en-US" altLang="en-US" sz="2800">
                <a:solidFill>
                  <a:schemeClr val="tx1"/>
                </a:solidFill>
              </a:rPr>
              <a:t>It is the student’s responsibility to check their PV e-mail to retrieve your billing notice</a:t>
            </a:r>
            <a:r>
              <a:rPr lang="en-US" altLang="en-US" sz="2800"/>
              <a:t>.</a:t>
            </a:r>
          </a:p>
          <a:p>
            <a:pPr lvl="1" eaLnBrk="1" hangingPunct="1">
              <a:buFont typeface="Wingdings 2" pitchFamily="18" charset="2"/>
              <a:buNone/>
            </a:pPr>
            <a:endParaRPr lang="en-US" altLang="en-US" sz="2800"/>
          </a:p>
        </p:txBody>
      </p:sp>
    </p:spTree>
  </p:cSld>
  <p:clrMapOvr>
    <a:masterClrMapping/>
  </p:clrMapOvr>
  <p:transition spd="med">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5" descr="Bullet Backgroun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0"/>
            <a:ext cx="9144000" cy="1295400"/>
          </a:xfrm>
        </p:spPr>
        <p:txBody>
          <a:bodyPr/>
          <a:lstStyle/>
          <a:p>
            <a:pPr algn="ctr" eaLnBrk="1" fontAlgn="auto" hangingPunct="1">
              <a:spcAft>
                <a:spcPts val="0"/>
              </a:spcAft>
              <a:defRPr/>
            </a:pPr>
            <a:r>
              <a:rPr lang="en-US" sz="4200" dirty="0">
                <a:latin typeface="Felix Titling" pitchFamily="82" charset="0"/>
              </a:rPr>
              <a:t>Billing notifications</a:t>
            </a:r>
            <a:r>
              <a:rPr lang="en-US" dirty="0"/>
              <a:t>	</a:t>
            </a:r>
          </a:p>
        </p:txBody>
      </p:sp>
      <p:sp>
        <p:nvSpPr>
          <p:cNvPr id="17412" name="Content Placeholder 2"/>
          <p:cNvSpPr>
            <a:spLocks noGrp="1"/>
          </p:cNvSpPr>
          <p:nvPr>
            <p:ph idx="1"/>
          </p:nvPr>
        </p:nvSpPr>
        <p:spPr>
          <a:xfrm>
            <a:off x="152400" y="1447800"/>
            <a:ext cx="8839200" cy="5008563"/>
          </a:xfrm>
        </p:spPr>
        <p:txBody>
          <a:bodyPr/>
          <a:lstStyle/>
          <a:p>
            <a:r>
              <a:rPr lang="en-US" altLang="en-US" sz="2400" b="1" u="sng" dirty="0"/>
              <a:t>Steps to viewing your bill through </a:t>
            </a:r>
            <a:r>
              <a:rPr lang="en-US" altLang="en-US" sz="2400" b="1" u="sng" dirty="0" err="1"/>
              <a:t>Panthertracks</a:t>
            </a:r>
            <a:r>
              <a:rPr lang="en-US" altLang="en-US" sz="2400" b="1" u="sng" dirty="0"/>
              <a:t> &amp; PVPLACE:</a:t>
            </a:r>
            <a:endParaRPr lang="en-US" altLang="en-US" sz="2400" dirty="0"/>
          </a:p>
          <a:p>
            <a:r>
              <a:rPr lang="en-US" altLang="en-US" sz="2400" dirty="0"/>
              <a:t>Access PANTHERTRACKS thru </a:t>
            </a:r>
            <a:r>
              <a:rPr lang="en-US" altLang="en-US" sz="2400" dirty="0" err="1"/>
              <a:t>PVPlace</a:t>
            </a:r>
            <a:r>
              <a:rPr lang="en-US" altLang="en-US" sz="2400" dirty="0"/>
              <a:t> at </a:t>
            </a:r>
            <a:r>
              <a:rPr lang="en-US" altLang="en-US" sz="2400" u="sng" dirty="0">
                <a:solidFill>
                  <a:srgbClr val="7030A0"/>
                </a:solidFill>
              </a:rPr>
              <a:t>www.pvamu.edu/pvplace/</a:t>
            </a:r>
            <a:endParaRPr lang="en-US" altLang="en-US" sz="2400" dirty="0">
              <a:solidFill>
                <a:srgbClr val="7030A0"/>
              </a:solidFill>
            </a:endParaRPr>
          </a:p>
          <a:p>
            <a:r>
              <a:rPr lang="en-US" altLang="en-US" sz="2400" dirty="0"/>
              <a:t>Click on the “</a:t>
            </a:r>
            <a:r>
              <a:rPr lang="en-US" altLang="en-US" sz="2400" u="sng" dirty="0"/>
              <a:t>Login To PV Place </a:t>
            </a:r>
            <a:r>
              <a:rPr lang="en-US" altLang="en-US" sz="2400" dirty="0"/>
              <a:t>” button located in the middle of the page.</a:t>
            </a:r>
          </a:p>
          <a:p>
            <a:r>
              <a:rPr lang="en-US" altLang="en-US" sz="2400" dirty="0"/>
              <a:t>Enter the User name and Password to access the system.  If you forgot your password you may reset your password at </a:t>
            </a:r>
            <a:r>
              <a:rPr lang="en-US" altLang="en-US" sz="2800" u="sng" dirty="0">
                <a:solidFill>
                  <a:srgbClr val="7030A0"/>
                </a:solidFill>
              </a:rPr>
              <a:t>www.pvamu.edu/passwordreset</a:t>
            </a:r>
            <a:endParaRPr lang="en-US" altLang="en-US" sz="2800" dirty="0">
              <a:solidFill>
                <a:srgbClr val="7030A0"/>
              </a:solidFill>
            </a:endParaRPr>
          </a:p>
        </p:txBody>
      </p:sp>
    </p:spTree>
  </p:cSld>
  <p:clrMapOvr>
    <a:masterClrMapping/>
  </p:clrMapOvr>
  <p:transition spd="med">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5" descr="Bullet Backgroun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463" y="-17463"/>
            <a:ext cx="9144000"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0"/>
            <a:ext cx="9144000" cy="1295400"/>
          </a:xfrm>
        </p:spPr>
        <p:txBody>
          <a:bodyPr/>
          <a:lstStyle/>
          <a:p>
            <a:pPr algn="ctr" eaLnBrk="1" fontAlgn="auto" hangingPunct="1">
              <a:spcAft>
                <a:spcPts val="0"/>
              </a:spcAft>
              <a:defRPr/>
            </a:pPr>
            <a:r>
              <a:rPr lang="en-US" sz="4200" dirty="0">
                <a:latin typeface="Felix Titling" pitchFamily="82" charset="0"/>
              </a:rPr>
              <a:t>Billing notifications</a:t>
            </a:r>
            <a:r>
              <a:rPr lang="en-US" dirty="0"/>
              <a:t>	</a:t>
            </a:r>
          </a:p>
        </p:txBody>
      </p:sp>
      <p:sp>
        <p:nvSpPr>
          <p:cNvPr id="18436" name="Content Placeholder 2"/>
          <p:cNvSpPr>
            <a:spLocks noGrp="1"/>
          </p:cNvSpPr>
          <p:nvPr>
            <p:ph idx="1"/>
          </p:nvPr>
        </p:nvSpPr>
        <p:spPr>
          <a:xfrm>
            <a:off x="457200" y="1371600"/>
            <a:ext cx="8534400" cy="5084763"/>
          </a:xfrm>
        </p:spPr>
        <p:txBody>
          <a:bodyPr/>
          <a:lstStyle/>
          <a:p>
            <a:r>
              <a:rPr lang="en-US" altLang="en-US" sz="2400" dirty="0"/>
              <a:t>Click on “Click here for New </a:t>
            </a:r>
            <a:r>
              <a:rPr lang="en-US" altLang="en-US" sz="2400" dirty="0" err="1"/>
              <a:t>Panthertracks</a:t>
            </a:r>
            <a:r>
              <a:rPr lang="en-US" altLang="en-US" sz="2400" dirty="0"/>
              <a:t> for Students”</a:t>
            </a:r>
          </a:p>
          <a:p>
            <a:r>
              <a:rPr lang="en-US" altLang="en-US" sz="2400" dirty="0"/>
              <a:t>Select </a:t>
            </a:r>
            <a:r>
              <a:rPr lang="en-US" altLang="en-US" sz="2400" b="1" dirty="0"/>
              <a:t>“Account Summary”</a:t>
            </a:r>
            <a:r>
              <a:rPr lang="en-US" altLang="en-US" sz="2400" dirty="0"/>
              <a:t> under the Student Accounts column</a:t>
            </a:r>
          </a:p>
          <a:p>
            <a:r>
              <a:rPr lang="en-US" altLang="en-US" sz="2400" dirty="0"/>
              <a:t>Select “View by Term” from the Account Summary drop down box</a:t>
            </a:r>
          </a:p>
          <a:p>
            <a:r>
              <a:rPr lang="en-US" altLang="en-US" sz="2400" dirty="0"/>
              <a:t>Select the term from the </a:t>
            </a:r>
            <a:r>
              <a:rPr lang="en-US" altLang="en-US" sz="2400" b="1" dirty="0"/>
              <a:t>“Go to Term” </a:t>
            </a:r>
            <a:r>
              <a:rPr lang="en-US" altLang="en-US" sz="2400" dirty="0"/>
              <a:t>drop down box </a:t>
            </a:r>
          </a:p>
          <a:p>
            <a:r>
              <a:rPr lang="en-US" altLang="en-US" sz="2400" dirty="0"/>
              <a:t>The “</a:t>
            </a:r>
            <a:r>
              <a:rPr lang="en-US" altLang="en-US" sz="2400" b="1" dirty="0"/>
              <a:t>Current Amount Due</a:t>
            </a:r>
            <a:r>
              <a:rPr lang="en-US" altLang="en-US" sz="2400" dirty="0"/>
              <a:t>” is the amount that is due by the due date.</a:t>
            </a:r>
          </a:p>
          <a:p>
            <a:r>
              <a:rPr lang="en-US" altLang="en-US" sz="2400" dirty="0"/>
              <a:t>If you have questions regarding your fee statement please send a detailed message to </a:t>
            </a:r>
            <a:r>
              <a:rPr lang="en-US" altLang="en-US" sz="2400" u="sng" dirty="0">
                <a:solidFill>
                  <a:srgbClr val="7030A0"/>
                </a:solidFill>
              </a:rPr>
              <a:t>stuar@pvamu.edu</a:t>
            </a:r>
            <a:r>
              <a:rPr lang="en-US" altLang="en-US" sz="2400" dirty="0"/>
              <a:t> or call 936-261-1890</a:t>
            </a:r>
          </a:p>
        </p:txBody>
      </p:sp>
    </p:spTree>
  </p:cSld>
  <p:clrMapOvr>
    <a:masterClrMapping/>
  </p:clrMapOvr>
  <p:transition spd="med">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5" descr="Bullet Backgroun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0"/>
            <a:ext cx="9144000" cy="1295400"/>
          </a:xfrm>
        </p:spPr>
        <p:txBody>
          <a:bodyPr/>
          <a:lstStyle/>
          <a:p>
            <a:pPr algn="ctr" eaLnBrk="1" fontAlgn="auto" hangingPunct="1">
              <a:spcAft>
                <a:spcPts val="0"/>
              </a:spcAft>
              <a:defRPr/>
            </a:pPr>
            <a:r>
              <a:rPr lang="en-US" sz="4200" dirty="0">
                <a:latin typeface="Felix Titling" pitchFamily="82" charset="0"/>
              </a:rPr>
              <a:t>Tuition &amp; Fee rate Plans </a:t>
            </a:r>
          </a:p>
        </p:txBody>
      </p:sp>
      <p:sp>
        <p:nvSpPr>
          <p:cNvPr id="8196" name="Content Placeholder 2"/>
          <p:cNvSpPr>
            <a:spLocks noGrp="1"/>
          </p:cNvSpPr>
          <p:nvPr>
            <p:ph idx="1"/>
          </p:nvPr>
        </p:nvSpPr>
        <p:spPr>
          <a:xfrm>
            <a:off x="457200" y="1447800"/>
            <a:ext cx="8458200" cy="5008563"/>
          </a:xfrm>
        </p:spPr>
        <p:txBody>
          <a:bodyPr/>
          <a:lstStyle/>
          <a:p>
            <a:pPr eaLnBrk="1" hangingPunct="1">
              <a:defRPr/>
            </a:pPr>
            <a:r>
              <a:rPr lang="en-US" altLang="en-US" sz="2800" dirty="0"/>
              <a:t>Prairie View A&amp;M now offers a Guaranteed tuition &amp; fee rate plan and a Variable tuition &amp; fee rate plan to all new students.</a:t>
            </a:r>
          </a:p>
          <a:p>
            <a:pPr eaLnBrk="1" hangingPunct="1">
              <a:defRPr/>
            </a:pPr>
            <a:r>
              <a:rPr lang="en-US" altLang="en-US" sz="2800" dirty="0"/>
              <a:t>All new students will have to select their tuition rate plan prior to registration of classes.  A registration hold will be placed on the account until the rate plan has been selected.</a:t>
            </a:r>
          </a:p>
          <a:p>
            <a:pPr eaLnBrk="1" hangingPunct="1">
              <a:defRPr/>
            </a:pPr>
            <a:r>
              <a:rPr lang="en-US" altLang="en-US" sz="2800" dirty="0"/>
              <a:t>PVAMU will also offer a flat rate of tuition &amp; fees at 12 hours or more for undergraduates. </a:t>
            </a:r>
            <a:endParaRPr lang="en-US" sz="2800" dirty="0"/>
          </a:p>
          <a:p>
            <a:pPr marL="0" indent="0" eaLnBrk="1" hangingPunct="1">
              <a:buFont typeface="Wingdings 2" pitchFamily="18" charset="2"/>
              <a:buNone/>
              <a:defRPr/>
            </a:pPr>
            <a:r>
              <a:rPr lang="en-US" dirty="0"/>
              <a:t>  </a:t>
            </a:r>
          </a:p>
        </p:txBody>
      </p:sp>
    </p:spTree>
  </p:cSld>
  <p:clrMapOvr>
    <a:masterClrMapping/>
  </p:clrMapOvr>
  <p:transition spd="med">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5" descr="Bullet Backgroun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0"/>
            <a:ext cx="9144000" cy="1295400"/>
          </a:xfrm>
        </p:spPr>
        <p:txBody>
          <a:bodyPr/>
          <a:lstStyle/>
          <a:p>
            <a:pPr algn="ctr" eaLnBrk="1" fontAlgn="auto" hangingPunct="1">
              <a:spcAft>
                <a:spcPts val="0"/>
              </a:spcAft>
              <a:defRPr/>
            </a:pPr>
            <a:r>
              <a:rPr lang="en-US" sz="4200" dirty="0" err="1">
                <a:latin typeface="Felix Titling" pitchFamily="82" charset="0"/>
              </a:rPr>
              <a:t>Ferpa</a:t>
            </a:r>
            <a:endParaRPr lang="en-US" sz="4200" dirty="0">
              <a:latin typeface="Felix Titling" pitchFamily="82" charset="0"/>
            </a:endParaRPr>
          </a:p>
        </p:txBody>
      </p:sp>
      <p:sp>
        <p:nvSpPr>
          <p:cNvPr id="19460" name="Content Placeholder 2"/>
          <p:cNvSpPr>
            <a:spLocks noGrp="1"/>
          </p:cNvSpPr>
          <p:nvPr>
            <p:ph idx="1"/>
          </p:nvPr>
        </p:nvSpPr>
        <p:spPr>
          <a:xfrm>
            <a:off x="304800" y="1600200"/>
            <a:ext cx="8534400" cy="4846638"/>
          </a:xfrm>
        </p:spPr>
        <p:txBody>
          <a:bodyPr/>
          <a:lstStyle/>
          <a:p>
            <a:pPr eaLnBrk="1" hangingPunct="1"/>
            <a:r>
              <a:rPr lang="en-US" altLang="en-US" sz="3200" dirty="0"/>
              <a:t>Parents- we know you pay the tuition for your sons or daughters, but if they do not fill out the authorization to release information form we will not be able to discuss their account with you.</a:t>
            </a:r>
          </a:p>
          <a:p>
            <a:pPr lvl="1" eaLnBrk="1" hangingPunct="1"/>
            <a:r>
              <a:rPr lang="en-US" altLang="en-US" sz="3200" dirty="0">
                <a:solidFill>
                  <a:schemeClr val="tx1"/>
                </a:solidFill>
              </a:rPr>
              <a:t>The authorization to release information form is located in </a:t>
            </a:r>
            <a:r>
              <a:rPr lang="en-US" altLang="en-US" sz="3200" dirty="0" err="1">
                <a:solidFill>
                  <a:schemeClr val="tx1"/>
                </a:solidFill>
              </a:rPr>
              <a:t>Panthertracks</a:t>
            </a:r>
            <a:r>
              <a:rPr lang="en-US" altLang="en-US" sz="3200" dirty="0">
                <a:solidFill>
                  <a:schemeClr val="tx1"/>
                </a:solidFill>
              </a:rPr>
              <a:t> called FERPA</a:t>
            </a:r>
          </a:p>
        </p:txBody>
      </p:sp>
    </p:spTree>
  </p:cSld>
  <p:clrMapOvr>
    <a:masterClrMapping/>
  </p:clrMapOvr>
  <p:transition spd="med">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5" descr="Bullet Backgroun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0"/>
            <a:ext cx="9144000" cy="1295400"/>
          </a:xfrm>
        </p:spPr>
        <p:txBody>
          <a:bodyPr/>
          <a:lstStyle/>
          <a:p>
            <a:pPr algn="ctr" eaLnBrk="1" fontAlgn="auto" hangingPunct="1">
              <a:spcAft>
                <a:spcPts val="0"/>
              </a:spcAft>
              <a:defRPr/>
            </a:pPr>
            <a:r>
              <a:rPr lang="en-US" sz="4200" dirty="0">
                <a:latin typeface="Felix Titling" pitchFamily="82" charset="0"/>
              </a:rPr>
              <a:t>Book vouchers</a:t>
            </a:r>
          </a:p>
        </p:txBody>
      </p:sp>
      <p:sp>
        <p:nvSpPr>
          <p:cNvPr id="20484" name="Content Placeholder 2"/>
          <p:cNvSpPr>
            <a:spLocks noGrp="1"/>
          </p:cNvSpPr>
          <p:nvPr>
            <p:ph idx="1"/>
          </p:nvPr>
        </p:nvSpPr>
        <p:spPr>
          <a:xfrm>
            <a:off x="457200" y="1609725"/>
            <a:ext cx="8229600" cy="4181475"/>
          </a:xfrm>
        </p:spPr>
        <p:txBody>
          <a:bodyPr/>
          <a:lstStyle/>
          <a:p>
            <a:pPr eaLnBrk="1" hangingPunct="1"/>
            <a:r>
              <a:rPr lang="en-US" altLang="en-US"/>
              <a:t>A student may receive a book voucher if he/she has enough financial aid to cover tuition, fees, meals and still has funds left over to cover books.  </a:t>
            </a:r>
          </a:p>
          <a:p>
            <a:pPr lvl="1" eaLnBrk="1" hangingPunct="1"/>
            <a:r>
              <a:rPr lang="en-US" altLang="en-US">
                <a:solidFill>
                  <a:schemeClr val="tx1"/>
                </a:solidFill>
              </a:rPr>
              <a:t>The student may go to Auxiliary Services, which is located in the Willie A. Tempton Memorial Student Center in room 107, and request a book voucher.  </a:t>
            </a:r>
          </a:p>
          <a:p>
            <a:pPr lvl="1" eaLnBrk="1" hangingPunct="1"/>
            <a:r>
              <a:rPr lang="en-US" altLang="en-US">
                <a:solidFill>
                  <a:schemeClr val="tx1"/>
                </a:solidFill>
              </a:rPr>
              <a:t>The amount of the voucher will be assessed to their account and the funds will be put on their student I.D. card by Auxiliary Services and then they can go to the book store to purchase their books.</a:t>
            </a:r>
          </a:p>
          <a:p>
            <a:pPr eaLnBrk="1" hangingPunct="1"/>
            <a:endParaRPr lang="en-US" altLang="en-US"/>
          </a:p>
        </p:txBody>
      </p:sp>
    </p:spTree>
  </p:cSld>
  <p:clrMapOvr>
    <a:masterClrMapping/>
  </p:clrMapOvr>
  <p:transition spd="med">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5" descr="Bullet Backgroun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0"/>
            <a:ext cx="9144000" cy="1295400"/>
          </a:xfrm>
        </p:spPr>
        <p:txBody>
          <a:bodyPr/>
          <a:lstStyle/>
          <a:p>
            <a:pPr algn="ctr" eaLnBrk="1" fontAlgn="auto" hangingPunct="1">
              <a:spcAft>
                <a:spcPts val="0"/>
              </a:spcAft>
              <a:defRPr/>
            </a:pPr>
            <a:r>
              <a:rPr lang="en-US" sz="4200" dirty="0">
                <a:latin typeface="Felix Titling" pitchFamily="82" charset="0"/>
              </a:rPr>
              <a:t>refunds</a:t>
            </a:r>
          </a:p>
        </p:txBody>
      </p:sp>
      <p:sp>
        <p:nvSpPr>
          <p:cNvPr id="15364" name="Content Placeholder 2"/>
          <p:cNvSpPr>
            <a:spLocks noGrp="1"/>
          </p:cNvSpPr>
          <p:nvPr>
            <p:ph idx="1"/>
          </p:nvPr>
        </p:nvSpPr>
        <p:spPr>
          <a:xfrm>
            <a:off x="76200" y="1447800"/>
            <a:ext cx="9067800" cy="5008563"/>
          </a:xfrm>
        </p:spPr>
        <p:txBody>
          <a:bodyPr/>
          <a:lstStyle/>
          <a:p>
            <a:pPr eaLnBrk="1" hangingPunct="1">
              <a:defRPr/>
            </a:pPr>
            <a:r>
              <a:rPr lang="en-US" sz="2100" dirty="0"/>
              <a:t>A student may receive a refund if he/she receives enough money in financial aid and/or scholarships that exceeds the cost of tuition, fees, room &amp; board.  </a:t>
            </a:r>
          </a:p>
          <a:p>
            <a:pPr lvl="1" eaLnBrk="1" hangingPunct="1">
              <a:defRPr/>
            </a:pPr>
            <a:r>
              <a:rPr lang="en-US" sz="2100" dirty="0">
                <a:solidFill>
                  <a:schemeClr val="tx1"/>
                </a:solidFill>
              </a:rPr>
              <a:t>The University has contracted with </a:t>
            </a:r>
            <a:r>
              <a:rPr lang="en-US" sz="2100" dirty="0" err="1">
                <a:solidFill>
                  <a:schemeClr val="tx1"/>
                </a:solidFill>
              </a:rPr>
              <a:t>BankMobile</a:t>
            </a:r>
            <a:r>
              <a:rPr lang="en-US" sz="2100" dirty="0">
                <a:solidFill>
                  <a:schemeClr val="tx1"/>
                </a:solidFill>
              </a:rPr>
              <a:t> to send refunds electronically to our students.  Students have the option to have their refund direct deposited to your own bank account or deposited into their Bank Mobile “Vibe” checking account.  You may also receive a paper check from </a:t>
            </a:r>
            <a:r>
              <a:rPr lang="en-US" sz="2100" dirty="0" err="1">
                <a:solidFill>
                  <a:schemeClr val="tx1"/>
                </a:solidFill>
              </a:rPr>
              <a:t>BankMobile</a:t>
            </a:r>
            <a:r>
              <a:rPr lang="en-US" sz="2100" dirty="0">
                <a:solidFill>
                  <a:schemeClr val="tx1"/>
                </a:solidFill>
              </a:rPr>
              <a:t> if you do not wish to receive your refund electronically.   Students must consent to use these services when signing the promise to pay agreement on-line during registration.  More Information at </a:t>
            </a:r>
            <a:r>
              <a:rPr lang="en-US" sz="2100" dirty="0">
                <a:solidFill>
                  <a:schemeClr val="tx1"/>
                </a:solidFill>
                <a:hlinkClick r:id="rId4"/>
              </a:rPr>
              <a:t>https://www.pvamu.edu/fmsv/treasury-services/refunds/</a:t>
            </a:r>
            <a:r>
              <a:rPr lang="en-US" sz="2100" dirty="0">
                <a:solidFill>
                  <a:schemeClr val="tx1"/>
                </a:solidFill>
              </a:rPr>
              <a:t>  or at www.PVAMUPluscard.com</a:t>
            </a:r>
          </a:p>
          <a:p>
            <a:pPr marL="292100" lvl="1" indent="0" eaLnBrk="1" hangingPunct="1">
              <a:buFont typeface="Wingdings 2" pitchFamily="18" charset="2"/>
              <a:buNone/>
              <a:defRPr/>
            </a:pPr>
            <a:r>
              <a:rPr lang="en-US" sz="2100" dirty="0"/>
              <a:t>  </a:t>
            </a:r>
          </a:p>
          <a:p>
            <a:pPr eaLnBrk="1" hangingPunct="1">
              <a:defRPr/>
            </a:pPr>
            <a:endParaRPr lang="en-US" dirty="0"/>
          </a:p>
        </p:txBody>
      </p:sp>
    </p:spTree>
  </p:cSld>
  <p:clrMapOvr>
    <a:masterClrMapping/>
  </p:clrMapOvr>
  <p:transition spd="med">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5" descr="Bullet Backgroun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0"/>
            <a:ext cx="9144000" cy="1295400"/>
          </a:xfrm>
        </p:spPr>
        <p:txBody>
          <a:bodyPr/>
          <a:lstStyle/>
          <a:p>
            <a:pPr algn="ctr" eaLnBrk="1" fontAlgn="auto" hangingPunct="1">
              <a:spcAft>
                <a:spcPts val="0"/>
              </a:spcAft>
              <a:defRPr/>
            </a:pPr>
            <a:r>
              <a:rPr lang="en-US" sz="4200" dirty="0">
                <a:latin typeface="Felix Titling" pitchFamily="82" charset="0"/>
              </a:rPr>
              <a:t>Refunds Continued…</a:t>
            </a:r>
          </a:p>
        </p:txBody>
      </p:sp>
      <p:sp>
        <p:nvSpPr>
          <p:cNvPr id="22532" name="Content Placeholder 2"/>
          <p:cNvSpPr>
            <a:spLocks noGrp="1"/>
          </p:cNvSpPr>
          <p:nvPr>
            <p:ph idx="1"/>
          </p:nvPr>
        </p:nvSpPr>
        <p:spPr>
          <a:xfrm>
            <a:off x="0" y="1295400"/>
            <a:ext cx="9144000" cy="4495800"/>
          </a:xfrm>
        </p:spPr>
        <p:txBody>
          <a:bodyPr/>
          <a:lstStyle/>
          <a:p>
            <a:pPr lvl="1" eaLnBrk="1" hangingPunct="1"/>
            <a:r>
              <a:rPr lang="en-US" altLang="en-US" sz="2400" dirty="0">
                <a:solidFill>
                  <a:schemeClr val="tx1"/>
                </a:solidFill>
              </a:rPr>
              <a:t>If the student does not choose to use </a:t>
            </a:r>
            <a:r>
              <a:rPr lang="en-US" altLang="en-US" sz="2400" dirty="0" err="1">
                <a:solidFill>
                  <a:schemeClr val="tx1"/>
                </a:solidFill>
              </a:rPr>
              <a:t>BankMobile</a:t>
            </a:r>
            <a:r>
              <a:rPr lang="en-US" altLang="en-US" sz="2400" dirty="0">
                <a:solidFill>
                  <a:schemeClr val="tx1"/>
                </a:solidFill>
              </a:rPr>
              <a:t> services, the refund will be mailed to the mailing address on file in </a:t>
            </a:r>
            <a:r>
              <a:rPr lang="en-US" altLang="en-US" sz="2400" dirty="0" err="1">
                <a:solidFill>
                  <a:schemeClr val="tx1"/>
                </a:solidFill>
              </a:rPr>
              <a:t>PVPlace</a:t>
            </a:r>
            <a:r>
              <a:rPr lang="en-US" altLang="en-US" sz="2400" dirty="0">
                <a:solidFill>
                  <a:schemeClr val="tx1"/>
                </a:solidFill>
              </a:rPr>
              <a:t>/</a:t>
            </a:r>
            <a:r>
              <a:rPr lang="en-US" altLang="en-US" sz="2400" dirty="0" err="1">
                <a:solidFill>
                  <a:schemeClr val="tx1"/>
                </a:solidFill>
              </a:rPr>
              <a:t>Panthertracks</a:t>
            </a:r>
            <a:r>
              <a:rPr lang="en-US" altLang="en-US" sz="2400" dirty="0">
                <a:solidFill>
                  <a:schemeClr val="tx1"/>
                </a:solidFill>
              </a:rPr>
              <a:t>.  </a:t>
            </a:r>
          </a:p>
          <a:p>
            <a:pPr lvl="1" eaLnBrk="1" hangingPunct="1"/>
            <a:r>
              <a:rPr lang="en-US" altLang="en-US" sz="2400" dirty="0">
                <a:solidFill>
                  <a:schemeClr val="tx1"/>
                </a:solidFill>
              </a:rPr>
              <a:t>Be sure to update your mailing address through </a:t>
            </a:r>
            <a:r>
              <a:rPr lang="en-US" altLang="en-US" sz="2400" dirty="0" err="1">
                <a:solidFill>
                  <a:schemeClr val="tx1"/>
                </a:solidFill>
              </a:rPr>
              <a:t>PVPlace</a:t>
            </a:r>
            <a:r>
              <a:rPr lang="en-US" altLang="en-US" sz="2400" dirty="0">
                <a:solidFill>
                  <a:schemeClr val="tx1"/>
                </a:solidFill>
              </a:rPr>
              <a:t>/</a:t>
            </a:r>
            <a:r>
              <a:rPr lang="en-US" altLang="en-US" sz="2400" dirty="0" err="1">
                <a:solidFill>
                  <a:schemeClr val="tx1"/>
                </a:solidFill>
              </a:rPr>
              <a:t>Panthertracks</a:t>
            </a:r>
            <a:r>
              <a:rPr lang="en-US" altLang="en-US" sz="2400" dirty="0">
                <a:solidFill>
                  <a:schemeClr val="tx1"/>
                </a:solidFill>
              </a:rPr>
              <a:t> to receive your card from </a:t>
            </a:r>
            <a:r>
              <a:rPr lang="en-US" altLang="en-US" sz="2400" dirty="0" err="1">
                <a:solidFill>
                  <a:schemeClr val="tx1"/>
                </a:solidFill>
              </a:rPr>
              <a:t>BankMobile</a:t>
            </a:r>
            <a:r>
              <a:rPr lang="en-US" altLang="en-US" sz="2400" dirty="0">
                <a:solidFill>
                  <a:schemeClr val="tx1"/>
                </a:solidFill>
              </a:rPr>
              <a:t> to use to select your refund preference. </a:t>
            </a:r>
          </a:p>
        </p:txBody>
      </p:sp>
    </p:spTree>
  </p:cSld>
  <p:clrMapOvr>
    <a:masterClrMapping/>
  </p:clrMapOvr>
  <p:transition spd="med">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5" descr="Bullet Backgroun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28599"/>
            <a:ext cx="7239000" cy="990601"/>
          </a:xfrm>
        </p:spPr>
        <p:txBody>
          <a:bodyPr>
            <a:normAutofit fontScale="90000"/>
          </a:bodyPr>
          <a:lstStyle/>
          <a:p>
            <a:pPr algn="ctr">
              <a:defRPr/>
            </a:pPr>
            <a:br>
              <a:rPr lang="en-US" sz="4200" dirty="0">
                <a:latin typeface="Felix Titling" pitchFamily="82" charset="0"/>
              </a:rPr>
            </a:br>
            <a:r>
              <a:rPr lang="en-US" sz="4700" dirty="0">
                <a:latin typeface="Felix Titling" pitchFamily="82" charset="0"/>
              </a:rPr>
              <a:t>Housing</a:t>
            </a:r>
          </a:p>
        </p:txBody>
      </p:sp>
      <p:sp>
        <p:nvSpPr>
          <p:cNvPr id="23556" name="Content Placeholder 2"/>
          <p:cNvSpPr>
            <a:spLocks noGrp="1"/>
          </p:cNvSpPr>
          <p:nvPr>
            <p:ph idx="1"/>
          </p:nvPr>
        </p:nvSpPr>
        <p:spPr>
          <a:xfrm>
            <a:off x="457200" y="1371600"/>
            <a:ext cx="8686800" cy="5084764"/>
          </a:xfrm>
        </p:spPr>
        <p:txBody>
          <a:bodyPr/>
          <a:lstStyle/>
          <a:p>
            <a:r>
              <a:rPr lang="en-US" altLang="en-US" sz="2100" dirty="0"/>
              <a:t>For students living on campus, housing will be assessed to your tuition &amp; fee account at the time contracts have been signed and submitted to the respective housing facility and rooms are assigned.  You must be registered to have housing assessed to the tuition &amp; fee account.</a:t>
            </a:r>
          </a:p>
          <a:p>
            <a:r>
              <a:rPr lang="en-US" altLang="en-US" sz="2100" dirty="0"/>
              <a:t>The housing rent will be due at the time the tuition &amp; fee installments are due if assessed to the tuition &amp; fee account.</a:t>
            </a:r>
          </a:p>
          <a:p>
            <a:r>
              <a:rPr lang="en-US" altLang="en-US" sz="2100" dirty="0"/>
              <a:t>Any unpaid housing assessed to the tuition &amp; fee account will prevent registration of future terms and receipt of official transcripts until the balance is paid in full.</a:t>
            </a:r>
          </a:p>
          <a:p>
            <a:r>
              <a:rPr lang="en-US" altLang="en-US" sz="2100" dirty="0"/>
              <a:t>Any unpaid housing balance on the tuition &amp; fee account remaining after the spring 3</a:t>
            </a:r>
            <a:r>
              <a:rPr lang="en-US" altLang="en-US" sz="2100" baseline="30000" dirty="0"/>
              <a:t>rd</a:t>
            </a:r>
            <a:r>
              <a:rPr lang="en-US" altLang="en-US" sz="2100" dirty="0"/>
              <a:t> installment due date, will be returned to the housing facility for further collection efforts. </a:t>
            </a:r>
          </a:p>
          <a:p>
            <a:endParaRPr lang="en-US" altLang="en-US" sz="2100" dirty="0"/>
          </a:p>
        </p:txBody>
      </p:sp>
    </p:spTree>
  </p:cSld>
  <p:clrMapOvr>
    <a:masterClrMapping/>
  </p:clrMapOvr>
  <p:transition spd="med">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5" descr="Bullet Backgroun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0"/>
            <a:ext cx="9144000" cy="1295400"/>
          </a:xfrm>
        </p:spPr>
        <p:txBody>
          <a:bodyPr/>
          <a:lstStyle/>
          <a:p>
            <a:pPr algn="ctr" eaLnBrk="1" fontAlgn="auto" hangingPunct="1">
              <a:spcAft>
                <a:spcPts val="0"/>
              </a:spcAft>
              <a:defRPr/>
            </a:pPr>
            <a:r>
              <a:rPr lang="en-US" sz="4200" dirty="0">
                <a:latin typeface="Felix Titling" pitchFamily="82" charset="0"/>
              </a:rPr>
              <a:t>What if I Drop a course?</a:t>
            </a:r>
          </a:p>
        </p:txBody>
      </p:sp>
      <p:sp>
        <p:nvSpPr>
          <p:cNvPr id="18436" name="Content Placeholder 2"/>
          <p:cNvSpPr>
            <a:spLocks noGrp="1"/>
          </p:cNvSpPr>
          <p:nvPr>
            <p:ph idx="1"/>
          </p:nvPr>
        </p:nvSpPr>
        <p:spPr>
          <a:xfrm>
            <a:off x="457200" y="1447800"/>
            <a:ext cx="8534400" cy="4999038"/>
          </a:xfrm>
        </p:spPr>
        <p:txBody>
          <a:bodyPr/>
          <a:lstStyle/>
          <a:p>
            <a:pPr eaLnBrk="1" hangingPunct="1">
              <a:defRPr/>
            </a:pPr>
            <a:r>
              <a:rPr lang="en-US" sz="2800" dirty="0"/>
              <a:t>If you have plans to drop a class or withdraw from the University for any reason, please do so prior to the first class day or you will be subject to a percentage of tuition and fees according to the withdrawal refund schedule.</a:t>
            </a:r>
          </a:p>
          <a:p>
            <a:pPr eaLnBrk="1" hangingPunct="1">
              <a:defRPr/>
            </a:pPr>
            <a:r>
              <a:rPr lang="en-US" sz="2800" dirty="0"/>
              <a:t>The Withdrawal fee schedule can be found at</a:t>
            </a:r>
          </a:p>
          <a:p>
            <a:pPr marL="0" indent="0" eaLnBrk="1" hangingPunct="1">
              <a:buNone/>
              <a:defRPr/>
            </a:pPr>
            <a:r>
              <a:rPr lang="en-US" sz="2800" dirty="0"/>
              <a:t>   http://www.pvamu.edu/fmsv/treasury-services/refunds/student-withdrawal-refund-policy/	</a:t>
            </a:r>
          </a:p>
        </p:txBody>
      </p:sp>
    </p:spTree>
  </p:cSld>
  <p:clrMapOvr>
    <a:masterClrMapping/>
  </p:clrMapOvr>
  <p:transition spd="med">
    <p:wip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5" descr="Bullet Backgroun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0"/>
            <a:ext cx="9144000" cy="1295400"/>
          </a:xfrm>
        </p:spPr>
        <p:txBody>
          <a:bodyPr/>
          <a:lstStyle/>
          <a:p>
            <a:pPr algn="ctr" eaLnBrk="1" fontAlgn="auto" hangingPunct="1">
              <a:spcAft>
                <a:spcPts val="0"/>
              </a:spcAft>
              <a:defRPr/>
            </a:pPr>
            <a:r>
              <a:rPr lang="en-US" sz="4200" dirty="0">
                <a:latin typeface="Felix Titling" pitchFamily="82" charset="0"/>
              </a:rPr>
              <a:t>What if I Drop a course? Cont…</a:t>
            </a:r>
          </a:p>
        </p:txBody>
      </p:sp>
      <p:graphicFrame>
        <p:nvGraphicFramePr>
          <p:cNvPr id="9" name="Content Placeholder 8"/>
          <p:cNvGraphicFramePr>
            <a:graphicFrameLocks noGrp="1"/>
          </p:cNvGraphicFramePr>
          <p:nvPr>
            <p:ph idx="1"/>
          </p:nvPr>
        </p:nvGraphicFramePr>
        <p:xfrm>
          <a:off x="190500" y="1730375"/>
          <a:ext cx="8763000" cy="3397251"/>
        </p:xfrm>
        <a:graphic>
          <a:graphicData uri="http://schemas.openxmlformats.org/drawingml/2006/table">
            <a:tbl>
              <a:tblPr bandRow="1">
                <a:tableStyleId>{21E4AEA4-8DFA-4A89-87EB-49C32662AFE0}</a:tableStyleId>
              </a:tblPr>
              <a:tblGrid>
                <a:gridCol w="4381500">
                  <a:extLst>
                    <a:ext uri="{9D8B030D-6E8A-4147-A177-3AD203B41FA5}">
                      <a16:colId xmlns:a16="http://schemas.microsoft.com/office/drawing/2014/main" val="20000"/>
                    </a:ext>
                  </a:extLst>
                </a:gridCol>
                <a:gridCol w="4381500">
                  <a:extLst>
                    <a:ext uri="{9D8B030D-6E8A-4147-A177-3AD203B41FA5}">
                      <a16:colId xmlns:a16="http://schemas.microsoft.com/office/drawing/2014/main" val="20001"/>
                    </a:ext>
                  </a:extLst>
                </a:gridCol>
              </a:tblGrid>
              <a:tr h="573509">
                <a:tc>
                  <a:txBody>
                    <a:bodyPr/>
                    <a:lstStyle/>
                    <a:p>
                      <a:pPr algn="ctr" fontAlgn="b"/>
                      <a:endParaRPr lang="en-US" sz="1600" b="0" i="0" u="none" strike="noStrike" dirty="0">
                        <a:solidFill>
                          <a:srgbClr val="000000"/>
                        </a:solidFill>
                        <a:latin typeface="Elephant" pitchFamily="18" charset="0"/>
                      </a:endParaRPr>
                    </a:p>
                    <a:p>
                      <a:pPr algn="ctr" fontAlgn="b"/>
                      <a:r>
                        <a:rPr lang="en-US" sz="1600" b="0" i="0" u="none" strike="noStrike" dirty="0">
                          <a:solidFill>
                            <a:srgbClr val="000000"/>
                          </a:solidFill>
                          <a:latin typeface="Elephant" pitchFamily="18" charset="0"/>
                        </a:rPr>
                        <a:t>Prior to the first class day</a:t>
                      </a:r>
                    </a:p>
                  </a:txBody>
                  <a:tcPr marL="9525" marR="9525" marT="9520" marB="0" anchor="ctr"/>
                </a:tc>
                <a:tc>
                  <a:txBody>
                    <a:bodyPr/>
                    <a:lstStyle/>
                    <a:p>
                      <a:pPr algn="ctr" fontAlgn="b"/>
                      <a:r>
                        <a:rPr lang="en-US" sz="1600" b="0" i="0" u="none" strike="noStrike">
                          <a:solidFill>
                            <a:srgbClr val="000000"/>
                          </a:solidFill>
                          <a:latin typeface="Elephant" pitchFamily="18" charset="0"/>
                        </a:rPr>
                        <a:t>100 % (No tuition &amp; required fees will be due to the University)</a:t>
                      </a:r>
                    </a:p>
                  </a:txBody>
                  <a:tcPr marL="9525" marR="9525" marT="9520" marB="0" anchor="ctr"/>
                </a:tc>
                <a:extLst>
                  <a:ext uri="{0D108BD9-81ED-4DB2-BD59-A6C34878D82A}">
                    <a16:rowId xmlns:a16="http://schemas.microsoft.com/office/drawing/2014/main" val="10000"/>
                  </a:ext>
                </a:extLst>
              </a:tr>
              <a:tr h="573509">
                <a:tc>
                  <a:txBody>
                    <a:bodyPr/>
                    <a:lstStyle/>
                    <a:p>
                      <a:pPr algn="ctr" fontAlgn="b"/>
                      <a:r>
                        <a:rPr lang="en-US" sz="1600" b="0" i="0" u="none" strike="noStrike">
                          <a:solidFill>
                            <a:srgbClr val="000000"/>
                          </a:solidFill>
                          <a:latin typeface="Elephant" pitchFamily="18" charset="0"/>
                        </a:rPr>
                        <a:t>During the first five class days</a:t>
                      </a:r>
                    </a:p>
                  </a:txBody>
                  <a:tcPr marL="9525" marR="9525" marT="9520" marB="0" anchor="ctr"/>
                </a:tc>
                <a:tc>
                  <a:txBody>
                    <a:bodyPr/>
                    <a:lstStyle/>
                    <a:p>
                      <a:pPr algn="ctr" fontAlgn="b"/>
                      <a:r>
                        <a:rPr lang="en-US" sz="1600" b="0" i="0" u="none" strike="noStrike">
                          <a:solidFill>
                            <a:srgbClr val="000000"/>
                          </a:solidFill>
                          <a:latin typeface="Elephant" pitchFamily="18" charset="0"/>
                        </a:rPr>
                        <a:t>80 % (20% of tuition &amp; required fees will be due to the University)</a:t>
                      </a:r>
                    </a:p>
                  </a:txBody>
                  <a:tcPr marL="9525" marR="9525" marT="9520" marB="0" anchor="ctr"/>
                </a:tc>
                <a:extLst>
                  <a:ext uri="{0D108BD9-81ED-4DB2-BD59-A6C34878D82A}">
                    <a16:rowId xmlns:a16="http://schemas.microsoft.com/office/drawing/2014/main" val="10001"/>
                  </a:ext>
                </a:extLst>
              </a:tr>
              <a:tr h="529706">
                <a:tc>
                  <a:txBody>
                    <a:bodyPr/>
                    <a:lstStyle/>
                    <a:p>
                      <a:pPr algn="ctr" fontAlgn="b"/>
                      <a:r>
                        <a:rPr lang="en-US" sz="1600" b="0" i="0" u="none" strike="noStrike" dirty="0">
                          <a:solidFill>
                            <a:srgbClr val="000000"/>
                          </a:solidFill>
                          <a:latin typeface="Elephant" pitchFamily="18" charset="0"/>
                        </a:rPr>
                        <a:t>During the second five class days</a:t>
                      </a:r>
                    </a:p>
                  </a:txBody>
                  <a:tcPr marL="9525" marR="9525" marT="9520" marB="0" anchor="ctr"/>
                </a:tc>
                <a:tc>
                  <a:txBody>
                    <a:bodyPr/>
                    <a:lstStyle/>
                    <a:p>
                      <a:pPr algn="ctr" fontAlgn="b"/>
                      <a:r>
                        <a:rPr lang="en-US" sz="1600" b="0" i="0" u="none" strike="noStrike" dirty="0">
                          <a:solidFill>
                            <a:srgbClr val="000000"/>
                          </a:solidFill>
                          <a:latin typeface="Elephant" pitchFamily="18" charset="0"/>
                        </a:rPr>
                        <a:t>70 % (30% of tuition &amp; required fees will be due to the University)</a:t>
                      </a:r>
                    </a:p>
                  </a:txBody>
                  <a:tcPr marL="9525" marR="9525" marT="9520" marB="0" anchor="ctr"/>
                </a:tc>
                <a:extLst>
                  <a:ext uri="{0D108BD9-81ED-4DB2-BD59-A6C34878D82A}">
                    <a16:rowId xmlns:a16="http://schemas.microsoft.com/office/drawing/2014/main" val="10002"/>
                  </a:ext>
                </a:extLst>
              </a:tr>
              <a:tr h="573509">
                <a:tc>
                  <a:txBody>
                    <a:bodyPr/>
                    <a:lstStyle/>
                    <a:p>
                      <a:pPr algn="ctr" fontAlgn="b"/>
                      <a:r>
                        <a:rPr lang="en-US" sz="1600" b="0" i="0" u="none" strike="noStrike" dirty="0">
                          <a:solidFill>
                            <a:srgbClr val="000000"/>
                          </a:solidFill>
                          <a:latin typeface="Elephant" pitchFamily="18" charset="0"/>
                        </a:rPr>
                        <a:t>During the third five class days</a:t>
                      </a:r>
                    </a:p>
                  </a:txBody>
                  <a:tcPr marL="9525" marR="9525" marT="9520" marB="0" anchor="ctr"/>
                </a:tc>
                <a:tc>
                  <a:txBody>
                    <a:bodyPr/>
                    <a:lstStyle/>
                    <a:p>
                      <a:pPr algn="ctr" fontAlgn="b"/>
                      <a:r>
                        <a:rPr lang="en-US" sz="1600" b="0" i="0" u="none" strike="noStrike">
                          <a:solidFill>
                            <a:srgbClr val="000000"/>
                          </a:solidFill>
                          <a:latin typeface="Elephant" pitchFamily="18" charset="0"/>
                        </a:rPr>
                        <a:t>50 % (50% of tuition &amp; required fees will be due to the University) </a:t>
                      </a:r>
                    </a:p>
                  </a:txBody>
                  <a:tcPr marL="9525" marR="9525" marT="9520" marB="0" anchor="ctr"/>
                </a:tc>
                <a:extLst>
                  <a:ext uri="{0D108BD9-81ED-4DB2-BD59-A6C34878D82A}">
                    <a16:rowId xmlns:a16="http://schemas.microsoft.com/office/drawing/2014/main" val="10003"/>
                  </a:ext>
                </a:extLst>
              </a:tr>
              <a:tr h="573509">
                <a:tc>
                  <a:txBody>
                    <a:bodyPr/>
                    <a:lstStyle/>
                    <a:p>
                      <a:pPr algn="ctr" fontAlgn="b"/>
                      <a:r>
                        <a:rPr lang="en-US" sz="1600" b="0" i="0" u="none" strike="noStrike">
                          <a:solidFill>
                            <a:srgbClr val="000000"/>
                          </a:solidFill>
                          <a:latin typeface="Elephant" pitchFamily="18" charset="0"/>
                        </a:rPr>
                        <a:t>During the fourth five class days</a:t>
                      </a:r>
                    </a:p>
                  </a:txBody>
                  <a:tcPr marL="9525" marR="9525" marT="9520" marB="0" anchor="ctr"/>
                </a:tc>
                <a:tc>
                  <a:txBody>
                    <a:bodyPr/>
                    <a:lstStyle/>
                    <a:p>
                      <a:pPr algn="ctr" fontAlgn="b"/>
                      <a:r>
                        <a:rPr lang="en-US" sz="1600" b="0" i="0" u="none" strike="noStrike">
                          <a:solidFill>
                            <a:srgbClr val="000000"/>
                          </a:solidFill>
                          <a:latin typeface="Elephant" pitchFamily="18" charset="0"/>
                        </a:rPr>
                        <a:t>25 % (75% of tuition &amp; required fees will be due to the University)</a:t>
                      </a:r>
                    </a:p>
                  </a:txBody>
                  <a:tcPr marL="9525" marR="9525" marT="9520" marB="0" anchor="ctr"/>
                </a:tc>
                <a:extLst>
                  <a:ext uri="{0D108BD9-81ED-4DB2-BD59-A6C34878D82A}">
                    <a16:rowId xmlns:a16="http://schemas.microsoft.com/office/drawing/2014/main" val="10004"/>
                  </a:ext>
                </a:extLst>
              </a:tr>
              <a:tr h="573509">
                <a:tc>
                  <a:txBody>
                    <a:bodyPr/>
                    <a:lstStyle/>
                    <a:p>
                      <a:pPr algn="ctr" fontAlgn="b"/>
                      <a:r>
                        <a:rPr lang="en-US" sz="1600" b="0" i="0" u="none" strike="noStrike" dirty="0">
                          <a:solidFill>
                            <a:srgbClr val="000000"/>
                          </a:solidFill>
                          <a:latin typeface="Elephant" pitchFamily="18" charset="0"/>
                        </a:rPr>
                        <a:t>After the fourth five class days </a:t>
                      </a:r>
                    </a:p>
                  </a:txBody>
                  <a:tcPr marL="9525" marR="9525" marT="9520" marB="0" anchor="ctr"/>
                </a:tc>
                <a:tc>
                  <a:txBody>
                    <a:bodyPr/>
                    <a:lstStyle/>
                    <a:p>
                      <a:pPr algn="ctr" fontAlgn="b"/>
                      <a:r>
                        <a:rPr lang="en-US" sz="1600" b="0" i="0" u="none" strike="noStrike" dirty="0">
                          <a:solidFill>
                            <a:srgbClr val="000000"/>
                          </a:solidFill>
                          <a:latin typeface="Elephant" pitchFamily="18" charset="0"/>
                        </a:rPr>
                        <a:t>None (100% of tuition &amp; required fees will be due to the University) </a:t>
                      </a:r>
                    </a:p>
                  </a:txBody>
                  <a:tcPr marL="9525" marR="9525" marT="9520" marB="0" anchor="ctr"/>
                </a:tc>
                <a:extLst>
                  <a:ext uri="{0D108BD9-81ED-4DB2-BD59-A6C34878D82A}">
                    <a16:rowId xmlns:a16="http://schemas.microsoft.com/office/drawing/2014/main" val="10005"/>
                  </a:ext>
                </a:extLst>
              </a:tr>
            </a:tbl>
          </a:graphicData>
        </a:graphic>
      </p:graphicFrame>
    </p:spTree>
  </p:cSld>
  <p:clrMapOvr>
    <a:masterClrMapping/>
  </p:clrMapOvr>
  <p:transition spd="med">
    <p:wip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5" descr="Bullet Backgroun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5"/>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0"/>
            <a:ext cx="9144000" cy="1295400"/>
          </a:xfrm>
        </p:spPr>
        <p:txBody>
          <a:bodyPr/>
          <a:lstStyle/>
          <a:p>
            <a:pPr algn="ctr" eaLnBrk="1" fontAlgn="auto" hangingPunct="1">
              <a:spcAft>
                <a:spcPts val="0"/>
              </a:spcAft>
              <a:defRPr/>
            </a:pPr>
            <a:r>
              <a:rPr lang="en-US" sz="4200" dirty="0">
                <a:latin typeface="Felix Titling" pitchFamily="82" charset="0"/>
              </a:rPr>
              <a:t>Office hours</a:t>
            </a:r>
          </a:p>
        </p:txBody>
      </p:sp>
      <p:sp>
        <p:nvSpPr>
          <p:cNvPr id="31748" name="Content Placeholder 2"/>
          <p:cNvSpPr>
            <a:spLocks noGrp="1"/>
          </p:cNvSpPr>
          <p:nvPr>
            <p:ph idx="1"/>
          </p:nvPr>
        </p:nvSpPr>
        <p:spPr>
          <a:xfrm>
            <a:off x="76200" y="1371600"/>
            <a:ext cx="8915400" cy="5084763"/>
          </a:xfrm>
        </p:spPr>
        <p:txBody>
          <a:bodyPr/>
          <a:lstStyle/>
          <a:p>
            <a:pPr eaLnBrk="1" hangingPunct="1"/>
            <a:r>
              <a:rPr lang="en-US" altLang="en-US" sz="2800"/>
              <a:t>Accounts Receivable </a:t>
            </a:r>
          </a:p>
          <a:p>
            <a:pPr lvl="1" eaLnBrk="1" hangingPunct="1"/>
            <a:r>
              <a:rPr lang="en-US" altLang="en-US" sz="2800">
                <a:solidFill>
                  <a:schemeClr val="tx1"/>
                </a:solidFill>
              </a:rPr>
              <a:t>8:00am to 5:00pm (Monday thru Friday)</a:t>
            </a:r>
          </a:p>
          <a:p>
            <a:pPr lvl="1" eaLnBrk="1" hangingPunct="1"/>
            <a:r>
              <a:rPr lang="en-US" altLang="en-US" sz="2800">
                <a:solidFill>
                  <a:schemeClr val="tx1"/>
                </a:solidFill>
              </a:rPr>
              <a:t>Handles all billing questions including refunds</a:t>
            </a:r>
          </a:p>
          <a:p>
            <a:pPr eaLnBrk="1" hangingPunct="1"/>
            <a:r>
              <a:rPr lang="en-US" altLang="en-US" sz="2800"/>
              <a:t>Cashiers Office</a:t>
            </a:r>
          </a:p>
          <a:p>
            <a:pPr lvl="1" eaLnBrk="1" hangingPunct="1"/>
            <a:r>
              <a:rPr lang="en-US" altLang="en-US" sz="2800">
                <a:solidFill>
                  <a:schemeClr val="tx1"/>
                </a:solidFill>
              </a:rPr>
              <a:t>8:30am to 3:00pm (Monday thru Friday)</a:t>
            </a:r>
          </a:p>
          <a:p>
            <a:pPr lvl="1" eaLnBrk="1" hangingPunct="1"/>
            <a:r>
              <a:rPr lang="en-US" altLang="en-US" sz="2800">
                <a:solidFill>
                  <a:schemeClr val="tx1"/>
                </a:solidFill>
              </a:rPr>
              <a:t>Handles all payment for the University and student fees.</a:t>
            </a:r>
          </a:p>
          <a:p>
            <a:pPr lvl="1" eaLnBrk="1" hangingPunct="1"/>
            <a:r>
              <a:rPr lang="en-US" altLang="en-US" sz="2800">
                <a:solidFill>
                  <a:schemeClr val="tx1"/>
                </a:solidFill>
              </a:rPr>
              <a:t>Hours may vary during the summer.</a:t>
            </a:r>
          </a:p>
          <a:p>
            <a:pPr lvl="1" eaLnBrk="1" hangingPunct="1"/>
            <a:endParaRPr lang="en-US" altLang="en-US" sz="2800"/>
          </a:p>
          <a:p>
            <a:pPr lvl="1" eaLnBrk="1" hangingPunct="1"/>
            <a:endParaRPr lang="en-US" altLang="en-US"/>
          </a:p>
        </p:txBody>
      </p:sp>
    </p:spTree>
  </p:cSld>
  <p:clrMapOvr>
    <a:masterClrMapping/>
  </p:clrMapOvr>
  <p:transition spd="med">
    <p:wip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5" descr="Bullet Backgroun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0"/>
            <a:ext cx="9144000" cy="1295400"/>
          </a:xfrm>
        </p:spPr>
        <p:txBody>
          <a:bodyPr/>
          <a:lstStyle/>
          <a:p>
            <a:pPr algn="ctr" eaLnBrk="1" fontAlgn="auto" hangingPunct="1">
              <a:spcAft>
                <a:spcPts val="0"/>
              </a:spcAft>
              <a:defRPr/>
            </a:pPr>
            <a:r>
              <a:rPr lang="en-US" sz="4200" dirty="0">
                <a:latin typeface="Felix Titling" pitchFamily="82" charset="0"/>
              </a:rPr>
              <a:t>Contact us</a:t>
            </a:r>
            <a:endParaRPr lang="en-US" dirty="0"/>
          </a:p>
        </p:txBody>
      </p:sp>
      <p:sp>
        <p:nvSpPr>
          <p:cNvPr id="32772" name="Content Placeholder 5"/>
          <p:cNvSpPr>
            <a:spLocks noGrp="1"/>
          </p:cNvSpPr>
          <p:nvPr>
            <p:ph idx="1"/>
          </p:nvPr>
        </p:nvSpPr>
        <p:spPr>
          <a:xfrm>
            <a:off x="228600" y="1447800"/>
            <a:ext cx="8915400" cy="4181475"/>
          </a:xfrm>
        </p:spPr>
        <p:txBody>
          <a:bodyPr/>
          <a:lstStyle/>
          <a:p>
            <a:pPr eaLnBrk="1" hangingPunct="1"/>
            <a:r>
              <a:rPr lang="en-US" altLang="en-US" sz="2800"/>
              <a:t>W.R. Banks Building -1</a:t>
            </a:r>
            <a:r>
              <a:rPr lang="en-US" altLang="en-US" sz="2800" baseline="30000"/>
              <a:t>st</a:t>
            </a:r>
            <a:r>
              <a:rPr lang="en-US" altLang="en-US" sz="2800"/>
              <a:t> Floor-Cashier’s window-Suite  140</a:t>
            </a:r>
          </a:p>
          <a:p>
            <a:pPr eaLnBrk="1" hangingPunct="1"/>
            <a:r>
              <a:rPr lang="en-US" altLang="en-US" sz="2800"/>
              <a:t>Accounts Receivable @ 936-261-1890-</a:t>
            </a:r>
            <a:r>
              <a:rPr lang="en-US" altLang="en-US" sz="2800" b="1" i="1" u="sng"/>
              <a:t>Billing &amp; refund questions</a:t>
            </a:r>
          </a:p>
          <a:p>
            <a:pPr eaLnBrk="1" hangingPunct="1"/>
            <a:r>
              <a:rPr lang="en-US" altLang="en-US" sz="2800"/>
              <a:t>Cashiers @ (936) 261-1895-</a:t>
            </a:r>
            <a:r>
              <a:rPr lang="en-US" altLang="en-US" sz="2800" b="1" i="1" u="sng"/>
              <a:t>payments only</a:t>
            </a:r>
          </a:p>
          <a:p>
            <a:pPr eaLnBrk="1" hangingPunct="1"/>
            <a:r>
              <a:rPr lang="en-US" altLang="en-US" sz="2800"/>
              <a:t>E-mail (billing or account questions):  </a:t>
            </a:r>
            <a:r>
              <a:rPr lang="en-US" altLang="en-US" sz="2800">
                <a:solidFill>
                  <a:srgbClr val="7030A0"/>
                </a:solidFill>
              </a:rPr>
              <a:t>stuar@pvamu.edu</a:t>
            </a:r>
          </a:p>
          <a:p>
            <a:pPr eaLnBrk="1" hangingPunct="1"/>
            <a:r>
              <a:rPr lang="en-US" altLang="en-US" sz="2800"/>
              <a:t>E-mail (payment questions): </a:t>
            </a:r>
            <a:r>
              <a:rPr lang="en-US" altLang="en-US" sz="2800">
                <a:solidFill>
                  <a:srgbClr val="7030A0"/>
                </a:solidFill>
              </a:rPr>
              <a:t>cashiers@pvamu.edu</a:t>
            </a:r>
          </a:p>
          <a:p>
            <a:pPr eaLnBrk="1" hangingPunct="1"/>
            <a:r>
              <a:rPr lang="en-US" altLang="en-US" sz="2800"/>
              <a:t>Web address: www.pvamu.edu/cashiers</a:t>
            </a:r>
          </a:p>
          <a:p>
            <a:pPr eaLnBrk="1" hangingPunct="1"/>
            <a:endParaRPr lang="en-US" altLang="en-US" sz="2800"/>
          </a:p>
          <a:p>
            <a:pPr eaLnBrk="1" hangingPunct="1">
              <a:buFont typeface="Wingdings 2" pitchFamily="18" charset="2"/>
              <a:buNone/>
            </a:pPr>
            <a:endParaRPr lang="en-US" altLang="en-US" sz="2800"/>
          </a:p>
        </p:txBody>
      </p:sp>
      <p:sp>
        <p:nvSpPr>
          <p:cNvPr id="32773" name="Content Placeholder 5"/>
          <p:cNvSpPr txBox="1">
            <a:spLocks/>
          </p:cNvSpPr>
          <p:nvPr/>
        </p:nvSpPr>
        <p:spPr bwMode="auto">
          <a:xfrm>
            <a:off x="457200" y="4343400"/>
            <a:ext cx="7391400" cy="128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spcBef>
                <a:spcPts val="600"/>
              </a:spcBef>
              <a:buClr>
                <a:schemeClr val="tx2"/>
              </a:buClr>
              <a:buSzPct val="73000"/>
              <a:buFont typeface="Wingdings 2" pitchFamily="18" charset="2"/>
              <a:buChar char=""/>
              <a:defRPr sz="2600">
                <a:solidFill>
                  <a:schemeClr val="tx1"/>
                </a:solidFill>
                <a:latin typeface="Trebuchet MS" pitchFamily="34" charset="0"/>
              </a:defRPr>
            </a:lvl1pPr>
            <a:lvl2pPr marL="742950" indent="-285750" eaLnBrk="0" hangingPunct="0">
              <a:spcBef>
                <a:spcPts val="500"/>
              </a:spcBef>
              <a:buClr>
                <a:srgbClr val="F9B639"/>
              </a:buClr>
              <a:buSzPct val="80000"/>
              <a:buFont typeface="Wingdings 2" pitchFamily="18" charset="2"/>
              <a:buChar char=""/>
              <a:defRPr sz="2300">
                <a:solidFill>
                  <a:srgbClr val="6C6C6C"/>
                </a:solidFill>
                <a:latin typeface="Trebuchet MS" pitchFamily="34" charset="0"/>
              </a:defRPr>
            </a:lvl2pPr>
            <a:lvl3pPr marL="1143000" indent="-228600" eaLnBrk="0" hangingPunct="0">
              <a:spcBef>
                <a:spcPts val="400"/>
              </a:spcBef>
              <a:buClr>
                <a:srgbClr val="F9B639"/>
              </a:buClr>
              <a:buSzPct val="60000"/>
              <a:buFont typeface="Wingdings" pitchFamily="2" charset="2"/>
              <a:buChar char=""/>
              <a:defRPr sz="2000">
                <a:solidFill>
                  <a:schemeClr val="tx1"/>
                </a:solidFill>
                <a:latin typeface="Trebuchet MS" pitchFamily="34" charset="0"/>
              </a:defRPr>
            </a:lvl3pPr>
            <a:lvl4pPr marL="1600200" indent="-228600" eaLnBrk="0" hangingPunct="0">
              <a:spcBef>
                <a:spcPct val="20000"/>
              </a:spcBef>
              <a:buClr>
                <a:srgbClr val="F9B639"/>
              </a:buClr>
              <a:buSzPct val="80000"/>
              <a:buFont typeface="Wingdings 2" pitchFamily="18" charset="2"/>
              <a:buChar char=""/>
              <a:defRPr sz="2000">
                <a:solidFill>
                  <a:srgbClr val="6C6C6C"/>
                </a:solidFill>
                <a:latin typeface="Trebuchet MS" pitchFamily="34" charset="0"/>
              </a:defRPr>
            </a:lvl4pPr>
            <a:lvl5pPr marL="2057400" indent="-228600" eaLnBrk="0" hangingPunct="0">
              <a:spcBef>
                <a:spcPts val="400"/>
              </a:spcBef>
              <a:buClr>
                <a:srgbClr val="F9B639"/>
              </a:buClr>
              <a:buSzPct val="70000"/>
              <a:buFont typeface="Wingdings" pitchFamily="2" charset="2"/>
              <a:buChar char=""/>
              <a:defRPr sz="2000">
                <a:solidFill>
                  <a:schemeClr val="tx1"/>
                </a:solidFill>
                <a:latin typeface="Trebuchet MS" pitchFamily="34" charset="0"/>
              </a:defRPr>
            </a:lvl5pPr>
            <a:lvl6pPr marL="2514600" indent="-228600" eaLnBrk="0" fontAlgn="base" hangingPunct="0">
              <a:spcBef>
                <a:spcPts val="400"/>
              </a:spcBef>
              <a:spcAft>
                <a:spcPct val="0"/>
              </a:spcAft>
              <a:buClr>
                <a:srgbClr val="F9B639"/>
              </a:buClr>
              <a:buSzPct val="70000"/>
              <a:buFont typeface="Wingdings" pitchFamily="2" charset="2"/>
              <a:buChar char=""/>
              <a:defRPr sz="2000">
                <a:solidFill>
                  <a:schemeClr val="tx1"/>
                </a:solidFill>
                <a:latin typeface="Trebuchet MS" pitchFamily="34" charset="0"/>
              </a:defRPr>
            </a:lvl6pPr>
            <a:lvl7pPr marL="2971800" indent="-228600" eaLnBrk="0" fontAlgn="base" hangingPunct="0">
              <a:spcBef>
                <a:spcPts val="400"/>
              </a:spcBef>
              <a:spcAft>
                <a:spcPct val="0"/>
              </a:spcAft>
              <a:buClr>
                <a:srgbClr val="F9B639"/>
              </a:buClr>
              <a:buSzPct val="70000"/>
              <a:buFont typeface="Wingdings" pitchFamily="2" charset="2"/>
              <a:buChar char=""/>
              <a:defRPr sz="2000">
                <a:solidFill>
                  <a:schemeClr val="tx1"/>
                </a:solidFill>
                <a:latin typeface="Trebuchet MS" pitchFamily="34" charset="0"/>
              </a:defRPr>
            </a:lvl7pPr>
            <a:lvl8pPr marL="3429000" indent="-228600" eaLnBrk="0" fontAlgn="base" hangingPunct="0">
              <a:spcBef>
                <a:spcPts val="400"/>
              </a:spcBef>
              <a:spcAft>
                <a:spcPct val="0"/>
              </a:spcAft>
              <a:buClr>
                <a:srgbClr val="F9B639"/>
              </a:buClr>
              <a:buSzPct val="70000"/>
              <a:buFont typeface="Wingdings" pitchFamily="2" charset="2"/>
              <a:buChar char=""/>
              <a:defRPr sz="2000">
                <a:solidFill>
                  <a:schemeClr val="tx1"/>
                </a:solidFill>
                <a:latin typeface="Trebuchet MS" pitchFamily="34" charset="0"/>
              </a:defRPr>
            </a:lvl8pPr>
            <a:lvl9pPr marL="3886200" indent="-228600" eaLnBrk="0" fontAlgn="base" hangingPunct="0">
              <a:spcBef>
                <a:spcPts val="400"/>
              </a:spcBef>
              <a:spcAft>
                <a:spcPct val="0"/>
              </a:spcAft>
              <a:buClr>
                <a:srgbClr val="F9B639"/>
              </a:buClr>
              <a:buSzPct val="70000"/>
              <a:buFont typeface="Wingdings" pitchFamily="2" charset="2"/>
              <a:buChar char=""/>
              <a:defRPr sz="2000">
                <a:solidFill>
                  <a:schemeClr val="tx1"/>
                </a:solidFill>
                <a:latin typeface="Trebuchet MS" pitchFamily="34" charset="0"/>
              </a:defRPr>
            </a:lvl9pPr>
          </a:lstStyle>
          <a:p>
            <a:pPr eaLnBrk="1" hangingPunct="1">
              <a:buFont typeface="Wingdings 2" pitchFamily="18" charset="2"/>
              <a:buNone/>
            </a:pPr>
            <a:endParaRPr lang="en-US" altLang="en-US"/>
          </a:p>
        </p:txBody>
      </p:sp>
    </p:spTree>
  </p:cSld>
  <p:clrMapOvr>
    <a:masterClrMapping/>
  </p:clrMapOvr>
  <p:transition spd="med">
    <p:wip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5" descr="Bullet Backgroun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le 9"/>
          <p:cNvSpPr>
            <a:spLocks noGrp="1"/>
          </p:cNvSpPr>
          <p:nvPr>
            <p:ph type="title"/>
          </p:nvPr>
        </p:nvSpPr>
        <p:spPr>
          <a:xfrm>
            <a:off x="1066800" y="1905000"/>
            <a:ext cx="7242048" cy="2209800"/>
          </a:xfrm>
        </p:spPr>
        <p:txBody>
          <a:bodyPr>
            <a:noAutofit/>
          </a:bodyPr>
          <a:lstStyle/>
          <a:p>
            <a:pPr algn="ctr" eaLnBrk="1" fontAlgn="auto" hangingPunct="1">
              <a:spcAft>
                <a:spcPts val="0"/>
              </a:spcAft>
              <a:defRPr/>
            </a:pPr>
            <a:r>
              <a:rPr lang="en-US" sz="4200" dirty="0">
                <a:latin typeface="Felix Titling" pitchFamily="82" charset="0"/>
              </a:rPr>
              <a:t>Questions?</a:t>
            </a:r>
            <a:br>
              <a:rPr lang="en-US" sz="4200" dirty="0">
                <a:latin typeface="Felix Titling" pitchFamily="82" charset="0"/>
              </a:rPr>
            </a:br>
            <a:r>
              <a:rPr lang="en-US" sz="4200" dirty="0">
                <a:latin typeface="Felix Titling" pitchFamily="82" charset="0"/>
              </a:rPr>
              <a:t>Comments?</a:t>
            </a:r>
            <a:br>
              <a:rPr lang="en-US" sz="4200" dirty="0">
                <a:latin typeface="Felix Titling" pitchFamily="82" charset="0"/>
              </a:rPr>
            </a:br>
            <a:r>
              <a:rPr lang="en-US" sz="4200" dirty="0">
                <a:latin typeface="Felix Titling" pitchFamily="82" charset="0"/>
              </a:rPr>
              <a:t>Concerns?</a:t>
            </a:r>
          </a:p>
        </p:txBody>
      </p:sp>
    </p:spTree>
  </p:cSld>
  <p:clrMapOvr>
    <a:masterClrMapping/>
  </p:clrMapOvr>
  <p:transition spd="med">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5" descr="Bullet Backgroun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0"/>
            <a:ext cx="9144000" cy="1295400"/>
          </a:xfrm>
        </p:spPr>
        <p:txBody>
          <a:bodyPr/>
          <a:lstStyle/>
          <a:p>
            <a:pPr algn="ctr" eaLnBrk="1" fontAlgn="auto" hangingPunct="1">
              <a:spcAft>
                <a:spcPts val="0"/>
              </a:spcAft>
              <a:defRPr/>
            </a:pPr>
            <a:r>
              <a:rPr lang="en-US" sz="4200" dirty="0">
                <a:latin typeface="Felix Titling" pitchFamily="82" charset="0"/>
              </a:rPr>
              <a:t>Tuition &amp; Fee rate Plans </a:t>
            </a:r>
            <a:r>
              <a:rPr lang="en-US" sz="4200" dirty="0" err="1">
                <a:latin typeface="Felix Titling" pitchFamily="82" charset="0"/>
              </a:rPr>
              <a:t>cont</a:t>
            </a:r>
            <a:r>
              <a:rPr lang="en-US" sz="4200" dirty="0">
                <a:latin typeface="Felix Titling" pitchFamily="82" charset="0"/>
              </a:rPr>
              <a:t>…</a:t>
            </a:r>
          </a:p>
        </p:txBody>
      </p:sp>
      <p:sp>
        <p:nvSpPr>
          <p:cNvPr id="8196" name="Content Placeholder 2"/>
          <p:cNvSpPr>
            <a:spLocks noGrp="1"/>
          </p:cNvSpPr>
          <p:nvPr>
            <p:ph idx="1"/>
          </p:nvPr>
        </p:nvSpPr>
        <p:spPr>
          <a:xfrm>
            <a:off x="457200" y="1371600"/>
            <a:ext cx="8534400" cy="5084763"/>
          </a:xfrm>
        </p:spPr>
        <p:txBody>
          <a:bodyPr/>
          <a:lstStyle/>
          <a:p>
            <a:pPr eaLnBrk="1" hangingPunct="1"/>
            <a:r>
              <a:rPr lang="en-US" altLang="en-US" sz="2400" dirty="0"/>
              <a:t>Students are assessed tuition and fees according to their cohort group, number of credit hours they register for, residency and level.</a:t>
            </a:r>
          </a:p>
          <a:p>
            <a:pPr eaLnBrk="1" hangingPunct="1"/>
            <a:r>
              <a:rPr lang="en-US" altLang="en-US" sz="2400" dirty="0"/>
              <a:t>A student is assigned a cohort group based on the academic term when they are admitted to the University.</a:t>
            </a:r>
          </a:p>
          <a:p>
            <a:pPr eaLnBrk="1" hangingPunct="1"/>
            <a:r>
              <a:rPr lang="en-US" altLang="en-US" sz="2400" dirty="0"/>
              <a:t>New students admitted for the academic year of 2025-2026 will be assigned the cohort group of 2026UG for undergraduates if you choose the guaranteed rate plan and will be assigned 26VRUG for undergraduates if you choose the variable rate plan.</a:t>
            </a:r>
          </a:p>
          <a:p>
            <a:pPr eaLnBrk="1" hangingPunct="1"/>
            <a:endParaRPr lang="en-US" altLang="en-US" dirty="0"/>
          </a:p>
        </p:txBody>
      </p:sp>
    </p:spTree>
  </p:cSld>
  <p:clrMapOvr>
    <a:masterClrMapping/>
  </p:clrMapOvr>
  <p:transition spd="med">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5" descr="Bullet Backgroun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0"/>
            <a:ext cx="9144000" cy="1295400"/>
          </a:xfrm>
        </p:spPr>
        <p:txBody>
          <a:bodyPr/>
          <a:lstStyle/>
          <a:p>
            <a:pPr algn="ctr" eaLnBrk="1" fontAlgn="auto" hangingPunct="1">
              <a:spcAft>
                <a:spcPts val="0"/>
              </a:spcAft>
              <a:defRPr/>
            </a:pPr>
            <a:r>
              <a:rPr lang="en-US" sz="4200" dirty="0">
                <a:latin typeface="Felix Titling" pitchFamily="82" charset="0"/>
              </a:rPr>
              <a:t>Guaranteed Tuition &amp; Fee Plan </a:t>
            </a:r>
          </a:p>
        </p:txBody>
      </p:sp>
      <p:sp>
        <p:nvSpPr>
          <p:cNvPr id="8196" name="Content Placeholder 2"/>
          <p:cNvSpPr>
            <a:spLocks noGrp="1"/>
          </p:cNvSpPr>
          <p:nvPr>
            <p:ph idx="1"/>
          </p:nvPr>
        </p:nvSpPr>
        <p:spPr>
          <a:xfrm>
            <a:off x="457200" y="1447800"/>
            <a:ext cx="8458200" cy="5008563"/>
          </a:xfrm>
        </p:spPr>
        <p:txBody>
          <a:bodyPr/>
          <a:lstStyle/>
          <a:p>
            <a:pPr eaLnBrk="1" hangingPunct="1">
              <a:defRPr/>
            </a:pPr>
            <a:r>
              <a:rPr lang="en-US" altLang="en-US" sz="2700" dirty="0"/>
              <a:t>All new students may choose to participate in our guaranteed tuition &amp; fee plan that will be in effect for 5 years. </a:t>
            </a:r>
          </a:p>
          <a:p>
            <a:pPr eaLnBrk="1" hangingPunct="1">
              <a:defRPr/>
            </a:pPr>
            <a:r>
              <a:rPr lang="en-US" altLang="en-US" sz="2700" dirty="0"/>
              <a:t> Students will be locked into these rates for 5 years which means tuition &amp; fees will not increase for the next five years for the student.  </a:t>
            </a:r>
          </a:p>
          <a:p>
            <a:pPr eaLnBrk="1" hangingPunct="1">
              <a:defRPr/>
            </a:pPr>
            <a:r>
              <a:rPr lang="en-US" altLang="en-US" sz="2700" dirty="0"/>
              <a:t>The guaranteed rate does not include meals,  housing charges, lab or miscellaneous fees.</a:t>
            </a:r>
          </a:p>
          <a:p>
            <a:pPr eaLnBrk="1" hangingPunct="1">
              <a:defRPr/>
            </a:pPr>
            <a:r>
              <a:rPr lang="en-US" altLang="en-US" sz="2700" dirty="0"/>
              <a:t>Once this plan is chosen, the student cannot switch to a variable rate plan </a:t>
            </a:r>
          </a:p>
          <a:p>
            <a:pPr marL="0" indent="0" eaLnBrk="1" hangingPunct="1">
              <a:buNone/>
              <a:defRPr/>
            </a:pPr>
            <a:r>
              <a:rPr lang="en-US" altLang="en-US" sz="2800" dirty="0"/>
              <a:t> </a:t>
            </a:r>
            <a:endParaRPr lang="en-US" sz="2800" dirty="0"/>
          </a:p>
          <a:p>
            <a:pPr marL="0" indent="0" eaLnBrk="1" hangingPunct="1">
              <a:buFont typeface="Wingdings 2" pitchFamily="18" charset="2"/>
              <a:buNone/>
              <a:defRPr/>
            </a:pPr>
            <a:r>
              <a:rPr lang="en-US" dirty="0"/>
              <a:t>  </a:t>
            </a:r>
          </a:p>
        </p:txBody>
      </p:sp>
    </p:spTree>
    <p:extLst>
      <p:ext uri="{BB962C8B-B14F-4D97-AF65-F5344CB8AC3E}">
        <p14:creationId xmlns:p14="http://schemas.microsoft.com/office/powerpoint/2010/main" val="156971733"/>
      </p:ext>
    </p:extLst>
  </p:cSld>
  <p:clrMapOvr>
    <a:masterClrMapping/>
  </p:clrMapOvr>
  <p:transition spd="med">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5" descr="Bullet Backgroun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0"/>
            <a:ext cx="9144000" cy="1295400"/>
          </a:xfrm>
        </p:spPr>
        <p:txBody>
          <a:bodyPr/>
          <a:lstStyle/>
          <a:p>
            <a:pPr algn="ctr" eaLnBrk="1" fontAlgn="auto" hangingPunct="1">
              <a:spcAft>
                <a:spcPts val="0"/>
              </a:spcAft>
              <a:defRPr/>
            </a:pPr>
            <a:r>
              <a:rPr lang="en-US" sz="4200" dirty="0">
                <a:latin typeface="Felix Titling" pitchFamily="82" charset="0"/>
              </a:rPr>
              <a:t>Guaranteed Tuition &amp; Fee plan </a:t>
            </a:r>
            <a:r>
              <a:rPr lang="en-US" sz="4200" dirty="0" err="1">
                <a:latin typeface="Felix Titling" pitchFamily="82" charset="0"/>
              </a:rPr>
              <a:t>Cont</a:t>
            </a:r>
            <a:r>
              <a:rPr lang="en-US" sz="4200" dirty="0">
                <a:latin typeface="Felix Titling" pitchFamily="82" charset="0"/>
              </a:rPr>
              <a:t>…</a:t>
            </a:r>
          </a:p>
        </p:txBody>
      </p:sp>
      <p:sp>
        <p:nvSpPr>
          <p:cNvPr id="8196" name="Content Placeholder 2"/>
          <p:cNvSpPr>
            <a:spLocks noGrp="1"/>
          </p:cNvSpPr>
          <p:nvPr>
            <p:ph idx="1"/>
          </p:nvPr>
        </p:nvSpPr>
        <p:spPr>
          <a:xfrm>
            <a:off x="457200" y="1447800"/>
            <a:ext cx="8382000" cy="5008563"/>
          </a:xfrm>
        </p:spPr>
        <p:txBody>
          <a:bodyPr/>
          <a:lstStyle/>
          <a:p>
            <a:pPr eaLnBrk="1" hangingPunct="1">
              <a:defRPr/>
            </a:pPr>
            <a:r>
              <a:rPr lang="en-US" altLang="en-US" sz="2400" dirty="0"/>
              <a:t>A </a:t>
            </a:r>
            <a:r>
              <a:rPr lang="en-US" altLang="en-US" sz="2400" b="1" dirty="0"/>
              <a:t>resident</a:t>
            </a:r>
            <a:r>
              <a:rPr lang="en-US" altLang="en-US" sz="2400" dirty="0"/>
              <a:t> of Texas living on campus and registered for 12 or more hours will pay per semester approximately:</a:t>
            </a:r>
          </a:p>
          <a:p>
            <a:pPr marL="0" indent="0" eaLnBrk="1" hangingPunct="1">
              <a:buFont typeface="Wingdings 2" pitchFamily="18" charset="2"/>
              <a:buNone/>
              <a:defRPr/>
            </a:pPr>
            <a:endParaRPr lang="en-US" altLang="en-US" sz="2400" dirty="0"/>
          </a:p>
          <a:p>
            <a:pPr marL="0" indent="0" eaLnBrk="1" hangingPunct="1">
              <a:buFont typeface="Wingdings 2" pitchFamily="18" charset="2"/>
              <a:buNone/>
              <a:defRPr/>
            </a:pPr>
            <a:endParaRPr lang="en-US" altLang="en-US" sz="2400" dirty="0"/>
          </a:p>
          <a:p>
            <a:pPr marL="0" indent="0" eaLnBrk="1" hangingPunct="1">
              <a:buFont typeface="Wingdings 2" pitchFamily="18" charset="2"/>
              <a:buNone/>
              <a:defRPr/>
            </a:pPr>
            <a:endParaRPr lang="en-US" altLang="en-US" sz="2400" dirty="0"/>
          </a:p>
          <a:p>
            <a:pPr marL="0" indent="0" eaLnBrk="1" hangingPunct="1">
              <a:buFont typeface="Wingdings 2" pitchFamily="18" charset="2"/>
              <a:buNone/>
              <a:defRPr/>
            </a:pPr>
            <a:endParaRPr lang="en-US" altLang="en-US" sz="2400" dirty="0"/>
          </a:p>
          <a:p>
            <a:pPr marL="0" indent="0" eaLnBrk="1" hangingPunct="1">
              <a:buFont typeface="Wingdings 2" pitchFamily="18" charset="2"/>
              <a:buNone/>
              <a:defRPr/>
            </a:pPr>
            <a:endParaRPr lang="en-US" altLang="en-US" sz="2400" dirty="0"/>
          </a:p>
          <a:p>
            <a:pPr marL="0" indent="0" eaLnBrk="1" hangingPunct="1">
              <a:buFont typeface="Wingdings 2" pitchFamily="18" charset="2"/>
              <a:buNone/>
              <a:defRPr/>
            </a:pPr>
            <a:r>
              <a:rPr lang="en-US" dirty="0"/>
              <a:t>  </a:t>
            </a:r>
          </a:p>
        </p:txBody>
      </p:sp>
      <p:graphicFrame>
        <p:nvGraphicFramePr>
          <p:cNvPr id="4" name="Table 3"/>
          <p:cNvGraphicFramePr>
            <a:graphicFrameLocks noGrp="1"/>
          </p:cNvGraphicFramePr>
          <p:nvPr>
            <p:extLst>
              <p:ext uri="{D42A27DB-BD31-4B8C-83A1-F6EECF244321}">
                <p14:modId xmlns:p14="http://schemas.microsoft.com/office/powerpoint/2010/main" val="3726063652"/>
              </p:ext>
            </p:extLst>
          </p:nvPr>
        </p:nvGraphicFramePr>
        <p:xfrm>
          <a:off x="609600" y="2362200"/>
          <a:ext cx="8153400" cy="2454275"/>
        </p:xfrm>
        <a:graphic>
          <a:graphicData uri="http://schemas.openxmlformats.org/drawingml/2006/table">
            <a:tbl>
              <a:tblPr firstRow="1" firstCol="1" bandRow="1"/>
              <a:tblGrid>
                <a:gridCol w="4291263">
                  <a:extLst>
                    <a:ext uri="{9D8B030D-6E8A-4147-A177-3AD203B41FA5}">
                      <a16:colId xmlns:a16="http://schemas.microsoft.com/office/drawing/2014/main" val="20000"/>
                    </a:ext>
                  </a:extLst>
                </a:gridCol>
                <a:gridCol w="3862137">
                  <a:extLst>
                    <a:ext uri="{9D8B030D-6E8A-4147-A177-3AD203B41FA5}">
                      <a16:colId xmlns:a16="http://schemas.microsoft.com/office/drawing/2014/main" val="20001"/>
                    </a:ext>
                  </a:extLst>
                </a:gridCol>
              </a:tblGrid>
              <a:tr h="490855">
                <a:tc>
                  <a:txBody>
                    <a:bodyPr/>
                    <a:lstStyle/>
                    <a:p>
                      <a:pPr marL="0" marR="0" algn="ctr">
                        <a:lnSpc>
                          <a:spcPct val="115000"/>
                        </a:lnSpc>
                        <a:spcBef>
                          <a:spcPts val="0"/>
                        </a:spcBef>
                        <a:spcAft>
                          <a:spcPts val="0"/>
                        </a:spcAft>
                      </a:pPr>
                      <a:r>
                        <a:rPr lang="en-US" sz="2800" b="1" dirty="0">
                          <a:solidFill>
                            <a:srgbClr val="7030A0"/>
                          </a:solidFill>
                          <a:effectLst/>
                          <a:latin typeface="Calibri"/>
                          <a:ea typeface="Calibri"/>
                          <a:cs typeface="Times New Roman"/>
                        </a:rPr>
                        <a:t>Description of Fees</a:t>
                      </a:r>
                      <a:endParaRPr lang="en-US"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r>
                        <a:rPr lang="en-US" sz="2800" b="1">
                          <a:solidFill>
                            <a:srgbClr val="7030A0"/>
                          </a:solidFill>
                          <a:effectLst/>
                          <a:latin typeface="Calibri"/>
                          <a:ea typeface="Calibri"/>
                          <a:cs typeface="Times New Roman"/>
                        </a:rPr>
                        <a:t>Amount</a:t>
                      </a:r>
                      <a:endParaRPr lang="en-US" sz="2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0000"/>
                  </a:ext>
                </a:extLst>
              </a:tr>
              <a:tr h="490855">
                <a:tc>
                  <a:txBody>
                    <a:bodyPr/>
                    <a:lstStyle/>
                    <a:p>
                      <a:pPr marL="0" marR="0" algn="ctr">
                        <a:lnSpc>
                          <a:spcPct val="115000"/>
                        </a:lnSpc>
                        <a:spcBef>
                          <a:spcPts val="0"/>
                        </a:spcBef>
                        <a:spcAft>
                          <a:spcPts val="0"/>
                        </a:spcAft>
                      </a:pPr>
                      <a:r>
                        <a:rPr lang="en-US" sz="2800" dirty="0">
                          <a:solidFill>
                            <a:srgbClr val="7030A0"/>
                          </a:solidFill>
                          <a:effectLst/>
                          <a:latin typeface="Calibri"/>
                          <a:ea typeface="Calibri"/>
                          <a:cs typeface="Times New Roman"/>
                        </a:rPr>
                        <a:t>Tuition &amp; Mandatory Fees</a:t>
                      </a:r>
                      <a:endParaRPr lang="en-US"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r>
                        <a:rPr lang="en-US" sz="2800" dirty="0">
                          <a:solidFill>
                            <a:srgbClr val="7030A0"/>
                          </a:solidFill>
                          <a:effectLst/>
                          <a:latin typeface="Calibri"/>
                          <a:ea typeface="Calibri"/>
                          <a:cs typeface="Times New Roman"/>
                        </a:rPr>
                        <a:t>$5,649.59</a:t>
                      </a:r>
                      <a:endParaRPr lang="en-US"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0001"/>
                  </a:ext>
                </a:extLst>
              </a:tr>
              <a:tr h="490855">
                <a:tc>
                  <a:txBody>
                    <a:bodyPr/>
                    <a:lstStyle/>
                    <a:p>
                      <a:pPr marL="0" marR="0" algn="ctr">
                        <a:lnSpc>
                          <a:spcPct val="115000"/>
                        </a:lnSpc>
                        <a:spcBef>
                          <a:spcPts val="0"/>
                        </a:spcBef>
                        <a:spcAft>
                          <a:spcPts val="0"/>
                        </a:spcAft>
                      </a:pPr>
                      <a:r>
                        <a:rPr lang="en-US" sz="2800" dirty="0">
                          <a:solidFill>
                            <a:srgbClr val="7030A0"/>
                          </a:solidFill>
                          <a:effectLst/>
                          <a:latin typeface="Calibri"/>
                          <a:ea typeface="Calibri"/>
                          <a:cs typeface="Times New Roman"/>
                        </a:rPr>
                        <a:t>Meals &amp; Laundry</a:t>
                      </a:r>
                      <a:endParaRPr lang="en-US"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r>
                        <a:rPr lang="en-US" sz="2800" dirty="0">
                          <a:solidFill>
                            <a:srgbClr val="7030A0"/>
                          </a:solidFill>
                          <a:effectLst/>
                          <a:latin typeface="Calibri"/>
                          <a:ea typeface="Calibri"/>
                          <a:cs typeface="Times New Roman"/>
                        </a:rPr>
                        <a:t>$1,851.45</a:t>
                      </a:r>
                      <a:endParaRPr lang="en-US"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0002"/>
                  </a:ext>
                </a:extLst>
              </a:tr>
              <a:tr h="490855">
                <a:tc>
                  <a:txBody>
                    <a:bodyPr/>
                    <a:lstStyle/>
                    <a:p>
                      <a:pPr marL="0" marR="0" algn="ctr">
                        <a:lnSpc>
                          <a:spcPct val="115000"/>
                        </a:lnSpc>
                        <a:spcBef>
                          <a:spcPts val="0"/>
                        </a:spcBef>
                        <a:spcAft>
                          <a:spcPts val="0"/>
                        </a:spcAft>
                      </a:pPr>
                      <a:r>
                        <a:rPr lang="en-US" sz="2800" dirty="0">
                          <a:solidFill>
                            <a:srgbClr val="7030A0"/>
                          </a:solidFill>
                          <a:effectLst/>
                          <a:latin typeface="Calibri"/>
                          <a:ea typeface="Calibri"/>
                          <a:cs typeface="Times New Roman"/>
                        </a:rPr>
                        <a:t>Housing (</a:t>
                      </a:r>
                      <a:r>
                        <a:rPr lang="en-US" sz="2800" dirty="0" err="1">
                          <a:solidFill>
                            <a:srgbClr val="7030A0"/>
                          </a:solidFill>
                          <a:effectLst/>
                          <a:latin typeface="Calibri"/>
                          <a:ea typeface="Calibri"/>
                          <a:cs typeface="Times New Roman"/>
                        </a:rPr>
                        <a:t>Univ</a:t>
                      </a:r>
                      <a:r>
                        <a:rPr lang="en-US" sz="2800" baseline="0" dirty="0">
                          <a:solidFill>
                            <a:srgbClr val="7030A0"/>
                          </a:solidFill>
                          <a:effectLst/>
                          <a:latin typeface="Calibri"/>
                          <a:ea typeface="Calibri"/>
                          <a:cs typeface="Times New Roman"/>
                        </a:rPr>
                        <a:t> College)</a:t>
                      </a:r>
                      <a:endParaRPr lang="en-US"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r>
                        <a:rPr lang="en-US" sz="2800" dirty="0">
                          <a:solidFill>
                            <a:srgbClr val="7030A0"/>
                          </a:solidFill>
                          <a:effectLst/>
                          <a:latin typeface="Calibri"/>
                          <a:ea typeface="Calibri"/>
                          <a:cs typeface="Times New Roman"/>
                        </a:rPr>
                        <a:t>$3,730.00</a:t>
                      </a:r>
                      <a:endParaRPr lang="en-US"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0003"/>
                  </a:ext>
                </a:extLst>
              </a:tr>
              <a:tr h="490855">
                <a:tc>
                  <a:txBody>
                    <a:bodyPr/>
                    <a:lstStyle/>
                    <a:p>
                      <a:pPr marL="0" marR="0" algn="ctr">
                        <a:lnSpc>
                          <a:spcPct val="115000"/>
                        </a:lnSpc>
                        <a:spcBef>
                          <a:spcPts val="0"/>
                        </a:spcBef>
                        <a:spcAft>
                          <a:spcPts val="0"/>
                        </a:spcAft>
                      </a:pPr>
                      <a:r>
                        <a:rPr lang="en-US" sz="2800" b="1">
                          <a:solidFill>
                            <a:srgbClr val="7030A0"/>
                          </a:solidFill>
                          <a:effectLst/>
                          <a:latin typeface="Calibri"/>
                          <a:ea typeface="Calibri"/>
                          <a:cs typeface="Times New Roman"/>
                        </a:rPr>
                        <a:t>TOTAL</a:t>
                      </a:r>
                      <a:endParaRPr lang="en-US" sz="2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r>
                        <a:rPr lang="en-US" sz="2800" b="1" dirty="0">
                          <a:solidFill>
                            <a:srgbClr val="7030A0"/>
                          </a:solidFill>
                          <a:effectLst/>
                          <a:latin typeface="Calibri"/>
                          <a:ea typeface="Calibri"/>
                          <a:cs typeface="Times New Roman"/>
                        </a:rPr>
                        <a:t>$11,231.04</a:t>
                      </a:r>
                      <a:endParaRPr lang="en-US"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0004"/>
                  </a:ext>
                </a:extLst>
              </a:tr>
            </a:tbl>
          </a:graphicData>
        </a:graphic>
      </p:graphicFrame>
    </p:spTree>
  </p:cSld>
  <p:clrMapOvr>
    <a:masterClrMapping/>
  </p:clrMapOvr>
  <p:transition spd="med">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5" descr="Bullet Backgroun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0"/>
            <a:ext cx="9144000" cy="1295400"/>
          </a:xfrm>
        </p:spPr>
        <p:txBody>
          <a:bodyPr/>
          <a:lstStyle/>
          <a:p>
            <a:pPr algn="ctr" eaLnBrk="1" fontAlgn="auto" hangingPunct="1">
              <a:spcAft>
                <a:spcPts val="0"/>
              </a:spcAft>
              <a:defRPr/>
            </a:pPr>
            <a:r>
              <a:rPr lang="en-US" sz="4200" dirty="0">
                <a:latin typeface="Felix Titling" pitchFamily="82" charset="0"/>
              </a:rPr>
              <a:t>Guaranteed Tuition &amp; Fee plan Cont…</a:t>
            </a:r>
          </a:p>
        </p:txBody>
      </p:sp>
      <p:sp>
        <p:nvSpPr>
          <p:cNvPr id="8196" name="Content Placeholder 2"/>
          <p:cNvSpPr>
            <a:spLocks noGrp="1"/>
          </p:cNvSpPr>
          <p:nvPr>
            <p:ph idx="1"/>
          </p:nvPr>
        </p:nvSpPr>
        <p:spPr>
          <a:xfrm>
            <a:off x="457200" y="1447800"/>
            <a:ext cx="8382000" cy="5008563"/>
          </a:xfrm>
        </p:spPr>
        <p:txBody>
          <a:bodyPr/>
          <a:lstStyle/>
          <a:p>
            <a:pPr eaLnBrk="1" hangingPunct="1">
              <a:defRPr/>
            </a:pPr>
            <a:r>
              <a:rPr lang="en-US" altLang="en-US" sz="2300" dirty="0"/>
              <a:t>A </a:t>
            </a:r>
            <a:r>
              <a:rPr lang="en-US" altLang="en-US" sz="2300" b="1" dirty="0"/>
              <a:t>non-resident</a:t>
            </a:r>
            <a:r>
              <a:rPr lang="en-US" altLang="en-US" sz="2300" dirty="0"/>
              <a:t> of Texas living on campus and registered for 12 or more hours will pay per semester approximately:</a:t>
            </a:r>
          </a:p>
          <a:p>
            <a:pPr marL="0" indent="0" eaLnBrk="1" hangingPunct="1">
              <a:buFont typeface="Wingdings 2" pitchFamily="18" charset="2"/>
              <a:buNone/>
              <a:defRPr/>
            </a:pPr>
            <a:endParaRPr lang="en-US" altLang="en-US" sz="2400" dirty="0"/>
          </a:p>
          <a:p>
            <a:pPr marL="0" indent="0" eaLnBrk="1" hangingPunct="1">
              <a:buFont typeface="Wingdings 2" pitchFamily="18" charset="2"/>
              <a:buNone/>
              <a:defRPr/>
            </a:pPr>
            <a:endParaRPr lang="en-US" altLang="en-US" sz="2400" dirty="0"/>
          </a:p>
          <a:p>
            <a:pPr marL="0" indent="0" eaLnBrk="1" hangingPunct="1">
              <a:buFont typeface="Wingdings 2" pitchFamily="18" charset="2"/>
              <a:buNone/>
              <a:defRPr/>
            </a:pPr>
            <a:endParaRPr lang="en-US" altLang="en-US" sz="2400" dirty="0"/>
          </a:p>
          <a:p>
            <a:pPr marL="0" indent="0" eaLnBrk="1" hangingPunct="1">
              <a:buFont typeface="Wingdings 2" pitchFamily="18" charset="2"/>
              <a:buNone/>
              <a:defRPr/>
            </a:pPr>
            <a:endParaRPr lang="en-US" altLang="en-US" sz="2400" dirty="0"/>
          </a:p>
          <a:p>
            <a:pPr marL="0" indent="0" eaLnBrk="1" hangingPunct="1">
              <a:buFont typeface="Wingdings 2" pitchFamily="18" charset="2"/>
              <a:buNone/>
              <a:defRPr/>
            </a:pPr>
            <a:endParaRPr lang="en-US" altLang="en-US" sz="2400" dirty="0"/>
          </a:p>
          <a:p>
            <a:pPr marL="0" indent="0" eaLnBrk="1" hangingPunct="1">
              <a:buFont typeface="Wingdings 2" pitchFamily="18" charset="2"/>
              <a:buNone/>
              <a:defRPr/>
            </a:pPr>
            <a:r>
              <a:rPr lang="en-US" dirty="0"/>
              <a:t>  </a:t>
            </a:r>
          </a:p>
        </p:txBody>
      </p:sp>
      <p:graphicFrame>
        <p:nvGraphicFramePr>
          <p:cNvPr id="4" name="Table 3"/>
          <p:cNvGraphicFramePr>
            <a:graphicFrameLocks noGrp="1"/>
          </p:cNvGraphicFramePr>
          <p:nvPr>
            <p:extLst>
              <p:ext uri="{D42A27DB-BD31-4B8C-83A1-F6EECF244321}">
                <p14:modId xmlns:p14="http://schemas.microsoft.com/office/powerpoint/2010/main" val="1751266323"/>
              </p:ext>
            </p:extLst>
          </p:nvPr>
        </p:nvGraphicFramePr>
        <p:xfrm>
          <a:off x="609600" y="2362200"/>
          <a:ext cx="8077200" cy="2454275"/>
        </p:xfrm>
        <a:graphic>
          <a:graphicData uri="http://schemas.openxmlformats.org/drawingml/2006/table">
            <a:tbl>
              <a:tblPr firstRow="1" firstCol="1" bandRow="1"/>
              <a:tblGrid>
                <a:gridCol w="4114800">
                  <a:extLst>
                    <a:ext uri="{9D8B030D-6E8A-4147-A177-3AD203B41FA5}">
                      <a16:colId xmlns:a16="http://schemas.microsoft.com/office/drawing/2014/main" val="20000"/>
                    </a:ext>
                  </a:extLst>
                </a:gridCol>
                <a:gridCol w="3962400">
                  <a:extLst>
                    <a:ext uri="{9D8B030D-6E8A-4147-A177-3AD203B41FA5}">
                      <a16:colId xmlns:a16="http://schemas.microsoft.com/office/drawing/2014/main" val="20001"/>
                    </a:ext>
                  </a:extLst>
                </a:gridCol>
              </a:tblGrid>
              <a:tr h="490855">
                <a:tc>
                  <a:txBody>
                    <a:bodyPr/>
                    <a:lstStyle/>
                    <a:p>
                      <a:pPr marL="0" marR="0" algn="ctr">
                        <a:lnSpc>
                          <a:spcPct val="115000"/>
                        </a:lnSpc>
                        <a:spcBef>
                          <a:spcPts val="0"/>
                        </a:spcBef>
                        <a:spcAft>
                          <a:spcPts val="0"/>
                        </a:spcAft>
                      </a:pPr>
                      <a:r>
                        <a:rPr lang="en-US" sz="2800" b="1" dirty="0">
                          <a:solidFill>
                            <a:srgbClr val="7030A0"/>
                          </a:solidFill>
                          <a:effectLst/>
                          <a:latin typeface="Calibri"/>
                          <a:ea typeface="Calibri"/>
                          <a:cs typeface="Times New Roman"/>
                        </a:rPr>
                        <a:t>Description of Fees</a:t>
                      </a:r>
                      <a:endParaRPr lang="en-US"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r>
                        <a:rPr lang="en-US" sz="2800" b="1">
                          <a:solidFill>
                            <a:srgbClr val="7030A0"/>
                          </a:solidFill>
                          <a:effectLst/>
                          <a:latin typeface="Calibri"/>
                          <a:ea typeface="Calibri"/>
                          <a:cs typeface="Times New Roman"/>
                        </a:rPr>
                        <a:t>Amount</a:t>
                      </a:r>
                      <a:endParaRPr lang="en-US" sz="2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0000"/>
                  </a:ext>
                </a:extLst>
              </a:tr>
              <a:tr h="490855">
                <a:tc>
                  <a:txBody>
                    <a:bodyPr/>
                    <a:lstStyle/>
                    <a:p>
                      <a:pPr marL="0" marR="0" algn="ctr">
                        <a:lnSpc>
                          <a:spcPct val="115000"/>
                        </a:lnSpc>
                        <a:spcBef>
                          <a:spcPts val="0"/>
                        </a:spcBef>
                        <a:spcAft>
                          <a:spcPts val="0"/>
                        </a:spcAft>
                      </a:pPr>
                      <a:r>
                        <a:rPr lang="en-US" sz="2800" dirty="0">
                          <a:solidFill>
                            <a:srgbClr val="7030A0"/>
                          </a:solidFill>
                          <a:effectLst/>
                          <a:latin typeface="Calibri"/>
                          <a:ea typeface="Calibri"/>
                          <a:cs typeface="Times New Roman"/>
                        </a:rPr>
                        <a:t>Tuition &amp; Mandatory Fees</a:t>
                      </a:r>
                      <a:endParaRPr lang="en-US"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r>
                        <a:rPr lang="en-US" sz="2800" dirty="0">
                          <a:solidFill>
                            <a:srgbClr val="7030A0"/>
                          </a:solidFill>
                          <a:effectLst/>
                          <a:latin typeface="Calibri"/>
                          <a:ea typeface="Calibri"/>
                          <a:cs typeface="Times New Roman"/>
                        </a:rPr>
                        <a:t>$13,437.21</a:t>
                      </a:r>
                      <a:endParaRPr lang="en-US"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0001"/>
                  </a:ext>
                </a:extLst>
              </a:tr>
              <a:tr h="490855">
                <a:tc>
                  <a:txBody>
                    <a:bodyPr/>
                    <a:lstStyle/>
                    <a:p>
                      <a:pPr marL="0" marR="0" algn="ctr">
                        <a:lnSpc>
                          <a:spcPct val="115000"/>
                        </a:lnSpc>
                        <a:spcBef>
                          <a:spcPts val="0"/>
                        </a:spcBef>
                        <a:spcAft>
                          <a:spcPts val="0"/>
                        </a:spcAft>
                      </a:pPr>
                      <a:r>
                        <a:rPr lang="en-US" sz="2800" dirty="0">
                          <a:solidFill>
                            <a:srgbClr val="7030A0"/>
                          </a:solidFill>
                          <a:effectLst/>
                          <a:latin typeface="Calibri"/>
                          <a:ea typeface="Calibri"/>
                          <a:cs typeface="Times New Roman"/>
                        </a:rPr>
                        <a:t>Meals &amp; Laundry</a:t>
                      </a:r>
                      <a:endParaRPr lang="en-US"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r>
                        <a:rPr lang="en-US" sz="2800" dirty="0">
                          <a:solidFill>
                            <a:srgbClr val="7030A0"/>
                          </a:solidFill>
                          <a:effectLst/>
                          <a:latin typeface="Calibri"/>
                          <a:ea typeface="Calibri"/>
                          <a:cs typeface="Times New Roman"/>
                        </a:rPr>
                        <a:t>$1,851.45</a:t>
                      </a:r>
                      <a:endParaRPr lang="en-US"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0002"/>
                  </a:ext>
                </a:extLst>
              </a:tr>
              <a:tr h="490855">
                <a:tc>
                  <a:txBody>
                    <a:bodyPr/>
                    <a:lstStyle/>
                    <a:p>
                      <a:pPr marL="0" marR="0" algn="ctr">
                        <a:lnSpc>
                          <a:spcPct val="115000"/>
                        </a:lnSpc>
                        <a:spcBef>
                          <a:spcPts val="0"/>
                        </a:spcBef>
                        <a:spcAft>
                          <a:spcPts val="0"/>
                        </a:spcAft>
                      </a:pPr>
                      <a:r>
                        <a:rPr lang="en-US" sz="2800" dirty="0">
                          <a:solidFill>
                            <a:srgbClr val="7030A0"/>
                          </a:solidFill>
                          <a:effectLst/>
                          <a:latin typeface="Calibri"/>
                          <a:ea typeface="Calibri"/>
                          <a:cs typeface="Times New Roman"/>
                        </a:rPr>
                        <a:t>Housing(</a:t>
                      </a:r>
                      <a:r>
                        <a:rPr lang="en-US" sz="2800" dirty="0" err="1">
                          <a:solidFill>
                            <a:srgbClr val="7030A0"/>
                          </a:solidFill>
                          <a:effectLst/>
                          <a:latin typeface="Calibri"/>
                          <a:ea typeface="Calibri"/>
                          <a:cs typeface="Times New Roman"/>
                        </a:rPr>
                        <a:t>Univ</a:t>
                      </a:r>
                      <a:r>
                        <a:rPr lang="en-US" sz="2800" dirty="0">
                          <a:solidFill>
                            <a:srgbClr val="7030A0"/>
                          </a:solidFill>
                          <a:effectLst/>
                          <a:latin typeface="Calibri"/>
                          <a:ea typeface="Calibri"/>
                          <a:cs typeface="Times New Roman"/>
                        </a:rPr>
                        <a:t> College)</a:t>
                      </a:r>
                      <a:endParaRPr lang="en-US"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r>
                        <a:rPr lang="en-US" sz="2800" dirty="0">
                          <a:solidFill>
                            <a:srgbClr val="7030A0"/>
                          </a:solidFill>
                          <a:effectLst/>
                          <a:latin typeface="Calibri"/>
                          <a:ea typeface="Calibri"/>
                          <a:cs typeface="Times New Roman"/>
                        </a:rPr>
                        <a:t>$3,730.00</a:t>
                      </a:r>
                      <a:endParaRPr lang="en-US"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0003"/>
                  </a:ext>
                </a:extLst>
              </a:tr>
              <a:tr h="490855">
                <a:tc>
                  <a:txBody>
                    <a:bodyPr/>
                    <a:lstStyle/>
                    <a:p>
                      <a:pPr marL="0" marR="0" algn="ctr">
                        <a:lnSpc>
                          <a:spcPct val="115000"/>
                        </a:lnSpc>
                        <a:spcBef>
                          <a:spcPts val="0"/>
                        </a:spcBef>
                        <a:spcAft>
                          <a:spcPts val="0"/>
                        </a:spcAft>
                      </a:pPr>
                      <a:r>
                        <a:rPr lang="en-US" sz="2800" b="1" dirty="0">
                          <a:solidFill>
                            <a:srgbClr val="7030A0"/>
                          </a:solidFill>
                          <a:effectLst/>
                          <a:latin typeface="Calibri"/>
                          <a:ea typeface="Calibri"/>
                          <a:cs typeface="Times New Roman"/>
                        </a:rPr>
                        <a:t>TOTAL</a:t>
                      </a:r>
                      <a:endParaRPr lang="en-US"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r>
                        <a:rPr lang="en-US" sz="2800" b="1" dirty="0">
                          <a:solidFill>
                            <a:srgbClr val="7030A0"/>
                          </a:solidFill>
                          <a:effectLst/>
                          <a:latin typeface="Calibri"/>
                          <a:ea typeface="Calibri"/>
                          <a:cs typeface="Times New Roman"/>
                        </a:rPr>
                        <a:t>$19,018.66</a:t>
                      </a:r>
                      <a:endParaRPr lang="en-US"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0004"/>
                  </a:ext>
                </a:extLst>
              </a:tr>
            </a:tbl>
          </a:graphicData>
        </a:graphic>
      </p:graphicFrame>
    </p:spTree>
  </p:cSld>
  <p:clrMapOvr>
    <a:masterClrMapping/>
  </p:clrMapOvr>
  <p:transition spd="med">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5" descr="Bullet Backgroun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0"/>
            <a:ext cx="9144000" cy="1295400"/>
          </a:xfrm>
        </p:spPr>
        <p:txBody>
          <a:bodyPr/>
          <a:lstStyle/>
          <a:p>
            <a:pPr algn="ctr" eaLnBrk="1" fontAlgn="auto" hangingPunct="1">
              <a:spcAft>
                <a:spcPts val="0"/>
              </a:spcAft>
              <a:defRPr/>
            </a:pPr>
            <a:r>
              <a:rPr lang="en-US" sz="4200" dirty="0">
                <a:latin typeface="Felix Titling" pitchFamily="82" charset="0"/>
              </a:rPr>
              <a:t>Variable</a:t>
            </a:r>
            <a:br>
              <a:rPr lang="en-US" sz="4200" dirty="0">
                <a:latin typeface="Felix Titling" pitchFamily="82" charset="0"/>
              </a:rPr>
            </a:br>
            <a:r>
              <a:rPr lang="en-US" sz="4200" dirty="0">
                <a:latin typeface="Felix Titling" pitchFamily="82" charset="0"/>
              </a:rPr>
              <a:t> Tuition &amp; Fee Plan </a:t>
            </a:r>
          </a:p>
        </p:txBody>
      </p:sp>
      <p:sp>
        <p:nvSpPr>
          <p:cNvPr id="8196" name="Content Placeholder 2"/>
          <p:cNvSpPr>
            <a:spLocks noGrp="1"/>
          </p:cNvSpPr>
          <p:nvPr>
            <p:ph idx="1"/>
          </p:nvPr>
        </p:nvSpPr>
        <p:spPr>
          <a:xfrm>
            <a:off x="457200" y="1447800"/>
            <a:ext cx="8458200" cy="5008563"/>
          </a:xfrm>
        </p:spPr>
        <p:txBody>
          <a:bodyPr/>
          <a:lstStyle/>
          <a:p>
            <a:pPr eaLnBrk="1" hangingPunct="1">
              <a:defRPr/>
            </a:pPr>
            <a:r>
              <a:rPr lang="en-US" altLang="en-US" sz="2800" dirty="0"/>
              <a:t>All new students also have the option of a 1 year variable tuition &amp; fee plan. </a:t>
            </a:r>
          </a:p>
          <a:p>
            <a:pPr eaLnBrk="1" hangingPunct="1">
              <a:defRPr/>
            </a:pPr>
            <a:r>
              <a:rPr lang="en-US" altLang="en-US" sz="2800" dirty="0"/>
              <a:t>Unlike the guaranteed rate plan, this variable rate plan is subject to increase annually based on inflation.   </a:t>
            </a:r>
          </a:p>
          <a:p>
            <a:pPr eaLnBrk="1" hangingPunct="1">
              <a:defRPr/>
            </a:pPr>
            <a:r>
              <a:rPr lang="en-US" altLang="en-US" sz="2800" dirty="0"/>
              <a:t>This plan mainly benefits a transferring senior or 2</a:t>
            </a:r>
            <a:r>
              <a:rPr lang="en-US" altLang="en-US" sz="2800" baseline="30000" dirty="0"/>
              <a:t>nd</a:t>
            </a:r>
            <a:r>
              <a:rPr lang="en-US" altLang="en-US" sz="2800" dirty="0"/>
              <a:t> semester junior.</a:t>
            </a:r>
          </a:p>
          <a:p>
            <a:pPr eaLnBrk="1" hangingPunct="1">
              <a:defRPr/>
            </a:pPr>
            <a:r>
              <a:rPr lang="en-US" altLang="en-US" sz="2800" dirty="0"/>
              <a:t>Once the variable plan is chosen, the student cannot switch to a guaranteed plan.  </a:t>
            </a:r>
            <a:r>
              <a:rPr lang="en-US" dirty="0"/>
              <a:t>  </a:t>
            </a:r>
          </a:p>
        </p:txBody>
      </p:sp>
    </p:spTree>
    <p:extLst>
      <p:ext uri="{BB962C8B-B14F-4D97-AF65-F5344CB8AC3E}">
        <p14:creationId xmlns:p14="http://schemas.microsoft.com/office/powerpoint/2010/main" val="150624089"/>
      </p:ext>
    </p:extLst>
  </p:cSld>
  <p:clrMapOvr>
    <a:masterClrMapping/>
  </p:clrMapOvr>
  <p:transition spd="med">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5" descr="Bullet Backgroun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0"/>
            <a:ext cx="9144000" cy="1295400"/>
          </a:xfrm>
        </p:spPr>
        <p:txBody>
          <a:bodyPr/>
          <a:lstStyle/>
          <a:p>
            <a:pPr algn="ctr" eaLnBrk="1" fontAlgn="auto" hangingPunct="1">
              <a:spcAft>
                <a:spcPts val="0"/>
              </a:spcAft>
              <a:defRPr/>
            </a:pPr>
            <a:r>
              <a:rPr lang="en-US" sz="4200" dirty="0">
                <a:latin typeface="Felix Titling" pitchFamily="82" charset="0"/>
              </a:rPr>
              <a:t>variable Tuition &amp; Fee plan </a:t>
            </a:r>
            <a:r>
              <a:rPr lang="en-US" sz="4200" dirty="0" err="1">
                <a:latin typeface="Felix Titling" pitchFamily="82" charset="0"/>
              </a:rPr>
              <a:t>Cont</a:t>
            </a:r>
            <a:r>
              <a:rPr lang="en-US" sz="4200" dirty="0">
                <a:latin typeface="Felix Titling" pitchFamily="82" charset="0"/>
              </a:rPr>
              <a:t>…</a:t>
            </a:r>
          </a:p>
        </p:txBody>
      </p:sp>
      <p:sp>
        <p:nvSpPr>
          <p:cNvPr id="8196" name="Content Placeholder 2"/>
          <p:cNvSpPr>
            <a:spLocks noGrp="1"/>
          </p:cNvSpPr>
          <p:nvPr>
            <p:ph idx="1"/>
          </p:nvPr>
        </p:nvSpPr>
        <p:spPr>
          <a:xfrm>
            <a:off x="457200" y="1447800"/>
            <a:ext cx="8382000" cy="5008563"/>
          </a:xfrm>
        </p:spPr>
        <p:txBody>
          <a:bodyPr/>
          <a:lstStyle/>
          <a:p>
            <a:pPr eaLnBrk="1" hangingPunct="1">
              <a:defRPr/>
            </a:pPr>
            <a:r>
              <a:rPr lang="en-US" altLang="en-US" sz="2400" dirty="0"/>
              <a:t>A </a:t>
            </a:r>
            <a:r>
              <a:rPr lang="en-US" altLang="en-US" sz="2400" b="1" dirty="0"/>
              <a:t>resident</a:t>
            </a:r>
            <a:r>
              <a:rPr lang="en-US" altLang="en-US" sz="2400" dirty="0"/>
              <a:t> of Texas living on campus and registered for 12 or more hours will pay per semester approximately:</a:t>
            </a:r>
          </a:p>
          <a:p>
            <a:pPr marL="0" indent="0" eaLnBrk="1" hangingPunct="1">
              <a:buFont typeface="Wingdings 2" pitchFamily="18" charset="2"/>
              <a:buNone/>
              <a:defRPr/>
            </a:pPr>
            <a:endParaRPr lang="en-US" altLang="en-US" sz="2400" dirty="0"/>
          </a:p>
          <a:p>
            <a:pPr marL="0" indent="0" eaLnBrk="1" hangingPunct="1">
              <a:buFont typeface="Wingdings 2" pitchFamily="18" charset="2"/>
              <a:buNone/>
              <a:defRPr/>
            </a:pPr>
            <a:endParaRPr lang="en-US" altLang="en-US" sz="2400" dirty="0"/>
          </a:p>
          <a:p>
            <a:pPr marL="0" indent="0" eaLnBrk="1" hangingPunct="1">
              <a:buFont typeface="Wingdings 2" pitchFamily="18" charset="2"/>
              <a:buNone/>
              <a:defRPr/>
            </a:pPr>
            <a:endParaRPr lang="en-US" altLang="en-US" sz="2400" dirty="0"/>
          </a:p>
          <a:p>
            <a:pPr marL="0" indent="0" eaLnBrk="1" hangingPunct="1">
              <a:buFont typeface="Wingdings 2" pitchFamily="18" charset="2"/>
              <a:buNone/>
              <a:defRPr/>
            </a:pPr>
            <a:endParaRPr lang="en-US" altLang="en-US" sz="2400" dirty="0"/>
          </a:p>
          <a:p>
            <a:pPr marL="0" indent="0" eaLnBrk="1" hangingPunct="1">
              <a:buFont typeface="Wingdings 2" pitchFamily="18" charset="2"/>
              <a:buNone/>
              <a:defRPr/>
            </a:pPr>
            <a:endParaRPr lang="en-US" altLang="en-US" sz="2400" dirty="0"/>
          </a:p>
          <a:p>
            <a:pPr marL="0" indent="0" eaLnBrk="1" hangingPunct="1">
              <a:buFont typeface="Wingdings 2" pitchFamily="18" charset="2"/>
              <a:buNone/>
              <a:defRPr/>
            </a:pPr>
            <a:r>
              <a:rPr lang="en-US" dirty="0"/>
              <a:t>  </a:t>
            </a:r>
          </a:p>
        </p:txBody>
      </p:sp>
      <p:graphicFrame>
        <p:nvGraphicFramePr>
          <p:cNvPr id="4" name="Table 3"/>
          <p:cNvGraphicFramePr>
            <a:graphicFrameLocks noGrp="1"/>
          </p:cNvGraphicFramePr>
          <p:nvPr>
            <p:extLst>
              <p:ext uri="{D42A27DB-BD31-4B8C-83A1-F6EECF244321}">
                <p14:modId xmlns:p14="http://schemas.microsoft.com/office/powerpoint/2010/main" val="3392854077"/>
              </p:ext>
            </p:extLst>
          </p:nvPr>
        </p:nvGraphicFramePr>
        <p:xfrm>
          <a:off x="609600" y="2362200"/>
          <a:ext cx="8153400" cy="2454275"/>
        </p:xfrm>
        <a:graphic>
          <a:graphicData uri="http://schemas.openxmlformats.org/drawingml/2006/table">
            <a:tbl>
              <a:tblPr firstRow="1" firstCol="1" bandRow="1"/>
              <a:tblGrid>
                <a:gridCol w="4291263">
                  <a:extLst>
                    <a:ext uri="{9D8B030D-6E8A-4147-A177-3AD203B41FA5}">
                      <a16:colId xmlns:a16="http://schemas.microsoft.com/office/drawing/2014/main" val="20000"/>
                    </a:ext>
                  </a:extLst>
                </a:gridCol>
                <a:gridCol w="3862137">
                  <a:extLst>
                    <a:ext uri="{9D8B030D-6E8A-4147-A177-3AD203B41FA5}">
                      <a16:colId xmlns:a16="http://schemas.microsoft.com/office/drawing/2014/main" val="20001"/>
                    </a:ext>
                  </a:extLst>
                </a:gridCol>
              </a:tblGrid>
              <a:tr h="490855">
                <a:tc>
                  <a:txBody>
                    <a:bodyPr/>
                    <a:lstStyle/>
                    <a:p>
                      <a:pPr marL="0" marR="0" algn="ctr">
                        <a:lnSpc>
                          <a:spcPct val="115000"/>
                        </a:lnSpc>
                        <a:spcBef>
                          <a:spcPts val="0"/>
                        </a:spcBef>
                        <a:spcAft>
                          <a:spcPts val="0"/>
                        </a:spcAft>
                      </a:pPr>
                      <a:r>
                        <a:rPr lang="en-US" sz="2800" b="1" dirty="0">
                          <a:solidFill>
                            <a:srgbClr val="7030A0"/>
                          </a:solidFill>
                          <a:effectLst/>
                          <a:latin typeface="Calibri"/>
                          <a:ea typeface="Calibri"/>
                          <a:cs typeface="Times New Roman"/>
                        </a:rPr>
                        <a:t>Description of Fees</a:t>
                      </a:r>
                      <a:endParaRPr lang="en-US"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r>
                        <a:rPr lang="en-US" sz="2800" b="1">
                          <a:solidFill>
                            <a:srgbClr val="7030A0"/>
                          </a:solidFill>
                          <a:effectLst/>
                          <a:latin typeface="Calibri"/>
                          <a:ea typeface="Calibri"/>
                          <a:cs typeface="Times New Roman"/>
                        </a:rPr>
                        <a:t>Amount</a:t>
                      </a:r>
                      <a:endParaRPr lang="en-US" sz="2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0000"/>
                  </a:ext>
                </a:extLst>
              </a:tr>
              <a:tr h="490855">
                <a:tc>
                  <a:txBody>
                    <a:bodyPr/>
                    <a:lstStyle/>
                    <a:p>
                      <a:pPr marL="0" marR="0" algn="ctr">
                        <a:lnSpc>
                          <a:spcPct val="115000"/>
                        </a:lnSpc>
                        <a:spcBef>
                          <a:spcPts val="0"/>
                        </a:spcBef>
                        <a:spcAft>
                          <a:spcPts val="0"/>
                        </a:spcAft>
                      </a:pPr>
                      <a:r>
                        <a:rPr lang="en-US" sz="2800" dirty="0">
                          <a:solidFill>
                            <a:srgbClr val="7030A0"/>
                          </a:solidFill>
                          <a:effectLst/>
                          <a:latin typeface="Calibri"/>
                          <a:ea typeface="Calibri"/>
                          <a:cs typeface="Times New Roman"/>
                        </a:rPr>
                        <a:t>Tuition &amp; Mandatory Fees</a:t>
                      </a:r>
                      <a:endParaRPr lang="en-US"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r>
                        <a:rPr lang="en-US" sz="2800" dirty="0">
                          <a:solidFill>
                            <a:srgbClr val="7030A0"/>
                          </a:solidFill>
                          <a:effectLst/>
                          <a:latin typeface="Calibri"/>
                          <a:ea typeface="Calibri"/>
                          <a:cs typeface="Times New Roman"/>
                        </a:rPr>
                        <a:t>$5,538.81</a:t>
                      </a:r>
                      <a:endParaRPr lang="en-US"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0001"/>
                  </a:ext>
                </a:extLst>
              </a:tr>
              <a:tr h="490855">
                <a:tc>
                  <a:txBody>
                    <a:bodyPr/>
                    <a:lstStyle/>
                    <a:p>
                      <a:pPr marL="0" marR="0" algn="ctr">
                        <a:lnSpc>
                          <a:spcPct val="115000"/>
                        </a:lnSpc>
                        <a:spcBef>
                          <a:spcPts val="0"/>
                        </a:spcBef>
                        <a:spcAft>
                          <a:spcPts val="0"/>
                        </a:spcAft>
                      </a:pPr>
                      <a:r>
                        <a:rPr lang="en-US" sz="2800" dirty="0">
                          <a:solidFill>
                            <a:srgbClr val="7030A0"/>
                          </a:solidFill>
                          <a:effectLst/>
                          <a:latin typeface="Calibri"/>
                          <a:ea typeface="Calibri"/>
                          <a:cs typeface="Times New Roman"/>
                        </a:rPr>
                        <a:t>Meals &amp; Laundry</a:t>
                      </a:r>
                      <a:endParaRPr lang="en-US"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r>
                        <a:rPr lang="en-US" sz="2800" dirty="0">
                          <a:solidFill>
                            <a:srgbClr val="7030A0"/>
                          </a:solidFill>
                          <a:effectLst/>
                          <a:latin typeface="Calibri"/>
                          <a:ea typeface="Calibri"/>
                          <a:cs typeface="Times New Roman"/>
                        </a:rPr>
                        <a:t>$1,851.45</a:t>
                      </a:r>
                      <a:endParaRPr lang="en-US"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0002"/>
                  </a:ext>
                </a:extLst>
              </a:tr>
              <a:tr h="490855">
                <a:tc>
                  <a:txBody>
                    <a:bodyPr/>
                    <a:lstStyle/>
                    <a:p>
                      <a:pPr marL="0" marR="0" algn="ctr">
                        <a:lnSpc>
                          <a:spcPct val="115000"/>
                        </a:lnSpc>
                        <a:spcBef>
                          <a:spcPts val="0"/>
                        </a:spcBef>
                        <a:spcAft>
                          <a:spcPts val="0"/>
                        </a:spcAft>
                      </a:pPr>
                      <a:r>
                        <a:rPr lang="en-US" sz="2800" dirty="0">
                          <a:solidFill>
                            <a:srgbClr val="7030A0"/>
                          </a:solidFill>
                          <a:effectLst/>
                          <a:latin typeface="Calibri"/>
                          <a:ea typeface="Calibri"/>
                          <a:cs typeface="Times New Roman"/>
                        </a:rPr>
                        <a:t>Housing (</a:t>
                      </a:r>
                      <a:r>
                        <a:rPr lang="en-US" sz="2800" dirty="0" err="1">
                          <a:solidFill>
                            <a:srgbClr val="7030A0"/>
                          </a:solidFill>
                          <a:effectLst/>
                          <a:latin typeface="Calibri"/>
                          <a:ea typeface="Calibri"/>
                          <a:cs typeface="Times New Roman"/>
                        </a:rPr>
                        <a:t>Univ</a:t>
                      </a:r>
                      <a:r>
                        <a:rPr lang="en-US" sz="2800" baseline="0" dirty="0">
                          <a:solidFill>
                            <a:srgbClr val="7030A0"/>
                          </a:solidFill>
                          <a:effectLst/>
                          <a:latin typeface="Calibri"/>
                          <a:ea typeface="Calibri"/>
                          <a:cs typeface="Times New Roman"/>
                        </a:rPr>
                        <a:t> College)</a:t>
                      </a:r>
                      <a:endParaRPr lang="en-US"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r>
                        <a:rPr lang="en-US" sz="2800" dirty="0">
                          <a:solidFill>
                            <a:srgbClr val="7030A0"/>
                          </a:solidFill>
                          <a:effectLst/>
                          <a:latin typeface="Calibri"/>
                          <a:ea typeface="Calibri"/>
                          <a:cs typeface="Times New Roman"/>
                        </a:rPr>
                        <a:t>$3,730.00</a:t>
                      </a:r>
                      <a:endParaRPr lang="en-US"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0003"/>
                  </a:ext>
                </a:extLst>
              </a:tr>
              <a:tr h="490855">
                <a:tc>
                  <a:txBody>
                    <a:bodyPr/>
                    <a:lstStyle/>
                    <a:p>
                      <a:pPr marL="0" marR="0" algn="ctr">
                        <a:lnSpc>
                          <a:spcPct val="115000"/>
                        </a:lnSpc>
                        <a:spcBef>
                          <a:spcPts val="0"/>
                        </a:spcBef>
                        <a:spcAft>
                          <a:spcPts val="0"/>
                        </a:spcAft>
                      </a:pPr>
                      <a:r>
                        <a:rPr lang="en-US" sz="2800" b="1" dirty="0">
                          <a:solidFill>
                            <a:srgbClr val="7030A0"/>
                          </a:solidFill>
                          <a:effectLst/>
                          <a:latin typeface="Calibri"/>
                          <a:ea typeface="Calibri"/>
                          <a:cs typeface="Times New Roman"/>
                        </a:rPr>
                        <a:t>TOTAL</a:t>
                      </a:r>
                      <a:endParaRPr lang="en-US"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r>
                        <a:rPr lang="en-US" sz="2800" b="1" dirty="0">
                          <a:solidFill>
                            <a:srgbClr val="7030A0"/>
                          </a:solidFill>
                          <a:effectLst/>
                          <a:latin typeface="Calibri"/>
                          <a:ea typeface="Calibri"/>
                          <a:cs typeface="Times New Roman"/>
                        </a:rPr>
                        <a:t>$11,120.26</a:t>
                      </a:r>
                      <a:endParaRPr lang="en-US"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035883930"/>
      </p:ext>
    </p:extLst>
  </p:cSld>
  <p:clrMapOvr>
    <a:masterClrMapping/>
  </p:clrMapOvr>
  <p:transition spd="med">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5" descr="Bullet Backgroun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0"/>
            <a:ext cx="9144000" cy="1295400"/>
          </a:xfrm>
        </p:spPr>
        <p:txBody>
          <a:bodyPr/>
          <a:lstStyle/>
          <a:p>
            <a:pPr algn="ctr" eaLnBrk="1" fontAlgn="auto" hangingPunct="1">
              <a:spcAft>
                <a:spcPts val="0"/>
              </a:spcAft>
              <a:defRPr/>
            </a:pPr>
            <a:r>
              <a:rPr lang="en-US" sz="4200" dirty="0">
                <a:latin typeface="Felix Titling" pitchFamily="82" charset="0"/>
              </a:rPr>
              <a:t>variable Tuition &amp; Fee plan Cont…</a:t>
            </a:r>
          </a:p>
        </p:txBody>
      </p:sp>
      <p:sp>
        <p:nvSpPr>
          <p:cNvPr id="8196" name="Content Placeholder 2"/>
          <p:cNvSpPr>
            <a:spLocks noGrp="1"/>
          </p:cNvSpPr>
          <p:nvPr>
            <p:ph idx="1"/>
          </p:nvPr>
        </p:nvSpPr>
        <p:spPr>
          <a:xfrm>
            <a:off x="457200" y="1447800"/>
            <a:ext cx="8382000" cy="5008563"/>
          </a:xfrm>
        </p:spPr>
        <p:txBody>
          <a:bodyPr/>
          <a:lstStyle/>
          <a:p>
            <a:pPr eaLnBrk="1" hangingPunct="1">
              <a:defRPr/>
            </a:pPr>
            <a:r>
              <a:rPr lang="en-US" altLang="en-US" sz="2300" dirty="0"/>
              <a:t>A </a:t>
            </a:r>
            <a:r>
              <a:rPr lang="en-US" altLang="en-US" sz="2300" b="1" dirty="0"/>
              <a:t>non-resident</a:t>
            </a:r>
            <a:r>
              <a:rPr lang="en-US" altLang="en-US" sz="2300" dirty="0"/>
              <a:t> of Texas living on campus and registered for 12 or more hours will pay per semester approximately:</a:t>
            </a:r>
          </a:p>
          <a:p>
            <a:pPr marL="0" indent="0" eaLnBrk="1" hangingPunct="1">
              <a:buFont typeface="Wingdings 2" pitchFamily="18" charset="2"/>
              <a:buNone/>
              <a:defRPr/>
            </a:pPr>
            <a:endParaRPr lang="en-US" altLang="en-US" sz="2400" dirty="0"/>
          </a:p>
          <a:p>
            <a:pPr marL="0" indent="0" eaLnBrk="1" hangingPunct="1">
              <a:buFont typeface="Wingdings 2" pitchFamily="18" charset="2"/>
              <a:buNone/>
              <a:defRPr/>
            </a:pPr>
            <a:endParaRPr lang="en-US" altLang="en-US" sz="2400" dirty="0"/>
          </a:p>
          <a:p>
            <a:pPr marL="0" indent="0" eaLnBrk="1" hangingPunct="1">
              <a:buFont typeface="Wingdings 2" pitchFamily="18" charset="2"/>
              <a:buNone/>
              <a:defRPr/>
            </a:pPr>
            <a:endParaRPr lang="en-US" altLang="en-US" sz="2400" dirty="0"/>
          </a:p>
          <a:p>
            <a:pPr marL="0" indent="0" eaLnBrk="1" hangingPunct="1">
              <a:buFont typeface="Wingdings 2" pitchFamily="18" charset="2"/>
              <a:buNone/>
              <a:defRPr/>
            </a:pPr>
            <a:endParaRPr lang="en-US" altLang="en-US" sz="2400" dirty="0"/>
          </a:p>
          <a:p>
            <a:pPr marL="0" indent="0" eaLnBrk="1" hangingPunct="1">
              <a:buFont typeface="Wingdings 2" pitchFamily="18" charset="2"/>
              <a:buNone/>
              <a:defRPr/>
            </a:pPr>
            <a:endParaRPr lang="en-US" altLang="en-US" sz="2400" dirty="0"/>
          </a:p>
          <a:p>
            <a:pPr marL="0" indent="0" eaLnBrk="1" hangingPunct="1">
              <a:buFont typeface="Wingdings 2" pitchFamily="18" charset="2"/>
              <a:buNone/>
              <a:defRPr/>
            </a:pPr>
            <a:r>
              <a:rPr lang="en-US" dirty="0"/>
              <a:t>  </a:t>
            </a:r>
          </a:p>
        </p:txBody>
      </p:sp>
      <p:graphicFrame>
        <p:nvGraphicFramePr>
          <p:cNvPr id="4" name="Table 3"/>
          <p:cNvGraphicFramePr>
            <a:graphicFrameLocks noGrp="1"/>
          </p:cNvGraphicFramePr>
          <p:nvPr>
            <p:extLst>
              <p:ext uri="{D42A27DB-BD31-4B8C-83A1-F6EECF244321}">
                <p14:modId xmlns:p14="http://schemas.microsoft.com/office/powerpoint/2010/main" val="3966402863"/>
              </p:ext>
            </p:extLst>
          </p:nvPr>
        </p:nvGraphicFramePr>
        <p:xfrm>
          <a:off x="609600" y="2362200"/>
          <a:ext cx="8077200" cy="2454275"/>
        </p:xfrm>
        <a:graphic>
          <a:graphicData uri="http://schemas.openxmlformats.org/drawingml/2006/table">
            <a:tbl>
              <a:tblPr firstRow="1" firstCol="1" bandRow="1"/>
              <a:tblGrid>
                <a:gridCol w="4114800">
                  <a:extLst>
                    <a:ext uri="{9D8B030D-6E8A-4147-A177-3AD203B41FA5}">
                      <a16:colId xmlns:a16="http://schemas.microsoft.com/office/drawing/2014/main" val="20000"/>
                    </a:ext>
                  </a:extLst>
                </a:gridCol>
                <a:gridCol w="3962400">
                  <a:extLst>
                    <a:ext uri="{9D8B030D-6E8A-4147-A177-3AD203B41FA5}">
                      <a16:colId xmlns:a16="http://schemas.microsoft.com/office/drawing/2014/main" val="20001"/>
                    </a:ext>
                  </a:extLst>
                </a:gridCol>
              </a:tblGrid>
              <a:tr h="490855">
                <a:tc>
                  <a:txBody>
                    <a:bodyPr/>
                    <a:lstStyle/>
                    <a:p>
                      <a:pPr marL="0" marR="0" algn="ctr">
                        <a:lnSpc>
                          <a:spcPct val="115000"/>
                        </a:lnSpc>
                        <a:spcBef>
                          <a:spcPts val="0"/>
                        </a:spcBef>
                        <a:spcAft>
                          <a:spcPts val="0"/>
                        </a:spcAft>
                      </a:pPr>
                      <a:r>
                        <a:rPr lang="en-US" sz="2800" b="1" dirty="0">
                          <a:solidFill>
                            <a:srgbClr val="7030A0"/>
                          </a:solidFill>
                          <a:effectLst/>
                          <a:latin typeface="Calibri"/>
                          <a:ea typeface="Calibri"/>
                          <a:cs typeface="Times New Roman"/>
                        </a:rPr>
                        <a:t>Description of Fees</a:t>
                      </a:r>
                      <a:endParaRPr lang="en-US"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r>
                        <a:rPr lang="en-US" sz="2800" b="1">
                          <a:solidFill>
                            <a:srgbClr val="7030A0"/>
                          </a:solidFill>
                          <a:effectLst/>
                          <a:latin typeface="Calibri"/>
                          <a:ea typeface="Calibri"/>
                          <a:cs typeface="Times New Roman"/>
                        </a:rPr>
                        <a:t>Amount</a:t>
                      </a:r>
                      <a:endParaRPr lang="en-US" sz="2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0000"/>
                  </a:ext>
                </a:extLst>
              </a:tr>
              <a:tr h="490855">
                <a:tc>
                  <a:txBody>
                    <a:bodyPr/>
                    <a:lstStyle/>
                    <a:p>
                      <a:pPr marL="0" marR="0" algn="ctr">
                        <a:lnSpc>
                          <a:spcPct val="115000"/>
                        </a:lnSpc>
                        <a:spcBef>
                          <a:spcPts val="0"/>
                        </a:spcBef>
                        <a:spcAft>
                          <a:spcPts val="0"/>
                        </a:spcAft>
                      </a:pPr>
                      <a:r>
                        <a:rPr lang="en-US" sz="2800" dirty="0">
                          <a:solidFill>
                            <a:srgbClr val="7030A0"/>
                          </a:solidFill>
                          <a:effectLst/>
                          <a:latin typeface="Calibri"/>
                          <a:ea typeface="Calibri"/>
                          <a:cs typeface="Times New Roman"/>
                        </a:rPr>
                        <a:t>Tuition &amp; Mandatory Fees</a:t>
                      </a:r>
                      <a:endParaRPr lang="en-US"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r>
                        <a:rPr lang="en-US" sz="2800" dirty="0">
                          <a:solidFill>
                            <a:srgbClr val="7030A0"/>
                          </a:solidFill>
                          <a:effectLst/>
                          <a:latin typeface="Calibri"/>
                          <a:ea typeface="Calibri"/>
                          <a:cs typeface="Times New Roman"/>
                        </a:rPr>
                        <a:t>$13,173.74</a:t>
                      </a:r>
                      <a:endParaRPr lang="en-US"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0001"/>
                  </a:ext>
                </a:extLst>
              </a:tr>
              <a:tr h="490855">
                <a:tc>
                  <a:txBody>
                    <a:bodyPr/>
                    <a:lstStyle/>
                    <a:p>
                      <a:pPr marL="0" marR="0" algn="ctr">
                        <a:lnSpc>
                          <a:spcPct val="115000"/>
                        </a:lnSpc>
                        <a:spcBef>
                          <a:spcPts val="0"/>
                        </a:spcBef>
                        <a:spcAft>
                          <a:spcPts val="0"/>
                        </a:spcAft>
                      </a:pPr>
                      <a:r>
                        <a:rPr lang="en-US" sz="2800" dirty="0">
                          <a:solidFill>
                            <a:srgbClr val="7030A0"/>
                          </a:solidFill>
                          <a:effectLst/>
                          <a:latin typeface="Calibri"/>
                          <a:ea typeface="Calibri"/>
                          <a:cs typeface="Times New Roman"/>
                        </a:rPr>
                        <a:t>Meals &amp; Laundry</a:t>
                      </a:r>
                      <a:endParaRPr lang="en-US"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r>
                        <a:rPr lang="en-US" sz="2800" dirty="0">
                          <a:solidFill>
                            <a:srgbClr val="7030A0"/>
                          </a:solidFill>
                          <a:effectLst/>
                          <a:latin typeface="Calibri"/>
                          <a:ea typeface="Calibri"/>
                          <a:cs typeface="Times New Roman"/>
                        </a:rPr>
                        <a:t>$1,851.45</a:t>
                      </a:r>
                      <a:endParaRPr lang="en-US"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0002"/>
                  </a:ext>
                </a:extLst>
              </a:tr>
              <a:tr h="490855">
                <a:tc>
                  <a:txBody>
                    <a:bodyPr/>
                    <a:lstStyle/>
                    <a:p>
                      <a:pPr marL="0" marR="0" algn="ctr">
                        <a:lnSpc>
                          <a:spcPct val="115000"/>
                        </a:lnSpc>
                        <a:spcBef>
                          <a:spcPts val="0"/>
                        </a:spcBef>
                        <a:spcAft>
                          <a:spcPts val="0"/>
                        </a:spcAft>
                      </a:pPr>
                      <a:r>
                        <a:rPr lang="en-US" sz="2800" dirty="0">
                          <a:solidFill>
                            <a:srgbClr val="7030A0"/>
                          </a:solidFill>
                          <a:effectLst/>
                          <a:latin typeface="Calibri"/>
                          <a:ea typeface="Calibri"/>
                          <a:cs typeface="Times New Roman"/>
                        </a:rPr>
                        <a:t>Housing(</a:t>
                      </a:r>
                      <a:r>
                        <a:rPr lang="en-US" sz="2800" dirty="0" err="1">
                          <a:solidFill>
                            <a:srgbClr val="7030A0"/>
                          </a:solidFill>
                          <a:effectLst/>
                          <a:latin typeface="Calibri"/>
                          <a:ea typeface="Calibri"/>
                          <a:cs typeface="Times New Roman"/>
                        </a:rPr>
                        <a:t>Univ</a:t>
                      </a:r>
                      <a:r>
                        <a:rPr lang="en-US" sz="2800" dirty="0">
                          <a:solidFill>
                            <a:srgbClr val="7030A0"/>
                          </a:solidFill>
                          <a:effectLst/>
                          <a:latin typeface="Calibri"/>
                          <a:ea typeface="Calibri"/>
                          <a:cs typeface="Times New Roman"/>
                        </a:rPr>
                        <a:t> College)</a:t>
                      </a:r>
                      <a:endParaRPr lang="en-US"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r>
                        <a:rPr lang="en-US" sz="2800" dirty="0">
                          <a:solidFill>
                            <a:srgbClr val="7030A0"/>
                          </a:solidFill>
                          <a:effectLst/>
                          <a:latin typeface="Calibri"/>
                          <a:ea typeface="Calibri"/>
                          <a:cs typeface="Times New Roman"/>
                        </a:rPr>
                        <a:t>$3,730.00</a:t>
                      </a:r>
                      <a:endParaRPr lang="en-US"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0003"/>
                  </a:ext>
                </a:extLst>
              </a:tr>
              <a:tr h="490855">
                <a:tc>
                  <a:txBody>
                    <a:bodyPr/>
                    <a:lstStyle/>
                    <a:p>
                      <a:pPr marL="0" marR="0" algn="ctr">
                        <a:lnSpc>
                          <a:spcPct val="115000"/>
                        </a:lnSpc>
                        <a:spcBef>
                          <a:spcPts val="0"/>
                        </a:spcBef>
                        <a:spcAft>
                          <a:spcPts val="0"/>
                        </a:spcAft>
                      </a:pPr>
                      <a:r>
                        <a:rPr lang="en-US" sz="2800" b="1" dirty="0">
                          <a:solidFill>
                            <a:srgbClr val="7030A0"/>
                          </a:solidFill>
                          <a:effectLst/>
                          <a:latin typeface="Calibri"/>
                          <a:ea typeface="Calibri"/>
                          <a:cs typeface="Times New Roman"/>
                        </a:rPr>
                        <a:t>TOTAL</a:t>
                      </a:r>
                      <a:endParaRPr lang="en-US"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r>
                        <a:rPr lang="en-US" sz="2800" b="1" dirty="0">
                          <a:solidFill>
                            <a:srgbClr val="7030A0"/>
                          </a:solidFill>
                          <a:effectLst/>
                          <a:latin typeface="Calibri"/>
                          <a:ea typeface="Calibri"/>
                          <a:cs typeface="Times New Roman"/>
                        </a:rPr>
                        <a:t>$18,755.19</a:t>
                      </a:r>
                      <a:endParaRPr lang="en-US"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631111272"/>
      </p:ext>
    </p:extLst>
  </p:cSld>
  <p:clrMapOvr>
    <a:masterClrMapping/>
  </p:clrMapOvr>
  <p:transition spd="med">
    <p:wip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270d532c-a5a5-4997-a500-6c96756184d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AC99F36FD82AD40B4961E27C097B809" ma:contentTypeVersion="17" ma:contentTypeDescription="Create a new document." ma:contentTypeScope="" ma:versionID="bbe37f463a264a072975ad5681ac647a">
  <xsd:schema xmlns:xsd="http://www.w3.org/2001/XMLSchema" xmlns:xs="http://www.w3.org/2001/XMLSchema" xmlns:p="http://schemas.microsoft.com/office/2006/metadata/properties" xmlns:ns3="270d532c-a5a5-4997-a500-6c96756184d5" xmlns:ns4="c32a3cfe-9113-4a77-8460-fdf7decabaa0" targetNamespace="http://schemas.microsoft.com/office/2006/metadata/properties" ma:root="true" ma:fieldsID="b03762419576e23ed2caaadd04f07766" ns3:_="" ns4:_="">
    <xsd:import namespace="270d532c-a5a5-4997-a500-6c96756184d5"/>
    <xsd:import namespace="c32a3cfe-9113-4a77-8460-fdf7decabaa0"/>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4:SharedWithUsers" minOccurs="0"/>
                <xsd:element ref="ns4:SharedWithDetails" minOccurs="0"/>
                <xsd:element ref="ns4:SharingHintHash"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70d532c-a5a5-4997-a500-6c96756184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32a3cfe-9113-4a77-8460-fdf7decabaa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10CF760-57B5-4332-8EBB-DF4595D3C7D2}">
  <ds:schemaRefs>
    <ds:schemaRef ds:uri="http://schemas.microsoft.com/sharepoint/v3/contenttype/forms"/>
  </ds:schemaRefs>
</ds:datastoreItem>
</file>

<file path=customXml/itemProps2.xml><?xml version="1.0" encoding="utf-8"?>
<ds:datastoreItem xmlns:ds="http://schemas.openxmlformats.org/officeDocument/2006/customXml" ds:itemID="{4047C757-44F9-4637-A1D6-57D9A759AFFB}">
  <ds:schemaRefs>
    <ds:schemaRef ds:uri="http://purl.org/dc/terms/"/>
    <ds:schemaRef ds:uri="270d532c-a5a5-4997-a500-6c96756184d5"/>
    <ds:schemaRef ds:uri="http://schemas.microsoft.com/office/2006/metadata/properties"/>
    <ds:schemaRef ds:uri="http://purl.org/dc/elements/1.1/"/>
    <ds:schemaRef ds:uri="http://purl.org/dc/dcmitype/"/>
    <ds:schemaRef ds:uri="c32a3cfe-9113-4a77-8460-fdf7decabaa0"/>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3E89F94B-B30E-431D-9B55-25C5FC36DB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70d532c-a5a5-4997-a500-6c96756184d5"/>
    <ds:schemaRef ds:uri="c32a3cfe-9113-4a77-8460-fdf7decabaa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Opulent</Template>
  <TotalTime>8183</TotalTime>
  <Words>2348</Words>
  <Application>Microsoft Office PowerPoint</Application>
  <PresentationFormat>On-screen Show (4:3)</PresentationFormat>
  <Paragraphs>236</Paragraphs>
  <Slides>29</Slides>
  <Notes>29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29</vt:i4>
      </vt:variant>
    </vt:vector>
  </HeadingPairs>
  <TitlesOfParts>
    <vt:vector size="38" baseType="lpstr">
      <vt:lpstr>Arial</vt:lpstr>
      <vt:lpstr>Calibri</vt:lpstr>
      <vt:lpstr>Elephant</vt:lpstr>
      <vt:lpstr>Felix Titling</vt:lpstr>
      <vt:lpstr>Times New Roman</vt:lpstr>
      <vt:lpstr>Trebuchet MS</vt:lpstr>
      <vt:lpstr>Wingdings</vt:lpstr>
      <vt:lpstr>Wingdings 2</vt:lpstr>
      <vt:lpstr>Opulent</vt:lpstr>
      <vt:lpstr>New Student orientation-dept of Treasury Services</vt:lpstr>
      <vt:lpstr>Tuition &amp; Fee rate Plans </vt:lpstr>
      <vt:lpstr>Tuition &amp; Fee rate Plans cont…</vt:lpstr>
      <vt:lpstr>Guaranteed Tuition &amp; Fee Plan </vt:lpstr>
      <vt:lpstr>Guaranteed Tuition &amp; Fee plan Cont…</vt:lpstr>
      <vt:lpstr>Guaranteed Tuition &amp; Fee plan Cont…</vt:lpstr>
      <vt:lpstr>Variable  Tuition &amp; Fee Plan </vt:lpstr>
      <vt:lpstr>variable Tuition &amp; Fee plan Cont…</vt:lpstr>
      <vt:lpstr>variable Tuition &amp; Fee plan Cont…</vt:lpstr>
      <vt:lpstr>Selection of tuition &amp; fee rate plan</vt:lpstr>
      <vt:lpstr>Selection of tuition &amp; fee rate plan Cont….</vt:lpstr>
      <vt:lpstr>Tuition &amp; Fee installment Plan &amp; due date </vt:lpstr>
      <vt:lpstr>Tuition &amp; Fee installment plan &amp; due date Cont…</vt:lpstr>
      <vt:lpstr>Tuition &amp; Fee installment plan &amp; due date Cont…</vt:lpstr>
      <vt:lpstr>Tuition &amp; Fee installment plan &amp; due date Cont…</vt:lpstr>
      <vt:lpstr>Payment Methods</vt:lpstr>
      <vt:lpstr>Billing notifications </vt:lpstr>
      <vt:lpstr>Billing notifications </vt:lpstr>
      <vt:lpstr>Billing notifications </vt:lpstr>
      <vt:lpstr>Ferpa</vt:lpstr>
      <vt:lpstr>Book vouchers</vt:lpstr>
      <vt:lpstr>refunds</vt:lpstr>
      <vt:lpstr>Refunds Continued…</vt:lpstr>
      <vt:lpstr> Housing</vt:lpstr>
      <vt:lpstr>What if I Drop a course?</vt:lpstr>
      <vt:lpstr>What if I Drop a course? Cont…</vt:lpstr>
      <vt:lpstr>Office hours</vt:lpstr>
      <vt:lpstr>Contact us</vt:lpstr>
      <vt:lpstr>Questions? Comments? Concerns?</vt:lpstr>
    </vt:vector>
  </TitlesOfParts>
  <Company>Prairie View A&amp;M Unversity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Srredd</dc:creator>
  <cp:lastModifiedBy>Equilla Q Jackson</cp:lastModifiedBy>
  <cp:revision>264</cp:revision>
  <cp:lastPrinted>2020-01-08T14:35:52Z</cp:lastPrinted>
  <dcterms:created xsi:type="dcterms:W3CDTF">2009-05-18T13:45:01Z</dcterms:created>
  <dcterms:modified xsi:type="dcterms:W3CDTF">2025-04-14T21:45:39Z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0x0101009AC99F36FD82AD40B4961E27C097B809</vt:lpwstr>
  </property>
</Properties>
</file>