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4"/>
  </p:sldMasterIdLst>
  <p:notesMasterIdLst>
    <p:notesMasterId r:id="rId44"/>
  </p:notesMasterIdLst>
  <p:sldIdLst>
    <p:sldId id="256" r:id="rId5"/>
    <p:sldId id="286" r:id="rId6"/>
    <p:sldId id="269" r:id="rId7"/>
    <p:sldId id="262" r:id="rId8"/>
    <p:sldId id="270" r:id="rId9"/>
    <p:sldId id="288" r:id="rId10"/>
    <p:sldId id="264" r:id="rId11"/>
    <p:sldId id="265" r:id="rId12"/>
    <p:sldId id="274" r:id="rId13"/>
    <p:sldId id="306" r:id="rId14"/>
    <p:sldId id="276" r:id="rId15"/>
    <p:sldId id="263" r:id="rId16"/>
    <p:sldId id="278" r:id="rId17"/>
    <p:sldId id="281" r:id="rId18"/>
    <p:sldId id="280" r:id="rId19"/>
    <p:sldId id="271" r:id="rId20"/>
    <p:sldId id="296" r:id="rId21"/>
    <p:sldId id="299" r:id="rId22"/>
    <p:sldId id="268" r:id="rId23"/>
    <p:sldId id="282" r:id="rId24"/>
    <p:sldId id="294" r:id="rId25"/>
    <p:sldId id="303" r:id="rId26"/>
    <p:sldId id="307" r:id="rId27"/>
    <p:sldId id="291" r:id="rId28"/>
    <p:sldId id="311" r:id="rId29"/>
    <p:sldId id="260" r:id="rId30"/>
    <p:sldId id="309" r:id="rId31"/>
    <p:sldId id="266" r:id="rId32"/>
    <p:sldId id="310" r:id="rId33"/>
    <p:sldId id="301" r:id="rId34"/>
    <p:sldId id="302" r:id="rId35"/>
    <p:sldId id="305" r:id="rId36"/>
    <p:sldId id="300" r:id="rId37"/>
    <p:sldId id="298" r:id="rId38"/>
    <p:sldId id="277" r:id="rId39"/>
    <p:sldId id="295" r:id="rId40"/>
    <p:sldId id="304" r:id="rId41"/>
    <p:sldId id="289" r:id="rId42"/>
    <p:sldId id="308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9C807C-20EB-494B-9225-90A03165EEF0}" v="491" dt="2022-04-22T04:20:26.849"/>
    <p1510:client id="{0A32CEF8-E99C-4523-8C4D-EA1E714385F5}" v="13" dt="2022-04-23T12:30:01.873"/>
    <p1510:client id="{0A69E5F3-A063-4CE6-A3A0-4ABC75048C50}" v="459" dt="2022-04-21T07:32:46.638"/>
    <p1510:client id="{0D5E3293-AC9E-4366-BCBC-C93F85C80363}" v="21" dt="2022-04-23T12:57:06.670"/>
    <p1510:client id="{1237CBDF-45EB-4EAA-82D5-6A7C41EAADA2}" v="253" dt="2022-04-22T17:29:54.157"/>
    <p1510:client id="{12E1749C-27BF-484B-8486-C3554FDDA32F}" v="475" dt="2022-04-22T18:29:12.845"/>
    <p1510:client id="{173E0A8B-53D4-4814-9416-DD5B9B540758}" v="662" dt="2022-04-21T19:58:57.839"/>
    <p1510:client id="{1936C4CF-0328-4822-82D2-0167D18B929B}" v="52" dt="2022-04-23T12:12:14.212"/>
    <p1510:client id="{1A460FEF-6178-49DF-A4CE-A164FB79554C}" v="9" dt="2022-04-23T19:20:00.524"/>
    <p1510:client id="{1B8F5791-227E-41D2-B2C8-72C098F6D2D9}" v="6" dt="2022-04-23T12:19:37.860"/>
    <p1510:client id="{20181B50-D0EA-4396-9C35-E37E576384BC}" v="2" dt="2022-04-21T21:50:00.941"/>
    <p1510:client id="{23E1F014-0D1A-4AED-B1CD-B2335A0120BA}" v="11" dt="2022-04-22T05:40:41.765"/>
    <p1510:client id="{28517CA9-C016-CB2E-60E8-3A0C70DF2BEA}" v="5" dt="2022-04-19T17:57:23.994"/>
    <p1510:client id="{335A8A24-6001-4075-A7FA-5447881CF24E}" v="72" dt="2022-04-22T00:43:26.862"/>
    <p1510:client id="{3922BB3C-3945-44F8-B8D8-C25819F3915C}" v="10" dt="2022-04-19T15:30:58.122"/>
    <p1510:client id="{3BCE4BBF-CFC3-4B1B-9BAF-AE2626C16747}" v="136" dt="2022-04-21T18:43:04.089"/>
    <p1510:client id="{3D02BFC9-2705-4CBC-B9B2-04318DF062D9}" v="401" dt="2022-04-23T04:40:51.286"/>
    <p1510:client id="{4502D47E-8FFF-4B74-8270-8B8DB5C6A730}" v="72" dt="2022-04-21T19:43:15.984"/>
    <p1510:client id="{475E8C18-0067-439E-8C6B-87C2D9BF48F6}" v="37" dt="2022-04-23T15:05:02.713"/>
    <p1510:client id="{4C8C871F-5F93-45F8-985E-C73A59080D32}" v="679" dt="2022-04-22T03:37:40.225"/>
    <p1510:client id="{4DCA880A-159F-4B95-846D-A9F9E6E97B9F}" v="261" dt="2022-04-23T16:48:27.399"/>
    <p1510:client id="{51F77694-B51B-4E7C-81F6-832B631F6F76}" v="180" dt="2022-04-22T21:55:10.166"/>
    <p1510:client id="{52EBB87F-9A9B-43D3-A684-B465C7BEC95E}" v="41" dt="2022-04-23T12:56:37.539"/>
    <p1510:client id="{53FDBFE0-FCE6-4992-8BD7-5867AB854699}" v="96" dt="2022-04-23T11:07:46.051"/>
    <p1510:client id="{55F76ECD-EA9C-4526-8A9B-F3631C4FA052}" v="12" dt="2022-04-23T14:26:29.101"/>
    <p1510:client id="{56034F82-A892-42B3-AEE5-C0980D6E43C3}" v="5" dt="2022-04-23T01:23:45.650"/>
    <p1510:client id="{59D1F887-8284-4673-976E-15192181432D}" v="80" dt="2022-04-21T20:36:24.053"/>
    <p1510:client id="{5C0AECB8-1CDC-45BB-A5A0-39707961D0C6}" v="10" dt="2022-04-23T13:40:57.440"/>
    <p1510:client id="{650D32D3-7245-42FF-B2A3-310585D75F39}" v="13" dt="2022-04-23T10:00:25.476"/>
    <p1510:client id="{66CF72C3-5C88-444C-BB47-90B3125AD781}" v="636" dt="2022-04-21T21:39:01.418"/>
    <p1510:client id="{672AC6C8-2D5B-460E-9285-DF6B60F85F76}" v="65" dt="2022-04-22T03:00:20.002"/>
    <p1510:client id="{673FF473-A5EC-48BC-AD51-60358BF0C696}" v="105" dt="2022-04-21T21:02:58.224"/>
    <p1510:client id="{6E669FF9-1A42-474A-BCD9-B6AA0702E3CD}" v="7" dt="2022-04-23T12:35:50.479"/>
    <p1510:client id="{7DD4730B-D056-4602-8717-E1034EF6B7D7}" v="129" dt="2022-04-23T08:45:07.355"/>
    <p1510:client id="{873E8959-2DE5-4994-B724-1AB81981D55C}" v="51" dt="2022-04-19T17:42:38.153"/>
    <p1510:client id="{8BDE41BA-F1C5-4D52-9254-C1D981045A42}" v="16" dt="2022-04-23T16:25:26.227"/>
    <p1510:client id="{8C4315D4-58D1-4534-9777-27EBF14F17BB}" v="1" dt="2022-04-22T05:20:13.649"/>
    <p1510:client id="{8CC9E9E6-AC3C-44FB-B0E8-D1E68B1C47A5}" v="138" dt="2022-04-23T04:51:52.953"/>
    <p1510:client id="{96FCB897-8507-4522-A47C-AA08479E9DC1}" v="1158" dt="2022-04-21T21:28:35.630"/>
    <p1510:client id="{9982B33B-A0EB-4142-9F9F-051E62EB859E}" v="14" dt="2022-04-23T03:07:23.965"/>
    <p1510:client id="{A4ED6A09-2DD5-416E-A600-A1BA545A1DD6}" v="82" dt="2022-04-23T15:52:10.736"/>
    <p1510:client id="{A6262E12-CE4F-454A-AA8F-2412763DBFBA}" v="77" dt="2022-04-23T16:47:53.046"/>
    <p1510:client id="{A631B93E-F008-4A46-AE4F-691756892A5A}" v="77" dt="2022-04-23T04:15:30.811"/>
    <p1510:client id="{A67A77A9-ED0C-4D57-A985-8FB3EA906DAA}" v="34" dt="2022-04-21T22:18:40.883"/>
    <p1510:client id="{AFF4D5B3-1F9F-4FE7-A4F7-F0B637D2AE8D}" v="20" dt="2022-04-23T16:24:30.699"/>
    <p1510:client id="{B5070D96-4718-466C-95CC-048EB3FD5D6D}" v="122" dt="2022-04-23T03:20:05.589"/>
    <p1510:client id="{B86894CC-1A99-41CB-9B37-1DACF7BB3AC7}" v="741" dt="2022-04-23T13:43:24.556"/>
    <p1510:client id="{BD85E8E7-D87A-4B5A-9F6F-5E7E4D68BB2A}" v="56" dt="2022-04-21T22:37:04.477"/>
    <p1510:client id="{BF5B9F84-9A06-4849-88FD-829B6C03ED1D}" v="4" dt="2022-04-23T17:12:13.070"/>
    <p1510:client id="{C1DEC168-EAF0-47B9-B038-EC3D0032EDCD}" v="27" dt="2022-04-22T22:05:42.762"/>
    <p1510:client id="{C39B5147-2F6D-47F9-85D0-B6D0B0F3A504}" v="338" dt="2022-04-23T13:13:10.637"/>
    <p1510:client id="{C757B420-EBFA-44C3-AC78-9006F1F181DB}" v="598" dt="2022-04-23T05:52:51.083"/>
    <p1510:client id="{C9E6B701-556B-4621-83B3-603A0BD0E86D}" v="48" dt="2022-04-23T01:15:00.772"/>
    <p1510:client id="{CA3F646B-5AFC-437C-953C-CD74E6527217}" v="73" dt="2022-04-21T20:11:29.689"/>
    <p1510:client id="{CC01B969-86B7-4AE4-8A97-1A7D3785B8F0}" v="312" dt="2022-04-23T02:24:17.531"/>
    <p1510:client id="{CE7D0469-BDB4-45C8-8C4E-78060654E171}" v="6" dt="2022-04-21T20:16:50.229"/>
    <p1510:client id="{D6CF8B84-24BD-4001-A8F1-27A951E793D9}" v="107" dt="2022-04-18T21:26:42.466"/>
    <p1510:client id="{DAE5F2C8-5B33-470F-BFED-A18DCDC0B5A6}" v="3" dt="2022-04-23T07:34:27.978"/>
    <p1510:client id="{DBD8AC8C-0421-46D8-9728-CA8DB105C051}" v="143" dt="2022-04-23T18:53:50.901"/>
    <p1510:client id="{DEFBB838-58EE-496E-B4A0-66C92ACF6B6F}" v="47" dt="2022-04-23T15:57:59.496"/>
    <p1510:client id="{E0C887B9-FBF3-4C08-B148-09F581A23495}" v="1" dt="2022-04-22T01:35:49.421"/>
    <p1510:client id="{E2D5AB95-FCDA-4072-84F9-8BCDFC43DD6C}" v="125" dt="2022-04-23T15:21:21.680"/>
    <p1510:client id="{E34DC6D3-1C64-491A-B1CD-B7B6D8E7A0A3}" v="340" dt="2022-04-23T03:28:06.945"/>
    <p1510:client id="{EC3D7120-6D1C-4E4F-9E23-76A1731F5F7D}" v="11" dt="2022-04-23T16:29:07.854"/>
    <p1510:client id="{EDD13470-1FB2-CFE0-AA5D-CBFFA37B1E2B}" v="2" dt="2022-04-19T17:18:58.308"/>
    <p1510:client id="{EE813140-8B85-49BE-AC8D-9BB0F99ACA6C}" v="2" dt="2022-04-21T04:14:22.779"/>
    <p1510:client id="{F0FFB9A0-4A35-4658-B665-A9D36F42D4C1}" v="43" dt="2022-04-23T17:30:33.547"/>
    <p1510:client id="{FD36EB45-66BF-48F2-B869-3CA4F0E29340}" v="182" dt="2022-04-21T22:26:28.3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9.xml" Id="rId13" /><Relationship Type="http://schemas.openxmlformats.org/officeDocument/2006/relationships/slide" Target="slides/slide14.xml" Id="rId18" /><Relationship Type="http://schemas.openxmlformats.org/officeDocument/2006/relationships/slide" Target="slides/slide22.xml" Id="rId26" /><Relationship Type="http://schemas.openxmlformats.org/officeDocument/2006/relationships/slide" Target="slides/slide35.xml" Id="rId39" /><Relationship Type="http://schemas.openxmlformats.org/officeDocument/2006/relationships/slide" Target="slides/slide17.xml" Id="rId21" /><Relationship Type="http://schemas.openxmlformats.org/officeDocument/2006/relationships/slide" Target="slides/slide30.xml" Id="rId34" /><Relationship Type="http://schemas.openxmlformats.org/officeDocument/2006/relationships/slide" Target="slides/slide38.xml" Id="rId42" /><Relationship Type="http://schemas.openxmlformats.org/officeDocument/2006/relationships/theme" Target="theme/theme1.xml" Id="rId47" /><Relationship Type="http://schemas.microsoft.com/office/2015/10/relationships/revisionInfo" Target="revisionInfo.xml" Id="rId50" /><Relationship Type="http://schemas.openxmlformats.org/officeDocument/2006/relationships/slide" Target="slides/slide3.xml" Id="rId7" /><Relationship Type="http://schemas.openxmlformats.org/officeDocument/2006/relationships/customXml" Target="../customXml/item2.xml" Id="rId2" /><Relationship Type="http://schemas.openxmlformats.org/officeDocument/2006/relationships/slide" Target="slides/slide12.xml" Id="rId16" /><Relationship Type="http://schemas.openxmlformats.org/officeDocument/2006/relationships/slide" Target="slides/slide25.xml" Id="rId29" /><Relationship Type="http://schemas.openxmlformats.org/officeDocument/2006/relationships/slide" Target="slides/slide7.xml" Id="rId11" /><Relationship Type="http://schemas.openxmlformats.org/officeDocument/2006/relationships/slide" Target="slides/slide20.xml" Id="rId24" /><Relationship Type="http://schemas.openxmlformats.org/officeDocument/2006/relationships/slide" Target="slides/slide28.xml" Id="rId32" /><Relationship Type="http://schemas.openxmlformats.org/officeDocument/2006/relationships/slide" Target="slides/slide33.xml" Id="rId37" /><Relationship Type="http://schemas.openxmlformats.org/officeDocument/2006/relationships/slide" Target="slides/slide36.xml" Id="rId40" /><Relationship Type="http://schemas.openxmlformats.org/officeDocument/2006/relationships/presProps" Target="presProps.xml" Id="rId45" /><Relationship Type="http://schemas.openxmlformats.org/officeDocument/2006/relationships/slide" Target="slides/slide1.xml" Id="rId5" /><Relationship Type="http://schemas.openxmlformats.org/officeDocument/2006/relationships/slide" Target="slides/slide11.xml" Id="rId15" /><Relationship Type="http://schemas.openxmlformats.org/officeDocument/2006/relationships/slide" Target="slides/slide19.xml" Id="rId23" /><Relationship Type="http://schemas.openxmlformats.org/officeDocument/2006/relationships/slide" Target="slides/slide24.xml" Id="rId28" /><Relationship Type="http://schemas.openxmlformats.org/officeDocument/2006/relationships/slide" Target="slides/slide32.xml" Id="rId36" /><Relationship Type="http://schemas.openxmlformats.org/officeDocument/2006/relationships/slide" Target="slides/slide6.xml" Id="rId10" /><Relationship Type="http://schemas.openxmlformats.org/officeDocument/2006/relationships/slide" Target="slides/slide15.xml" Id="rId19" /><Relationship Type="http://schemas.openxmlformats.org/officeDocument/2006/relationships/slide" Target="slides/slide27.xml" Id="rId31" /><Relationship Type="http://schemas.openxmlformats.org/officeDocument/2006/relationships/notesMaster" Target="notesMasters/notesMaster1.xml" Id="rId44" /><Relationship Type="http://schemas.openxmlformats.org/officeDocument/2006/relationships/slideMaster" Target="slideMasters/slideMaster1.xml" Id="rId4" /><Relationship Type="http://schemas.openxmlformats.org/officeDocument/2006/relationships/slide" Target="slides/slide5.xml" Id="rId9" /><Relationship Type="http://schemas.openxmlformats.org/officeDocument/2006/relationships/slide" Target="slides/slide10.xml" Id="rId14" /><Relationship Type="http://schemas.openxmlformats.org/officeDocument/2006/relationships/slide" Target="slides/slide18.xml" Id="rId22" /><Relationship Type="http://schemas.openxmlformats.org/officeDocument/2006/relationships/slide" Target="slides/slide23.xml" Id="rId27" /><Relationship Type="http://schemas.openxmlformats.org/officeDocument/2006/relationships/slide" Target="slides/slide26.xml" Id="rId30" /><Relationship Type="http://schemas.openxmlformats.org/officeDocument/2006/relationships/slide" Target="slides/slide31.xml" Id="rId35" /><Relationship Type="http://schemas.openxmlformats.org/officeDocument/2006/relationships/slide" Target="slides/slide39.xml" Id="rId43" /><Relationship Type="http://schemas.openxmlformats.org/officeDocument/2006/relationships/tableStyles" Target="tableStyles.xml" Id="rId48" /><Relationship Type="http://schemas.openxmlformats.org/officeDocument/2006/relationships/slide" Target="slides/slide4.xml" Id="rId8" /><Relationship Type="http://schemas.openxmlformats.org/officeDocument/2006/relationships/customXml" Target="../customXml/item3.xml" Id="rId3" /><Relationship Type="http://schemas.openxmlformats.org/officeDocument/2006/relationships/slide" Target="slides/slide8.xml" Id="rId12" /><Relationship Type="http://schemas.openxmlformats.org/officeDocument/2006/relationships/slide" Target="slides/slide13.xml" Id="rId17" /><Relationship Type="http://schemas.openxmlformats.org/officeDocument/2006/relationships/slide" Target="slides/slide21.xml" Id="rId25" /><Relationship Type="http://schemas.openxmlformats.org/officeDocument/2006/relationships/slide" Target="slides/slide29.xml" Id="rId33" /><Relationship Type="http://schemas.openxmlformats.org/officeDocument/2006/relationships/slide" Target="slides/slide34.xml" Id="rId38" /><Relationship Type="http://schemas.openxmlformats.org/officeDocument/2006/relationships/viewProps" Target="viewProps.xml" Id="rId46" /><Relationship Type="http://schemas.openxmlformats.org/officeDocument/2006/relationships/slide" Target="slides/slide16.xml" Id="rId20" /><Relationship Type="http://schemas.openxmlformats.org/officeDocument/2006/relationships/slide" Target="slides/slide37.xml" Id="rId41" /><Relationship Type="http://schemas.openxmlformats.org/officeDocument/2006/relationships/customXml" Target="../customXml/item1.xml" Id="rId1" /><Relationship Type="http://schemas.openxmlformats.org/officeDocument/2006/relationships/slide" Target="slides/slide2.xml" Id="rId6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F4A735-2B7E-4BBB-B1DD-ED9A7C73E2C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FCCF90C-2C27-48FD-81A6-9CB62248279C}">
      <dgm:prSet/>
      <dgm:spPr/>
      <dgm:t>
        <a:bodyPr/>
        <a:lstStyle/>
        <a:p>
          <a:pPr rtl="0"/>
          <a:r>
            <a:rPr lang="en-US">
              <a:latin typeface="Times New Roman"/>
              <a:cs typeface="Times New Roman"/>
            </a:rPr>
            <a:t>1. Project Scope / Deliverables</a:t>
          </a:r>
        </a:p>
      </dgm:t>
    </dgm:pt>
    <dgm:pt modelId="{188C2641-727E-40BF-A4B0-FC2BF30DF5DA}" type="parTrans" cxnId="{3F29E68C-D973-446D-A6D1-15C3E43C72CE}">
      <dgm:prSet/>
      <dgm:spPr/>
      <dgm:t>
        <a:bodyPr/>
        <a:lstStyle/>
        <a:p>
          <a:endParaRPr lang="en-US"/>
        </a:p>
      </dgm:t>
    </dgm:pt>
    <dgm:pt modelId="{88CCF2B9-50B5-4F3F-BED9-DCAF3B945530}" type="sibTrans" cxnId="{3F29E68C-D973-446D-A6D1-15C3E43C72CE}">
      <dgm:prSet/>
      <dgm:spPr/>
      <dgm:t>
        <a:bodyPr/>
        <a:lstStyle/>
        <a:p>
          <a:endParaRPr lang="en-US"/>
        </a:p>
      </dgm:t>
    </dgm:pt>
    <dgm:pt modelId="{8D0885E6-2B79-48F1-A358-80844B041299}">
      <dgm:prSet/>
      <dgm:spPr/>
      <dgm:t>
        <a:bodyPr/>
        <a:lstStyle/>
        <a:p>
          <a:pPr rtl="0"/>
          <a:r>
            <a:rPr lang="en-US">
              <a:latin typeface="Times New Roman"/>
              <a:cs typeface="Times New Roman"/>
            </a:rPr>
            <a:t>2. Background</a:t>
          </a:r>
        </a:p>
      </dgm:t>
    </dgm:pt>
    <dgm:pt modelId="{E27732E1-0B3F-4543-BA73-3DFE22650644}" type="parTrans" cxnId="{1ED14654-2A57-4A54-B4A0-98D17770FB8F}">
      <dgm:prSet/>
      <dgm:spPr/>
      <dgm:t>
        <a:bodyPr/>
        <a:lstStyle/>
        <a:p>
          <a:endParaRPr lang="en-US"/>
        </a:p>
      </dgm:t>
    </dgm:pt>
    <dgm:pt modelId="{F3657703-2689-4EAD-A91F-51EC01B0EDA3}" type="sibTrans" cxnId="{1ED14654-2A57-4A54-B4A0-98D17770FB8F}">
      <dgm:prSet/>
      <dgm:spPr/>
      <dgm:t>
        <a:bodyPr/>
        <a:lstStyle/>
        <a:p>
          <a:endParaRPr lang="en-US"/>
        </a:p>
      </dgm:t>
    </dgm:pt>
    <dgm:pt modelId="{53D663C9-2198-4991-8411-6D9953B11F95}">
      <dgm:prSet/>
      <dgm:spPr/>
      <dgm:t>
        <a:bodyPr/>
        <a:lstStyle/>
        <a:p>
          <a:pPr rtl="0"/>
          <a:r>
            <a:rPr lang="en-US">
              <a:latin typeface="Times New Roman"/>
              <a:cs typeface="Times New Roman"/>
            </a:rPr>
            <a:t>3. Process Description</a:t>
          </a:r>
        </a:p>
      </dgm:t>
    </dgm:pt>
    <dgm:pt modelId="{2DE5B7C5-61D8-4781-82E6-3A1C46E5202B}" type="parTrans" cxnId="{2124C848-4C6D-45C2-855B-07592155C229}">
      <dgm:prSet/>
      <dgm:spPr/>
      <dgm:t>
        <a:bodyPr/>
        <a:lstStyle/>
        <a:p>
          <a:endParaRPr lang="en-US"/>
        </a:p>
      </dgm:t>
    </dgm:pt>
    <dgm:pt modelId="{2FB11A2F-E9DF-45F2-8928-530130686C20}" type="sibTrans" cxnId="{2124C848-4C6D-45C2-855B-07592155C229}">
      <dgm:prSet/>
      <dgm:spPr/>
      <dgm:t>
        <a:bodyPr/>
        <a:lstStyle/>
        <a:p>
          <a:endParaRPr lang="en-US"/>
        </a:p>
      </dgm:t>
    </dgm:pt>
    <dgm:pt modelId="{4EB981EC-E82F-4999-93B3-102C63CF60DB}">
      <dgm:prSet/>
      <dgm:spPr/>
      <dgm:t>
        <a:bodyPr/>
        <a:lstStyle/>
        <a:p>
          <a:pPr rtl="0"/>
          <a:r>
            <a:rPr lang="en-US">
              <a:latin typeface="Times New Roman"/>
              <a:cs typeface="Times New Roman"/>
            </a:rPr>
            <a:t>4. Material and Energy Balance</a:t>
          </a:r>
        </a:p>
      </dgm:t>
    </dgm:pt>
    <dgm:pt modelId="{BDA9A2A6-D35C-430D-A10F-D3612E9730FF}" type="parTrans" cxnId="{06EDB8C9-BD90-4C44-9755-74F1BB080263}">
      <dgm:prSet/>
      <dgm:spPr/>
      <dgm:t>
        <a:bodyPr/>
        <a:lstStyle/>
        <a:p>
          <a:endParaRPr lang="en-US"/>
        </a:p>
      </dgm:t>
    </dgm:pt>
    <dgm:pt modelId="{F7E7822F-535D-46D5-8B47-FF767D03668D}" type="sibTrans" cxnId="{06EDB8C9-BD90-4C44-9755-74F1BB080263}">
      <dgm:prSet/>
      <dgm:spPr/>
      <dgm:t>
        <a:bodyPr/>
        <a:lstStyle/>
        <a:p>
          <a:endParaRPr lang="en-US"/>
        </a:p>
      </dgm:t>
    </dgm:pt>
    <dgm:pt modelId="{54FF7495-A5A6-4E1A-9833-BDE78ED48F1D}">
      <dgm:prSet/>
      <dgm:spPr/>
      <dgm:t>
        <a:bodyPr/>
        <a:lstStyle/>
        <a:p>
          <a:pPr rtl="0"/>
          <a:r>
            <a:rPr lang="en-US">
              <a:latin typeface="Times New Roman"/>
              <a:cs typeface="Times New Roman"/>
            </a:rPr>
            <a:t>5. Economic Analysis</a:t>
          </a:r>
        </a:p>
      </dgm:t>
    </dgm:pt>
    <dgm:pt modelId="{EA57B3E4-E195-4084-A7F8-FC4F77F58F54}" type="parTrans" cxnId="{DEFBEBA5-83E6-46F9-8CFE-090DC345ABFC}">
      <dgm:prSet/>
      <dgm:spPr/>
      <dgm:t>
        <a:bodyPr/>
        <a:lstStyle/>
        <a:p>
          <a:endParaRPr lang="en-US"/>
        </a:p>
      </dgm:t>
    </dgm:pt>
    <dgm:pt modelId="{F7BDE2F3-CC9C-4691-A109-F47044B0FFEA}" type="sibTrans" cxnId="{DEFBEBA5-83E6-46F9-8CFE-090DC345ABFC}">
      <dgm:prSet/>
      <dgm:spPr/>
      <dgm:t>
        <a:bodyPr/>
        <a:lstStyle/>
        <a:p>
          <a:endParaRPr lang="en-US"/>
        </a:p>
      </dgm:t>
    </dgm:pt>
    <dgm:pt modelId="{5D5FE659-4DFA-48BF-AEF9-F490882DF3E9}">
      <dgm:prSet/>
      <dgm:spPr/>
      <dgm:t>
        <a:bodyPr/>
        <a:lstStyle/>
        <a:p>
          <a:pPr rtl="0"/>
          <a:r>
            <a:rPr lang="en-US">
              <a:latin typeface="Times New Roman"/>
              <a:cs typeface="Times New Roman"/>
            </a:rPr>
            <a:t>7. HAZOP &amp; Safety</a:t>
          </a:r>
        </a:p>
      </dgm:t>
    </dgm:pt>
    <dgm:pt modelId="{99DAC933-EEF3-45EE-ACAE-8339A6530F2E}" type="parTrans" cxnId="{B2136FC2-6950-433A-BC05-C31FCF7B2C30}">
      <dgm:prSet/>
      <dgm:spPr/>
      <dgm:t>
        <a:bodyPr/>
        <a:lstStyle/>
        <a:p>
          <a:endParaRPr lang="en-US"/>
        </a:p>
      </dgm:t>
    </dgm:pt>
    <dgm:pt modelId="{78181777-2FED-410E-8733-02BC955C15AA}" type="sibTrans" cxnId="{B2136FC2-6950-433A-BC05-C31FCF7B2C30}">
      <dgm:prSet/>
      <dgm:spPr/>
      <dgm:t>
        <a:bodyPr/>
        <a:lstStyle/>
        <a:p>
          <a:endParaRPr lang="en-US"/>
        </a:p>
      </dgm:t>
    </dgm:pt>
    <dgm:pt modelId="{F50361A4-4704-4822-9891-AD3A99CAFA05}">
      <dgm:prSet/>
      <dgm:spPr/>
      <dgm:t>
        <a:bodyPr/>
        <a:lstStyle/>
        <a:p>
          <a:pPr rtl="0"/>
          <a:r>
            <a:rPr lang="en-US">
              <a:latin typeface="Times New Roman"/>
              <a:cs typeface="Times New Roman"/>
            </a:rPr>
            <a:t>8. ASPEN simulation</a:t>
          </a:r>
        </a:p>
      </dgm:t>
    </dgm:pt>
    <dgm:pt modelId="{501CE34F-C5EF-401F-B278-339BA4797552}" type="parTrans" cxnId="{34F1E57C-5333-454E-9D01-3511C3DCA6F3}">
      <dgm:prSet/>
      <dgm:spPr/>
      <dgm:t>
        <a:bodyPr/>
        <a:lstStyle/>
        <a:p>
          <a:endParaRPr lang="en-US"/>
        </a:p>
      </dgm:t>
    </dgm:pt>
    <dgm:pt modelId="{24608969-2781-49C8-9440-704006595B97}" type="sibTrans" cxnId="{34F1E57C-5333-454E-9D01-3511C3DCA6F3}">
      <dgm:prSet/>
      <dgm:spPr/>
      <dgm:t>
        <a:bodyPr/>
        <a:lstStyle/>
        <a:p>
          <a:endParaRPr lang="en-US"/>
        </a:p>
      </dgm:t>
    </dgm:pt>
    <dgm:pt modelId="{03B1DCFC-C505-4814-822E-0789086823D2}">
      <dgm:prSet phldr="0"/>
      <dgm:spPr/>
      <dgm:t>
        <a:bodyPr/>
        <a:lstStyle/>
        <a:p>
          <a:pPr rtl="0"/>
          <a:r>
            <a:rPr lang="en-US">
              <a:latin typeface="Times New Roman"/>
              <a:cs typeface="Times New Roman"/>
            </a:rPr>
            <a:t>6. Equipment Design &amp; Specifications</a:t>
          </a:r>
        </a:p>
      </dgm:t>
    </dgm:pt>
    <dgm:pt modelId="{DC91CA93-CF64-4578-8333-72068507A89F}" type="parTrans" cxnId="{18FE7DC8-8B5D-43F5-A2B8-FF49FE7311ED}">
      <dgm:prSet/>
      <dgm:spPr/>
    </dgm:pt>
    <dgm:pt modelId="{DAFFFE82-B3D3-4CA2-A871-CD486EA349E2}" type="sibTrans" cxnId="{18FE7DC8-8B5D-43F5-A2B8-FF49FE7311ED}">
      <dgm:prSet/>
      <dgm:spPr/>
    </dgm:pt>
    <dgm:pt modelId="{B7D83D87-534F-421E-8157-998A00C70F3C}">
      <dgm:prSet phldr="0"/>
      <dgm:spPr/>
      <dgm:t>
        <a:bodyPr/>
        <a:lstStyle/>
        <a:p>
          <a:pPr rtl="0"/>
          <a:r>
            <a:rPr lang="en-US">
              <a:latin typeface="Times New Roman"/>
              <a:cs typeface="Times New Roman"/>
            </a:rPr>
            <a:t>9. Conclusion</a:t>
          </a:r>
        </a:p>
      </dgm:t>
    </dgm:pt>
    <dgm:pt modelId="{22C67129-2CFC-4A77-B90C-21F2C7641C2B}" type="parTrans" cxnId="{D4BA3D6C-EAA8-4507-9EFC-7C1EB72800BC}">
      <dgm:prSet/>
      <dgm:spPr/>
    </dgm:pt>
    <dgm:pt modelId="{73A73095-2460-441B-9BE9-D7D32034451C}" type="sibTrans" cxnId="{D4BA3D6C-EAA8-4507-9EFC-7C1EB72800BC}">
      <dgm:prSet/>
      <dgm:spPr/>
    </dgm:pt>
    <dgm:pt modelId="{F776A7F3-07B3-47FB-8655-4F2DA1B8D68F}" type="pres">
      <dgm:prSet presAssocID="{65F4A735-2B7E-4BBB-B1DD-ED9A7C73E2C5}" presName="vert0" presStyleCnt="0">
        <dgm:presLayoutVars>
          <dgm:dir/>
          <dgm:animOne val="branch"/>
          <dgm:animLvl val="lvl"/>
        </dgm:presLayoutVars>
      </dgm:prSet>
      <dgm:spPr/>
    </dgm:pt>
    <dgm:pt modelId="{DA561815-3B68-43EA-BFBA-B93266EDEF8A}" type="pres">
      <dgm:prSet presAssocID="{7FCCF90C-2C27-48FD-81A6-9CB62248279C}" presName="thickLine" presStyleLbl="alignNode1" presStyleIdx="0" presStyleCnt="9"/>
      <dgm:spPr/>
    </dgm:pt>
    <dgm:pt modelId="{B0AAA14C-A817-4808-8EC2-1F78CB61F8D7}" type="pres">
      <dgm:prSet presAssocID="{7FCCF90C-2C27-48FD-81A6-9CB62248279C}" presName="horz1" presStyleCnt="0"/>
      <dgm:spPr/>
    </dgm:pt>
    <dgm:pt modelId="{1B8B968A-F79C-4C1F-B64F-73CC1B98A266}" type="pres">
      <dgm:prSet presAssocID="{7FCCF90C-2C27-48FD-81A6-9CB62248279C}" presName="tx1" presStyleLbl="revTx" presStyleIdx="0" presStyleCnt="9"/>
      <dgm:spPr/>
    </dgm:pt>
    <dgm:pt modelId="{F950D2FD-2F00-4DAC-A9B1-78082C05DABA}" type="pres">
      <dgm:prSet presAssocID="{7FCCF90C-2C27-48FD-81A6-9CB62248279C}" presName="vert1" presStyleCnt="0"/>
      <dgm:spPr/>
    </dgm:pt>
    <dgm:pt modelId="{A67F7C83-AA23-40AE-9884-177715865A6B}" type="pres">
      <dgm:prSet presAssocID="{8D0885E6-2B79-48F1-A358-80844B041299}" presName="thickLine" presStyleLbl="alignNode1" presStyleIdx="1" presStyleCnt="9"/>
      <dgm:spPr/>
    </dgm:pt>
    <dgm:pt modelId="{DE13AE7C-816D-41E1-99F2-D6F44B7B1DCC}" type="pres">
      <dgm:prSet presAssocID="{8D0885E6-2B79-48F1-A358-80844B041299}" presName="horz1" presStyleCnt="0"/>
      <dgm:spPr/>
    </dgm:pt>
    <dgm:pt modelId="{874B5F03-235A-4220-85BD-1BAFBA576B9B}" type="pres">
      <dgm:prSet presAssocID="{8D0885E6-2B79-48F1-A358-80844B041299}" presName="tx1" presStyleLbl="revTx" presStyleIdx="1" presStyleCnt="9"/>
      <dgm:spPr/>
    </dgm:pt>
    <dgm:pt modelId="{81DD5843-D91F-4914-BE33-619CE7AB037A}" type="pres">
      <dgm:prSet presAssocID="{8D0885E6-2B79-48F1-A358-80844B041299}" presName="vert1" presStyleCnt="0"/>
      <dgm:spPr/>
    </dgm:pt>
    <dgm:pt modelId="{2D4FD4DE-AADF-4382-8743-153F4DBC161F}" type="pres">
      <dgm:prSet presAssocID="{53D663C9-2198-4991-8411-6D9953B11F95}" presName="thickLine" presStyleLbl="alignNode1" presStyleIdx="2" presStyleCnt="9"/>
      <dgm:spPr/>
    </dgm:pt>
    <dgm:pt modelId="{A06D88DD-6526-425B-BAE4-5AA1DEDF2EAD}" type="pres">
      <dgm:prSet presAssocID="{53D663C9-2198-4991-8411-6D9953B11F95}" presName="horz1" presStyleCnt="0"/>
      <dgm:spPr/>
    </dgm:pt>
    <dgm:pt modelId="{FE0610D8-0338-4FB3-896E-8E55A0808534}" type="pres">
      <dgm:prSet presAssocID="{53D663C9-2198-4991-8411-6D9953B11F95}" presName="tx1" presStyleLbl="revTx" presStyleIdx="2" presStyleCnt="9"/>
      <dgm:spPr/>
    </dgm:pt>
    <dgm:pt modelId="{C823865F-BFEB-4117-91DF-70F2DCAB162C}" type="pres">
      <dgm:prSet presAssocID="{53D663C9-2198-4991-8411-6D9953B11F95}" presName="vert1" presStyleCnt="0"/>
      <dgm:spPr/>
    </dgm:pt>
    <dgm:pt modelId="{F4974F89-C59D-4294-A609-D0029F6E0FDB}" type="pres">
      <dgm:prSet presAssocID="{4EB981EC-E82F-4999-93B3-102C63CF60DB}" presName="thickLine" presStyleLbl="alignNode1" presStyleIdx="3" presStyleCnt="9"/>
      <dgm:spPr/>
    </dgm:pt>
    <dgm:pt modelId="{94CA2CA0-F0AC-453B-9BA8-39D976AB618E}" type="pres">
      <dgm:prSet presAssocID="{4EB981EC-E82F-4999-93B3-102C63CF60DB}" presName="horz1" presStyleCnt="0"/>
      <dgm:spPr/>
    </dgm:pt>
    <dgm:pt modelId="{3A8A8BA4-22FD-4447-9525-8726EF0C7411}" type="pres">
      <dgm:prSet presAssocID="{4EB981EC-E82F-4999-93B3-102C63CF60DB}" presName="tx1" presStyleLbl="revTx" presStyleIdx="3" presStyleCnt="9"/>
      <dgm:spPr/>
    </dgm:pt>
    <dgm:pt modelId="{14662279-7867-40D7-8789-38617D88F787}" type="pres">
      <dgm:prSet presAssocID="{4EB981EC-E82F-4999-93B3-102C63CF60DB}" presName="vert1" presStyleCnt="0"/>
      <dgm:spPr/>
    </dgm:pt>
    <dgm:pt modelId="{12B7A682-2D07-40A6-BC3B-BFA8D3FF7D78}" type="pres">
      <dgm:prSet presAssocID="{54FF7495-A5A6-4E1A-9833-BDE78ED48F1D}" presName="thickLine" presStyleLbl="alignNode1" presStyleIdx="4" presStyleCnt="9"/>
      <dgm:spPr/>
    </dgm:pt>
    <dgm:pt modelId="{56B2E372-11CE-4CAC-ABD4-BA7D767B771F}" type="pres">
      <dgm:prSet presAssocID="{54FF7495-A5A6-4E1A-9833-BDE78ED48F1D}" presName="horz1" presStyleCnt="0"/>
      <dgm:spPr/>
    </dgm:pt>
    <dgm:pt modelId="{78608295-9D4C-40F0-9143-EEE545432EE4}" type="pres">
      <dgm:prSet presAssocID="{54FF7495-A5A6-4E1A-9833-BDE78ED48F1D}" presName="tx1" presStyleLbl="revTx" presStyleIdx="4" presStyleCnt="9"/>
      <dgm:spPr/>
    </dgm:pt>
    <dgm:pt modelId="{DCA76EA5-9D0F-43BB-B408-D833936B5264}" type="pres">
      <dgm:prSet presAssocID="{54FF7495-A5A6-4E1A-9833-BDE78ED48F1D}" presName="vert1" presStyleCnt="0"/>
      <dgm:spPr/>
    </dgm:pt>
    <dgm:pt modelId="{F09EDA01-2A64-4652-8558-2A2D87FCE3DB}" type="pres">
      <dgm:prSet presAssocID="{03B1DCFC-C505-4814-822E-0789086823D2}" presName="thickLine" presStyleLbl="alignNode1" presStyleIdx="5" presStyleCnt="9"/>
      <dgm:spPr/>
    </dgm:pt>
    <dgm:pt modelId="{3920943E-FB47-410B-8017-9678CDDE92B6}" type="pres">
      <dgm:prSet presAssocID="{03B1DCFC-C505-4814-822E-0789086823D2}" presName="horz1" presStyleCnt="0"/>
      <dgm:spPr/>
    </dgm:pt>
    <dgm:pt modelId="{06B00F00-79C0-4E1E-A85F-D3474AB7D95B}" type="pres">
      <dgm:prSet presAssocID="{03B1DCFC-C505-4814-822E-0789086823D2}" presName="tx1" presStyleLbl="revTx" presStyleIdx="5" presStyleCnt="9"/>
      <dgm:spPr/>
    </dgm:pt>
    <dgm:pt modelId="{A04AED8A-7DB7-415E-9511-FFC11F7EB81E}" type="pres">
      <dgm:prSet presAssocID="{03B1DCFC-C505-4814-822E-0789086823D2}" presName="vert1" presStyleCnt="0"/>
      <dgm:spPr/>
    </dgm:pt>
    <dgm:pt modelId="{5A152588-B1BE-43B0-9897-F8BB73112AE7}" type="pres">
      <dgm:prSet presAssocID="{5D5FE659-4DFA-48BF-AEF9-F490882DF3E9}" presName="thickLine" presStyleLbl="alignNode1" presStyleIdx="6" presStyleCnt="9"/>
      <dgm:spPr/>
    </dgm:pt>
    <dgm:pt modelId="{5AC81D28-36E9-49D4-B801-D1D713E75DDC}" type="pres">
      <dgm:prSet presAssocID="{5D5FE659-4DFA-48BF-AEF9-F490882DF3E9}" presName="horz1" presStyleCnt="0"/>
      <dgm:spPr/>
    </dgm:pt>
    <dgm:pt modelId="{3400AF30-058E-426E-B84E-6FD23FB6CD24}" type="pres">
      <dgm:prSet presAssocID="{5D5FE659-4DFA-48BF-AEF9-F490882DF3E9}" presName="tx1" presStyleLbl="revTx" presStyleIdx="6" presStyleCnt="9"/>
      <dgm:spPr/>
    </dgm:pt>
    <dgm:pt modelId="{BF184F86-A163-4DD6-8C59-EBF2D0FCC96F}" type="pres">
      <dgm:prSet presAssocID="{5D5FE659-4DFA-48BF-AEF9-F490882DF3E9}" presName="vert1" presStyleCnt="0"/>
      <dgm:spPr/>
    </dgm:pt>
    <dgm:pt modelId="{71F23EA6-D482-497B-9788-3D4A254B0147}" type="pres">
      <dgm:prSet presAssocID="{F50361A4-4704-4822-9891-AD3A99CAFA05}" presName="thickLine" presStyleLbl="alignNode1" presStyleIdx="7" presStyleCnt="9"/>
      <dgm:spPr/>
    </dgm:pt>
    <dgm:pt modelId="{92E53E82-422C-43FB-A43B-9CD0D4FDA99B}" type="pres">
      <dgm:prSet presAssocID="{F50361A4-4704-4822-9891-AD3A99CAFA05}" presName="horz1" presStyleCnt="0"/>
      <dgm:spPr/>
    </dgm:pt>
    <dgm:pt modelId="{7544AC1D-B81E-42AF-BBBC-D006D00F76E8}" type="pres">
      <dgm:prSet presAssocID="{F50361A4-4704-4822-9891-AD3A99CAFA05}" presName="tx1" presStyleLbl="revTx" presStyleIdx="7" presStyleCnt="9"/>
      <dgm:spPr/>
    </dgm:pt>
    <dgm:pt modelId="{D0703C83-2BD7-4610-BF02-677BCA1EE15D}" type="pres">
      <dgm:prSet presAssocID="{F50361A4-4704-4822-9891-AD3A99CAFA05}" presName="vert1" presStyleCnt="0"/>
      <dgm:spPr/>
    </dgm:pt>
    <dgm:pt modelId="{A89AE809-685F-4D68-B8B0-DF7307B6DD7B}" type="pres">
      <dgm:prSet presAssocID="{B7D83D87-534F-421E-8157-998A00C70F3C}" presName="thickLine" presStyleLbl="alignNode1" presStyleIdx="8" presStyleCnt="9"/>
      <dgm:spPr/>
    </dgm:pt>
    <dgm:pt modelId="{108A9B28-34F2-45E5-8BA1-F8185B27CD3B}" type="pres">
      <dgm:prSet presAssocID="{B7D83D87-534F-421E-8157-998A00C70F3C}" presName="horz1" presStyleCnt="0"/>
      <dgm:spPr/>
    </dgm:pt>
    <dgm:pt modelId="{EB6C1ECF-2162-4411-A814-B52C2A37CCA1}" type="pres">
      <dgm:prSet presAssocID="{B7D83D87-534F-421E-8157-998A00C70F3C}" presName="tx1" presStyleLbl="revTx" presStyleIdx="8" presStyleCnt="9"/>
      <dgm:spPr/>
    </dgm:pt>
    <dgm:pt modelId="{F1742BA0-50C6-4306-B0F6-82019A37C016}" type="pres">
      <dgm:prSet presAssocID="{B7D83D87-534F-421E-8157-998A00C70F3C}" presName="vert1" presStyleCnt="0"/>
      <dgm:spPr/>
    </dgm:pt>
  </dgm:ptLst>
  <dgm:cxnLst>
    <dgm:cxn modelId="{62108013-C0CB-4401-BBDA-9AFF91CEB86E}" type="presOf" srcId="{8D0885E6-2B79-48F1-A358-80844B041299}" destId="{874B5F03-235A-4220-85BD-1BAFBA576B9B}" srcOrd="0" destOrd="0" presId="urn:microsoft.com/office/officeart/2008/layout/LinedList"/>
    <dgm:cxn modelId="{D8C05C1F-B34D-4D3C-9333-60DD47DCC7BC}" type="presOf" srcId="{03B1DCFC-C505-4814-822E-0789086823D2}" destId="{06B00F00-79C0-4E1E-A85F-D3474AB7D95B}" srcOrd="0" destOrd="0" presId="urn:microsoft.com/office/officeart/2008/layout/LinedList"/>
    <dgm:cxn modelId="{98ECCD3F-C044-4FF8-9420-1D2E2D627F9E}" type="presOf" srcId="{F50361A4-4704-4822-9891-AD3A99CAFA05}" destId="{7544AC1D-B81E-42AF-BBBC-D006D00F76E8}" srcOrd="0" destOrd="0" presId="urn:microsoft.com/office/officeart/2008/layout/LinedList"/>
    <dgm:cxn modelId="{3AAFB844-2CFC-4FDB-A4CA-041132CD612F}" type="presOf" srcId="{7FCCF90C-2C27-48FD-81A6-9CB62248279C}" destId="{1B8B968A-F79C-4C1F-B64F-73CC1B98A266}" srcOrd="0" destOrd="0" presId="urn:microsoft.com/office/officeart/2008/layout/LinedList"/>
    <dgm:cxn modelId="{2124C848-4C6D-45C2-855B-07592155C229}" srcId="{65F4A735-2B7E-4BBB-B1DD-ED9A7C73E2C5}" destId="{53D663C9-2198-4991-8411-6D9953B11F95}" srcOrd="2" destOrd="0" parTransId="{2DE5B7C5-61D8-4781-82E6-3A1C46E5202B}" sibTransId="{2FB11A2F-E9DF-45F2-8928-530130686C20}"/>
    <dgm:cxn modelId="{205A4149-0482-481A-9A33-BB58C3928819}" type="presOf" srcId="{54FF7495-A5A6-4E1A-9833-BDE78ED48F1D}" destId="{78608295-9D4C-40F0-9143-EEE545432EE4}" srcOrd="0" destOrd="0" presId="urn:microsoft.com/office/officeart/2008/layout/LinedList"/>
    <dgm:cxn modelId="{D4BA3D6C-EAA8-4507-9EFC-7C1EB72800BC}" srcId="{65F4A735-2B7E-4BBB-B1DD-ED9A7C73E2C5}" destId="{B7D83D87-534F-421E-8157-998A00C70F3C}" srcOrd="8" destOrd="0" parTransId="{22C67129-2CFC-4A77-B90C-21F2C7641C2B}" sibTransId="{73A73095-2460-441B-9BE9-D7D32034451C}"/>
    <dgm:cxn modelId="{1ED14654-2A57-4A54-B4A0-98D17770FB8F}" srcId="{65F4A735-2B7E-4BBB-B1DD-ED9A7C73E2C5}" destId="{8D0885E6-2B79-48F1-A358-80844B041299}" srcOrd="1" destOrd="0" parTransId="{E27732E1-0B3F-4543-BA73-3DFE22650644}" sibTransId="{F3657703-2689-4EAD-A91F-51EC01B0EDA3}"/>
    <dgm:cxn modelId="{34F1E57C-5333-454E-9D01-3511C3DCA6F3}" srcId="{65F4A735-2B7E-4BBB-B1DD-ED9A7C73E2C5}" destId="{F50361A4-4704-4822-9891-AD3A99CAFA05}" srcOrd="7" destOrd="0" parTransId="{501CE34F-C5EF-401F-B278-339BA4797552}" sibTransId="{24608969-2781-49C8-9440-704006595B97}"/>
    <dgm:cxn modelId="{E7C3517F-A7AD-4DDB-B65A-8E7525BAC89E}" type="presOf" srcId="{53D663C9-2198-4991-8411-6D9953B11F95}" destId="{FE0610D8-0338-4FB3-896E-8E55A0808534}" srcOrd="0" destOrd="0" presId="urn:microsoft.com/office/officeart/2008/layout/LinedList"/>
    <dgm:cxn modelId="{3F29E68C-D973-446D-A6D1-15C3E43C72CE}" srcId="{65F4A735-2B7E-4BBB-B1DD-ED9A7C73E2C5}" destId="{7FCCF90C-2C27-48FD-81A6-9CB62248279C}" srcOrd="0" destOrd="0" parTransId="{188C2641-727E-40BF-A4B0-FC2BF30DF5DA}" sibTransId="{88CCF2B9-50B5-4F3F-BED9-DCAF3B945530}"/>
    <dgm:cxn modelId="{DEFBEBA5-83E6-46F9-8CFE-090DC345ABFC}" srcId="{65F4A735-2B7E-4BBB-B1DD-ED9A7C73E2C5}" destId="{54FF7495-A5A6-4E1A-9833-BDE78ED48F1D}" srcOrd="4" destOrd="0" parTransId="{EA57B3E4-E195-4084-A7F8-FC4F77F58F54}" sibTransId="{F7BDE2F3-CC9C-4691-A109-F47044B0FFEA}"/>
    <dgm:cxn modelId="{B2136FC2-6950-433A-BC05-C31FCF7B2C30}" srcId="{65F4A735-2B7E-4BBB-B1DD-ED9A7C73E2C5}" destId="{5D5FE659-4DFA-48BF-AEF9-F490882DF3E9}" srcOrd="6" destOrd="0" parTransId="{99DAC933-EEF3-45EE-ACAE-8339A6530F2E}" sibTransId="{78181777-2FED-410E-8733-02BC955C15AA}"/>
    <dgm:cxn modelId="{18FE7DC8-8B5D-43F5-A2B8-FF49FE7311ED}" srcId="{65F4A735-2B7E-4BBB-B1DD-ED9A7C73E2C5}" destId="{03B1DCFC-C505-4814-822E-0789086823D2}" srcOrd="5" destOrd="0" parTransId="{DC91CA93-CF64-4578-8333-72068507A89F}" sibTransId="{DAFFFE82-B3D3-4CA2-A871-CD486EA349E2}"/>
    <dgm:cxn modelId="{1FDA94C8-3327-4931-BEEC-AB73525234DF}" type="presOf" srcId="{65F4A735-2B7E-4BBB-B1DD-ED9A7C73E2C5}" destId="{F776A7F3-07B3-47FB-8655-4F2DA1B8D68F}" srcOrd="0" destOrd="0" presId="urn:microsoft.com/office/officeart/2008/layout/LinedList"/>
    <dgm:cxn modelId="{06EDB8C9-BD90-4C44-9755-74F1BB080263}" srcId="{65F4A735-2B7E-4BBB-B1DD-ED9A7C73E2C5}" destId="{4EB981EC-E82F-4999-93B3-102C63CF60DB}" srcOrd="3" destOrd="0" parTransId="{BDA9A2A6-D35C-430D-A10F-D3612E9730FF}" sibTransId="{F7E7822F-535D-46D5-8B47-FF767D03668D}"/>
    <dgm:cxn modelId="{AC655FD1-ADD9-41C1-B4F6-92F88C28241B}" type="presOf" srcId="{4EB981EC-E82F-4999-93B3-102C63CF60DB}" destId="{3A8A8BA4-22FD-4447-9525-8726EF0C7411}" srcOrd="0" destOrd="0" presId="urn:microsoft.com/office/officeart/2008/layout/LinedList"/>
    <dgm:cxn modelId="{AD7DD1D3-B404-4C98-9915-3C60B635E852}" type="presOf" srcId="{B7D83D87-534F-421E-8157-998A00C70F3C}" destId="{EB6C1ECF-2162-4411-A814-B52C2A37CCA1}" srcOrd="0" destOrd="0" presId="urn:microsoft.com/office/officeart/2008/layout/LinedList"/>
    <dgm:cxn modelId="{DF2EB0DF-E7BC-484A-A592-F474A9BE60A2}" type="presOf" srcId="{5D5FE659-4DFA-48BF-AEF9-F490882DF3E9}" destId="{3400AF30-058E-426E-B84E-6FD23FB6CD24}" srcOrd="0" destOrd="0" presId="urn:microsoft.com/office/officeart/2008/layout/LinedList"/>
    <dgm:cxn modelId="{6CFBEF4E-B853-4607-B09B-0F5E59DC7F46}" type="presParOf" srcId="{F776A7F3-07B3-47FB-8655-4F2DA1B8D68F}" destId="{DA561815-3B68-43EA-BFBA-B93266EDEF8A}" srcOrd="0" destOrd="0" presId="urn:microsoft.com/office/officeart/2008/layout/LinedList"/>
    <dgm:cxn modelId="{1B2EC466-CBA9-4E02-B692-DC01715ADC21}" type="presParOf" srcId="{F776A7F3-07B3-47FB-8655-4F2DA1B8D68F}" destId="{B0AAA14C-A817-4808-8EC2-1F78CB61F8D7}" srcOrd="1" destOrd="0" presId="urn:microsoft.com/office/officeart/2008/layout/LinedList"/>
    <dgm:cxn modelId="{0E7C3767-7712-41D6-800E-8C4EEDDC6D2B}" type="presParOf" srcId="{B0AAA14C-A817-4808-8EC2-1F78CB61F8D7}" destId="{1B8B968A-F79C-4C1F-B64F-73CC1B98A266}" srcOrd="0" destOrd="0" presId="urn:microsoft.com/office/officeart/2008/layout/LinedList"/>
    <dgm:cxn modelId="{2BD802A9-75B4-47E3-968B-B706E754350E}" type="presParOf" srcId="{B0AAA14C-A817-4808-8EC2-1F78CB61F8D7}" destId="{F950D2FD-2F00-4DAC-A9B1-78082C05DABA}" srcOrd="1" destOrd="0" presId="urn:microsoft.com/office/officeart/2008/layout/LinedList"/>
    <dgm:cxn modelId="{9E19B5B9-4E20-439F-A97F-F23E33A03C82}" type="presParOf" srcId="{F776A7F3-07B3-47FB-8655-4F2DA1B8D68F}" destId="{A67F7C83-AA23-40AE-9884-177715865A6B}" srcOrd="2" destOrd="0" presId="urn:microsoft.com/office/officeart/2008/layout/LinedList"/>
    <dgm:cxn modelId="{17B6F58D-7752-43B6-B791-D3568AB4E280}" type="presParOf" srcId="{F776A7F3-07B3-47FB-8655-4F2DA1B8D68F}" destId="{DE13AE7C-816D-41E1-99F2-D6F44B7B1DCC}" srcOrd="3" destOrd="0" presId="urn:microsoft.com/office/officeart/2008/layout/LinedList"/>
    <dgm:cxn modelId="{EE720E68-8ECA-4002-98B4-DEFCBBDD3ECB}" type="presParOf" srcId="{DE13AE7C-816D-41E1-99F2-D6F44B7B1DCC}" destId="{874B5F03-235A-4220-85BD-1BAFBA576B9B}" srcOrd="0" destOrd="0" presId="urn:microsoft.com/office/officeart/2008/layout/LinedList"/>
    <dgm:cxn modelId="{A7934B64-5F85-4AE2-83C0-EE27C09717D8}" type="presParOf" srcId="{DE13AE7C-816D-41E1-99F2-D6F44B7B1DCC}" destId="{81DD5843-D91F-4914-BE33-619CE7AB037A}" srcOrd="1" destOrd="0" presId="urn:microsoft.com/office/officeart/2008/layout/LinedList"/>
    <dgm:cxn modelId="{09E60585-777A-4851-BEFF-2C77266B56D3}" type="presParOf" srcId="{F776A7F3-07B3-47FB-8655-4F2DA1B8D68F}" destId="{2D4FD4DE-AADF-4382-8743-153F4DBC161F}" srcOrd="4" destOrd="0" presId="urn:microsoft.com/office/officeart/2008/layout/LinedList"/>
    <dgm:cxn modelId="{3F61817F-A85B-42D4-B5FE-802B54ECE307}" type="presParOf" srcId="{F776A7F3-07B3-47FB-8655-4F2DA1B8D68F}" destId="{A06D88DD-6526-425B-BAE4-5AA1DEDF2EAD}" srcOrd="5" destOrd="0" presId="urn:microsoft.com/office/officeart/2008/layout/LinedList"/>
    <dgm:cxn modelId="{CEDB0EFF-7326-4F13-900D-089899ECDB41}" type="presParOf" srcId="{A06D88DD-6526-425B-BAE4-5AA1DEDF2EAD}" destId="{FE0610D8-0338-4FB3-896E-8E55A0808534}" srcOrd="0" destOrd="0" presId="urn:microsoft.com/office/officeart/2008/layout/LinedList"/>
    <dgm:cxn modelId="{59D4B66A-AEDC-4CFF-9F0D-8ABDA2E4058B}" type="presParOf" srcId="{A06D88DD-6526-425B-BAE4-5AA1DEDF2EAD}" destId="{C823865F-BFEB-4117-91DF-70F2DCAB162C}" srcOrd="1" destOrd="0" presId="urn:microsoft.com/office/officeart/2008/layout/LinedList"/>
    <dgm:cxn modelId="{BF3AE605-95AE-41D1-B62F-1FECB3B866DB}" type="presParOf" srcId="{F776A7F3-07B3-47FB-8655-4F2DA1B8D68F}" destId="{F4974F89-C59D-4294-A609-D0029F6E0FDB}" srcOrd="6" destOrd="0" presId="urn:microsoft.com/office/officeart/2008/layout/LinedList"/>
    <dgm:cxn modelId="{8E3551A3-505B-469E-A9CF-4C70B2CA859A}" type="presParOf" srcId="{F776A7F3-07B3-47FB-8655-4F2DA1B8D68F}" destId="{94CA2CA0-F0AC-453B-9BA8-39D976AB618E}" srcOrd="7" destOrd="0" presId="urn:microsoft.com/office/officeart/2008/layout/LinedList"/>
    <dgm:cxn modelId="{2827066C-6188-439F-982C-820CFE110FBD}" type="presParOf" srcId="{94CA2CA0-F0AC-453B-9BA8-39D976AB618E}" destId="{3A8A8BA4-22FD-4447-9525-8726EF0C7411}" srcOrd="0" destOrd="0" presId="urn:microsoft.com/office/officeart/2008/layout/LinedList"/>
    <dgm:cxn modelId="{F7E016A1-5054-4672-9F70-08DF33246E03}" type="presParOf" srcId="{94CA2CA0-F0AC-453B-9BA8-39D976AB618E}" destId="{14662279-7867-40D7-8789-38617D88F787}" srcOrd="1" destOrd="0" presId="urn:microsoft.com/office/officeart/2008/layout/LinedList"/>
    <dgm:cxn modelId="{CB2F57E2-513E-4584-80CC-9DDF021FDA96}" type="presParOf" srcId="{F776A7F3-07B3-47FB-8655-4F2DA1B8D68F}" destId="{12B7A682-2D07-40A6-BC3B-BFA8D3FF7D78}" srcOrd="8" destOrd="0" presId="urn:microsoft.com/office/officeart/2008/layout/LinedList"/>
    <dgm:cxn modelId="{014D3FFB-3ACE-425E-88DA-CC9C104F41B6}" type="presParOf" srcId="{F776A7F3-07B3-47FB-8655-4F2DA1B8D68F}" destId="{56B2E372-11CE-4CAC-ABD4-BA7D767B771F}" srcOrd="9" destOrd="0" presId="urn:microsoft.com/office/officeart/2008/layout/LinedList"/>
    <dgm:cxn modelId="{912AD6CE-436E-403B-8833-FF45246E0D7E}" type="presParOf" srcId="{56B2E372-11CE-4CAC-ABD4-BA7D767B771F}" destId="{78608295-9D4C-40F0-9143-EEE545432EE4}" srcOrd="0" destOrd="0" presId="urn:microsoft.com/office/officeart/2008/layout/LinedList"/>
    <dgm:cxn modelId="{F8073F70-F684-42FD-90A0-2D543EB58F81}" type="presParOf" srcId="{56B2E372-11CE-4CAC-ABD4-BA7D767B771F}" destId="{DCA76EA5-9D0F-43BB-B408-D833936B5264}" srcOrd="1" destOrd="0" presId="urn:microsoft.com/office/officeart/2008/layout/LinedList"/>
    <dgm:cxn modelId="{1F932E82-5A0A-4FF3-808B-31309FE5B103}" type="presParOf" srcId="{F776A7F3-07B3-47FB-8655-4F2DA1B8D68F}" destId="{F09EDA01-2A64-4652-8558-2A2D87FCE3DB}" srcOrd="10" destOrd="0" presId="urn:microsoft.com/office/officeart/2008/layout/LinedList"/>
    <dgm:cxn modelId="{B91615C5-F132-4BF1-A795-4A933506CFCC}" type="presParOf" srcId="{F776A7F3-07B3-47FB-8655-4F2DA1B8D68F}" destId="{3920943E-FB47-410B-8017-9678CDDE92B6}" srcOrd="11" destOrd="0" presId="urn:microsoft.com/office/officeart/2008/layout/LinedList"/>
    <dgm:cxn modelId="{FDD3345A-E182-47D9-9C00-716DF044AF8D}" type="presParOf" srcId="{3920943E-FB47-410B-8017-9678CDDE92B6}" destId="{06B00F00-79C0-4E1E-A85F-D3474AB7D95B}" srcOrd="0" destOrd="0" presId="urn:microsoft.com/office/officeart/2008/layout/LinedList"/>
    <dgm:cxn modelId="{90B70F02-F309-4F59-890C-D28496925856}" type="presParOf" srcId="{3920943E-FB47-410B-8017-9678CDDE92B6}" destId="{A04AED8A-7DB7-415E-9511-FFC11F7EB81E}" srcOrd="1" destOrd="0" presId="urn:microsoft.com/office/officeart/2008/layout/LinedList"/>
    <dgm:cxn modelId="{CE641027-CA90-4E61-B65C-0E905714F982}" type="presParOf" srcId="{F776A7F3-07B3-47FB-8655-4F2DA1B8D68F}" destId="{5A152588-B1BE-43B0-9897-F8BB73112AE7}" srcOrd="12" destOrd="0" presId="urn:microsoft.com/office/officeart/2008/layout/LinedList"/>
    <dgm:cxn modelId="{5D024A46-9089-4184-95EC-293FBE7C5B76}" type="presParOf" srcId="{F776A7F3-07B3-47FB-8655-4F2DA1B8D68F}" destId="{5AC81D28-36E9-49D4-B801-D1D713E75DDC}" srcOrd="13" destOrd="0" presId="urn:microsoft.com/office/officeart/2008/layout/LinedList"/>
    <dgm:cxn modelId="{0E3ABA08-2CCF-4AC2-97CD-13F11670CBA6}" type="presParOf" srcId="{5AC81D28-36E9-49D4-B801-D1D713E75DDC}" destId="{3400AF30-058E-426E-B84E-6FD23FB6CD24}" srcOrd="0" destOrd="0" presId="urn:microsoft.com/office/officeart/2008/layout/LinedList"/>
    <dgm:cxn modelId="{2FBA2755-B0BC-4C5B-85A4-A18D71DC0F87}" type="presParOf" srcId="{5AC81D28-36E9-49D4-B801-D1D713E75DDC}" destId="{BF184F86-A163-4DD6-8C59-EBF2D0FCC96F}" srcOrd="1" destOrd="0" presId="urn:microsoft.com/office/officeart/2008/layout/LinedList"/>
    <dgm:cxn modelId="{F11EB6CD-75C0-4E53-8EBE-A7A811FBB73B}" type="presParOf" srcId="{F776A7F3-07B3-47FB-8655-4F2DA1B8D68F}" destId="{71F23EA6-D482-497B-9788-3D4A254B0147}" srcOrd="14" destOrd="0" presId="urn:microsoft.com/office/officeart/2008/layout/LinedList"/>
    <dgm:cxn modelId="{330CA2AA-97B9-4862-A0A6-1DD770206235}" type="presParOf" srcId="{F776A7F3-07B3-47FB-8655-4F2DA1B8D68F}" destId="{92E53E82-422C-43FB-A43B-9CD0D4FDA99B}" srcOrd="15" destOrd="0" presId="urn:microsoft.com/office/officeart/2008/layout/LinedList"/>
    <dgm:cxn modelId="{9BFBE1ED-8C93-401A-A140-28E3AEF9BB15}" type="presParOf" srcId="{92E53E82-422C-43FB-A43B-9CD0D4FDA99B}" destId="{7544AC1D-B81E-42AF-BBBC-D006D00F76E8}" srcOrd="0" destOrd="0" presId="urn:microsoft.com/office/officeart/2008/layout/LinedList"/>
    <dgm:cxn modelId="{E1BBF097-37F3-4836-8565-648F542374ED}" type="presParOf" srcId="{92E53E82-422C-43FB-A43B-9CD0D4FDA99B}" destId="{D0703C83-2BD7-4610-BF02-677BCA1EE15D}" srcOrd="1" destOrd="0" presId="urn:microsoft.com/office/officeart/2008/layout/LinedList"/>
    <dgm:cxn modelId="{0ECF65DB-FB94-467C-AB5A-C6A597F1F2C1}" type="presParOf" srcId="{F776A7F3-07B3-47FB-8655-4F2DA1B8D68F}" destId="{A89AE809-685F-4D68-B8B0-DF7307B6DD7B}" srcOrd="16" destOrd="0" presId="urn:microsoft.com/office/officeart/2008/layout/LinedList"/>
    <dgm:cxn modelId="{EF6075C4-B64B-4479-A055-D08951260CDF}" type="presParOf" srcId="{F776A7F3-07B3-47FB-8655-4F2DA1B8D68F}" destId="{108A9B28-34F2-45E5-8BA1-F8185B27CD3B}" srcOrd="17" destOrd="0" presId="urn:microsoft.com/office/officeart/2008/layout/LinedList"/>
    <dgm:cxn modelId="{18F769C8-BEE2-4B5B-964E-E3873EF50035}" type="presParOf" srcId="{108A9B28-34F2-45E5-8BA1-F8185B27CD3B}" destId="{EB6C1ECF-2162-4411-A814-B52C2A37CCA1}" srcOrd="0" destOrd="0" presId="urn:microsoft.com/office/officeart/2008/layout/LinedList"/>
    <dgm:cxn modelId="{D8E6DC9F-3B20-401D-B7A6-290AFD67DAE1}" type="presParOf" srcId="{108A9B28-34F2-45E5-8BA1-F8185B27CD3B}" destId="{F1742BA0-50C6-4306-B0F6-82019A37C01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561815-3B68-43EA-BFBA-B93266EDEF8A}">
      <dsp:nvSpPr>
        <dsp:cNvPr id="0" name=""/>
        <dsp:cNvSpPr/>
      </dsp:nvSpPr>
      <dsp:spPr>
        <a:xfrm>
          <a:off x="0" y="531"/>
          <a:ext cx="69811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8B968A-F79C-4C1F-B64F-73CC1B98A266}">
      <dsp:nvSpPr>
        <dsp:cNvPr id="0" name=""/>
        <dsp:cNvSpPr/>
      </dsp:nvSpPr>
      <dsp:spPr>
        <a:xfrm>
          <a:off x="0" y="531"/>
          <a:ext cx="6981124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imes New Roman"/>
              <a:cs typeface="Times New Roman"/>
            </a:rPr>
            <a:t>1. Project Scope / Deliverables</a:t>
          </a:r>
        </a:p>
      </dsp:txBody>
      <dsp:txXfrm>
        <a:off x="0" y="531"/>
        <a:ext cx="6981124" cy="483363"/>
      </dsp:txXfrm>
    </dsp:sp>
    <dsp:sp modelId="{A67F7C83-AA23-40AE-9884-177715865A6B}">
      <dsp:nvSpPr>
        <dsp:cNvPr id="0" name=""/>
        <dsp:cNvSpPr/>
      </dsp:nvSpPr>
      <dsp:spPr>
        <a:xfrm>
          <a:off x="0" y="483895"/>
          <a:ext cx="69811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4B5F03-235A-4220-85BD-1BAFBA576B9B}">
      <dsp:nvSpPr>
        <dsp:cNvPr id="0" name=""/>
        <dsp:cNvSpPr/>
      </dsp:nvSpPr>
      <dsp:spPr>
        <a:xfrm>
          <a:off x="0" y="483895"/>
          <a:ext cx="6981124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imes New Roman"/>
              <a:cs typeface="Times New Roman"/>
            </a:rPr>
            <a:t>2. Background</a:t>
          </a:r>
        </a:p>
      </dsp:txBody>
      <dsp:txXfrm>
        <a:off x="0" y="483895"/>
        <a:ext cx="6981124" cy="483363"/>
      </dsp:txXfrm>
    </dsp:sp>
    <dsp:sp modelId="{2D4FD4DE-AADF-4382-8743-153F4DBC161F}">
      <dsp:nvSpPr>
        <dsp:cNvPr id="0" name=""/>
        <dsp:cNvSpPr/>
      </dsp:nvSpPr>
      <dsp:spPr>
        <a:xfrm>
          <a:off x="0" y="967258"/>
          <a:ext cx="69811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0610D8-0338-4FB3-896E-8E55A0808534}">
      <dsp:nvSpPr>
        <dsp:cNvPr id="0" name=""/>
        <dsp:cNvSpPr/>
      </dsp:nvSpPr>
      <dsp:spPr>
        <a:xfrm>
          <a:off x="0" y="967258"/>
          <a:ext cx="6981124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imes New Roman"/>
              <a:cs typeface="Times New Roman"/>
            </a:rPr>
            <a:t>3. Process Description</a:t>
          </a:r>
        </a:p>
      </dsp:txBody>
      <dsp:txXfrm>
        <a:off x="0" y="967258"/>
        <a:ext cx="6981124" cy="483363"/>
      </dsp:txXfrm>
    </dsp:sp>
    <dsp:sp modelId="{F4974F89-C59D-4294-A609-D0029F6E0FDB}">
      <dsp:nvSpPr>
        <dsp:cNvPr id="0" name=""/>
        <dsp:cNvSpPr/>
      </dsp:nvSpPr>
      <dsp:spPr>
        <a:xfrm>
          <a:off x="0" y="1450622"/>
          <a:ext cx="69811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8A8BA4-22FD-4447-9525-8726EF0C7411}">
      <dsp:nvSpPr>
        <dsp:cNvPr id="0" name=""/>
        <dsp:cNvSpPr/>
      </dsp:nvSpPr>
      <dsp:spPr>
        <a:xfrm>
          <a:off x="0" y="1450622"/>
          <a:ext cx="6981124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imes New Roman"/>
              <a:cs typeface="Times New Roman"/>
            </a:rPr>
            <a:t>4. Material and Energy Balance</a:t>
          </a:r>
        </a:p>
      </dsp:txBody>
      <dsp:txXfrm>
        <a:off x="0" y="1450622"/>
        <a:ext cx="6981124" cy="483363"/>
      </dsp:txXfrm>
    </dsp:sp>
    <dsp:sp modelId="{12B7A682-2D07-40A6-BC3B-BFA8D3FF7D78}">
      <dsp:nvSpPr>
        <dsp:cNvPr id="0" name=""/>
        <dsp:cNvSpPr/>
      </dsp:nvSpPr>
      <dsp:spPr>
        <a:xfrm>
          <a:off x="0" y="1933986"/>
          <a:ext cx="69811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08295-9D4C-40F0-9143-EEE545432EE4}">
      <dsp:nvSpPr>
        <dsp:cNvPr id="0" name=""/>
        <dsp:cNvSpPr/>
      </dsp:nvSpPr>
      <dsp:spPr>
        <a:xfrm>
          <a:off x="0" y="1933986"/>
          <a:ext cx="6981124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imes New Roman"/>
              <a:cs typeface="Times New Roman"/>
            </a:rPr>
            <a:t>5. Economic Analysis</a:t>
          </a:r>
        </a:p>
      </dsp:txBody>
      <dsp:txXfrm>
        <a:off x="0" y="1933986"/>
        <a:ext cx="6981124" cy="483363"/>
      </dsp:txXfrm>
    </dsp:sp>
    <dsp:sp modelId="{F09EDA01-2A64-4652-8558-2A2D87FCE3DB}">
      <dsp:nvSpPr>
        <dsp:cNvPr id="0" name=""/>
        <dsp:cNvSpPr/>
      </dsp:nvSpPr>
      <dsp:spPr>
        <a:xfrm>
          <a:off x="0" y="2417350"/>
          <a:ext cx="69811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B00F00-79C0-4E1E-A85F-D3474AB7D95B}">
      <dsp:nvSpPr>
        <dsp:cNvPr id="0" name=""/>
        <dsp:cNvSpPr/>
      </dsp:nvSpPr>
      <dsp:spPr>
        <a:xfrm>
          <a:off x="0" y="2417350"/>
          <a:ext cx="6981124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imes New Roman"/>
              <a:cs typeface="Times New Roman"/>
            </a:rPr>
            <a:t>6. Equipment Design &amp; Specifications</a:t>
          </a:r>
        </a:p>
      </dsp:txBody>
      <dsp:txXfrm>
        <a:off x="0" y="2417350"/>
        <a:ext cx="6981124" cy="483363"/>
      </dsp:txXfrm>
    </dsp:sp>
    <dsp:sp modelId="{5A152588-B1BE-43B0-9897-F8BB73112AE7}">
      <dsp:nvSpPr>
        <dsp:cNvPr id="0" name=""/>
        <dsp:cNvSpPr/>
      </dsp:nvSpPr>
      <dsp:spPr>
        <a:xfrm>
          <a:off x="0" y="2900714"/>
          <a:ext cx="69811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00AF30-058E-426E-B84E-6FD23FB6CD24}">
      <dsp:nvSpPr>
        <dsp:cNvPr id="0" name=""/>
        <dsp:cNvSpPr/>
      </dsp:nvSpPr>
      <dsp:spPr>
        <a:xfrm>
          <a:off x="0" y="2900714"/>
          <a:ext cx="6981124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imes New Roman"/>
              <a:cs typeface="Times New Roman"/>
            </a:rPr>
            <a:t>7. HAZOP &amp; Safety</a:t>
          </a:r>
        </a:p>
      </dsp:txBody>
      <dsp:txXfrm>
        <a:off x="0" y="2900714"/>
        <a:ext cx="6981124" cy="483363"/>
      </dsp:txXfrm>
    </dsp:sp>
    <dsp:sp modelId="{71F23EA6-D482-497B-9788-3D4A254B0147}">
      <dsp:nvSpPr>
        <dsp:cNvPr id="0" name=""/>
        <dsp:cNvSpPr/>
      </dsp:nvSpPr>
      <dsp:spPr>
        <a:xfrm>
          <a:off x="0" y="3384078"/>
          <a:ext cx="69811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44AC1D-B81E-42AF-BBBC-D006D00F76E8}">
      <dsp:nvSpPr>
        <dsp:cNvPr id="0" name=""/>
        <dsp:cNvSpPr/>
      </dsp:nvSpPr>
      <dsp:spPr>
        <a:xfrm>
          <a:off x="0" y="3384078"/>
          <a:ext cx="6981124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imes New Roman"/>
              <a:cs typeface="Times New Roman"/>
            </a:rPr>
            <a:t>8. ASPEN simulation</a:t>
          </a:r>
        </a:p>
      </dsp:txBody>
      <dsp:txXfrm>
        <a:off x="0" y="3384078"/>
        <a:ext cx="6981124" cy="483363"/>
      </dsp:txXfrm>
    </dsp:sp>
    <dsp:sp modelId="{A89AE809-685F-4D68-B8B0-DF7307B6DD7B}">
      <dsp:nvSpPr>
        <dsp:cNvPr id="0" name=""/>
        <dsp:cNvSpPr/>
      </dsp:nvSpPr>
      <dsp:spPr>
        <a:xfrm>
          <a:off x="0" y="3867441"/>
          <a:ext cx="69811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6C1ECF-2162-4411-A814-B52C2A37CCA1}">
      <dsp:nvSpPr>
        <dsp:cNvPr id="0" name=""/>
        <dsp:cNvSpPr/>
      </dsp:nvSpPr>
      <dsp:spPr>
        <a:xfrm>
          <a:off x="0" y="3867441"/>
          <a:ext cx="6981124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Times New Roman"/>
              <a:cs typeface="Times New Roman"/>
            </a:rPr>
            <a:t>9. Conclusion</a:t>
          </a:r>
        </a:p>
      </dsp:txBody>
      <dsp:txXfrm>
        <a:off x="0" y="3867441"/>
        <a:ext cx="6981124" cy="4833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53390D-3B87-4BC9-935F-DC8017DF4333}" type="datetimeFigureOut">
              <a:t>4/23/2022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930CE8-0EAB-4493-B715-6F6B1097CFD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34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Ebonie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30CE8-0EAB-4493-B715-6F6B1097CF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36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Ebonie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30CE8-0EAB-4493-B715-6F6B1097CF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387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Ibrahim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30CE8-0EAB-4493-B715-6F6B1097CF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228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Ibrahim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30CE8-0EAB-4493-B715-6F6B1097CF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851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Ibrahim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30CE8-0EAB-4493-B715-6F6B1097CF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535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30CE8-0EAB-4493-B715-6F6B1097CF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065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30CE8-0EAB-4493-B715-6F6B1097CF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0689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30CE8-0EAB-4493-B715-6F6B1097CFD4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4900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Ty and Ibrahih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30CE8-0EAB-4493-B715-6F6B1097CFD4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493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Ibrahim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30CE8-0EAB-4493-B715-6F6B1097CFD4}" type="slidenum"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7656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30CE8-0EAB-4493-B715-6F6B1097CFD4}" type="slidenum"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5730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Alll</a:t>
            </a:r>
            <a:r>
              <a:rPr lang="en-US">
                <a:cs typeface="Calibri"/>
              </a:rPr>
              <a:t> + Ty :Lopa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30CE8-0EAB-4493-B715-6F6B1097CFD4}" type="slidenum"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917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Alll</a:t>
            </a:r>
            <a:r>
              <a:rPr lang="en-US">
                <a:cs typeface="Calibri"/>
              </a:rPr>
              <a:t> + Ty :Lopa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30CE8-0EAB-4493-B715-6F6B1097CFD4}" type="slidenum"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0893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Alll</a:t>
            </a:r>
            <a:r>
              <a:rPr lang="en-US">
                <a:cs typeface="Calibri"/>
              </a:rPr>
              <a:t> + Ty :Lopa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30CE8-0EAB-4493-B715-6F6B1097CFD4}" type="slidenum"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7400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Alll</a:t>
            </a:r>
            <a:r>
              <a:rPr lang="en-US">
                <a:cs typeface="Calibri"/>
              </a:rPr>
              <a:t> + Ty :Lopa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30CE8-0EAB-4493-B715-6F6B1097CFD4}" type="slidenum"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0082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Alll</a:t>
            </a:r>
            <a:r>
              <a:rPr lang="en-US">
                <a:cs typeface="Calibri"/>
              </a:rPr>
              <a:t> + Ty :Lopa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30CE8-0EAB-4493-B715-6F6B1097CFD4}" type="slidenum"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1731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Alll</a:t>
            </a:r>
            <a:r>
              <a:rPr lang="en-US">
                <a:cs typeface="Calibri"/>
              </a:rPr>
              <a:t> + Ty :Lopa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30CE8-0EAB-4493-B715-6F6B1097CFD4}" type="slidenum"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1923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Ty and Ibrahim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30CE8-0EAB-4493-B715-6F6B1097CFD4}" type="slidenum"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514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47414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60390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671707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1115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70541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47139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496536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17383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99246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28249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0055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41342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49862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408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52457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393196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07863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</a:t>
            </a:r>
          </a:p>
          <a:p>
            <a:pPr lvl="6"/>
            <a:r>
              <a:rPr lang="en-US"/>
              <a:t>Seven</a:t>
            </a:r>
          </a:p>
          <a:p>
            <a:pPr lvl="7"/>
            <a:r>
              <a:rPr lang="en-US"/>
              <a:t>Eight</a:t>
            </a:r>
          </a:p>
          <a:p>
            <a:pPr lvl="8"/>
            <a:r>
              <a:rPr lang="en-US"/>
              <a:t>nine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0777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flickr.com/photos/rs_butner/6609284545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irviewhs.org/sites/chemistry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d/3.0/" TargetMode="External"/><Relationship Id="rId4" Type="http://schemas.openxmlformats.org/officeDocument/2006/relationships/hyperlink" Target="http://theconversation.com/when-it-comes-to-economic-forecasting-its-wise-to-admit-to-uncertainty-12437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://www.flickr.com/photos/uw-eric/2890255375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2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624001"/>
            <a:ext cx="9777603" cy="1152524"/>
          </a:xfrm>
        </p:spPr>
        <p:txBody>
          <a:bodyPr>
            <a:normAutofit/>
          </a:bodyPr>
          <a:lstStyle/>
          <a:p>
            <a:r>
              <a:rPr lang="en-US" sz="4800">
                <a:latin typeface="Times New Roman"/>
                <a:cs typeface="Times New Roman"/>
              </a:rPr>
              <a:t>CHEG 4248</a:t>
            </a:r>
            <a:r>
              <a:rPr lang="en-US">
                <a:latin typeface="Times New Roman"/>
                <a:cs typeface="Times New Roman"/>
              </a:rPr>
              <a:t> Senior Design II</a:t>
            </a:r>
            <a:endParaRPr lang="en-US" sz="4800">
              <a:effectLst>
                <a:glow rad="38100">
                  <a:prstClr val="black">
                    <a:lumMod val="65000"/>
                    <a:lumOff val="35000"/>
                    <a:alpha val="50000"/>
                  </a:prst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889307"/>
            <a:ext cx="9906999" cy="85333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>
                <a:latin typeface="Times New Roman"/>
                <a:cs typeface="Times New Roman"/>
              </a:rPr>
              <a:t>Production of L-Methionine via Immobilized Enzymatic Hydrolysis</a:t>
            </a:r>
          </a:p>
          <a:p>
            <a:r>
              <a:rPr lang="en-US" sz="200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cs typeface="Times New Roman"/>
              </a:rPr>
              <a:t>By: Tyree Madison, Ebonie Henderson, Jacquelyn Fuller &amp; Ibrahim </a:t>
            </a:r>
            <a:r>
              <a:rPr lang="en-US" sz="2000" err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cs typeface="Times New Roman"/>
              </a:rPr>
              <a:t>Arogundade</a:t>
            </a:r>
            <a:endParaRPr lang="en-US" sz="20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5" name="Picture 5" descr="A picture containing factory, sky, outdoor, building&#10;&#10;Description automatically generated">
            <a:extLst>
              <a:ext uri="{FF2B5EF4-FFF2-40B4-BE49-F238E27FC236}">
                <a16:creationId xmlns:a16="http://schemas.microsoft.com/office/drawing/2014/main" id="{43782F7D-3169-09E9-4DDE-770E68A44D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1182" b="11123"/>
          <a:stretch/>
        </p:blipFill>
        <p:spPr>
          <a:xfrm>
            <a:off x="69011" y="10"/>
            <a:ext cx="11861409" cy="47790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FBC571-C9F1-468D-94B7-95195468A89E}"/>
              </a:ext>
            </a:extLst>
          </p:cNvPr>
          <p:cNvSpPr txBox="1"/>
          <p:nvPr/>
        </p:nvSpPr>
        <p:spPr>
          <a:xfrm>
            <a:off x="11108109" y="4051434"/>
            <a:ext cx="184731" cy="200055"/>
          </a:xfrm>
          <a:prstGeom prst="rect">
            <a:avLst/>
          </a:prstGeom>
          <a:solidFill>
            <a:srgbClr val="000000"/>
          </a:solidFill>
        </p:spPr>
        <p:txBody>
          <a:bodyPr wrap="none" lIns="91440" tIns="45720" rIns="91440" bIns="45720" anchor="t">
            <a:spAutoFit/>
          </a:bodyPr>
          <a:lstStyle/>
          <a:p>
            <a:pPr algn="r">
              <a:spcAft>
                <a:spcPts val="600"/>
              </a:spcAft>
            </a:pP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29F63-BC6B-C055-A1F5-BC963949F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545" y="158416"/>
            <a:ext cx="9905998" cy="1905000"/>
          </a:xfrm>
        </p:spPr>
        <p:txBody>
          <a:bodyPr/>
          <a:lstStyle/>
          <a:p>
            <a:r>
              <a:rPr lang="en-US">
                <a:latin typeface="Times New Roman"/>
                <a:cs typeface="Times New Roman"/>
              </a:rPr>
              <a:t>Agenda Outline</a:t>
            </a:r>
            <a:endParaRPr lang="en-US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D662CEFF-AD90-B883-3E47-2C242CA15D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7838348"/>
              </p:ext>
            </p:extLst>
          </p:nvPr>
        </p:nvGraphicFramePr>
        <p:xfrm>
          <a:off x="1346021" y="2010863"/>
          <a:ext cx="6981124" cy="4351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1" name="Slide Number Placeholder 60">
            <a:extLst>
              <a:ext uri="{FF2B5EF4-FFF2-40B4-BE49-F238E27FC236}">
                <a16:creationId xmlns:a16="http://schemas.microsoft.com/office/drawing/2014/main" id="{FEC542A2-A49B-AF6C-17A7-9D1B4EF50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latin typeface="Times New Roman"/>
                <a:cs typeface="Times New Roman"/>
              </a:rPr>
              <a:pPr/>
              <a:t>2</a:t>
            </a:fld>
            <a:endParaRPr lang="en-US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87174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Factory Power Plant image - Free stock photo - Public ...">
            <a:extLst>
              <a:ext uri="{FF2B5EF4-FFF2-40B4-BE49-F238E27FC236}">
                <a16:creationId xmlns:a16="http://schemas.microsoft.com/office/drawing/2014/main" id="{947CE073-F261-D37C-C75A-7952166B6F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tint val="45000"/>
                <a:satMod val="400000"/>
              </a:schemeClr>
            </a:duotone>
            <a:alphaModFix amt="25000"/>
          </a:blip>
          <a:srcRect/>
          <a:stretch/>
        </p:blipFill>
        <p:spPr>
          <a:xfrm>
            <a:off x="20" y="-2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029F63-BC6B-C055-A1F5-BC963949F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012" y="609601"/>
            <a:ext cx="8676222" cy="32004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Times New Roman"/>
                <a:cs typeface="Times New Roman"/>
              </a:rPr>
              <a:t>Project Scope</a:t>
            </a:r>
            <a:endParaRPr lang="en-US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C28532-12BB-175A-91DA-B7011E6B0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297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29F63-BC6B-C055-A1F5-BC963949F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017" y="235789"/>
            <a:ext cx="9905998" cy="1468582"/>
          </a:xfrm>
        </p:spPr>
        <p:txBody>
          <a:bodyPr>
            <a:normAutofit/>
          </a:bodyPr>
          <a:lstStyle/>
          <a:p>
            <a:r>
              <a:rPr lang="en-US">
                <a:latin typeface="Times New Roman"/>
                <a:ea typeface="+mj-lt"/>
                <a:cs typeface="+mj-lt"/>
              </a:rPr>
              <a:t>Project Deliverables </a:t>
            </a:r>
            <a:endParaRPr lang="en-US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78" name="Content Placeholder 277">
            <a:extLst>
              <a:ext uri="{FF2B5EF4-FFF2-40B4-BE49-F238E27FC236}">
                <a16:creationId xmlns:a16="http://schemas.microsoft.com/office/drawing/2014/main" id="{1A831969-F48E-1715-379A-61BF44F11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961" y="1841443"/>
            <a:ext cx="8510527" cy="429862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None/>
            </a:pP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Century Schoolbook"/>
            </a:endParaRPr>
          </a:p>
          <a:p>
            <a:pPr marL="0" indent="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None/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Century Schoolbook"/>
              </a:rPr>
              <a:t>Scope: 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ea typeface="+mn-lt"/>
              <a:cs typeface="+mn-lt"/>
            </a:endParaRPr>
          </a:p>
          <a:p>
            <a:pPr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Century Schoolbook"/>
              </a:rPr>
              <a:t>Design a plant that produces ≥ 98% pure L-Methionine.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ea typeface="+mn-lt"/>
              <a:cs typeface="+mn-lt"/>
            </a:endParaRPr>
          </a:p>
          <a:p>
            <a:pPr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Century Schoolbook"/>
              </a:rPr>
              <a:t>Develop methods for production, transportation, and storage of L-Methionine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ea typeface="+mn-lt"/>
              <a:cs typeface="+mn-lt"/>
            </a:endParaRPr>
          </a:p>
          <a:p>
            <a:pPr marL="0" indent="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FFFFFF"/>
              </a:buClr>
              <a:buNone/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Century Schoolbook"/>
              </a:rPr>
              <a:t>Deliverables: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ea typeface="+mn-lt"/>
              <a:cs typeface="+mn-lt"/>
            </a:endParaRPr>
          </a:p>
          <a:p>
            <a:pPr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Century Schoolbook"/>
              </a:rPr>
              <a:t>Provide Process Flow Diagram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ea typeface="+mn-lt"/>
              <a:cs typeface="+mn-lt"/>
            </a:endParaRPr>
          </a:p>
          <a:p>
            <a:pPr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Century Schoolbook"/>
              </a:rPr>
              <a:t>Provide Material and Energy Balance Summary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ea typeface="+mn-lt"/>
              <a:cs typeface="+mn-lt"/>
            </a:endParaRPr>
          </a:p>
          <a:p>
            <a:pPr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Century Schoolbook"/>
              </a:rPr>
              <a:t>Prepare Complete Economic Analysis 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ea typeface="+mn-lt"/>
              <a:cs typeface="+mn-lt"/>
            </a:endParaRPr>
          </a:p>
          <a:p>
            <a:pPr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Century Schoolbook"/>
              </a:rPr>
              <a:t>Complete Engineering design of major equipment 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ea typeface="+mn-lt"/>
              <a:cs typeface="+mn-lt"/>
            </a:endParaRPr>
          </a:p>
          <a:p>
            <a:pPr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Century Schoolbook"/>
              </a:rPr>
              <a:t>Complete ASPEN Simulation Report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ea typeface="+mn-lt"/>
              <a:cs typeface="+mn-lt"/>
            </a:endParaRPr>
          </a:p>
          <a:p>
            <a:pPr>
              <a:buClr>
                <a:srgbClr val="FFFFFF"/>
              </a:buClr>
            </a:pP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02657F-945A-267A-2305-956058D33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693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FAEAF-F13F-BE0C-5EEA-A3337D617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57" y="287606"/>
            <a:ext cx="10679332" cy="773600"/>
          </a:xfrm>
        </p:spPr>
        <p:txBody>
          <a:bodyPr/>
          <a:lstStyle/>
          <a:p>
            <a:pPr algn="ctr"/>
            <a:r>
              <a:rPr lang="en-US">
                <a:latin typeface="Times New Roman"/>
                <a:cs typeface="Times New Roman"/>
              </a:rPr>
              <a:t>Gantt Chart</a:t>
            </a:r>
          </a:p>
        </p:txBody>
      </p:sp>
      <p:pic>
        <p:nvPicPr>
          <p:cNvPr id="8" name="Picture 8" descr="A picture containing timeline&#10;&#10;Description automatically generated">
            <a:extLst>
              <a:ext uri="{FF2B5EF4-FFF2-40B4-BE49-F238E27FC236}">
                <a16:creationId xmlns:a16="http://schemas.microsoft.com/office/drawing/2014/main" id="{72748BCA-230B-B6B8-8973-DA95C51720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2693"/>
          <a:stretch/>
        </p:blipFill>
        <p:spPr>
          <a:xfrm>
            <a:off x="215280" y="1331817"/>
            <a:ext cx="10900898" cy="4191926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150CD8-CE52-11D1-370F-1D5670030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627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indoor&#10;&#10;Description automatically generated">
            <a:extLst>
              <a:ext uri="{FF2B5EF4-FFF2-40B4-BE49-F238E27FC236}">
                <a16:creationId xmlns:a16="http://schemas.microsoft.com/office/drawing/2014/main" id="{3E93FDF9-3059-21D0-5100-12AFB513D0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778"/>
          <a:stretch/>
        </p:blipFill>
        <p:spPr>
          <a:xfrm>
            <a:off x="20" y="-2"/>
            <a:ext cx="113410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029F63-BC6B-C055-A1F5-BC963949F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103" y="2400183"/>
            <a:ext cx="9418320" cy="103240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</a:pPr>
            <a:r>
              <a:rPr lang="en-US" sz="4400">
                <a:latin typeface="Times New Roman"/>
                <a:cs typeface="Times New Roman"/>
              </a:rPr>
              <a:t>Background</a:t>
            </a:r>
            <a:endParaRPr lang="en-US" sz="4400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887F21-F08F-7C6D-331A-9CC56986A23A}"/>
              </a:ext>
            </a:extLst>
          </p:cNvPr>
          <p:cNvSpPr txBox="1"/>
          <p:nvPr/>
        </p:nvSpPr>
        <p:spPr>
          <a:xfrm>
            <a:off x="8445756" y="6657943"/>
            <a:ext cx="2895344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27CD11-6611-988C-B1FA-8830E0C44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9162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3">
            <a:extLst>
              <a:ext uri="{FF2B5EF4-FFF2-40B4-BE49-F238E27FC236}">
                <a16:creationId xmlns:a16="http://schemas.microsoft.com/office/drawing/2014/main" id="{6E661DB0-0F35-4E01-BD56-7D2BF5BFD1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4FAEAF-F13F-BE0C-5EEA-A3337D617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4" y="609600"/>
            <a:ext cx="6038768" cy="1905000"/>
          </a:xfrm>
        </p:spPr>
        <p:txBody>
          <a:bodyPr>
            <a:normAutofit/>
          </a:bodyPr>
          <a:lstStyle/>
          <a:p>
            <a:r>
              <a:rPr lang="en-US">
                <a:latin typeface="Times New Roman"/>
                <a:ea typeface="+mj-lt"/>
                <a:cs typeface="+mj-lt"/>
              </a:rPr>
              <a:t>What is L-Methionine?</a:t>
            </a:r>
            <a:endParaRPr lang="en-US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00F2E-60FC-243D-0663-CF3AA0FCD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4" y="2666999"/>
            <a:ext cx="5920867" cy="337387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Times New Roman"/>
                <a:ea typeface="+mn-lt"/>
                <a:cs typeface="+mn-lt"/>
              </a:rPr>
              <a:t>L-Methionine (C₅H₁₁NO₂S) is an enantiomer of the amino acid Methionine.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>
                <a:latin typeface="Times New Roman"/>
                <a:ea typeface="+mn-lt"/>
                <a:cs typeface="+mn-lt"/>
              </a:rPr>
              <a:t>L-Methionine is produced is through fermentation or enzymatic hydrolysis 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>
                <a:latin typeface="Times New Roman"/>
                <a:ea typeface="+mn-lt"/>
                <a:cs typeface="+mn-lt"/>
              </a:rPr>
              <a:t>Methionine is an essential amino acid and it’s important for protein growth &amp; development within livestock animals.</a:t>
            </a:r>
            <a:endParaRPr lang="en-US">
              <a:latin typeface="Times New Roman"/>
            </a:endParaRPr>
          </a:p>
          <a:p>
            <a:endParaRPr lang="en-US"/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C2CAC0E2-A334-4A65-B7FA-9BDDAD042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65734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46A48683-9CE8-D81F-08FF-05A3EF3003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9478" y="484633"/>
            <a:ext cx="2532251" cy="1791568"/>
          </a:xfrm>
          <a:prstGeom prst="rect">
            <a:avLst/>
          </a:prstGeom>
        </p:spPr>
      </p:pic>
      <p:pic>
        <p:nvPicPr>
          <p:cNvPr id="7" name="Picture 5" descr="Chart&#10;&#10;Description automatically generated">
            <a:extLst>
              <a:ext uri="{FF2B5EF4-FFF2-40B4-BE49-F238E27FC236}">
                <a16:creationId xmlns:a16="http://schemas.microsoft.com/office/drawing/2014/main" id="{CDFD0C94-D38B-6B5F-F521-86FE47BEF7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5272" y="2419211"/>
            <a:ext cx="2600664" cy="1791569"/>
          </a:xfrm>
          <a:prstGeom prst="rect">
            <a:avLst/>
          </a:prstGeom>
        </p:spPr>
      </p:pic>
      <p:pic>
        <p:nvPicPr>
          <p:cNvPr id="5" name="Picture 4" descr="A picture containing invertebrate&#10;&#10;Description automatically generated">
            <a:extLst>
              <a:ext uri="{FF2B5EF4-FFF2-40B4-BE49-F238E27FC236}">
                <a16:creationId xmlns:a16="http://schemas.microsoft.com/office/drawing/2014/main" id="{12831D96-C0DB-C843-89F3-262ECD7373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1640" y="4353791"/>
            <a:ext cx="1947927" cy="183105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007F19-7179-60F9-DC18-9F5413118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085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FAEAF-F13F-BE0C-5EEA-A3337D617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6427" y="79364"/>
            <a:ext cx="5842918" cy="1325562"/>
          </a:xfrm>
        </p:spPr>
        <p:txBody>
          <a:bodyPr>
            <a:normAutofit/>
          </a:bodyPr>
          <a:lstStyle/>
          <a:p>
            <a:pPr algn="ctr"/>
            <a:r>
              <a:rPr lang="en-US">
                <a:latin typeface="Times New Roman"/>
                <a:ea typeface="+mj-lt"/>
                <a:cs typeface="+mj-lt"/>
              </a:rPr>
              <a:t>Uses</a:t>
            </a:r>
            <a:endParaRPr lang="en-US">
              <a:latin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00F2E-60FC-243D-0663-CF3AA0FCD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898" y="1295139"/>
            <a:ext cx="5860811" cy="3878583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85750"/>
            <a:r>
              <a:rPr lang="en-US">
                <a:latin typeface="Times New Roman"/>
                <a:ea typeface="+mn-lt"/>
                <a:cs typeface="+mn-lt"/>
              </a:rPr>
              <a:t>L- Methionine is primarily used in pharmaceutical and agricultural industries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>
                <a:latin typeface="Times New Roman"/>
                <a:ea typeface="+mn-lt"/>
                <a:cs typeface="+mn-lt"/>
              </a:rPr>
              <a:t>Agriculture uses include feed additives for livestock animals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>
                <a:latin typeface="Times New Roman"/>
                <a:ea typeface="+mn-lt"/>
                <a:cs typeface="+mn-lt"/>
              </a:rPr>
              <a:t>Pharmaceutical uses include antidotes, cancer research, and nutritional supplements.</a:t>
            </a:r>
            <a:endParaRPr lang="en-US">
              <a:latin typeface="Times New Roman"/>
            </a:endParaRPr>
          </a:p>
          <a:p>
            <a:endParaRPr lang="en-US"/>
          </a:p>
        </p:txBody>
      </p:sp>
      <p:pic>
        <p:nvPicPr>
          <p:cNvPr id="8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F3E6506D-8418-C859-84BC-1DAB3EDF6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224" y="985138"/>
            <a:ext cx="2628899" cy="2628899"/>
          </a:xfrm>
          <a:prstGeom prst="rect">
            <a:avLst/>
          </a:prstGeom>
        </p:spPr>
      </p:pic>
      <p:pic>
        <p:nvPicPr>
          <p:cNvPr id="7" name="Picture 7" descr="A picture containing yellow&#10;&#10;Description automatically generated">
            <a:extLst>
              <a:ext uri="{FF2B5EF4-FFF2-40B4-BE49-F238E27FC236}">
                <a16:creationId xmlns:a16="http://schemas.microsoft.com/office/drawing/2014/main" id="{98CEF135-37EB-3ED1-5FC5-1297B2BDAC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2061" y="3911591"/>
            <a:ext cx="2628899" cy="262889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2E181D-E00E-06B5-85A4-D30E86C04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688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FAEAF-F13F-BE0C-5EEA-A3337D617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91" y="609600"/>
            <a:ext cx="5723762" cy="1416539"/>
          </a:xfrm>
        </p:spPr>
        <p:txBody>
          <a:bodyPr>
            <a:normAutofit/>
          </a:bodyPr>
          <a:lstStyle/>
          <a:p>
            <a:r>
              <a:rPr lang="en-US">
                <a:latin typeface="Times New Roman"/>
                <a:ea typeface="+mj-lt"/>
                <a:cs typeface="+mj-lt"/>
              </a:rPr>
              <a:t>Design Basis</a:t>
            </a:r>
            <a:endParaRPr lang="en-US">
              <a:latin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00F2E-60FC-243D-0663-CF3AA0FCD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15" y="2285999"/>
            <a:ext cx="6616979" cy="344141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300" b="1">
                <a:latin typeface="Times New Roman"/>
                <a:ea typeface="+mn-lt"/>
                <a:cs typeface="+mn-lt"/>
              </a:rPr>
              <a:t>F</a:t>
            </a:r>
            <a:r>
              <a:rPr lang="en-US" sz="1400" b="1">
                <a:latin typeface="Times New Roman"/>
                <a:ea typeface="+mn-lt"/>
                <a:cs typeface="+mn-lt"/>
              </a:rPr>
              <a:t>acility Run Time </a:t>
            </a: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Times New Roman"/>
                <a:ea typeface="+mn-lt"/>
                <a:cs typeface="+mn-lt"/>
              </a:rPr>
              <a:t>320 days per year </a:t>
            </a: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Times New Roman"/>
                <a:ea typeface="+mn-lt"/>
                <a:cs typeface="+mn-lt"/>
              </a:rPr>
              <a:t>(88% of the normal year)</a:t>
            </a: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400" b="1">
                <a:latin typeface="Times New Roman"/>
                <a:ea typeface="+mn-lt"/>
                <a:cs typeface="+mn-lt"/>
              </a:rPr>
              <a:t>Plant Location</a:t>
            </a: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Times New Roman"/>
                <a:cs typeface="Times New Roman"/>
              </a:rPr>
              <a:t>Madison County Illionois , USA</a:t>
            </a: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Times New Roman"/>
                <a:cs typeface="Times New Roman"/>
              </a:rPr>
              <a:t>Proximity to the consumers of L-Methionine</a:t>
            </a: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Times New Roman"/>
                <a:ea typeface="+mn-lt"/>
                <a:cs typeface="+mn-lt"/>
              </a:rPr>
              <a:t>Multiple Wastewater treatment plants nearby</a:t>
            </a: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Times New Roman"/>
                <a:ea typeface="+mn-lt"/>
                <a:cs typeface="+mn-lt"/>
              </a:rPr>
              <a:t>N-Acetyl-DL-Methionine will be outsourced</a:t>
            </a: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400" b="1">
                <a:latin typeface="Times New Roman"/>
                <a:ea typeface="+mn-lt"/>
                <a:cs typeface="+mn-lt"/>
              </a:rPr>
              <a:t> Clients</a:t>
            </a: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Times New Roman"/>
                <a:ea typeface="+mn-lt"/>
                <a:cs typeface="+mn-lt"/>
              </a:rPr>
              <a:t>Companies that produce animal feed  ( Tyson Inc. Cargill Inc. Land O’ Lakes Inc)</a:t>
            </a: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endParaRPr lang="en-US" sz="1300"/>
          </a:p>
          <a:p>
            <a:pPr marL="285750" indent="-285750">
              <a:lnSpc>
                <a:spcPct val="90000"/>
              </a:lnSpc>
            </a:pPr>
            <a:endParaRPr lang="en-US" sz="1300"/>
          </a:p>
          <a:p>
            <a:pPr>
              <a:lnSpc>
                <a:spcPct val="90000"/>
              </a:lnSpc>
            </a:pPr>
            <a:endParaRPr lang="en-US" sz="1300"/>
          </a:p>
        </p:txBody>
      </p:sp>
      <p:pic>
        <p:nvPicPr>
          <p:cNvPr id="4" name="Picture 4" descr="Map&#10;&#10;Description automatically generated">
            <a:extLst>
              <a:ext uri="{FF2B5EF4-FFF2-40B4-BE49-F238E27FC236}">
                <a16:creationId xmlns:a16="http://schemas.microsoft.com/office/drawing/2014/main" id="{C26A416E-63F7-8D46-B784-EA4FA05301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005" y="317483"/>
            <a:ext cx="3019405" cy="2194682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5" name="Picture 5" descr="A picture containing outdoor, several&#10;&#10;Description automatically generated">
            <a:extLst>
              <a:ext uri="{FF2B5EF4-FFF2-40B4-BE49-F238E27FC236}">
                <a16:creationId xmlns:a16="http://schemas.microsoft.com/office/drawing/2014/main" id="{33F710F9-EB12-CAEB-6BAB-3179743A90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6108" y="2669441"/>
            <a:ext cx="2604476" cy="1831730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F561BCD7-0657-4D49-67BB-74A35EB2A4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10785" y="4734911"/>
            <a:ext cx="2743200" cy="168663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F6209E-9AEC-229A-E216-162E687EE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558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FAEAF-F13F-BE0C-5EEA-A3337D617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91" y="609600"/>
            <a:ext cx="5723762" cy="1416539"/>
          </a:xfrm>
        </p:spPr>
        <p:txBody>
          <a:bodyPr>
            <a:normAutofit/>
          </a:bodyPr>
          <a:lstStyle/>
          <a:p>
            <a:r>
              <a:rPr lang="en-US">
                <a:latin typeface="Times New Roman"/>
                <a:ea typeface="+mj-lt"/>
                <a:cs typeface="+mj-lt"/>
              </a:rPr>
              <a:t>Process Description</a:t>
            </a:r>
            <a:endParaRPr lang="en-US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F6209E-9AEC-229A-E216-162E687EE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10</a:t>
            </a:fld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FB0F592-0698-9732-0492-C23CF3CBE5D8}"/>
              </a:ext>
            </a:extLst>
          </p:cNvPr>
          <p:cNvSpPr>
            <a:spLocks noGrp="1"/>
          </p:cNvSpPr>
          <p:nvPr/>
        </p:nvSpPr>
        <p:spPr>
          <a:xfrm>
            <a:off x="586623" y="2236125"/>
            <a:ext cx="6214381" cy="33609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1400" b="1">
                <a:latin typeface="Times New Roman"/>
                <a:ea typeface="+mn-lt"/>
                <a:cs typeface="+mn-lt"/>
              </a:rPr>
              <a:t>Capacity</a:t>
            </a:r>
            <a:r>
              <a:rPr lang="en-US" sz="1400">
                <a:latin typeface="Times New Roman"/>
                <a:ea typeface="+mn-lt"/>
                <a:cs typeface="+mn-lt"/>
              </a:rPr>
              <a:t>: 50,000 Metric Tons/yr</a:t>
            </a: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400" b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Process Type</a:t>
            </a:r>
            <a:r>
              <a:rPr lang="en-US" sz="140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: Continuous</a:t>
            </a:r>
          </a:p>
          <a:p>
            <a:pPr marL="0" indent="0">
              <a:lnSpc>
                <a:spcPct val="90000"/>
              </a:lnSpc>
              <a:buNone/>
            </a:pP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400" b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Process</a:t>
            </a:r>
            <a:r>
              <a:rPr lang="en-US" sz="140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: Immobilized Enzyme Hydrolysis i.e., </a:t>
            </a:r>
            <a:r>
              <a:rPr lang="en-US" sz="1400" err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Aminoacylase</a:t>
            </a:r>
            <a:endParaRPr lang="en-US" err="1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400" b="1">
                <a:latin typeface="Times New Roman"/>
                <a:ea typeface="+mn-lt"/>
                <a:cs typeface="+mn-lt"/>
              </a:rPr>
              <a:t>Crystal Size</a:t>
            </a:r>
            <a:r>
              <a:rPr lang="en-US" sz="1400">
                <a:latin typeface="Times New Roman"/>
                <a:ea typeface="+mn-lt"/>
                <a:cs typeface="+mn-lt"/>
              </a:rPr>
              <a:t>: 50µm </a:t>
            </a: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400" b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Conversion of Reactor</a:t>
            </a:r>
            <a:r>
              <a:rPr lang="en-US" sz="140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: 88%</a:t>
            </a:r>
          </a:p>
          <a:p>
            <a:pPr marL="0" indent="0">
              <a:lnSpc>
                <a:spcPct val="90000"/>
              </a:lnSpc>
              <a:buNone/>
            </a:pP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400" b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Product Specification</a:t>
            </a:r>
            <a:r>
              <a:rPr lang="en-US" sz="140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: 98% pure L-Methionine </a:t>
            </a:r>
          </a:p>
          <a:p>
            <a:pPr marL="0" indent="0">
              <a:lnSpc>
                <a:spcPct val="90000"/>
              </a:lnSpc>
              <a:buNone/>
            </a:pP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400" b="1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</a:pPr>
            <a:endParaRPr lang="en-US" sz="13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pic>
        <p:nvPicPr>
          <p:cNvPr id="12" name="Picture 12">
            <a:extLst>
              <a:ext uri="{FF2B5EF4-FFF2-40B4-BE49-F238E27FC236}">
                <a16:creationId xmlns:a16="http://schemas.microsoft.com/office/drawing/2014/main" id="{652C38B6-8D55-9BB1-031E-E62EF01DA0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2593" y="1066299"/>
            <a:ext cx="3517733" cy="1968166"/>
          </a:xfrm>
          <a:prstGeom prst="rect">
            <a:avLst/>
          </a:prstGeom>
        </p:spPr>
      </p:pic>
      <p:pic>
        <p:nvPicPr>
          <p:cNvPr id="13" name="Picture 13" descr="A picture containing factory, building&#10;&#10;Description automatically generated">
            <a:extLst>
              <a:ext uri="{FF2B5EF4-FFF2-40B4-BE49-F238E27FC236}">
                <a16:creationId xmlns:a16="http://schemas.microsoft.com/office/drawing/2014/main" id="{18EF6187-E40A-495E-A7D8-61845AF62A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1663" y="3997203"/>
            <a:ext cx="2743200" cy="169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201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FAEAF-F13F-BE0C-5EEA-A3337D617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718" y="307145"/>
            <a:ext cx="9692640" cy="663826"/>
          </a:xfrm>
        </p:spPr>
        <p:txBody>
          <a:bodyPr>
            <a:normAutofit/>
          </a:bodyPr>
          <a:lstStyle/>
          <a:p>
            <a:pPr algn="ctr"/>
            <a:r>
              <a:rPr lang="en-US">
                <a:latin typeface="Times New Roman"/>
                <a:cs typeface="Times New Roman"/>
              </a:rPr>
              <a:t>Process Chemistry</a:t>
            </a:r>
            <a:endParaRPr lang="en-US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00F2E-60FC-243D-0663-CF3AA0FCD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188" y="1407695"/>
            <a:ext cx="4464518" cy="435133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/>
            <a:endParaRPr lang="en-US"/>
          </a:p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1D67C5D-2134-C1D8-DA17-0C954C108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260" y="1212686"/>
            <a:ext cx="9404027" cy="537388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0DC98-44D1-1D77-5FB0-339C8D6FF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140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FAEAF-F13F-BE0C-5EEA-A3337D617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6108" y="1168104"/>
            <a:ext cx="2614299" cy="297688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Times New Roman"/>
                <a:cs typeface="Times New Roman"/>
              </a:rPr>
              <a:t>Process Flow</a:t>
            </a:r>
            <a:br>
              <a:rPr lang="en-US" sz="40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Times New Roman"/>
              </a:rPr>
            </a:br>
            <a:r>
              <a:rPr lang="en-US" sz="40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Times New Roman"/>
                <a:cs typeface="Times New Roman"/>
              </a:rPr>
              <a:t>Diagram</a:t>
            </a:r>
            <a:endParaRPr lang="en-US" sz="4000">
              <a:effectLst>
                <a:glow rad="38100">
                  <a:prstClr val="black">
                    <a:lumMod val="65000"/>
                    <a:lumOff val="35000"/>
                    <a:alpha val="50000"/>
                  </a:prst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9" name="Picture 10" descr="Diagram, schematic&#10;&#10;Description automatically generated">
            <a:extLst>
              <a:ext uri="{FF2B5EF4-FFF2-40B4-BE49-F238E27FC236}">
                <a16:creationId xmlns:a16="http://schemas.microsoft.com/office/drawing/2014/main" id="{98962FA1-0567-97AD-7B8A-BE7AE2E9FC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6103" t="-405" b="405"/>
          <a:stretch/>
        </p:blipFill>
        <p:spPr>
          <a:xfrm>
            <a:off x="2588026" y="3672"/>
            <a:ext cx="9729960" cy="6807220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D44A47-5717-9E49-9167-1ED6BBCDD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12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988B87-86C8-59B6-AF9E-EA39AAB8B833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6F3E65-5B88-2A69-4124-6918F5F11C5A}"/>
              </a:ext>
            </a:extLst>
          </p:cNvPr>
          <p:cNvSpPr/>
          <p:nvPr/>
        </p:nvSpPr>
        <p:spPr>
          <a:xfrm>
            <a:off x="3122764" y="2109159"/>
            <a:ext cx="2688563" cy="1696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6E0651-39F6-CAED-CDAA-DFA63DC601EE}"/>
              </a:ext>
            </a:extLst>
          </p:cNvPr>
          <p:cNvSpPr/>
          <p:nvPr/>
        </p:nvSpPr>
        <p:spPr>
          <a:xfrm>
            <a:off x="6084498" y="2310442"/>
            <a:ext cx="2688563" cy="25879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9DA9B4-6CEE-3EA9-C32F-A8A1A975A651}"/>
              </a:ext>
            </a:extLst>
          </p:cNvPr>
          <p:cNvSpPr/>
          <p:nvPr/>
        </p:nvSpPr>
        <p:spPr>
          <a:xfrm>
            <a:off x="8364748" y="5050765"/>
            <a:ext cx="3766863" cy="16677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0A274F-80C8-D868-8344-DA57C727C394}"/>
              </a:ext>
            </a:extLst>
          </p:cNvPr>
          <p:cNvSpPr/>
          <p:nvPr/>
        </p:nvSpPr>
        <p:spPr>
          <a:xfrm>
            <a:off x="7147524" y="2395806"/>
            <a:ext cx="301924" cy="1437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2BE516-9D62-E51C-57B1-361D3B10C1BC}"/>
              </a:ext>
            </a:extLst>
          </p:cNvPr>
          <p:cNvSpPr txBox="1"/>
          <p:nvPr/>
        </p:nvSpPr>
        <p:spPr>
          <a:xfrm>
            <a:off x="7151478" y="2205665"/>
            <a:ext cx="61535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47° C</a:t>
            </a:r>
            <a:r>
              <a:rPr lang="en-US">
                <a:solidFill>
                  <a:schemeClr val="bg1">
                    <a:lumMod val="95000"/>
                    <a:lumOff val="5000"/>
                  </a:schemeClr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42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 descr="Factory Power Plant image - Free stock photo - Public ...">
            <a:extLst>
              <a:ext uri="{FF2B5EF4-FFF2-40B4-BE49-F238E27FC236}">
                <a16:creationId xmlns:a16="http://schemas.microsoft.com/office/drawing/2014/main" id="{E5962EC0-7B72-E485-D86B-B38D0A8DD46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alphaModFix amt="15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029F63-BC6B-C055-A1F5-BC963949F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012" y="609601"/>
            <a:ext cx="8676222" cy="32004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Times New Roman"/>
                <a:cs typeface="Times New Roman"/>
              </a:rPr>
              <a:t>Material &amp; Energy Balance Summary</a:t>
            </a:r>
            <a:endParaRPr lang="en-US" sz="4800">
              <a:effectLst>
                <a:glow rad="38100">
                  <a:prstClr val="black">
                    <a:lumMod val="65000"/>
                    <a:lumOff val="35000"/>
                    <a:alpha val="50000"/>
                  </a:prst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5ECDA8-0EF8-D632-2582-A87CC074E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4012" y="5883275"/>
            <a:ext cx="55116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dirty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494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FAEAF-F13F-BE0C-5EEA-A3337D617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663826"/>
          </a:xfrm>
        </p:spPr>
        <p:txBody>
          <a:bodyPr>
            <a:normAutofit/>
          </a:bodyPr>
          <a:lstStyle/>
          <a:p>
            <a:pPr algn="ctr"/>
            <a:r>
              <a:rPr lang="en-US">
                <a:latin typeface="Times New Roman"/>
                <a:cs typeface="Times New Roman"/>
              </a:rPr>
              <a:t>Material Balance Summary</a:t>
            </a:r>
            <a:endParaRPr lang="en-US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5" name="Picture 6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DF02D40F-FAC5-BB3C-AC38-994145921C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32382" y="1766826"/>
            <a:ext cx="9865360" cy="4108938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A2FA51-A7F8-9FE9-F138-659A27622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398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FAEAF-F13F-BE0C-5EEA-A3337D617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663826"/>
          </a:xfrm>
        </p:spPr>
        <p:txBody>
          <a:bodyPr>
            <a:normAutofit/>
          </a:bodyPr>
          <a:lstStyle/>
          <a:p>
            <a:pPr algn="ctr"/>
            <a:r>
              <a:rPr lang="en-US">
                <a:latin typeface="Times New Roman"/>
                <a:cs typeface="Times New Roman"/>
              </a:rPr>
              <a:t>Energy balance Summary</a:t>
            </a:r>
            <a:endParaRPr lang="en-US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00F2E-60FC-243D-0663-CF3AA0FCD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188" y="1407695"/>
            <a:ext cx="4464518" cy="435133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27B4A2A-D313-12F6-6BEC-4D5D469BB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273664"/>
              </p:ext>
            </p:extLst>
          </p:nvPr>
        </p:nvGraphicFramePr>
        <p:xfrm>
          <a:off x="1225328" y="1515713"/>
          <a:ext cx="8597898" cy="4588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2227">
                  <a:extLst>
                    <a:ext uri="{9D8B030D-6E8A-4147-A177-3AD203B41FA5}">
                      <a16:colId xmlns:a16="http://schemas.microsoft.com/office/drawing/2014/main" val="2667091513"/>
                    </a:ext>
                  </a:extLst>
                </a:gridCol>
                <a:gridCol w="4285671">
                  <a:extLst>
                    <a:ext uri="{9D8B030D-6E8A-4147-A177-3AD203B41FA5}">
                      <a16:colId xmlns:a16="http://schemas.microsoft.com/office/drawing/2014/main" val="3295459817"/>
                    </a:ext>
                  </a:extLst>
                </a:gridCol>
              </a:tblGrid>
              <a:tr h="470535"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</a:rPr>
                        <a:t>Unit Operations</a:t>
                      </a:r>
                      <a:endParaRPr lang="en-US">
                        <a:effectLst/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</a:rPr>
                        <a:t>Power</a:t>
                      </a:r>
                      <a:endParaRPr lang="en-US">
                        <a:effectLst/>
                        <a:latin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94540560"/>
                  </a:ext>
                </a:extLst>
              </a:tr>
              <a:tr h="717677"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</a:rPr>
                        <a:t>Heat Exchanger </a:t>
                      </a:r>
                      <a:endParaRPr lang="en-US">
                        <a:effectLst/>
                        <a:latin typeface="Times New Roman"/>
                      </a:endParaRPr>
                    </a:p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</a:rPr>
                        <a:t>( Before Reactor)</a:t>
                      </a:r>
                      <a:endParaRPr lang="en-US">
                        <a:effectLst/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</a:rPr>
                        <a:t>Power: 2290 kW</a:t>
                      </a:r>
                      <a:endParaRPr lang="en-US">
                        <a:effectLst/>
                        <a:latin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11785258"/>
                  </a:ext>
                </a:extLst>
              </a:tr>
              <a:tr h="461137"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</a:rPr>
                        <a:t>Enzyme Reactor</a:t>
                      </a:r>
                      <a:endParaRPr lang="en-US">
                        <a:effectLst/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</a:rPr>
                        <a:t>Power: - 8.40 x10⁶ kW</a:t>
                      </a:r>
                      <a:endParaRPr lang="en-US">
                        <a:effectLst/>
                        <a:latin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80937916"/>
                  </a:ext>
                </a:extLst>
              </a:tr>
              <a:tr h="541147"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</a:rPr>
                        <a:t>Evaporator </a:t>
                      </a:r>
                      <a:endParaRPr lang="en-US">
                        <a:effectLst/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</a:rPr>
                        <a:t>Power: 5.85x10⁵ kW</a:t>
                      </a:r>
                      <a:endParaRPr lang="en-US">
                        <a:effectLst/>
                        <a:latin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38920582"/>
                  </a:ext>
                </a:extLst>
              </a:tr>
              <a:tr h="541147"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</a:rPr>
                        <a:t>Crystallizer </a:t>
                      </a:r>
                      <a:endParaRPr lang="en-US">
                        <a:effectLst/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</a:rPr>
                        <a:t>Power: -66,800 kW</a:t>
                      </a:r>
                      <a:endParaRPr lang="en-US">
                        <a:effectLst/>
                        <a:latin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89686791"/>
                  </a:ext>
                </a:extLst>
              </a:tr>
              <a:tr h="717677"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</a:rPr>
                        <a:t>Evaporator (2)</a:t>
                      </a:r>
                      <a:endParaRPr lang="en-US">
                        <a:effectLst/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</a:rPr>
                        <a:t>Power :3.40 x10⁴ kW</a:t>
                      </a:r>
                      <a:endParaRPr lang="en-US">
                        <a:effectLst/>
                        <a:latin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81900958"/>
                  </a:ext>
                </a:extLst>
              </a:tr>
              <a:tr h="1138809"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</a:rPr>
                        <a:t>Heat Exchanger </a:t>
                      </a:r>
                      <a:endParaRPr lang="en-US">
                        <a:effectLst/>
                        <a:latin typeface="Times New Roman"/>
                      </a:endParaRPr>
                    </a:p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</a:rPr>
                        <a:t>(Separator  &amp; Racemization Tank)</a:t>
                      </a:r>
                      <a:endParaRPr lang="en-US">
                        <a:effectLst/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</a:rPr>
                        <a:t>Power: 3.70x 10⁴ kW</a:t>
                      </a:r>
                      <a:endParaRPr lang="en-US">
                        <a:effectLst/>
                        <a:latin typeface="Times New Roman"/>
                      </a:endParaRPr>
                    </a:p>
                    <a:p>
                      <a:pPr marL="0" algn="ctr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1800" kern="1200">
                          <a:effectLst/>
                        </a:rPr>
                      </a:br>
                      <a:endParaRPr lang="en-US">
                        <a:effectLst/>
                        <a:latin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908937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AE1258-17E0-3121-9F21-ECC729BB5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353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B797A656-E89D-6BDD-01D0-DED874257F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15000"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0000"/>
          <a:stretch/>
        </p:blipFill>
        <p:spPr>
          <a:xfrm>
            <a:off x="-48826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029F63-BC6B-C055-A1F5-BC963949F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474" y="2543908"/>
            <a:ext cx="7288992" cy="12367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Times New Roman"/>
                <a:cs typeface="Times New Roman"/>
              </a:rPr>
              <a:t>Economic Analysis</a:t>
            </a:r>
            <a:endParaRPr lang="en-US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F10EA6-BE5B-4907-BF16-BC38184D3219}"/>
              </a:ext>
            </a:extLst>
          </p:cNvPr>
          <p:cNvSpPr txBox="1"/>
          <p:nvPr/>
        </p:nvSpPr>
        <p:spPr>
          <a:xfrm>
            <a:off x="9464971" y="6657945"/>
            <a:ext cx="2727029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BY-ND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82EEB0-4288-ABDE-D08F-7CE2BE908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911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98DBD-A483-6627-1B00-38126EB3D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166" y="-220969"/>
            <a:ext cx="9614487" cy="983640"/>
          </a:xfrm>
        </p:spPr>
        <p:txBody>
          <a:bodyPr/>
          <a:lstStyle/>
          <a:p>
            <a:pPr algn="ctr"/>
            <a:r>
              <a:rPr lang="en-US">
                <a:latin typeface="Times New Roman"/>
                <a:cs typeface="Times New Roman"/>
              </a:rPr>
              <a:t>Summary of the Economic Analysis</a:t>
            </a:r>
            <a:endParaRPr lang="en-US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3573E-D13E-AAD9-8662-5468E2DEC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810" y="767907"/>
            <a:ext cx="6272806" cy="551063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>
                <a:ea typeface="+mn-lt"/>
                <a:cs typeface="+mn-lt"/>
              </a:rPr>
              <a:t>- T</a:t>
            </a:r>
            <a:r>
              <a:rPr lang="en-US">
                <a:latin typeface="Times New Roman"/>
                <a:ea typeface="+mn-lt"/>
                <a:cs typeface="+mn-lt"/>
              </a:rPr>
              <a:t>he plant is going to take approximately 3 years of Construction. The product L-Methionine has a price range of $3-5/kg with an annual product rate of 50 million kg/</a:t>
            </a:r>
            <a:r>
              <a:rPr lang="en-US" err="1">
                <a:latin typeface="Times New Roman"/>
                <a:ea typeface="+mn-lt"/>
                <a:cs typeface="+mn-lt"/>
              </a:rPr>
              <a:t>yr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>
                <a:latin typeface="Times New Roman"/>
                <a:cs typeface="Times New Roman"/>
              </a:rPr>
              <a:t>$4.4/kg is selected as the price for L-Methionine</a:t>
            </a:r>
            <a:endParaRPr lang="en-US" b="1" i="1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b="1" i="1">
                <a:latin typeface="Times New Roman"/>
                <a:cs typeface="Times New Roman"/>
              </a:rPr>
              <a:t>Total Annual Production Cost (C): $155 Million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b="1" i="1">
                <a:latin typeface="Times New Roman"/>
                <a:cs typeface="Times New Roman"/>
              </a:rPr>
              <a:t>Total Annual Value of Products/sales (S</a:t>
            </a:r>
            <a:r>
              <a:rPr lang="en-US" i="1">
                <a:latin typeface="Times New Roman"/>
                <a:cs typeface="Times New Roman"/>
              </a:rPr>
              <a:t>) : </a:t>
            </a:r>
            <a:r>
              <a:rPr lang="en-US" b="1" i="1">
                <a:latin typeface="Times New Roman"/>
                <a:cs typeface="Times New Roman"/>
              </a:rPr>
              <a:t>$215 Million</a:t>
            </a:r>
            <a:endParaRPr lang="en-US" b="1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b="1" i="1">
                <a:latin typeface="Times New Roman"/>
                <a:ea typeface="+mn-lt"/>
                <a:cs typeface="+mn-lt"/>
              </a:rPr>
              <a:t>Total Capital Investment (TCI): $31 Million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b="1" i="1">
                <a:latin typeface="Times New Roman"/>
                <a:ea typeface="+mn-lt"/>
                <a:cs typeface="+mn-lt"/>
              </a:rPr>
              <a:t>Payback Period (PBP): 1.6 years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b="1" i="1">
                <a:latin typeface="Times New Roman"/>
                <a:ea typeface="+mn-lt"/>
                <a:cs typeface="+mn-lt"/>
              </a:rPr>
              <a:t>Return on Investment(ROI): 46.5%/</a:t>
            </a:r>
            <a:r>
              <a:rPr lang="en-US" b="1" i="1" err="1">
                <a:latin typeface="Times New Roman"/>
                <a:ea typeface="+mn-lt"/>
                <a:cs typeface="+mn-lt"/>
              </a:rPr>
              <a:t>yr</a:t>
            </a:r>
            <a:endParaRPr lang="en-US" b="1" i="1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b="1" i="1">
                <a:latin typeface="Times New Roman"/>
                <a:ea typeface="+mn-lt"/>
                <a:cs typeface="+mn-lt"/>
              </a:rPr>
              <a:t>Internal Rate of Return: 44.5%/</a:t>
            </a:r>
            <a:r>
              <a:rPr lang="en-US" b="1" i="1" err="1">
                <a:latin typeface="Times New Roman"/>
                <a:ea typeface="+mn-lt"/>
                <a:cs typeface="+mn-lt"/>
              </a:rPr>
              <a:t>yr</a:t>
            </a:r>
            <a:endParaRPr lang="en-US" b="1" i="1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ea typeface="+mn-lt"/>
              <a:cs typeface="+mn-lt"/>
            </a:endParaRPr>
          </a:p>
          <a:p>
            <a:pPr marL="0" indent="0">
              <a:buNone/>
            </a:pPr>
            <a:endParaRPr lang="en-US" b="1" i="1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US" b="1" i="1"/>
          </a:p>
          <a:p>
            <a:pPr marL="0" indent="0">
              <a:buNone/>
            </a:pPr>
            <a:endParaRPr lang="en-US" i="1"/>
          </a:p>
          <a:p>
            <a:pPr marL="0" indent="0">
              <a:buNone/>
            </a:pPr>
            <a:endParaRPr lang="en-US" i="1"/>
          </a:p>
          <a:p>
            <a:pPr marL="0" indent="0">
              <a:buNone/>
            </a:pPr>
            <a:endParaRPr lang="en-US" b="1" i="1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2B11BC-9319-718D-1E2F-434F27F77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17</a:t>
            </a:fld>
            <a:endParaRPr lang="en-US"/>
          </a:p>
        </p:txBody>
      </p:sp>
      <p:pic>
        <p:nvPicPr>
          <p:cNvPr id="8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967124A1-67C0-4404-EA30-0FF73954C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3482" y="995429"/>
            <a:ext cx="2991801" cy="1682888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10" name="Picture 4" descr="Chart&#10;&#10;Description automatically generated">
            <a:extLst>
              <a:ext uri="{FF2B5EF4-FFF2-40B4-BE49-F238E27FC236}">
                <a16:creationId xmlns:a16="http://schemas.microsoft.com/office/drawing/2014/main" id="{AA6F8700-2A65-A7CE-A00C-5C7D49A8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769" y="2671595"/>
            <a:ext cx="2991801" cy="1682888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2501053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481" y="650230"/>
            <a:ext cx="5012475" cy="1899006"/>
          </a:xfrm>
        </p:spPr>
        <p:txBody>
          <a:bodyPr>
            <a:normAutofit/>
          </a:bodyPr>
          <a:lstStyle/>
          <a:p>
            <a:r>
              <a:rPr lang="en-US" sz="3600">
                <a:latin typeface="Times New Roman"/>
                <a:cs typeface="Times New Roman"/>
              </a:rPr>
              <a:t>Overview of  Capital Investment cost</a:t>
            </a:r>
            <a:endParaRPr lang="en-US" sz="3600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678" y="150428"/>
            <a:ext cx="6721365" cy="6468678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D4E7D2-0B9E-D41C-2017-442CFC2B3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925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FAEAF-F13F-BE0C-5EEA-A3337D617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267" y="178967"/>
            <a:ext cx="9692640" cy="602639"/>
          </a:xfrm>
        </p:spPr>
        <p:txBody>
          <a:bodyPr>
            <a:normAutofit fontScale="90000"/>
          </a:bodyPr>
          <a:lstStyle/>
          <a:p>
            <a:pPr algn="ctr"/>
            <a:r>
              <a:rPr lang="en-US">
                <a:latin typeface="Times New Roman"/>
                <a:cs typeface="Times New Roman"/>
              </a:rPr>
              <a:t>Cash Flow Diagram</a:t>
            </a:r>
            <a:endParaRPr lang="en-US">
              <a:ea typeface="+mj-lt"/>
              <a:cs typeface="+mj-lt"/>
            </a:endParaRPr>
          </a:p>
        </p:txBody>
      </p:sp>
      <p:sp>
        <p:nvSpPr>
          <p:cNvPr id="4" name="AutoShape 2" descr="data:image/png;base64,iVBORw0KGgoAAAANSUhEUgAABWgAAANYCAYAAABZ2QTTAAAAAXNSR0IArs4c6QAAIABJREFUeF7s3Q20JGV5J/D34jDsBHRBPmLQFWeUMR9q1BFdlSAKMYCLRAEBxaDonoSNstm4iGtW/ECRWTbZoCdyjIJCAAdwEiUSR1E0ZIzEOLoqfjAEJqiJgQFXARmBkdnz1KQmTdF9u6tv163uen91jodkbnVVvb+qeqrq32+/NXfXXXdtSyYCBAgQIECAAAECBAgQIECAAAECBAgQWHSBOQHtoptbIQECBAgQIECAAAECBAgQIECAAAECBAoBAa0DgQABAgQIECBAgAABAgQIECBAgAABAi0JCGhbgrdaAgQIECBAgAABAgQIECBAgAABAgQICGgdAwQIECBAgAABAgQIECBAgAABAgQIEGhJQEDbErzVEiBAgAABAgQIECBAgAABAgQIECBAQEDrGCBAgAABAgQIECBAgAABAgQIECBAgEBLAgLaluCtlgABAgQIECBAgAABAgQIECBAgAABAgJaxwABAgQIECBAgAABAgQIECBAgAABAgRaEhDQtgRvtQQIECBAgAABAgQIECBAgAABAgQIEBDQOgYIECBAgAABAgQIECBAgAABAgQIECDQkoCAtiV4qyVAgAABAgQIECBAgAABAgQIECBAgICA1jFAgAABAgQIECBAgAABAgQIECBAgACBlgQEtC3BWy0BAgQIECBAgAABAgQIECBAgAABAgQEtI4BAgQIECBAgAABAgQIECBAgAABAgQItCQgoG0J3moJECBAgAABAgQIECBAgAABAgQIECAgoHUMECBAgAABAgQIECBAgAABAgQIECBAoCUBAW1L8FZLgAABAgQIECBAgAABAgQIECBAgAABAa1jgAABAgQIECBAgAABAgQIECBAgAABAi0JCGhbgrdaAgQIECBAgAABAgQIECBAgAABAgQICGgdAwQIECBAgAABAgQIECBAgAABAgQIEGhJQEDbErzVEiBAgAABAgQIECBAgAABAgQIECBAQEDrGCBAgAABAgQIECBAgAABAgQIECBAgEBLAgLaluCtlgABAgQIECBAgAABAgQIECBAgAABAgJaxwABAgQIECBAgAABAgQIECBAgAABAgRaEhDQtgRvtQQIECBAgAABAgQIECBAgAABAgQIEBDQOgYIECBAgAABAgQIECBAgAABAgQIECDQkoCAtiV4qyVAgAABAgQIECBAgAABAgQIECBAgICA1jFAgAABAgQIECBAgAABAgQIECBAgACBlgQEtC3BWy0BAgQIECBAgAABAgQIECBAgAABAgQEtI4BAgQIECBAgAABAgQIECBAgAABAgQItCQgoG0J3moJECBAgAABAgQIECBAgAABAgQIECAgoHUMECBAgAABAgQIECBAgAABAgQIECBAoCUBAW1L8FZLgAABAgQIECBAgAABAgQIECBAgAABAa1jgAABAgQIECBAgAABAgQIECBAgAABAi0JCGhbgrdaAgQIECBAgAABAgQIECBAgAABAgQICGgdAwQIECBAgAABAgQIECBAgAABAgQIEGhJQEDbErzVEiBAgAABAgQIECBAgAABAgQIECBAQEDrGCBAgAABAgQIECBAgAABAgQIECBAgEBLAgLaluCtlgABAgQIECBAgAABAgQIECBAgAABAgJaxwABAgQIECBAgAABAgQIECBAgAABAgRaEhDQtgRvtQQIECBAgAABAgQIECBAgAABAgQIEBDQOgYIECBAgAABAgQIECBAgAABAgQIECDQkoCAtiV4qyVAgAABAgQIECBAgAABAgQIECBAgICA1jFAgAABAgQIECBAgAABAgQIECBAgACBlgQEtC3BWy0BAgQIEJi0wLXXXps+//nP913sfvvtl0444YS0dOnSSa/W8gjMvMC9996bLr300vS9732vb1te8IIXpAMPPHCm23nXXXelCy64IP34xz/ubBtnegfZeAIECBAgQCBrAQFt1rtf4wkQIECgSwIRMt12221FyHTdddelu+++e0fz/sN/+A/p5S9/edpll10m0uTvf//76S/+4i+KsOeJT3xi+k//6T+lZcuWTWTZ07KQHNo4LdZtb8e2bdvST37yk/SDH/wg3XDDDenrX/962rp1647NOvjgg9NBBx3U9mYuaP3Rxh/+8IfplltuKdoXdSL+rZy60MYFAU3Jh++///702c9+Nn35y18uauoRRxyRfvEXfzHNzc1NyRbaDAIECBAgQKAJAQFtE6qWSYAAgY4IDOtxVW3mr/zKr6Sjjz668dYP6+1WbsCKFSvS8ccfn5YsWVJ7m7Zs2ZL+7M/+LP3Lv/zLwM9G2HniiSemRz/60bWX3/QHNm3alNasWZPiYT+mSQa0EfxeeOGF6Y477tjRjAMOOCAdfvjhTTdr0ZafQxvHxbzvvvuKEPOb3/xm+qd/+qd0zz337Aj6fu7nfi7tvffe6SlPeUqKehA9tkvL+NskvyQYd/uHfS5Cy8985jPpi1/84o5ZFzO8/Pa3v52uuOKKYZtZ+++9bWi7jbU3fhE/UPe6V25aXGd222234nrwy7/8y+nxj3/8WL9YiOPu6quv3tHiWOYrX/nK4rwyESBAgAABAt0VENB2d99qGQECBBYsEOFe9OL5xje+UfTMfOCBBx6yzJ122ints88+KcLQ6EkZQWDTU2zHP/zDPxTbFf+NwLbfFL2P4sH2UY96VO1NivZedNFFRfhUnWK5MWTA8uXL05Oe9KSp7DkaJpdcckmKXqAxTTKgjVDu4osvfpB714ZQyKGNdU+KOKY+97nPpa9+9as7gv9Yxr/7d/+uCKLKXqhlnYjAKoLaCJY+/elPp8c85jEzEdBGm+K8ifOnrC2LGdDeeeed6Utf+lK6+eab+9bdcI2we9AUXy6VX8z0zlNtQ5ttrHvsLeb8YRc9jONLiOhtXLXcddddi9of175yiuvEP//zPz/oehF/j5D20EMPrRWurl27tvjyo5yi5+zLXvay4vpqIkCAAAECBLorIKDt7r7VMgIECExUIHpLfuQjHyl+IltO0YM0esQtRig7qDHx8PyJT3yiCGv7Tc997nPTIYccUtvi//7f/5uuvPLKh3yuDJkilJrmqdrLeJIBbb/epeM6T6thDm2sY3/TTTelj33sY8UwADHFlxTPetaz0jOe8YwHhYU/+9nP0ne+852iB2AEjb3TJI/BOts+zrzVgH4xA9re7Y0hRKI3bYR/5TSKYwzV8Od//ucP6uVebUO1p2hbbRxn/yzWZyLsjute+UVXrHc+/6gb69evf9CXGBHUPvWpT02//uu/PtIQM9UetI94xCPSb/3Wb6VHPvKRi9Vs6yFAgAABAgRaEBDQtoBulQQIEJhVgejVtW7dulpBwWK0tTdMe+Yzn/mgh+N99923GIagTqAaPQAvv/zytHHjxodsfhshRm+PqlHCmdjoJgPaWH707rvqqquKMWhjfMQYg7aO8WIcFwtdRw5tHGYUvWK/8pWvpE996lM7xmSN3tIvfelL08Mf/vCBH49g67LLLkvf/e53p65eDGtz/H1aAtrYlnHr7v/7f/+v6AVcfqkmoB1lzz90nnH8oy7GFxrRA7ec9txzz3TssccWvziZb4ohRKLHeXxJGF+ERG3Ve3a8fedTBAgQIEBglgQEtLO0t2wrAQIEWhaojo04ali4GJsdL6yKXrQvfvGLi4C2fBv7wx72sHTcccelJzzhCSNvRow7G+PP7rHHHsUDcvQeLCcB7ciMZuyAwPXXX1/0JC9fmBXhbJxPo4Tx1YBwmurFsF0zTQHtQurujTfeWPTAjf0noB221/v/fVz/n/70p+njH/94MVRCOUUv2BNOOCFFWGsiQIAAAQIECPQKCGgdDwQIECAwssC4D6ojr2ABM1577bXp85//fNFD6Uc/+tGDXrLytKc9reiFNOpbsOMN2l/4wheKn6TGT4t7xwMU0C5gJ/noTAnceuutxVjD5bAG0WM2fmpdJ1yKcyd6EsbQBwLa8Xb/Qupu/BogQsL48kpAu/j+MTZt9GKOISfKqc6XHONtsU8RIECAAAECsyggoJ3FvWabCRAg0JLAQoKCpje5N6CNnq/RAzZ+Zh1TnTH8otdThFIxbEKEUfFSJAFt03vP8qdNIALVj370ow/q/TfOOMMxRvSaNWvSpk2bipf1xUv7olf6tE9d6UEbzjHMRISEsf8OOuigHfTGoB3tKFzodS+O/TgHel829uxnP7t4edioXxqOtqXmIkCAAAECBGZZQEA7y3vPthMgQGCRBRb6oNrk5vYGtPvvv3/xQBxjiMYUD8Ex9MGv/uqvDt2EGHc2fhL8S7/0S+klL3lJ8aIdAe1QNjN0TKAM9cpQKULVCFcjZK07fe1rXyuGSYgvSk4++eR5x66tu+ym5u9SQDvISEA72tGz0Ote9GKOccRjOeW06667FmOj//zP//xoG2EuAgQIECBAoPMCAtrO72INJECAwOQEFvqgOrkteeiSegPaCFfjBSsRCpXT8uXL0/HHH5923nnngZtRPkhHSBtDJaxcubJ4sBbQNrnnLHvaBOLFYJ/4xCeKsZzLacWKFcX5s2TJktqbGy+puuiii4ovSgS0tfmKYC++NCqnYUNFxPxR+yIAfPSjHz1whQLa0fZFXf9+Sy2/+Iue6eU0To/00bbYXAQIECBAgMAsCghoZ3Gv2WYCBAi0JDCJB9WmNr0a0Jah0J133lmscpQegOVndttttyLciBchLTSgvffee9Pf//3fF2NAxkuT4mU9EVTFOiL0+o//8T8Wb/Xu/alr1XkUswiUI5gup1jvpZdeuuNlab2hToQEsY4vfvGLafPmzcU2RXD92Mc+tvjZ7aBeXVWLcl2x7S972ctGetN4rDvCii9/+cspxjiNMRpjiuAvhqZ48pOfnJ7+9Kenn/u5n+vb7Gq7emeKsR3jBTxLly4tfk4c5n/3d3+3w71s4/Oe97z0mMc8pu/y67axPO6qC4tjJ3qc/sIv/EKKwPP73/9+inmjZ2YMo7HTTjuleGFQ/NT5KU95SoqX2Y0ylcuKfRe9XEu/aNvee++dVq1alX7lV36lMBh3inPmQx/6UIo30ZfTQsZeji8+Lr/88mJ/Dwpoo10x3nPsr+j5XrYrnGLs2zhXItAKs1GmGIc6jL7zne8Uw5XE8kujpz71qYXPX/7lX6aXvvSlDzpvymXP14M2tu1v//Zviy9uwiqWHedzuIfTLrvsMsomjjxP3bobY3GHY1MB7ULO4aprP4RBx1rZqztqeQw/Uz0W5lt27JNhHoN2SF3/fsuJcZwvvPDCdPvtt+/4c29Nnm/be+vafAdNBO4bNmwo6l6cu3HexRS1NGr6c57znOI8GmVYhTim4+Vmce2K8XOjZo06ldeiUWpjWafjfIrrY9TNGIbjmc985kO2c6E1ovqFRG974roTv5iJKa4xcf5Ez//SMc7vGMs+DKvndyx3/fr1xTU1ak34xq8Fog3PeMYz5v1SeFRT8xEgQIBAHgIC2jz2s1YSIEBgIgKTeFCdyIb0WUg1oI2Hub/4i79I8Rb6chrWYykCnauvvrp4OVgEZzGNG9DG+uNB+VOf+lQxFm4ZPu61117FQ3r58BcPcxHsxEvMylDtH/7hH4oejOUUgVCEqDFFkNkvvIzPP+EJT9jxmUEBbTxwRm+8O+64o++uiOXHcBBPetKTHvL3ePiM8RSjZ+Utt9xSBFPlVA2Iqx+Oect2xQNtBG+Pf/zjUwxHEe2O5UaYFtsdf4sH20MOOeQhD7exnPh8LCte5BYP9eVUBh6L2cbY3u9973vpS1/6Urrpppt2mJSBUISmsS8jzOv16vWJgPbII48cGtJGu2NZ0fYIdGN/Ry/vmCJMufHGG4tQJn4+/Zu/+ZuF7zjTP/7jP6aPfOQjO8bMrBPAj7O+2IcxlEiEVLHtcexFz8843r7yla/sCLUiYP2N3/iNIigZFDKFcYQrMXZ0+WKyMrCO/fStb31rx9jUsa1HH310cf5Vp34B7a/92q8Vx36c073jifZ+NkLDV7ziFcX5PqmpTt0tz/vbbrttaCBZtwftJM7h2CcRwEeI3PvirLCKLzOe9axnpfi1Q4Ty1enTn/50uu666wYOWRPLjmOpDNfKL8Mi4IzQL+rDqF+E9K67jv+gfR52cS2J46+coo5H0Bxf0MW2h0ecw/HlVTl+esw7rMd0HIvxYsv4XNTOQXWh37Wm3/b2no/xmfCLGhWesY44tsqp3/WovBYNq43R/rgW/cu//MuDNiOWGb31I0wup0nUiNgH8YVk/LomguzeczhqQNSCqOHxUsPyxYhVn7h+x5eAcX7H8uKe4a//+q8H1gMvhJtUFbQcAgQI5CEgoM1jP2slAQIEJiIwiQfViWxIn4VUA9qYpfqz0vleUlQGGxGe9o61OU5AGw9usT3xv5ii1030CusNB6JH0mWXXVYEnTENCunm6wk7n2W/z0VAHW90j4f4X/zFXywe/CMEi15Svb0lh42PGGFC9D78+te/vmMT5gtowyPC1AhlIkDcfffdiyEkIpDpnSKUiAf2CAhjiqAm5oteVf2meLDvfRlctCeCmHjAjmkx29j7MqxYdwS08cAfD/ARDEbYEMFJhA/h1htwRwjywhe+sAinBk0RqEdoGr28wy8CjAh2eqf4MiJ+2h5BSvQyjHnCpO4UYfO6det2fGwhvQ+HrTuCl3iBVbQrevnFudf7BUS4RigdX3bEFCFtBKDR27vfVBrE3/p90RDnRRy7ZVA2qLdmNaCN4yr209/8zd+kCGl++Zd/uejBGcdqbFtv2BPBePQon284lWEuvX+vU3fj2Ir2xXE2rMdonYB20udwvxpy2GGHFb0O+01RG+JcL8O8+Ybc6A1D44ueCPXHCWbL7ajjP99+rfYojW067rjjHvTFWnw+6kWMoV6GtPMFtL2OcbzFcdf7xUz5RWGcQ+WXfPN9Udl7PsbxHr82iC8myi9EqvttlDrTrzYefvjhxfUxjtM4t+LLud4vU3vPy0nXiDAuz5NyyIkIaON6EfUzestGj9o4z6MOxLy9gXmErsccc0yx/RH0xnzRKz/qVtxzRFvK3suxLi+Eq1PtzEuAAIG8BQS0ee9/rSdAgEAtgUk9qNZa6Ygz9wtoI3yMn5WWvUXjgbgcW7a62PLnsxGiRbAWIWZM4wS0vQ9/0RvwqKOO6hsQ9AaM8QAcPY+id2DvNKmANnqpRpsiBIzAuDc8qobFsf5hP2mv9rKcL6DtDQ4j7Hv5y18+MDiMfRbjlZY/BZ6vd2nVZr423nfffUX4Gz2kymmSbYxl9gYwcayFcQyl8KIXvSj9+3//73est+zlGb21y16184UwsX9iuIoYJmE+v+rYsRGAR5g5aLiIQadWBOnllwsxTwQWr3rVq0YeXmDEU7YIMXpfnhQ/C371q1/9IKtYVnW4kjhH4lyp9qINp4svvrgYKiHco+39hhvoPd5HDWjDMPZnrLf6M/FqoDbpQHuUuhu97OOLlvipeARio2xDnYC2iXO4+gVL9AaPgLGsvb3HUfQajy+0ykBtviFrIoiMgDPqfhxPcVwtZBrFf5TlRy/6ON57p349uMshQSLsi2m+2lC+gK+sI4OW13ue7bnnnumkk04qzuveKdYbX+CVX4YMmq96XY2hdXqvmf0semtjnLcRzEYYX35x2Xud7X2p56RrRLlt1WM/vgSMbXrBC15QvEy0t7bEtSjqbwybElP8Lb6ciW2LoLb6RWPvuRLzR4Ab3vHFp4kAAQIECMwnIKB1fBAgQIDAyAKTelAdeYU1ZuwX0MbHo+dQ/Ey6nCIwjbHmeh/AymArgtVqgFs3oO0Nk4aNe1sGCfGT35j23XffHWPflts7qYB2UABcrqdOWBKfqfYwHBTQRkgSgWs8EMc0KFzr3dXxM/LYb7Ff5tvuqk3MG2Poxri+/X4CX23jsBdfjdrGcturPeRi+eHSLySs9irr/blz9bCPny9HD+RR/HqDrN6go8ap9JAvJSJcbuLlXtWQZFCoGOF69B4ue5sPCl9799ewn4WXX8hEb8LowVedqvs+fnIfP0eP0KrfVA6PUv4teu9Gr7pJTOOMST3JgLapc7ha/wZ9EdDvpXXh2jsUTa9z/AQ/as4Tn/jEvkF+3X0yqetev/046AuC3uvOfMfyqNenGCP1mmuuKZoex0Z8eVEdh7v6RUj0Eo/gtVpLq8M1DPpipde5WhurX7zFlyoxJFFsQ9TNWG+EppOuEeU2VZc739A+8Znq+T1fPaiGyqOci3WPSfMTIECAQDcFBLTd3K9aRYAAgUYEJvWg2sTGDQpoqz0942Gy+oKZ8qVIZaAa/y2nUR+Ay/l7w7T5evGV8/cGyL0vlir/PqmAdti2VH9CPCzgGjW87PWIHogxft/jHve4eQ+BeEj/8Ic/XAy/EFO/4Dr+vWozrI0xf/ycPnqixjSpNpaN6Q0hBoUgvQ3v7ak66CG+GpoMGjO1XG4ZTpUv2ep9+c2o5131mG8qoO3t8Rrb1u/473ceDtqe3mNyWE/t8tiJMYKjV2x16jfEQYRpg6ZqnRnWO3vUfRHzVetu9MSL4T96e5rGECURcpVDLYwSCo3ag7bJc7h3OI1BXyiUPTYjRIv2xTkxX12IMUavuuqqgb+WqGPfz39Y3Ri0/CYC2t59E+uNHqAHHnjgQzahuu5+X6hVj/lyXNZ+7anWumHDadSdv1znpGtEudzqsT8ojC7nr57f8aXOfPWgOkzMsDHa6x6T5idAgACBbgoIaLu5X7WKAAECjQjMYkBbfcALmOpYh+XPROOn//Fiqt6pTkBbDQzne8At11HtWVR9kJtUQDssVKi7nlEC2mroO2rQV+0xOShsqrvNdecfpY29x0rdEGKU+WOs1DgGo9faOKHbsP3er1BUe503NcRBrDt+9h3jPkbYGIFHv7e3x3y95+Gg46ga7McXLc9//vOL8Z3LF/CNWhj7vSSsX0/bcnl15x91O+oEhL3j9Y5zrPQLlZs+h6tfKPT7hUN5DsSL9KI3b9mbvN94xGXvxVhuv5/x13Ev553Uda9fQDuop/WoPWhjfNZybOoYQzW+bOg3ZneTAe18X6z0u86Ncmz27qdJ1ohBAe2wa3Xd83sU73GORZ8hQIAAgW4LCGi7vX+1jgABAhMVmNSD6qCHpGEbO0qPnn49Vaq9jKL3WbxAKR7wy5+ax8/fe18OVm5LnYC2GjbE8nt74/ZrX4SRESKXU5cC2qpHnbCw6t6v52jdwLXu/NMQ0PaGpdHDMIZCmO+FRxHkxhvIy5fU1DHvF6bEv43SG3jYuTvO36Mt0ds5eqPdcMMNO15yNCigjTaHV/Sg7J2i52X0ro4XRsU4p/H/D5vqBjJ15x+2/t6/16m7ZW/T+O+wXo2j9KBt+hyujrca+7Z33Ng4BuKn7zEkRfzyIQLjGGc4zuWYYjiTeMFeOZU9zuNFWf3GKa7jXs5bx3++5Vd7Vcb5HGPuxlAM1WnUgHZYe2Lc1Dgf4mVWURcGXWfi36tjyw4aE7g6xMEoY6yO8mXUsLb0+3vdGjHo3kNAO46+zxAgQIDApAUEtJMWtTwCBAh0WGBSD6qDHpKG0Y0b0FbHHu3teVX+LX523+9FJ3UC2mpIM6w9/f7epYC2+rPQePt1DHEwSm/G6ouq+vXuqxu41p1/GgLa6vFX95gaJ6Ct09Ov7vYMmz9eAhUv3Yowq3yhW4RtETTFuRrTfD2xI3SMl8GVw1hU1xfhbIxxGT3lY3iDQVPdwLXu/MMcev9et+5GSB29DicR0DZ9Dkc7I0CMXtQxRWgZdTh+ch5TGbg+9rGPLcYOL8et3bRpU/H3ajgYv4aI4Q0i+IwXPk5iqus/aJ3VmjbfuNPjBrQRWMa58uUvfznFy6oilN1nn32KsZPjmCinQT+5j7FqP/e5zxU99geNs1oNckcZzmOSAe1Ca0QYVL+cENBO4kyxDAIECBBYqICAdqGCPk+AAIGMBCb1oFqSVR+ShlGOG9BWX8gU64mXA0VIE71r483nvaFA73bUCWirPsMe+oa1N/5eN1Qsl1n3c3XnHyW8rHoMG+ev16M69EOOAW11n9T9afAox1e/eaq9JmOeUV7uNu76yl5w8SKeeMlZ9KqMn2vHWJo///M/X4R2owxxUK4/eqVHyBQvByzHZK1uWywzXuL1G7/xG32/MKgbuNadv45V3bobQVyEtJMIaJs+h8OhOjRF77FWBq7HHHNM0fs5pt6eqNGbvHyxYzm8webNm4vhDWKs3klMdf37rbPaUzjmGTS2dvytbkAb19LrrrsuxYsuy1A2huQoe4yP+pP73mEyYjuqL/OKc/Xqq68u1hVTfOl23HHH9R1WYVA9H6eOTbpGCGgncWZYBgECBAhMWkBAO2lRyyNAgECHBSbxoNoUz6CXhJXrq/68NHoURSj753/+50VvoUHjFdYJaKshTZ1AcpBL3eC0XE7dz9Wdf5SANsK2yy67LEWPp5jq9Oas9jarjhscy6u7zXXnH6WNCwkhRulV1nv8LdZQA/2+0IjzZVJjevaaxRiacQ6GdUyPfvSj01FHHVX0jOydeh0e9ahHFcORjDJ8SISVf//3f58idC6HfehdbjWAKv9WN3CtO3+dOthU3R1liIOmz+FwqIaXZa/Y2L+XX355EeD2Bq7VF+eV49bGsXTRRRcVvW97hz2oY91v3kn4R2h64YUXpttvv33HKsovCfutc9SANs7V+JIxesyGY5gdccQRhUF8CVFOvW0Y9rLGqNfxpWX0po3lRw/cGB4kpq9+9as7erLH0Awxhm6/MW+rbRql1g3aT03UCAHtQs8KnydAgACBJgQEtE2oWiYBAgQ6KjCJB9XoJRcPa8N6d9UlHBbQVntpRc+rCGeix1GMY1h9OVi5/joBbbXnYYx7+YpXvKIYw3PcqW6oWK6n7ufqzj9KePmDH/wg/dmf/dmOMXbrePS6x76KXlrVnyxS/bHTAAAgAElEQVTX3ea684/Sxt79WjeEGGX+6gu7+o3FO+6xNd/nyhfnxZcXMUXYE6HXs571rLFWF8v51Kc+VSwn3jQfIVEEL5dcckkRwMU0X2+8UQOrQRsXP43fuHFj8YKpGCqhbFdvD8zez9YNXOvOXwdxEnW33/pGCWibPofL7eod5qA83x/5yEemD3/4w+lXf/VXH1Sfy56y4RLTIx7xiGJ82hin9pOf/GQxjEoMWTOpaRL+cezF0Bvll1WDhg/od90Z9MVWLOsv//Ivi2tYTBHOxtjqMX916m3DKD1YI5iNkPav//qvH7SoOG9juInonRv1vDcEns97lFrX7/NN1QgB7aTODsshQIAAgUkKCGgnqWlZBAgQ6LjAQh9UY+y66OEUD38nn3xyMcbdpKbyAXBQgFV9qC/XGw+1/V4O1u9BOf5tvvH2qm88n2+MwVHbXTdULJdb93N15x8lvKx67LbbbulVr3pViuBlvil+oh5vJr/llluK2coApvq5uttcd/5R2tjbjrohxCjz9wZXsa6nP/3pxcuPmp7uueeeIjyNgK6cohdtfLESY8DWnWJc2UsvvbTo2Ve+vKn35X3z9eqrvpRoUGAVIW7Ulhh/dKedduq7ibGsqGMRbA160VR8sG7gWnf+On4LrbuD1jVKQNv0OVxuW/ULtDjOo+dmDFXR78u83sAzQsI4puJFcnfeeedIvasX0z+C1I9+9KPF9sUU2/v85z+/GMJj0DTKFxIRSMc5Wg7jUX1hWu+yoyd5LDOmYQFthKJRf6PXb5xL8cXJQqdRal2/dUy6RpTrENAudI/6PAECBAg0ISCgbULVMgkQINBRgYUEBRGMxENa9MiZ7yU/49LFm76/8Y1vzBugVnsFxrqWL19e9DqKgKjfVKcHbXy+94Ey/v9RXqAS80VY9PGPf7wYe/PJT37yjp5J1VBxVLu6YWTd+UcNL3s9qi8AGrSvq2HNL/3SL/V9gVvdba47/6htLNtRN4QYZf7qz7n32GOPIoDafffdh54qcb7Gi4JieIhxvgz51re+lT72sY8VL2Yqp0FDAsy3MT/96U+LoS7i590RtsW4snWO61H3W5yr8ZP8Yb3zoxZ9+tOfTn/3d39XbHa/saLrBq515x+683pmWEjdnW89owS01Zo26XO43L7qMAfxZUzU5PiSq199rg4ZEF/ixHES49dOcniD2L6F+t94441F79nyPIrevfGLgPl+WTFKQFsdp3vQi7+iDaPUmvI6FOdqvBxuvsC3zvFbZ/29y22iRpTLF9DW3YPmJ0CAAIHFEBDQLoaydRAgQKAjAgt5UP3nf/7nordP9MgadQzJUdl6e9iV4xH2++ll9K760Ic+lH784x8Xi455Ygy9+AntoKluQHvrrbemiy++uOh9FNOwn7LGPLH9f/M3f1M8REeg29uzqvqQOmov1FFDrbLddecfNby84447il7T8UAc06Cwtdc/hsGIF9HEFCFNDBMRP6utTnW3ue78o7ax3K5RQ5A688ex8Vd/9Vdpw4YNO5r/7Gc/Ox166KHz/ry4/GlwHOPj9nqNda9bt64Y37J3qIMYjzJCsPgp+rApekNfeeWVRcjV22uwGpBEwPbqV7+6b+/c2G9RO77//e8Xq5uvB230FIwaEOPYzrd9vbUshlyo9masG7jWnX+YW+/fF1J351vPqAFtk+dw7/ZVe4vH3/qNPV1+pvpl2Hy1oo53dd6F+Fd/oh/j68YQDPFFy3zTKAFt9do03/AnvWN6z9eDtvc4nu9aWtezbm2M5TdRI8rtFtDW3YPmJ0CAAIHFEBDQLoaydRAgQKAjAr0/k4wmjTqmaNmDrvzJep2XRY1CF0MnxAtYIkiY72VGETLFmJ7xopOYhr34qPrT6vjMsB6xZdgaPYXLUCvWE72b4ie71SnmiZ6/sV3xgqR+b8TufRAvf84bPcXmm+qGkXXnrwZS84UD0YszQrroQbZkyZLCYv/99++7+RFoxLi1P/rRj4oA8nnPe176tV/7tb5hZN1trjt/nTZGY+qGEKPOXw154uf78YKhGAeyXwgZX4JEL7j4UiS+gIigZdwpfp591VVXpeh9Xh7Psaz42fORRx4573AV8WVF7PcYJqHa87Y6jEW0I5YX8/VO8fPtCOsjoC7XP6julOfJsOOmd18NGuKkbuBad/46+6NadydVP0cNaGNbmzqHex2qPecHDW1Sfqb6E/999923+DJilJdWLcR/2HWjXHaMSR49Z+O6VJ4zL33pS0fqzd5b8wcd7/ESr2uuuWZHU/p9MdFvSI/5XjbYexxHnYlfdDz1qU8ter2XU5yrcd6MOv7sOLUxPtNEjSjbIKCtcwaYlwABAgQWS0BAu1jS1kOAAIEZF4igJn6CHw/q5RQ9lmKMusc//vEDWxehWIz3GD+XLqcVK1YUP1uNsG6hUwQ4EYZGr8sywIlxLuNN1vHz2OrUO3bhsJ9wxriZa9asKXr9llOErNEDar5xOKsvb4nPlg+7MXxB9CCOKQK0eMN8BNfxABzhbL/l9vYoLZcVAWe8RTum+Hw4RMBV/my2OnbksFCh7vyxPyNEKM3j5VHRq7LfQ3vMEy9nil5c8VPmCF6OOeaYIuDvneKhOQKN6CkZy4mezS960YsG9oSs9qwc1lu52sawjl6bsT39pjptjM/39lIbJUiPn9lfd911xaqH/XS837EY23/AAQekOJ923XXXotd29PaLHq9xPESP1TjG6wQp/RzieI79F4FQ73AHcUxHWBihavxsO87n2CcRnEWgGi/jiin+HudjdRiR6k+04+/RngiEIgTatGlTsd74v+P4LcfwjPXEmKO9Q4HEenpDrdi25zznOUW4X11vBMdxXkeP+kFfAMRPvGMcznJ8z/hCpBw7t59R3flHrXv96m6c41ErFvoirDjPomdyORZv1JSo5/1C/6bO4V6H6jAHw3pwxr6J/RjHSUzD6vmo5r3z9fOP8yl6scex029onPjCMM6V+CIwtjHmiS9U4jODhtLpXWf1i6Q4t0866aQUvW97p+qXArFdcS2OdcUQEXGcf+lLXyrOxxjGI67d5fEc504cz9XtiXWXQxyM4hXnWVzPogd6XI8G1ZpqbRz2y5Vy3ZOuEeVy41c08WuaqAEx/cIv/ELxS41+9wzx97rnd/Wa/eu//uvF/jcRIECAAIH5BAS0jg8CBAgQGCgQD3MRUsXDSTzkRU++6hQPaPEwGA84vQ9n8ZKheECM0CgevHunfmM+1tkNsV3x5uqbbrqpCCd7A9RyOeV2xYNo/CQ7evzEVIZ00aup+tP5WO7NN9+cIgyL3k/R7t5Aqlx2PNRGD8IIxiIM7hfwxYN9vAU7HtTLh+J+bQyzlStXFj0dy22szhcPkzFsQtkTq99ynvCEJxShZ1hH8Bs/F46ed729HuMBPx4S4yG+HJM0PGK5ERRX548wOh72Y/54cI1lxQNtuMeDc/lwG9tTBtARsEVP4Gr4Hp8N2/i5fhxHMX8sN0KhpUuXFiHLd77znSIsigAqfsIfLwrq98AfPbI3b97cd5vjp8OxzeGxGG2M4yN6+0bwH8NUlGFXmMRxsmrVqiJoDvsIvuLvEUT3mz/2f/jFMRvnVLXt0eYYE7b3xV39joVYToQv0fttoeFs7/LjfP7Upz5VnHO9x9Wgczf2RQSzcZ4M2o8RyJcB26DjOr54CLNyiJSYL5YXx2T87yUveUkREkUv9OjpG8Fl1Ks47yLciqAvjsk4bmKM2jgOy162cT6U21Ye3/HZCIajBpRTzBOeEdRGKB3HaJzjUd8iKIsviXrnH3Y+zFfv4ryK4yP2cyw79nvVu6xv0daop6O+yGlYG2M5EXTGf6tjpE7yHB7U/nKYgzhXoqd91Mb5pjIIm+8lc3WuLeU1ImpcBNhxDejnX57f0Wu3/FItrnlRe+O/MYVffNkQXxIMCv56ty1qQxxD/WpxrCOO1TgGo67F8VgNzfu1M65NcW2J478avEZP46i9sdz4gq2c4noTLzWLY2/UKbYnjsOoO7HMmIbVxqhzEerGvUOcp03XiPgSNK53sY/ii7GoA71TbEcEzXHsl9e7OL/jfmCU8zvqQdSpWG71+tjvWjCqrfkIECBAIB8BAW0++1pLCRAgUFug+jPA2gsY8IGFBrR1tqvfeHsxdmE8pFVfPlNnuWXT5nsxS8wTD+sROkTQHQ/6ZVgbD4ARXEWYGEHosCAtHpqjx2UETLGMmD/Go41lRKBSLqM6LmG/XVD+RDr+dumllxYPoPNN5f4a1Wc+k3iIjfApenlGABWhWUwRFkQoGYFmrK98yO+3XdPUxur4lP22t/cYrPYI6zf/fC+Ci1AmAsTwi/9Gb734twjEIxB95jOfWQS88/kt9DyOQDq+IIljOsL28piObYjwKI7J6DUbPaSHHdfx2RjiI77MiGVFW+JYiEApwpIYe7hcRgQfMSZu+UVFhE/xBUnMF6F02IbLq171qmIZX/nKV4rtjJ/OxxcXEWqGbYRccc5UX5w26vFdDnNS7cE4yHVYjah+bpRjqvczdepp3Tb2a9MkzuFBVuVL8eL4jV6jEdzNN9Wdf5Rjf9T9Wl1W1PR4eV+E5nH877333kOP/95ljFIbqsNbxPkSQXIEiFEPymFk+tWC2Pef/OQni2tIzBfnSGxrBMgRTvZO8ff44iS+UCvHbB/FLup3fCkT5+yox/GwITsmVSPi/K9zvav2ZB52fo9y3Mw3/u8ovuYhQIAAgW4LCGi7vX+1jgABAgQIECBAgAABAkMFopd8fBEYveSjF3O81DF6jceXZ71TfNkYXz5GD+P4gqX3i8ff+q3f6jve+tCVm4EAAQIECGQuIKDN/ADQfAIECBAgQIAAAQIE8hbofRFcBLIx1nqM/Txsip62MRZwGdLW7TE+bPn+ToAAAQIEchEQ0Oayp7WTAAECBAgQIECAAAECFYFyqIgY/ziGJxj1JV6xmOrLGl/wghcUw46YCBAgQIAAgXoCAtp6XuYmQIAAAQIECBAgQIBAZwRuuOGGdPnllxdjQNcdJ7V3rNYId1/2spcVL/8yESBAgAABAvUEBLT1vMxNgAABAgQIECBAgACBzgj0vtCrbkAbLyq88MILi5f3xYv7Ygza6pi1nYHSEAIECBAg0KCAgLZBXIsmQIAAAQIECBAgQIDANAvcdttt6aKLLipe/BXT8573vHTQQQcVwx0Mm7761a+mT3ziE0Xv2zqfG7ZcfydAgAABArkJCGhz2+PaS4AAAQIECBAgQIAAgX8ViHD1r/7qr9KGDRuKf1myZEl67nOfm57znOeknXfeua9TvBTsb//2b9MXvvCF9LOf/Sw95SlPSUccccTA+WETIECAAAEC8wsIaB0hBAgQIECAAAECBAgQyFggQtYIXNevX58ifI0pwtn99tsvrVixIu22227Fv8WQBjfffHO65ZZbivl23XXXdOihhxYB7Sg9bjMm1nQCBAgQIDCvgIDWAUKAAAECBAgQIECAAAECxTAH3/rWt9LGjRvTrbfemn7yk5+kBx54YIdMhLYPf/jD0/Lly4tQ9jGPeYxg1nFDgAABAgQmICCgnQCiRRAgQIAAAQIECBAgQIAAAQIECBAgQGAcAQHtOGo+Q4AAAQIECBAgQIAAAQIECBAgQIAAgQkICGgngGgRBAgQIECAAAECBAgQIECAAAECBAgQGEdAQDuOms8QIECAAAECBAgQIECAAAECBAgQIEBgAgIC2gkgWgQBAgQIECBAgAABAgQIECBAgAABAgTGERDQjqPmMwQIECBAgAABAgQIECBAgAABAgQIEJiAgIB2AogWQYAAAQIECBAgQIAAAQIECBAgQIAAgXEEBLTjqPkMAQIECBAgQIAAAQIECBAgQIAAAQIEJiAgoJ0AokUQIECAAAECBAgQIECAAAECBAgQIEBgHAEB7ThqPkOAAAECBAgQIECAAAECBAgQIECAAIEJCAhoJ4BoEQQIECBAgAABAgQIECBAgAABAgQIEBhHQEA7jprPECBAgAABAgQIECBAgAABAgQIECBAYAICAtoJIFoEAQIECBAgQIAAAQIECBAgQIAAAQIExhEQ0I6j5jMECBAgQIAAAQIECBAgQIAAAQIECBCYgICAdgKIFkGAAAECBAgQIECAAAECBAgQIECAAIFxBAS046j5DAECBAgQIECAAAECBAgQIECAAAECBCYgIKCdAKJFECBAgAABAgQIECBAgAABAgQIECBAYBwBAe04aj5DgAABAgQIECBAgAABAgQIECBAgACBCQgIaCeAaBEECBAgQIAAAQIECBAgQIAAAQIECBAYR0BAO46azxAgQIAAAQIECBAgQIAAAQIECBAgQGACAgLaCSBaBAECBAgQIECAAAECBAgQIECAAAECBMYRENCOo+YzBAgQIECAAAECBAgQIECAAAECBAgQmICAgHYCiBZBgAABAgQIECBAgAABAgQIECBAgACBcQQEtOOo+QwBAgQIECBAgAABAgQIECBAgAABAgQmICCgnQCiRRAgQIAAAQIECBAgQIAAAQIECBAgQGAcAQHtOGo+Q4AAAQIECBAgQIAAAQIECBAgQIAAgQkICGgngGgRBAgQIECAAAECBAgQIECAAAECBAgQGEdAQDuOms8QIECAAAECBAgQIECAAAECBAgQIEBgAgIC2gkgWgQBAgQIECBAgAABAgQIECBAgAABAgTGERDQjqPmMwQIECBAgAABAgQIECBAgAABAgQIEJiAgIB2AoiztoitW7emr3/96+mqq65KV199dfrDP/zDdMABB8xaM2wvAQIECBAgQIAAAQIECBAgQIAAgZkXENDO/C4cvQHbtm1LX/va19K73vWudOedd6bXvOY16dBDD0177LFHmpubG31B5iRAgAABAgQIECBAgAABAgQIECBAYCICAtqJME7/QqLX7Pnnn59Wr16d3vjGN6ZXv/rVaZdddpn+DbeFBAgQIECAAAECBAgQIECAAAECBDosIKDt8M4tm9Ybzp599tnp2GOP1WM2g/2uiQQIECBAgAABAgQIECBAgAABAtMvIKCd/n204C1cv359+u3f/u30m7/5m+mMM86o1XP2lltuSe9///vTtddeWwyPEMMhHHzwwUXI+8IXvrDWshbcEAsgQIAAAQIECBAgQIAAAQIECBAg0DEBAW3Hdmi1OT/60Y/Sqaeemr74xS+mNWvWpFWrVo3U4hivdu3aten3f//3i3FqI9jdb7/90t13350+8pGPpLe+9a3pyCOPTGeddVbaa6+9RlqmmQgQIECAAAECBAgQIECAAAECBAgQeLCAgLbjR8TnP//5dMIJJxRh6h/8wR+kdevWpY997GMpetXuv//+6cQTTyzGo42esb1T2ev2cY97XPrABz6Q9t133x1/jiET3vve9xahbYS/dXvldpxc8wgQIECAAAECBAgQIECAAAECBAiMLCCgHZlqNmf8wz/8w/S2t70tHXbYYenwww9PL3rRi9I+++xT9IR93/vel/74j/84Pe95z0vvec97in+P6Z577klveMMb0sUXX5zOPffcdPLJJz+k8TfeeGM66aST0ubNm2v1zJ1NRVtNgAABAgQIECBAgAABAgQIECBAoBkBAW0zrlOx1C1btqQ3velN6YILLkj/+3//7/Sf//N/TjvttNOObbv33nvTO97xjiKc7e0Je/311xc9a2+99dZ05ZVXpgMOOOAh7YmAN4Y/iOEO3v3ud6fXve51tdu8YcOG2p/xAQIECBAgQIAAAQIECBAgQIAAAQLDBEYd5nPYchbj7wLaxVBuaR0//OEP02te85r0mc98Jn3wgx9Mxx133EO25LrrrksveclL0vLly9OFF15YDHtwzTXXpKOOOio9+clP3vFv1Q/+9Kc/TW9+85uL4Q+ih+3ZZ5+dli1bVqulAtpaXGYmQIAAAQIECBAgQIAAAQIECBAYUUBAOyKU2ZoVGCWgLYcq+MY3vlGMT/vc5z43XXbZZem1r33tvAFtbPnq1avTO9/5zrED2mZbb+kECBAgQIAAAQIECBAgQIAAAQIEpl9AD9rp30djb2GMJfvGN76x6AU7aBiC3oA2gtkjjjhi0XrQjt0wHyRAgAABAgQIECBAgAABAgQIECDQEQEBbUd2ZL9m/OxnP0tnnnlmiheFxUu/3vKWt6SHPexhD5q1DGg3bdq0Y7zZumPQxkvIYvkmAgQIECBAgAABAgQIECBAgAABAgTqCQho63nN3Nyf//zn0wknnFC86OtP//RP06Me9agHtaEcb/bII49M73vf+9Luu++e7rrrrvT6178+rV27Np177rnFEAbV6dvf/nZ65StfmX784x+nNWvWpFka12PmdqINJkCAAAECBAgQIECAAAECBAgQ6KyAgLazu3Z7wyJs/e///b+nSy+99CEvCtuyZUt605velC6//PL03ve+Nx1zzDE7ND772c+mE088MT396U8vXgS277777vjb1q1b0x/90R8VvXNPPfXUdMYZZ6Rddtml45KaR4AAAQIECBAgQIAAAQIECBAgQGDyAgLayZtO3RJvuummYgiC7373u8VYtIccckiKcDZ6zL7//e9Pp59+enrNa16TlixZ8qAQ9vzzz08xfMHhhx9ehLD77bdfuvvuu9MFF1yQzj777BS9bs8666y01157TV2bbRABAgQIECBAgAABAgQIECBAgACBWRAQ0M7CXprANsYLw6IXbQxbsH79+vTYxz42HXzwwel3fud30pOe9KQ0Nzf3kLVs27Ytbdy4sXjJ2Lp161KMV7vHHnsUn4vhDQ466CA9ZyewbyyCAAECBAgQIECAAAECBAgQIEAgXwEBbb77XssJECBAgAABAgQIECBAgAABAgQIEGhZQEDb8g6wegIECBAgQIAAAQIECBAgQIAAAQIE8hUQ0Oa777WcAAECBAgQIECAAAECBAgQIECAAIGWBQS0Le8AqydAgAABAgQIECBAgAABAgQIECBAIF8BAW2++17LCRAgQIAAAQIECBAgQIAAAQIECBBoWUBA2/IOsHoCBAgQIECAAAECBAgQIECAAAECBPIVENDmu++1nAABAgQIECBAgAABAgQIECBAgACBlgUEtC3vAKsnQIAAAQIECBAgQIAAAQIECBAgQCBfAQFtvvteywkQIECAAAECBAgQIECAAAECBAgQaFlAQNvyDrB6AgQIECBAgAABAgQIECBAgAABAgTyFRDQ5rvvtZwAAQIECBAgQIAAAQIECBAgQIAAgZYFBLQt7wCrJ0CAAAECBAgQIECAAAECBAgQIEAgXwEBbb77XssJECBAgAABAgQIECBAgAABAgQIEGhZQEDb8g6wegIECBAgQIAAAQIECBAgQIAAAQIE8hUQ0Oa777WcAAECBAgQIECAAAECBAgQIECAAIGWBQS0Le8AqydAgAABAgQIECBAgAABAgQIECBAIF8BAW2++17LCRAgQIAAAQIECBAgQIAAAQIECBBoWUBA2/IOsHoCBAgQINCUwM2bU1q7YS5t2JTSlvubWku95S7bOaVVy1M6etW2tGLvep81NwECBAgQIECAAAECBLooIKDt4l7VJgIECBDIXiDC2dOvmEv3bZ1OiqVLUlp9rJB2OveOrSJAgAABAgQIECBAYDEFBLSLqW1dBAgQIEBgkQTOWTeX1m9cpJWNuZoDV6Z02mHbxvy0jxEgQIAAAQIECBAgQKAbAgLabuxHrSBAgAABAg8SOP68uakZ1mDQronhDtacIqB16BIgQIAAAQIECBAgkLeAgDbv/a/1BAgQINBRgaPeMzcTLfv4qQLamdhRNpIAAQIECBAgQIAAgcYEBLSN0VowAQIECBBoT0BA2569NRMgQIAAAQIECBAgQKCOgIC2jpZ5CRAgQIDAjAgIaGdkR9lMAgQIECBAgAABAgSyFxDQZn8IACBAgACBLgoIaLu4V7WJAAECBAgQIECAAIEuCghou7hXtYkAAQIEshcQ0GZ/CAAgQIAAAQIECBAgQGBGBAS0M7KjbCYBAgQIEKgjIKCto2VeAgQIECBAgAABAgQItCcgoG3P3poJECBAgEBjAgLaxmgtmAABAgQIECBAgAABAhMVENBOlNPCCBAgQIDAdAgIaKdjP9gKAgQIECBAgAABAgQIDBMQ0A4T8ncCBAgQIDCDAgLaGdxpNpkAAQIECBAgQIAAgSwFBLRZ7naNJkCAAIGuCwhou76HtY8AAQIECBAgQIAAga4ICGi7sie1gwABAgQI9AgIaB0OBAgQIECAAAECBAgQmA0BAe1s7CdbSYAAAQIEagkIaGtxmZkAAQIECBAgQIAAAQKtCQhoW6O3YgIECBBoWuDmzSmt3TCXNmxKacv9Ta9ttOUv2zmlVctTOnrVtrRi79E+M85cAtpx1HyGAAECBAgQIECAAAECiy8goF18c2skQIAAgUUQiHD29Cvm0n1bF2FlY6xi6ZKUVh/bXEgroB1jp/gIAQIECBAgQIAAAQIEWhAQ0LaAbpUECBAg0LzAOevm0vqNza9nIWs4cGVKpx22bSGLGPhZAW0jrBZKgAABAgQIECBAgACBiQsIaCdOaoEECBAgMA0Cx583NzXDGgzyiOEO1pwioJ2G48U2ECBAgAABAgQIECBAoC0BAW1b8tZLgAABAo0K5N6DNPf29x5cOY9F3OhJZuEECBAgQIAAAQIECExEQEA7EUYLIUCAAIFpE8g9oMy9/eXxmPtYxNN2XtoeAgQIECBAgAABAgQeKiCgdVQQIECAQCcFcg8oc29/eVDnPhZxJ09ujSJAgAABAgQIECDQMQEBbcd2qOYQIECAwHaB3APK3Ntfnge5j0WsHhAgQIAAAQIECBAgMP0CAtrp30ed3cI77rijs23TMAIE2hc4+ZK92t+IEbbgglfcPsJc9WfJvf2lGIf6x45PECBAgAABAgQIEOiCwL4Y0M4AACAASURBVJ577jkzzRDQzsyu6t6GCmi7t0+1iMA0CeQezOXefgHtNJ2NtoUAAQIECBAgQIDA4gsIaBff3BoJECBAgMCDBHL/iX/u7S8PBg4KAwECBAgQIECAAAEC0y6gB+207yHbR4AAAQJjCeQezOXefgHtWKeNDxEgQIAAAQIECBAg0IKAgLYFdKskQIAAgeYFcg8oc2+/gLb5c8waCBAgQIAAAQIECBCYjICAdjKOlkKAAAECUyaQe0CZe/sFtFN2QtocAgQIECBAgAABAgQGCghoHRwECBAg0EmB3APK3NsvoO3kaa1RBAgQIECAAAECBDopIKDt5G7VKAIECBDIPaDMvf0CWjWAAAECBAgQIECAAIFZERDQzsqesp0ECBAgUEsg94Ay9/YLaGudLmYmQIAAAQIECBAgQKBFAQFti/hWTYAAAQLNCeQeUObefgFtc+eWJRMgQIAAAQIECBAgMFkBAe1kPS2NAAECBKZEIPeAMvf2C2in5ES0GQQIECBAgAABAgQIDBUQ0A4lMgMBAgQIzKJA7gFl7u0X0M7iWWubCRAgQIAAAQIECOQpIKDNc79rNQECBDovkHtAmXv7BbSdP8U1kAABAgQIECBAgEBnBAS0ndmVGkKAAAECvQK5B5S5t19Aqx4QIECAAAECBAgQIDArAgLaWdlTtpMAAQIEagnkHlDm3n4B7b+dLjdvTmnthrm0YVNKW+6vdRo1NvOynVNatTylo1dtSyv2bmw1FkyAAAECBAgQIEBgJgQEtDOxm2wkAQIECNQVyD2gzL39AtrtAhHOnn7FXLpva90zaHHmX7okpdXHCmkXR9taCBAgQIAAAQIEplVAQDute8Z2ESBAgMCCBHIPKHNvv4B2u8A56+bS+o0LOpUa//CBK1M67bBtja/HCggQIECAAAECBAhMq4CAdlr3jO0iQIAAgQUJ5B5Q5t5+Ae12gePPm5uaYQ0GndAx3MGaUwS0Cyp4PkyAAAECBAgQIDDTAgLamd59Np4AAQIEBgnkHlDm3n4B7XYBx4EaSYAAAQIECBAgQGD6BQS007+PbCEBAgQIjCGQezCVe/sFtALaMcqGjxAgQIAAAQIECBBoRUBA2wq7lRIgQIBA0wK5B5S5t19AK6BtusZYPgECBAgQIECAAIFJCQhoJyVpOQQIECAwVQK5B5S5t19AK6CdqoJkYwgQIECAAAECBAjMIyCgdXgQIECAQCcFcg8oc2+/gFZA28nCplEECBAgQIAAAQKdFBDQdnK3ahQBAgQI5B5Q5t5+Aa2AVhUkQIAAAQIECBAgMCsCAtpZ2VO2kwABAgRqCeQeUObefgGtgLZWwTAzAQIECBAgQIAAgRYFBLQt4ls1AQIECDQnkHtAmXv7BbQC2uaqiyUTIECAAAECBAgQmKyAgHaynpZGgAABAlMikHtAmXv7BbQC2ikpRTaDAAECBAgQIECAwFABAe1QIjMQIECAwCwK5B5Q5t5+Aa2Adhbrlm0mQIAAAQIECBDIU0BAm+d+12oCBAh0XiD3gDL39gtoBbSdL3IaSIAAAQIECBAg0BkBAW1ndqWGECBAgECvQO4BZe7tF9AKaFVEAgQIECBAgAABArMiIKCdlT1lOwkQIECglkDuAWXu7RfQCmhrFQwzEyBAgAABAgQIEGhRQEDbIr5VEyBAgEBzArkHlLm3X0AroG2uulgyAQIECBAgQIAAgckKCGgn62lpBAgQIDAlArkHlLm3X0AroJ2SUmQzCBAgQIAAAQIECAwVENAOJTIDAQIECMyiQO4BZe7tF9AKaGexbtlmAgQIECBAgACBPAUEtHnud60mQIBA5wVyDyhzb7+AVkBbHgM3b05p7Ya5tGFTSlvun47St2znlFYtT+noVdvSir2nY5tsBQECBAgQIECAQHsCAtr27K2ZAAECBBoUyD2gzL39AloBbQhEOHv6FXPpvq0NFpsFLHrpkpRWHyukXQChjxIgQIAAAQIEOiEgoO3EbtQIAgQIEKgK5B5Q5t5+Aa2ANgTOWTeX1m+c7vp44MqUTjts23RvpK0jQIAAAQIECBBoVEBA2yivhRMgQIBAWwK5B5S5t19AK6ANgePPm5uaYQ0G1cIY7mDNKQLatq4V1kuAAAECBAgQmAYBAe007AXbQIAAAQITF8g9oMy9/QJaAW0IOA8mXlotkAABAgQIECBAoAEBAW0DqBZJgAABAu0L5B7M5N5+Aa2AVkDbfh22BQQIECBAgAABAqMJCGhHczIXAQIECMyYQO4BZe7tF9AKaAW0M1a0bS4BAgQIECBAIGMBAW3GO1/TCRAg0GWB3APK3NsvoBXQCmi7XOG1jQABAgQIECDQLQEBbbf2p9YQIECAwL8K5B5Q5t5+Aa2AVkDrckCAAAECBAgQIDArAgLaWdlTtpMAAQIEagnkHlDm3n4BrYBWQFurZJqZAAECBAgQIECgRQEBbYv4Vk2AAAECzQnkHlDm3n4BrYBWQNtcfbVkAgQIECBAgACByQoIaCfraWkECBAgMCUCuQeUubdfQCugFdBOSTG2GQQIECBAgAABAkMFBLRDicxAgAABArMokHtAmXv7BbQCWgHtLFZu20yAAAECBAgQyFNAQJvnftdqAgQIdF4g94Ay9/YLaAW0AtrOl3kNJECAAAECBAh0RkBA25ldqSEECBAg0CuQe0CZe/sFtAJaAa1rAgECBAgQIECAwKwICGhnZU/ZTgIECBCoJZB7QJl7+wW0AloBba2SaWYCBAgQIECAAIEWBQS0LeLnvuo77rgjdwLtJ0CgQYGTL9mrwaVPbtEXvOL2yS2sZ0m5t7+kyN1B+/OuA40UFwslQIAAAQIECMyIwJ577jkjW5qSgHZmdlX3NlRA2719qkUEpklAMCWYiuPRcZD3cZD7/p+mmmxbCBAgQIAAAQKLLSCgXWxx6yNAgAABAhWB3H/in3v7y8Mhdwftn5uJ2vjxU7fNxHbaSAIECBAgQIAAgWYE9KBtxtVSCRAgQKBlAcGUYCoOQcdB3sdB7vu/5TJs9QQIECBAgAABAiMKCGhHhDIbAQIECMyWQO7BTO7tL4/W3B20P++AOs6DmzentHbDXNqwKaUt909HHV+2c0qrlqd09KptacXe07FNtoIAAQIECBAg0KaAgLZNfesmQIAAgcYEBFOCqTi4HAd5Hwe57/8IZ0+/Yi7dt7WxUrugBS9dktLqY4W0C0L0YQIECBAgQKATAgLaTuxGjSBAgACBqkDuwUzu7S+Ph9wdtD/vgPqcdXNp/cbpvj4cuDKl0w4zBu907yVbR4AAAQIECDQtIKBtWtjyCRAgQKAVAcFU3sGUgHa7gPMg7/Pg+PPmpmZYg0EXghjuYM0pAtpWLpRWSoAAAQIECEyNgIB2anaFDSFAgACBSQoIpvIOpgS0AloBtYB+ktcUyyJAgAABAgQINCkgoG1S17IJECBAoDUBAa2AVkAnoFMH1IHWLkJWTIAAAQIECBCoISCgrYFlVgIECBCYHQHBjGBGQCugVQfUgdm5atlSAgQIECBAIGcBAW3Oe1/bCRAg0GEBwYxgRkAroFUH1IEOX+Y0jQABAgQIEOiQgIC2QztTUwgQIEDg3wQEM4IZAa2AVh1QB1wXCRAgQIAAAQKzICCgnYW9ZBsJECBAoLaAYEYwI6AV0KoD6kDti4cPECBAgAABAgRaEBDQtoBulQQIECDQvIBgRjAjoBXQqgPqQPNXG2sgQIAAAQIECCxcQEC7cENLIECAAIEpFBDMCGYEtAJadUAdmMLLk00iQIAAAQIECDxEQEDroCBAgACBTgoIZgQzAloBrTqgDnTyAqdRBAgQIECAQOcEBLSd26UaRIAAAQKCOcFceRYI6PIO6Oz/vPe/qyEBAgQIECBAYFYEBLSzsqdsJwECBAjUEhDMCGYE9YJ6dUAdqHXhMDMBAgQIECBAoCUBAW1L8FZLgAABAs0KCGYEMwJaAa06oA40e6WxdAIECBAgQIDAZAQEtJNxtBQCBAgQmDIBwYxgRkAroFUH1IEpuzTZHAIECBAgQIBAXwEBrQODAAECBDopIJgRzAhoBbTqgDrQyQucRhEgQIAAAQKdExDQdm6XahABAgQICOYEc+VZIKDLO6Cz//Pe/1EHbt6c0toNc2nDppS23D8d18dlO6e0anlKR6/allbsPR3bZCsIECBAgACBdgUEtO36WzsBAgQINCQgmBHMCOoF9epA3nUgwtnTr5hL921t6EKzwMUuXZLS6mOFtAtk9HECBAgQINAJAQFtJ3ajRhAgQIBAVUAwk3cwUx4PjoO8jwP7P+/9f866ubR+43RfHw9cmdJph22b7o20dQQIECBAgEDjAgLaxomtgAABAgTaEBDM5B3MCGi3CzgP8j4Pct//x583NzXDGgy6DsZwB2tOEdC2cZ9gnQQIECBAYJoEBLTTtDdsCwECBAhMTCD3YCL39gtoBbQCagG9OjixS6oFESBAgAABAg0LCGgbBrZ4AgQIEGhHIPcH89zbL6AV0ApoBbTqYDvXX2slQIAAAQIE6gsIaOub+QQBAgQIzIBA7g/mubdfQCugFdAKaNXBGbhY20QCBAgQIECgEBDQOhAIECBAoJMCuT+Y595+Aa2AVkAroFUHO3l51ygCBAgQINBJAQFtJ3erRhEgQIBA7g/mubdfQCugFdAKaNVB9wIECBAgQIDArAgIaGdlT9lOAgQIEKglkPuDee7tF9AKaAW0Alp1sNZl08wECBAgQIBAiwIC2hbxrZoAAQIEmhPI/cE89/YLaAW0AloBrTrY3DXWkgkQIECAAIHJCghoJ+tpaQQIECAwJQK5P5jn3n4BrYBWQCugVQen5IJsMwgQIECAAIGhAgLaoURmIECAAIFZFMj9wTz39gtoBbQCWgGtOjiLV2/bTIAAAQIE8hQQ0Oa537WaAAECnRfI/cE89/YLaAW0AloBrTrY+Uu9BhIgQIAAgc4ICGg7sys1hAABAgR6BXJ/MM+9/QJaAa2AVkCrDrovIECAAAECBGZFQEA7K3vKdhIgQIBALYHcH8xzb7+AVkAroBXQqoO1LptmJkCAAAECBFoUENC2iG/VBAgQINCcQO4P5rm3X0AroBXQCmjVweausZZMgAABAgQITFZAQDtZT0sjQIAAgSkRyP3BPPf2C2gFtAJaAa06OCUXZJtBgAABAgQIDBUQ0A4lMgMBAgQIzKJA7g/mubdfQCugFdAKaNXBf7t637w5pbUb5tKGTSltuX86rurLdk5p1fKUjl61La3Yezq2yVYQIECAAIG2BAS0bclbLwECBAg0KpD7g3nu7RfQCmgFtAJadXB7HYhw9vQr5tJ9Wxu97I698KVLUlp9rJB2bEAfJECAAIFOCAhoO7EbNYIAAQIEqgK5P5jn3n4BrYBWQCugVQe314Fz1s2l9Run+z7hwJUpnXbYtuneSFtHgAABAgQaFBDQNohr0QQIECDQnkDuD+a5t19AK6AV0Apo1cHtdeD48+amZliDQXcFMdzBmlMEtO3dNVkzAQIECLQtIKBtew+0tP577703veMd70if+9zn0oUXXpj233//vltyyy23pPe///3p2muvTV/72tfSHnvskQ4++OB07LHHphe+8IVpl112aakFVkuAAIH5BXJ/MM+9/QJaAa2AVkCrDqoD7pUIECBAgMCsCAhoZ2VPTXA7t23blq644or0X//rf03Lly/vG9DGPGvXrk2///u/nw499NB0xhlnpP322y/dfffd6SMf+Uh661vfmo488sh01llnpb322muCW2dRBAgQmIxA7g/mubdfQCuYEdAKaNVBdWAydxSWQoAAAQIEmhcQ0DZvPHVrWL9+ffrt3/7t9N3vfjc9+clP7hvQlvM87nGPSx/4wAfSvvvuu6MdW7duTe9973uL0PbUU08t/qsn7dTtZhtEIHuB3B/Mc2+/gFYwI6AV0KqD6kD2N0MACBAgQGBmBAS0M7OrJrOhMWRB9Jw94ogj0oc//OFiodUhDu655570hje8IV188cXp3HPPTSeffPJDVn7jjTemk046KW3evDmtWbMmrVq1ajIbaCkECBCYkEDuD+a5t19AK5gR0Apo1UF1YEK3FBZDgAABAgQaFxDQNk48PSuI4PUtb3lLetaznpWe9rSnFQFrv4D2+uuvTyeeeGK69dZb05VXXpkOOOCAhzQihjqI4Q9iuIN3v/vd6XWve13thm7YsKH2Z3yAAAECowq84wvPGHXWVuc747lfbmT9ube/RM3dQfvVgUYKzIQXqg42cx1QByd8oFocAQIECMycwCx1JhTQztzhNd4Gl8MSfO9730vvfOc70z/90z8NDGivueaadNRRRw0c/iC24Kc//Wl685vfXAx/ED1szz777LRs2bJaGyegrcVlZgIEagoIpvIOpgQT2wWcB3mfB/Z/3vtfHax542B2AgQIEOicgIC2c7t09hv02c9+Np1//vnpj//4j9M+++yTyiEKomXVIQ4uu+yy9NrXvnbegDY+t3r16iLsHTegnX1VLSBAYJoFcv9pa+7tL4/N3B20f26ay9SObfv4qdsa2U77P+/9rw42clpZKAECBAgQaERAD9pGWKdroTfccEN661vfmt7+9renJz7xicXGzRfQLlYP2ulSsjUECHRNQDAhmIhj2nGQ93Fg/9v/s3BtayqgF9DOwt63jQQIECBAYLuAgLbjR8Jtt92Wfu/3fi+99KUvTcccc8yO1s4X0NYdg/Ztb3tb8VIxEwECBKZJQDCTdzAjmNgu4DzI+zyw//Pe/+rgNN2V2BYCBAgQIDC/gIC2w0dIjDv7rne9Kz3iEY9Ir3/969OSJUtGCmjvuuuuYv61a9emc889txjCoDp9+9vfTq985SvTj3/847RmzZo0S+N6dHiXaxoBAj0CggnBhIBSQKsO5F0Hct//Alq3RQQIECBAYHYEBLSzs69qb+lHP/rRdPXVV6f/+T//Z9p1110f9Pl//Md/TP/lv/yX4t/e9773pcc97nHFS77KF33FmLUnnnhievrTn168CGzffffd8fkIfv/oj/4onXnmmenUU09NZ5xxRtpll11qb58PECBAoEmB3B/Mc2+/YGK7QO7HgfYLaJu8zkxq2YY42C7ZtMOk9pflECBAgACBJgQEtE2oTskyy5d4jbo5H/zgB9Nxxx1XzB4hbLxULIYvOPzww4sQdr/99kt33313uuCCC9LZZ5+djjzyyHTWWWelvfbaa9RVmI8AAQKLJiCYyTuYEdAKaAXUAvrcrwPq4KLdclgRAQIECBBYsICAdsGEs7mA+cagLVu0bdu2tHHjxnThhRemdevWFS8W22OPPdLBBx9cDG9w0EEH6Tk7m7vfVhPIQiD3B/Pc2y+YENAKaAW06qA6kMUNj0YSIECAQCcEBLSd2I31GzFKQFt/qT5BgACB6RHI/cE89/YLaAUzAloBrTqoDkzPXYktIUCAAAEC8wsIaDM9QgS0me54zSaQkUDuD+a5t19AK5gR0Apo1UF1oLwW3Lw5pbUb5tKGTSltuX86boaW7ZzSquUpHb1qW1qx93Rsk60gQIAAgfYEBLTt2be6ZgFtq/xWToDAIgjk/mCee/sFtIIZAa2AVh1UB0IgwtnTr5hL921dhJuPMVaxdElKq48V0o5B5yMECBDolICAtlO7c/TGCGhHtzInAQKzKZD7g3nu7RfQCmYEtAJadVAdCIFz1s2l9Run+17mwJUpnXbYtuneSFtHgAABAo0KCGgb5bVwAgQIEGhLIPcH89zbL6AVzAhoBbTqoDoQAsefNzc1wxoMuieK4Q7WnCKgbeue0XoJECAwDQIC2mnYC7aBAAECBCYukPuDee7tF9AKZgS0Alp1UB1QByZ+e2WBBAgQINCQgIC2IViLJUCAAIF2BXJ/MM+9/QJawYxgRkCrDqoD6kC792LWToAAAQKjCwhoR7cyJwECBAjMkEDuD+a5t19AK5gRzAho1UF1QB2YoRs3m0qAAIHMBQS0mR8Amk+AAIGuCuT+YJ57+wW0ghnBjIBWHVQH1IGu3uVpFwECBLonIKDt3j7VIgIECBBIggnBhGBCMKEO5F4Hcm+/L6pcB9wQEiBAgMDsCAhoZ2df2VICBAgQqCGQ+4N57u0XTAgmBNQCanVQHVAHatw4mZUAAQIEWhUQ0LbKb+UECBAg0JRA7g/mubdfQCuYEcwIaNVBdUAdaOouy3IJECBAYNICAtpJi1oeAQIECEyFQO4P5rm3X0ArmBHMCGjVQXVAHZiKWzIbQYAAAQIjCAhoR0AyCwECBAjMnkDuD+a5t19AK5gRzAho1UF1QB2Yvfs3W0yAAIFcBQS0ue557SZAgEDHBXJ/MM+9/QJawYxgRkCrDqoD6kDHb/Y0jwABAh0SENB2aGdqCgECBAj8m0DuD+a5t19AK5gRzAho1UF1QB1wZ0iAAAECsyIgoJ2VPWU7CRAgQKCWQO4P5rm3X0ArmBHMCGjVQXVAHah162RmAgQIEGhRQEDbIr5VEyBAgEBzArk/mOfefgGtYEYwI6BVB9UBdaC5+yxLJkCAAIHJCghoJ+tpaQQIECAwJQK5P5jn3n4BrWBGMCOgVQfVAXVgSm7KbAYBAgQIDBUQ0A4lMgMBAgQIzKJA7g/mubdfQCuYEcwIaNVBdUAd2H4M3Lw5pbUb5tKGTSltuX867uqW7ZzSquUpHb1qW1qx93Rsk60gQIBAmwIC2jb1rZsAAQIEGhPI/cE89/YLaAUzghkBrTqoDqgD28PZ06+YS/dtbeyWa0ELXrokpdXHCmkXhOjDBAh0QkBA24ndqBEECBAgUBXI/cE89/YLaAUzghkBrTqoDqgDKZ2zbi6t3zjd94kHrkzptMO2TfdG2joCBAg0LCCgbRjY4gkQIECgHYHcH8xzb7+AVjAjmBHQqoPqgDqQ0vHnzU3NsAaD7ghjuIM1pwho27ljtlYCBKZFQEA7LXvCdhAgQIDARAVyfzDPvf0CWsGMYEZAqw6qA+qAOjDRm0sLI0CAQIMCAtoGcS2aAAECBNoTyP3BPPf2C2gFM4IZwYw6qA6oA+pAe3ei1kyAAIF6AgLael7mJkCAAIEZEcj9wTz39gtoBTOCGcGMOqgOqAPqwIzcttpMAgQIJAGtg4AAAQIEOimQ+4N57u0X0ApmBDOCGXVQHVAH1IFO3uRqFAECnRQQ0HZyt2oUAQIECOT+YJ57+wW0ghnBjGBGHVQH1AF1wB0xAQIEZkVAQDsre8p2EiBAgEAtgdwfzHNvv4BWMCOYEcyog+qAOqAO1Lp5NDMBAgRaFBDQtohv1QQIECDQnEDuD+a5t19AK5gRzAhm1EF1QB1QB5q707RkAgQITFZAQDtZT0sjQIAAgSkRyP3BPPf2C2gFM4IZwYw6qA6oA+rAlNyW2gwCBAgMFRDQDiUyAwECBAjMokDuD+a5t19AK5gRzAhm1EF1QB1QB2bxHtY2EyCQp4CANs/9rtUECBDovEDuD+a5t19AK5gRzAhm1EF1QB1QBzp/w6uBBAh0RkBA25ldqSEECBAg0CuQ+4N57u0X0ApmBDOCGXVQHVAH1AF3xwQIEJgVAQHtrOwp20mAAAECtQRyfzDPvf0CWsGMYEYwow6qA+qAOlDr5tHMBAgQaFFAQNsivlUTIECAQHMCuT+Y595+Aa1gRjAjmFEH1QF1QB1o7k7TkgkQIDBZAQHtZD0tjQABAgSmRCD3B/Pc2y+gFcwIZgQz6qA6oA6oA1NyW2ozCBAgMFRAQDuUyAwECBAgMIsCuT+Y595+Aa1gRjAjmFEH1QF1QB2IY+DmzSmt3TCXNmxKacv903FXu2znlFYtT+noVdvSir2nY5tsBQEC7QoIaNv1t3YCBAgQaEgg9wfz3NsvoBXMCGYEM+qgOqAOqAMRzp5+xVy6b2tDN5wLXOzSJSmtPlZIu0BGHyfQCQEBbSd2o0YQIECAQFUg9wfz3NsvoBXMCGYEM+qgOqAOqAPnrJtL6zdO933ygStTOu2wbdO9kbaOAIHGBQS0jRNbAQECBAi0IZD7g3nu7RfQCmYEM4IZdVAdUAfUgePPm5uaYQ0G3Q/HcAdrThHQtvG8YJ0EpklAQDtNeyOzbbnjjjsya7HmEiCwmAInX7LXYq5u7HVd8Irbx/7sfB/Mvf2lTe4O2q8ONFJgJrxQdbCZ64A6uF1AHVQHJ1yyGllcU3WwkY21UAIzJLDnnnvOzNYKaGdmV3VvQwW03dunWkRgmgQ8kOX9QCaYEEwIZgRTuV8H1EF1UB1UB6fp3ty2EGhDQEDbhrp1EiBAgACBHoHcf9qae/vLQyF3B+2fm4m6+PFTm/lpq/2f9/5XB7cLOA/yPg9y3/8zcRG0kQQIFAJ60DoQCBAgQKCTArnfkOfefsGEYEIwI5hSB9UBdUAdUAc6eZuvUQQ6KSCg7eRu1SgCBAgQyP2GPPf2C2gFM4IZwYw6qA6oA+qAOuCZgACBWREQ0M7KnrKdBAgQIFBLIPcb8tzbL6AVzAhmBDPqoDqgDqgD6kCt22czEyDQooCAtkV8qyZAgACB5gRyvyHPvf0CWsGMYEYwow6qA+qAOqAONHevbckECExWQEA7WU9LI0CAAIEpEcj9hjz39gtoBTOCGcGMOqgOqAPqgDowJTfmNoMAgaECAtqhRGYgQIAAgVkUyP2GPPf2C2gFM4IZwYw6qA6oA+qAOjCLd/G2mUCeAgLaPPe7VhMgQKDzArnfkOfefgGtYEYwI5hRB9UBdUAdUAc6f8uvgQQ6IyCg7cyu1BACBAgQ6BXI/YY89/YLaAUzghnBjDqoDqgD6oA64PmAAIFZERDQzsqesp0ECBAgUEsg9xvy3NsvoBXMCGYEM+qgOqAOqAPqQK3bZzMTINCigIC2RXyrJkCAAIHmBHK/Ic+9/QJawYxgRjCjDqoD6oA6oA40d69tyQQITFZAQDtZT0sjQIAAWQ/tyAAAIABJREFUgSkRyP2GPPf2C2gFM4IZwYw6qA6oA+qAOjAlN+Y2gwCBoQIC2qFEZiBAgACBWRTI/YY89/YLaAUzghnBjDqoDqgD6oA6MIt38baZQJ4CAto897tWEyBAoPMCud+Q595+Aa1gRjAjmFEH1QF1QB1QBzp/y6+BBDojIKDtzK7UEAIECDxU4ObNKa3dMJc2bEppy/3TIbRs55RWLU/p6FXb0oq9m9um3G/Ic2+/gFYwI5gRzKiD6oA6oA6oAynl/DzQ3JOGJROYvICAdvKmlkiAAIGpEIibsdOvmEv3bZ2KzXnIRixdktLqY5sLaXO/Ic+9/QJawYxgRjCjDqoD6oA6kHsdyP15YDqfgmwVgf4CAlpHBgECBDoqcM66ubR+43Q37sCVKZ122LZGNjL3G/Lc2y+gFcwIZgQz6qA6oA6oA7nXgXM+OZfW39jIrfbEFtrk88DENtKCCCyCgIB2EZCtggABAm0IHH/e3NQMazCo/THcwZpTBLRNHB+5P5AIaAUzghnBjDqoDqgD6kDudSD354Em7rEtk0BTAgLapmQtlwABAi0L5H5Dqv1zLR+Bo63+46c2E9ALaAUzghnBTO7XAXVQHVQH1UF1cLT7UXMRmAYBAe007AXbQIAAgQYEcr8h034BrQdTD6bqQN51IPf9L6AV0LoOug6qgw08ZFkkgYYEBLQNwVosAQIE2hbI/YZM+/MOZgQTggnBhGAi9+uAOqgOqoPqoDrY9hOZ9RMYXUBAO7qVOQkQIDBTArnfkGm/gNaDqQdTdSDvOpD7/hfQCmhdB10H1cGZenyzsZkLCGgzPwA0nwCB7grkfkOm/XkHM4IJwYRgQjCR+3VAHVQH1UF1UB3s7rOelnVPQEDbvX2qRQQIECgEcr8h034BrfNAHVAH8q4Due9/Aa2A1nXQdVAd9GBIYHYEBLSzs69sKQECBGoJ5H5Dpv15BzOCCcGEYEIwkft1QB1UB9VBdVAdrPX4ZGYCrQoIaFvlt3ICBAg0J5D7DZn2C2g9mHowVQfyrgO5738BrYDWddB1UB1s7lnLkglMWkBAO2lRyyNAgMCUCOR+Q6b9eQczggnBhGBCMJH7dUAdVAfVQXVQHZySBzObQWAEAQHtCEhmIUCAwCwK5H5Dpv0CWg+mHkzVgbzrQO77X0AroHUddB1UB2fxKc425yogoM11z2s3AQKdF8j9hkz78w5mBBOCCcGEYCL364A6qA6qg+qgOtj5Rz4N7JCAgLZDO1NTCBAg0CuQ+w2Z9gtoPZh6MFUH8q4Due9/Aa2A1nXQdVAd9HxIYHYEBLSzs69sKQECBGoJ5H5Dpv15BzOCCcGEYEIwkft1QB1UB9VBdVAdrPX4ZGYCrQoIaFvlt3ICBAg0J5D7DZn2C2g9mHowVQfyrgO5738BrYDWddB1UB1s7lnLkglMWkBAO2lRyyNAgMCUCOR+Q6b9eQczggnBhGBCMJH7dUAdVAfVQXVQHfy3B7ObN6e0dsNc2rAppS33T8cD27KdU1q1PKWjV21LK/aejm2yFe0JCGjbs7dmAgQINCqQ+w2Z9gtoPZh6MFUH8q4Due9/Aa2A1nXQdVAd3F4HIpw9/Yq5dN/WRh+/xl740iUprT5WSDs2YEc+KKDtyI7UDAIECFQFcr8h0/68gxnBhGBCMCGYyP06oA6qg+qgOqgObq8D56ybS+s3Tvfz4oErUzrtsG3TvZG2rlEBAW2jvBZOgACB9gRyvyHTfgGtB1MPpupA3nUg9/0voBXQug66DqqD2+vA8efNTc2wBoOeDmO4gzWnCGjbe3puf80C2vb3gS0gQIBAIwK535Bpf97BjGBCMCGYEEzkfh1QB9VBdVAdVAfVgUYeNC20EQEBbSOsFkqAAIH2BXK/IdN+Aa0HUw+m6kDedSD3/S+gFcy4DroOqoPqQPtPpbZgVAEB7ahS5iNAgMCMCeR+Q6b9eQczggkPJIIJwUTu1wF1UB1UB9VBdVAdmLFH2Kw3V0Cb9e7XeAIEuiyQ+w2Z9gtoPZh6MFUH8q4Due9/Aa1gxnXQdVAdVAe6/LzbtbYJaLu2R7WHAAEC/yqQ+w2Z9ucdzAgmPJAIJgQTuV8H1EF1UB1UB9VBdcDD8ewICGhnZ1/ZUgIECNQSyP2GTPsFtB5MPZiqA3nXgdz3v4BWMOM66DqoDqoDtR4gzdyqgIC2VX4rJ0CAQHMCud+QaX/ewYxgwgOJYEIwkft1QB1UB9VBdVAdVAeae9q05EkLZBfQ/uQnP0lXXXVVetGLXpR23XXXSXtaHgECBKZGIPcbMu0X0How9WCqDuRdB3Lf/wJawYzroOugOqgOTM3DqQ0ZKpBdQLthw4b0v/7X/0rnnXdeeuQjHzkUyAwECBCYVYHcb8i0P+9gRjDhgUQwIZjI/TqgDqqD6qA6qA6qA7P6LJvjdncmoH3ggQfS+vXr04c+9KF04403pq997WsD9+ehhx6azj//fAFtjke8NhPISCD3GzLtF9B6MPVgqg7kXQdy3/8CWsGM66DroDqoDmT0+DvzTe1MQPvRj340vf71r09333330J0ioB1KZAYCBDogkPsNmfbnHcwIJjyQCCYEE7lfB9RBdVAdVAfVQXWgA4+12TShEwHtnXfemX73d383ffOb30yve93r0v777z9wB0bP2muuuSZ98IMf1IM2m8NcQwnkKZD7DZn2C2g9mHowVQfyrgO5738BrWDGddB1UB1UB/J8Ep7NVncioP3hD3+YXvva1xYh7SGHHDLvnrj99tvT29/+9uJ/xqBt96C944472t0AayfQcYGTL9lrJlp4wStub2Q7tT/v/V8eVI6DvI8D+9/+b+QCM+GFNnUdVAe3C6gD6sCET9lGFtdUHcj9+FcHGzlcZ2qhe+6558xsbycC2nvuuSedeeaZ6dWvfnVauXLlzODnvqEC2tyPAO1vWiD3GzLtz/uBzA25YEIwI5jK/TqgDqqD6qA6qA6qA00/c0778gW0Leyhyy67LC1btiy9+MUvnnft9957b7rhhhvSE5/4xLTLLru0sKVWSYAAgcURyP0nTdqf90+by7PMcZD3cWD/2/+Lc8Vd2Fo+fuq2hS1gyKedB86DRg+wCS28qfPA8Z/38e9+cEInqMUsikAnetCGVPSi/cAHPpBOOOGEtM8++wzEu/7669O73/3u9N73vtcQB4tyiFkJAQJtCbghzfuGNPf974Z8u0Dux4H2q4NtXYPrrLepYEodVAddB1wHc78OqoN1rkbmbVtgpgLau+66K73tbW9LN910U1+3eFnYj370o/TYxz52oOt3v/vdtN9++6Xzzz9fQNv20Wf9BAg0KpD7DZn25x3MuCEXTAgmBBO5XwfUQXVQHVQH1UF1oLwW3Lw5pbUb5tKGTSltub/Rx9CRF75s55RWLU/p6FXb0oq9R/5YZ2ecqYA2Xgb2mte8Jn3mM59Z0A459NBDBbQLEvRhAgRmQSD3GzLtF9B6MPVgqg7kXQdy3/8CWsGM66DroDqoDoRAhLOnXzGX7ts6nU+xS5ektPpYIe1MBrRxSJ100kmp7mC/P/vZz9L69evTV77ylfTBD35QD9rpPDdtFQECExLI/YZM+/MOZgQTHkgEE4KJ3K8D6qA6qA6qg+qgOhAC56ybS+s3Tughs6HFHLgypdMOa3ZM9oY2fWKLnbmA9g1veEN685vfnPbff/+xEH7wgx+kM888M73zne8U0I4l6EMECMyKQO43ZNovoPVg6sFUHci7DuS+/wW0ghnXQddBdVAdCIHjz5ubmmENBj1Lx3AHa04R0M6MQIwvGy/3ev3rX5923333sTKSBx54IN19991pt912SzvttNNYy/AhAgQIzIJA7jdk2p93MCOY8EAimBBM5H4dUAfVQXVQHVQH1QF1YBae3Ldv40z1oB2X9Sc/+Um6995707Jly4r/mQgQIJCDQO43ZNovoHVD6sFUHci7DuS+/wW0ghnXQddBdVAdUAdm58m/EwFtBLBr1qxJd955ZyH/iEc8Ih1//PFpl112SX/yJ3+Szj777KLX7B577FH83y972cvSkiVLZmcv2VICBAiMIZD7DZn25x3MCCY8kHggEUzkfh1QB9VBdVAdVAfVAXVgjAfplj7SiYA2esdeeOGFKcanffnLX57e+MY3puXLl6fPfe5z6cQTT0w777xz8d8IbK+66qr07ne/Ox1yyCEtkVstAQIEFkcg9xsy7RfQuiH1YKoO5F0Hct//AlrBjOug66A6qA6oA4vz7D2JtXQioN22bVs655xz0j333JP+x//4H0UQG/93BLYXX3xxMW7tSSedlObm5tKVV16ZvvjFL6a3v/3taenSpZMwtAwCBAhMpUDuN2Tan3cwI5jwQOKBRDCR+3VAHVQH1UF1UB1UB9SBqXxU77tRnQhoY2iD3/u93yteHva0pz2taOj1119f9JqNYQ0+/OEPp/3226/4940bN6Z3vetd6f/8n/+THvnIR87OnrKlBAgQqCmQ+w2Z9gto3ZB6MFUH8q4Due9/Aa1gxnXQdVAdVAfUgZoP0S3O3omA9oc//GH6b//tv6U/+IM/SCtXriw4L7roovS7v/u76ZRTTklnnnlm0as2pq9+9atFb9v3ve99affdd2+R3qoJECDQrEDuN2Tan3cwI5jwQOKBRDCR+3VAHVQH1UF1UB1UB9SBZp+5J7n0TgS0W7ZsSW9605vSs5/97HTcccel2267Lb3uda9L69atS5dcckl68YtfXJjFUAjnnXdeikA3hkJ42MMeNklLyyJAgMBUCeR+Q6b9Alo3pB5M1YG860Du+19AK5hxHXQdVAfVAXVgqh7R592YTgS00cLPfvaz6Xd+53eKHrQ/+MEP0o033piOPPLI9J73vCfttddeRTh77bXXptWrVxdj0j7+8Y+fnb1kSwkQIDCGQO43ZNqfdzAjmPBA4oFEMJH7dUAdVAfVQXVQHVQH1IExHqRb+khnAtoHHnggfeITn0hnnXVW+uY3v5le/vKXp7e85S3pMY95TIoetueee24xrEGEtc9//vPT2972tvTwhz+8JXarJUCAQPMCud+Qab+A1g2pB1N1IO86kPv+F9AKZlwHXQfVQXVAHWj+uXtSa+hMQDsfyL333pu+/vWv/3/27gbcrqq8E/hKiMRIyJAY/EBKqBZaR2iFGAXt0OhEB8TUD0ShBKQkFKkmoyAgCAmQNB9loESgVENQvoYAMigjGmugiIihgIWBlppM7eAoSIGAEAjGmDvPu5mTXpKb3HNuzsfee/3u8/jYmnP22eu39nnXWv+zzzppzJgxadddd03Dhw8v/u/4b38ECBCoq0DuEzLtzzuYEUxYkFiQCCZyHwfUQXVQHVQH1UF1QB2ozmo/i4C2f3c8/vjj6V/+5V/SO9/5zur0kjMlQIDAEARyn5Bpv4DWhNTCVB3Iuw7k3v8CWsGMcdA4qA6qA+rAEBbSPXpKdgHtAw88kJYuXVpshTB69OgesXtZAgQIdF4g9wmZ9ucdzAgmLEgsSAQTuY8D6qA6qA6qg+qgOqAOdH7d3a5XqFVA++ijj6YVK1akp556akCf9evXp29/+9tp7NixRUg7bty4djk6DgECBEonkPuETPsFtCakFqbqQN51IPf+F9AKZoyDxkF1UB1QB0q3TN/qCdUmoP2Hf/iHNH369LR69epB9U877bR0+umnpx122GHQx3oAAQIEqiqQ+4RM+/MOZgQTFiQWJIKJ3McBdVAdVAfVQXVQHVAHqrOar0VAG3fGzpkzJ11zzTVp2rRpaZdddknf+9730lvf+tY0fvz4Tb0Re8/uu+++6dhjj00jR46sTi85UwIECAxBIPcJmfYLaE1ILUzVgbzrQO79L6AVzBgHjYPqoDqgDgxhId2jp9QioH3mmWfS8ccfnw477LD08Y9/PA0bNixdeeWVBekxxxyziXbDhg3F1gaTJ09Ov/u7v9sjci9LgACB7gjkPiHT/ryDGcGEBYkFiWAi93FAHVQH1UF1UB1UB9SB7qy92/EqtQho16xZkz772c+mL3zhC2nvvfcuXB5++OH05S9/OZ177rlp55133mQVWyH87d/+bfrc5z5ni4N2XEGOQYBAaQVyn5Bpv4DWhNTCVB3Iuw7k3v8CWsGMcdA4qA6qA+pAaZfrW5xYLQLatWvXplNPPbXYg3bixIlFI9etW1fsM/ve9743HXrooZsa/tBDD6XzzjsvLV68uNgKwR8BAgTqKpD7hEz78w5mBBMWJBYkgoncxwF1UB1UB9VBdVAdUAeqs9qvRUDb19eXLr744nTHHXek0aNHpwMOOCDNmDEj3XLLLenss88u/nPQQQelCHIXLVqUfvaznxVbHYwbN646PeVMCRAg0KJA7hMy7RfQmpBamKoDedeB3PtfQCuYMQ4aB9VBdUAdaHER3cOH1yKgDb9HHnmkCGVXrlyZpkyZUgSw8eNhf/Znf5b+7u/+7mXEn/nMZ9JZZ52Vdtxxxx7Se2kCBAh0ViD3CZn25x3MCCYsSCxIBBO5jwPqoDqoDqqD6qA6oA50ds3dzqPXJqBthLQ33XRTestb3lKEtPFjYffcc0865ZRT0n333Ve4HXzwwWnhwoXpTW96UzsdHYsAAQKlE8h9Qqb9AloTUgtTdSDvOpB7/wtoBTPGQeOgOqgOqAOlW6Zv9YRqFdBurZUbNmwotjeIv9gCYcSIEdXpIWdKgACBIQrkPiHT/ryDGcGEBYkFiWAi93FAHVQH1UF1UB1UB9SBIS6me/C0LALaZ599Nu28887FHbX+CBAgkItA7hMy7a/GmPeNWX0dfUu6DvK+DvS//u9ogWnTwdXBlyA75aAOqANteqt29DCuf/NBdbBz40BH37xtPHjlAtrnn38+LVu2LEXo2v9vzJgx6Ygjjkg77bTTy/73devWpfnz56cnn3wyfeELX0i77757G/kcigABAuUVsCCxICnv1fnvZ9apBUnjFbwPvA9yfh+4/vO+/tXBlwS8D/J+H+j/vPtfHVQHqzAPbJxj5QLaX/3qV+nqq69Ol1xySVq9enWxZcEf//Efp2OOOSa94x3vGHD7gr6+vnT33XcXQe2ZZ56Z3v72t1epj5wrAQIEhiRgQpr3hDT3/jchNyEXzAim1EF1QB1QB3KvA7m333zQODCkhXSPnlS5gDacHn744XT00Uenvffeuwhd99xzz6b47rzzzvTlL385nX/++WnXXXdt6jkeRIAAgaoK5D4h0/68A2oTchNywYxgJvdxQB1UB9VBdVAdVAfUgeqs5isZ0F588cUpwtYvfvGL6TWveU3T2r/5zW/SggUL0h577FHcceuPAAECdRbIfUKm/QJaE1ILU3Ug7zqQe/8LaAUzxkHjoDqoDqgD1VnxVy6gfeGFF9Kpp55abGvwvve9r2Xp2267LX3zm98s7rx95Stf2fLzPYEAAQJVEch9Qqb9eQczggkLEgsSwUTu44A6qA6qg+qgOqgOqANVWb2nVLmAds2aNemzn/1s8YNfscVBq38rV65MixYtSkuXLk3jxo1r9ekeT4AAgcoI5D4h034BrQmphak6kHcdyL3/BbSCGeOgcVAdVAfUgcos36sZ0M6cOTOdfvrpaZ999mlZ+lvf+lZasmSJgLZlOU8gQKBqArlPyLQ/72BGMGFBYkEimMh9HFAH1UF1UB1UB9UBdaA6q/jK3UHb2OLgP/2n/5Q+/vGPtyS9YcOGdM4556THH388XXDBBWn06NEtPd+DCRAgUCWB3Cdk2i+gNSG1MFUH8q4Dufe/gFYwYxw0DqqD6oA6UJ0VfOUC2qCNHwn73ve+V/z3a1/72qa144fFTjjhhPSJT3winXLKKWnYsGpMWptuoAcSIECgn0DuEzLtr8YY941ZfR1937oO8r4O9L/+72iBadPB1cGXIDvloA6oA216q3b0MK5/80F1sHPjQEffvG08eCUD2tWrVxcha2xxMHfu3EFD2r6+vrRixYp02mmnpV/96lfpqquuSvvvv38bGR2KAAEC5ROwILEgKd9VueUZdWpB0ngl7wPvg5zfB67/vK9/dfAlAe+DvN8H+j/v/lcH1cEqzAMb51jJgDYC1yuuuCLFXrR77LFHOuaYY9LUqVPT7/zO76Qdd9xxk/+6devS/fffn7761a+mm2++Oa1duzade+65xfNGjBhRpX5yrgQIEGhZwIQ07wlp7v1vQm5CLpgRTKmD6oA6oA7kXgdyb7/5oHGg5UV0D59QyYA2vOJO2Nji4Oyzz26a7/jjj0/z5s1Lr3rVq5p+jgcSIECgqgK5T8i0P++A2oTchFwwI5jJfRxQB9VBdVAdVAfVAXWgOqv5yga0Qbxx48b0zW9+M82fPz/94z/+41bVx44dm0499dQ0ffr0NGrUqOr0TpvONJzuuuuudOWVV6bly5enp59+Ou21117p4IMPLraK2Hvvvbe6H+8jjzySvvSlL6U77rgjPfDAAyksJ0+enA4//PD0vve9L40cObJNZ+kwBAi0WyD3CZn2C2hNSC1M1YG860Du/S+gFcwYB42D6qA6oA60e5XdueNVOqBtsMRWBvfee2+69dZbiy0NGn+vf/3rixBxypQpaeedd+6cYomP/MILL6Tzzjsv3X777cX2DgceeGAaPnx44RT//913350WL15cBK79fzQttpG48cYb00knnVT4zZ49O02YMKHYJuLaa69Nc+bMKbaViHB8/PjxJRZwagTyFch9Qqb9eQczggkLEgsSwUTu44A6qA6qg+qgOqgOqAPVyQNqEdBWh7v7Zxp77x511FHp5JNPTmeddVbaYYcdNp1EhLZHHnlkesMb3lD8cNqb3/zmTf925513phNOOCHtueeeacmSJWm33Xbb9G8bNmxIF110URHazpo1q/hvd9J2v2+9IoHBBHKfkGm/gNaE1MJUHci7DuTe/wJawYxx0DioDqoD6sBgq+by/LuAtjx90ZEzWbRoUbHv7oc+9KF0ySWXpDFjxmx6ndWrVxdbHDz44IPFD6kddthhxb/FXbcR6F599dXF3bXHHXfcFufWeO4TTzyRli1bliZOnNiR83dQAgSGLpD7hEz78w5mBBMWJBYkgoncxwF1UB1UB9VBdVAdUAeGvp7u9jMFtN0W7/Lr3XTTTcX+u5/+9KfTpz71qTRixIhBA9qHHnooTZs2LT3++OMp7sCdNGnSFmcdWx3E9gex3cGCBQuK4/sjQKBcArlPyLRfQGtCamGqDuRdB3LvfwGtYMY4aBxUB9UBdaBca/RtnY2Atjp91fYzXblyZfrwhz+cRo8ena6//vq03377Fa9x2223pQ9+8INp3333TVdccUXxg2Kb/7344ovpjDPOKLY/iDtsFy5cmOUPsLW9UxyQQBsFcp+QaX/ewYxgwoLEgkQwkfs4oA6qg+qgOqgOqgPqQBsX2B0+lIC2w8BlPXxsY3DmmWcWAWv8WNjMmTM33V173XXXpRkzZmwzoI12NbZPGGpAe99995WVx3kRqIXAuT94WyXaMftd93bkPLU/7/5vXFSug7yvA/2v/zsywLT5oJ0aB9XBlwTUAXWgzW/ZjhyuU3Ug9+tfHVQHq7Qdp4C2I+W13Ad95JFH0vz589M999yTPv/5zxd3y/b/ka9u3UEroC33deLsqi+Q+4RM+/NekJmQm5ALZgRTuY8D6qA6qA6qg+qgOpB7HRDQVj/XqGULnnvuuWLLgvjxr7jr9cgjj0w777zzFm1tdQ/as88+u/hRMX8ECJRLIPevNGm/LQ7iHek6yPs60P/6v1wj88Bn841ZfR09Te8D74OOXmBtOnin3geu/7yv/8bl6TpwHbSpVHX0MNndQfvYY4+luXPnpnnz5qVx48Z1FLcsB9+4cWPxY18XX3xxsXVB3DE7atSorZ5eBLmx5cGNN96YFi9eXIS5m/89/PDD6eijj06//OUv07Jly1KVPpUoS784DwKdFjARyXsiknv/m5C/JJD7daD96mCnx9p2HL9TwZQ6qA4aB4yDuY+D6qA62I5xulvHqFRAu2HDhvTggw+mtWvXDtnnrrvuSvHjWEuXLs0ioA2r888/v/CKu1zjB8Ga+bv11lvTtGnT0v7771/sU7vbbrttelr0wwUXXFAE3bNmzUqzZ89+2RYJzRzfYwgQ6LxA7hMy7c87mDEhNyEXTAgmch8H1EF1UB1UB9VBdUAd6Py6u12vUKmAds2aNWn69OlpxYoV29X+KVOmZBHQrl+/vghRL7zwwkG99t1332L7g7322qt4bISwEWLH9gWHHHJIEcJOmDChCMcvv/zytHDhwjR16tRiL9vx48cPenwPIECg+wK5T8i0X0BrQmphqg7kXQdy738BrWDGOGgcVAfVAXWg++vwob5iZQPaSZMmpTFjxrTc7p/+9KdF0JjDHbTr1q0rfgQsAtXB/jYPaOPxfX19adWqVUVwu3z58rR69eo0duzYNHny5GJ7g4MOOsids4PB+ncCPRTIfUKm/XkHM4IJCxILEsFE7uOAOqgOqoPqoDqoDqgDPVyQt/jSlQtoYw/VT37yk+m9731vGjas9cVnhIxx12d87T+XPWhbvCY8nACBmgjkPiHT/tbHyF5c+vZefEm9Uw7eB3m/D/R/3v0voBXMCGYEtLmPA+qgOtiL9c1QX7NyAe3pp5+evvCFL6Q99thjSG1+/vnn0y233JIOPfTQtNNOOw3pGJ5EgACBKgjkPiHTfsGEhamFqTqQdx3Ivf8FE4IJ46BxUB1UB9SBKqzcXzrHSgW0GzduLPZAjR+6Gj58+JCUY2/V+M8rX/nKIT3fkwgQIFAVgdwnZNqfdzAjmLAgsSARTOQ+DqiD6qA6qA6qg+qAOlCV1XvFAtp2sMYWB9dff3065ZRT0o477tiOQzoGAQIESimQ+4RM+wW0JqQWpupA3nUg9/4X0ApmjIPGQXVQHVAHSrlUH/CkKnUHbTOssYV6KGbjAAAgAElEQVTBr371qwEfGnfOXnbZZemee+7J4kfCmvHyGAIE6iuQ+4RM+/MOZgQTFiQWJIKJ3McBdVAdVAfVQXVQHVAHqrPer01A+/TTT6e5c+emJUuWDKo/bdq04kfCXvWqVw36WA8gQIBAVQVyn5Bpv4DWhNTCVB3Iuw7k3v8CWsGMcdA4qA6qA+pAdVbztQho+/r60qWXXppOO+20TfKxT+2oUaPSE0888bLemDp1avr85z+ffv/3f786veRMCRAgMASB3Cdk2p93MCOYsCCxIBFM5D4OqIPqoDqoDqqD6oA6MISFdI+eUouANn447KSTTko77bRTcRdtBLMLFixI73znO9N73vOeTbSPPvpouuGGG9Lxxx/v7tkeXXBelgCB7gnkPiHTfgGtCamFqTqQdx3Ivf8FtIIZ46BxUB1UB9SB7q2/t/eVahHQrlmzJp144onFnbH77bdfYbJy5cr0ne98J5155plphx122OR02223pZ/97GfpmGOO2V47zydAgECpBXKfkGl/3sGMYMKCxIJEMJH7OKAOqoPqoDqoDqoD6kCpl+wvO7laBLTPPPNM+tznPpdOPfXUtPfeexcNjP8ttjyYOXNm2meffTY1evXq1elv/uZv0jnnnJNiGwR/BAgQqKtA7hMy7RfQmpBamKoDedeB3PtfQCuYMQ4aB9VBdUAdqM5qvxYB7fr169OcOXPShAkT0tvf/vY0bty44v+++OKL06pVq9K5556bxo4dm2Kv2uuuu674z9KlS4vH+SNAgEBdBXKfkGl/3sGMYMKCxIJEMJH7OKAOqoPqoDqoDqoD6kB1Vvu1CGiD+wc/+EE69thj0y9+8Yv0oQ99KF1yySXp5z//eTr66KPTunXr0qRJk9Kzzz6bfvjDH6b4obALLrjAHbTVuU6dKQECQxDIfUKm/QJaE1ILU3Ug7zqQe/8LaAUzxkHjoDqoDqgDQ1hI9+gptQloN2zYkL761a8Wd8t+7GMfK34s7BWveEW66KKL0uzZszfxxrYGl112WTr00EN7RO5lCRAg0B2B3Cdk2p93MCOYsCCxIBFM5D4OqIPqoDqoDqqD6oA60J21dztepTYBbQNj48aNadiwYcV/4i/+/3vvvbe4czb+3vOe9xR70jb+vR2IjkGAAIEyCuQ+IdN+Aa0JqYWpOpB3Hci9/wW0ghnjoHFQHVQH1IEyrtQHPqfaBbTVoXemBAgQ6KxA7hMy7c87mBFMWJBYkAgmch8H1EF1UB1UB9VBdUAd6Oyau51Hzy6gffLJJ9M555xT/MePhLXzUnIsAgTKJpD7hEz7BbQmpBam6kDedSD3/hfQCmaMg8ZBdVAdUAfKtkrf+vnUIqCNbQziB8Div7f1Fz8Wdv3116fvf//7xT60AtrqXKjOlACB1gVyn5Bpf97BjGDCgsSCRDCR+zigDqqD6qA6qA6qA+pA6+voXj2jFgHtmjVr0vTp09OKFSuacpwyZUpaunSpgLYpLQ8iQKCqArlPyLRfQGtCamGqDuRdB3LvfwGtYMY4aBxUB9UBdaA6q/ksA9qDDz44LVmyJO2yyy7V6SlnSoAAgRYFcp+QaX/ewYxgwoLEgkQwkfs4oA6qg+qgOqgOqgPqQIuL6B4+vDYB7Yknnpj+/M//PP3RH/3RVjn/6Z/+Kd11113p2GOPTSNGjOghu5cmQIBA5wVyn5Bpv4DWhNTCVB3Iuw7k3v8CWsGMcdA4qA6qA+pA59fd7XqF2gS08aNfc+bMGXTbghtuuCG96lWvSoceemi7DB2HAAECpRTIfUKm/XkHM4IJCxILEsFE7uOAOqgOqoPqoDqoDqgDpVyqD3hStQho48fB1q5dm0aPHp2GDx++Tf1Vq1alK664Ip155plp1KhR1ekpZ0qAAIEWBXKfkGm/gNaE1MJUHci7DuTe/wJawYxx0DioDqoD6kCLi+gePrwWAW0rfrfffnv64he/mC677LJB77Zt5bgeS4AAgbIJ5D4h0/68gxnBhAWJBYlgIvdxQB1UB9VBdVAdVAfUgbKt0rd+PrUIaOMO2meffTbFf2/tb8OGDenuu+9O559/fvqt3/qtdMkll6QxY8ZUp6ecKQECBFoUyH1Cpv0CWhNSC1N1IO86kHv/C2gFM8ZB46A6qA6oAy0uonv48FoEtGvWrEnTp09PK1asaIpy0aJFKX5UbNiwakxam2qUBxEgQGAzgdwnZNpfjTHuG7P6OvredR3kfR3of/3f0QLTpoOrgy9BdspBHVAH2vRW7ehhXP/mg+pg58aBjr5523jwbALa2J/2wAMPTMcee2x6//vfn0aMGNFGRociQIBA+QQsSCxIyndVbnlGnVqQNF7J+8D7IOf3ges/7+tfHXxJwPsg7/eB/s+7/9VBdbAK88DGOdYmoI07Yj/5yU+myZMnuzO2SlegcyVAoGMCJqR5T0hz738TchNywYxgSh1UB9QBdSD3OpB7+80HjQMdW2x34MC1CGifeeaZtHjx4jRz5kw//NWBi8QhCRCopkDuEzLtzzugNiE3IRfMCGZyHwfUQXVQHVQH1UF1QB2ozlq+FgFtdbidKQECBLonkPuETPsFtCakFqbqQN51IPf+F9AKZoyDxkF1UB1QB7q3/t7eV8ouoH3sscfS3Llz07x589xtu71Xj+cTIFBqgdwnZNqfdzAjmLAgsSARTOQ+DqiD6qA6qA6qg+qAOlDqJfvLTq5WAW1fX196+umn06pVq9Kvf/3rAXvhrrvuSitXrkxLly4V0FbnOnWmBAgMQSD3CZn2C2hNSC1M1YG860Du/S+gFcwYB42D6qA6oA4MYSHdo6fUJqB98skn0+zZs9NVV101KOWUKVMEtIMqeQABAlUXyH1Cpv15BzOCCQsSCxLBRO7jgDqoDqqD6qA6qA6oA9VZ1dcioP3Nb36TFixYkBYtWlTIT5o0KY0ZM2aLXoi7ah988ME0ceJEAW11rlFnSoDAEAVyn5Bpv4DWhNTCVB3Iuw7k3v8CWsGMcdA4qA6qA+rAEBfTPXhaLQLaNWvWpOnTp6fdd989zZkzJ40fP36rlD/+8Y/TwoUL0/nnn2+Lgx5ccF6SAIHuCeQ+IdP+vIMZwYQFiQWJYCL3cUAdVAfVQXVQHVQH1IHurb+395VqE9DOnDkznX766WmfffbZpsnzzz+fbrnllnTooYemnXbaaXv9PJ8AAQKlFch9Qqb9AloTUgtTdSDvOpB7/wtoBTPGQeOgOqgOqAOlXa5vcWK1CGjXr1+f5s6dmz7ykY+k/fbbrzr6zpQAAQIdFMh9Qqb9eQczggkLEgsSwUTu44A6qA6qg+qgOqgOqAMdXHC3+dC1CGjDZOXKlen+++9PJ5xwQho2bOuL0scee6wIc+fNm2eLgzZfTA5HgEC5BHKfkGm/gNaE1MJUHci7DuTe/wJawYxx0DioDqoD6kC51ujbOptaBLR9fX3pueeeS1/72tfS6173unTAAQdstc3Lly8vHnfZZZcJaKtznTpTAgSGIJD7hEz78w5mBBMWJBYkgoncxwF1UB1UB9VBdVAdUAeGsJDu0VNqEdA2fiRsxYoVTTFOmTIlLV26VEDblJYHESBQVYHcJ2TaL6A1IbUwVQfyrgO597+AVjBjHDQOqoPqgDpQndW8gLY6feVMCRAg0JJA7hMy7c87mBFMWJBYkAgmch8H1EF1UB1UB9VBdUAdaGkJ3dMH1yagnTFjRvroRz+aPvaxj6URI0YMiBpbIfzoRz9KF1xwQbrooovcQdvTS8+LEyDQaYHcJ2TaL6A1IbUwVQfyrgO597+AVjBjHDQOqoPqgDrQ6VV3+45fi4D2mWeeSYsXL04zZ84cNHSNx0Y4G4/dZZdd2ifpSC0LPPXUUy0/xxMIEGhe4Lhrxjf/4B4+8vKjnuzIq2t/3v3fuKhcB3lfB/pf/3dkgGnzQTs1DqqDLwmoA+pAm9+yHTlcp+pA7te/OqgOvvrVr+7Ie7YTB61FQNsJGMfsvICAtvPGXiFvgdwnZNqf94LMhNyEXDAjmMp9HFAH1UF1UB1UB9WB3OuAgLbEmchjjz2W5s6dm+bNmzfo3bYlboZTI0CAwKACuX+lSfvz/mpz4w3iOsj7OtD/+n/QwbIED/jGrL6OnoX3gfdBRy+wNh28U+8D13/e17/54EsCub8P2lSmOn6YWt1BG3vMPv3002nVqlXp17/+9YB4d911V1q5cmVaunSpgLbjl5cXIECglwK5D8Tab0JuQmpCrg7kXQdy73/BhGDCOGgcVAfVAXWglyvy1l67NgHtk08+mWbPnp2uuuqqQQWmTJkioB1UyQMIEKi6QO4TMu3PO5gRTFiQWJAIJnIfB9RBdVAdVAfVQXVAHajOqr4WAe1vfvObtGDBgrRo0aJCftKkSWnMmDFb9ELcVfvggw+miRMnCmirc406UwIEhiiQ+4RM+wW0JqQWpupA3nUg9/4X0ApmjIPGQXVQHVAHhriY7sHTahHQrlmzJk2fPj3tvvvuac6cOWn8+K3/MMqPf/zjtHDhwnT++efb4qAHF5yXJECgewK5T8i0P+9gRjBhQWJBIpjIfRxQB9VBdVAdVAfVAXWge+vv7X2l2gS0M2fOTKeffnraZ599tmny/PPPp1tuuSUdeuihaaeddtpeP88nQIBAaQVyn5Bpv4DWhNTCVB3Iuw7k3v8CWsGMcdA4qA6qA+pAaZfrW5xYLQLa9evXp7lz56aPfOQjab/99quOvjMlQIBABwVyn5Bpf97BjGDCgsSCRDCR+zigDqqD6qA6qA6qA+pABxfcbT50LQLaMFm5cmW6//770wknnJCGDdv6ovSxxx4rwtx58+bZ4qDNF5PDESBQLoHcJ2TaL6A1IbUwVQfyrgO597+AVjBjHDQOqoPqgDpQrjX6ts6mFgFtX19feu6559LXvva19LrXvS4dcMABW23z8uXLi8dddtllAtrqXKfOlACBIQjkPiHT/ryDGcGEBYkFiWAi93FAHVQH1UF1UB1UB9SBISyke/SUWgS0jR8JW7FiRVOMU6ZMSUuXLhXQNqXlQQQIVFUg9wmZ9gtoTUgtTNWBvOtA7v0voBXMGAeNg+qgOqAOVGc1L6CtTl85UwIECLQkkPuETPvzDmYEExYkFiSCidzHAXVQHVQH1UF1UB1QB1paQvf0wbUJaGfMmJE++tGPpo997GNpxIgRA6LGVgg/+tGP0gUXXJAuuugid9D29NLz4gQIdFog9wmZ9gtoTUgtTNWBvOtA7v0voBXMGAeNg+qgOqAOdHrV3b7j1yKgfeaZZ9LixYvTzJkzBw1d47ERzsZjd9lll/ZJOhIBAgRKJpD7hEz78w5mBBMWJBYkgoncxwF1UB1UB9VBdVAdUAdKtkjfxunUIqBthfvf/u3f0iWXXJI++9nPCmhbgfNYAgQqJ5D7hEz7BbQmpBam6kDedSD3/hfQCmaMg8ZBdVAdUAeqs4zPLqC99dZbi4D2sssuG/Ru2+p0ozMlQIDAlgK5T8i0P+9gRjBhQWJBIpjIfRxQB9VBdVAdVAfVAXWgOklBNgHtc889l77xjW8U+89OmDAhLV26VEBbnevUmRIgMASB3Cdk2i+gNSG1MFUH8q4Dufe/gFYwYxw0DqqD6oA6MISFdI+eUuuAduPGjemf//mf0xVXXJGuvfba9PTTTxfMU6ZMEdD26ILzsgQIdE8g9wmZ9ucdzAgmLEgsSAQTuY8D6qA6qA6qg+qgOqAOdG/9vb2vVMuA9oknnkjf/OY307Jly9Jdd921hZGAdnsvG88nQKAKArlPyLRfQGtCamGqDuRdB3LvfwGtYMY4aBxUB9UBdaAKK/eXzrE2Ae2GDRvSvffem77yla+km2++Oa1du3ZTL7zlLW9Jf/qnf5o+8pGPpJ/+9KfpL//yL9Oll15qi4PqXKfOlACBIQjkPiHT/ryDGcGEBYkFiWAi93FAHVQH1UF1UB1UB9SBISyke/SUSge0fX19ReB60003FXfL/uM//uMmxl133bUIYP/qr/4qvetd70rDhw8v/u3JJ59M55xzTvGf+Hd/BAgQqKtA7hMy7RfQmpBamKoDedeB3PtfQCuYMQ4aB9VBdUAdqM5qv5IB7bp169L3v//9tGTJkrR8+fKXaR988MHp+OOPT3HX7JlnnpnOOOOMtNdee1WnR5wpAQIE2iSQ+4RM+/MOZgQTFiQWJIKJ3McBdVAdVAfVQXVQHVAH2rS47sJhKhfQPvPMM0UA2z+Y3WOPPdIxxxyTjjjiiBT/97Bhw9KaNWvSySefLKDtwkXkJQgQKKdA7hMy7RfQmpBamKoDedeB3PtfQCuYMQ4aB9VBdUAdKOdafaCzqlxAu3HjxrR69er09a9/PV155ZVp9913TwsWLEhvfetbN21jEA0V0FbnInSmBAh0RiD3CZn25x3MCCYsSCxIBBO5jwPqoDqoDqqD6qA6oA50Zq3diaNWLqDtj9B/q4Nnn302TZ8+PR1yyCFp5513FtB24mpxTAIEKiWQ+4RM+wW0JqQWpupA3nUg9/4X0ApmjIPGQXVQHVAHqrOEr3RA22Du/2Nh/+N//I+0zz77pA984APFD4edddZZL9uD1o+EVefidKYECGyfQO4TMu3PO5gRTFiQWJAIJnIfB9RBdVAdVAfVQXVAHdi+NXU3n12LgLY/2IYNG9K9996bvvKVr6Tvfve76bjjjkvTpk0r9qYdPnx4euihh4otES666KI0bty4blp7LQIECHRVIPcJmfYLaE1ILUzVgbzrQO79L6AVzBgHjYPqoDqgDnR1Cb5dL1a7gLa/xhNPPJHijtoIa0eNGpXe/e53p4cffji9+OKLaenSpQLa7bp0PJkAgbIL5D4h0/68gxnBhAWJBYlgIvdxQB1UB9VBdVAdVAfUgbKv2v/9/God0Daa2bir9stf/nK64YYb0pQpUwS01blGnSkBAkMUyH1Cpv0CWhNSC1N1IO86kHv/C2gFM8ZB46A6qA6oA0NcTPfgaVkEtP2D2tja4I477hDQ9uBi85IECHRXIPcJmfbnHcwIJixILEgEE7mPA+qgOqgOqoPqoDqgDnR3Db49r5ZVQBtQq1evTvPnz0/nn3++LQ6258rxXAIESi+Q+4RM+wW0JqQWpupA3nUg9/4X0ApmjIPGQXVQHVAHSr9s33SC2QW0GzduTGvXrk2jR48ufjTMHwECBOoqkPuETPvzDmYEExYkFiSCidzHAXVQHVQH1UF1UB1QB6qz2s8uoK1O1zhTAgQIbJ9A7hMy7RfQmpBamKoDedeB3PtfQCuYMQ4aB9VBdUAd2L41dTefLaDtprbXIkCAQBcFcp+QaX/ewYxgwoLEgkQwkfs4oA6qg+qgOqgOqgPqQBcX4Nv5UgLa7QT0dAIECJRVIPcJmfYLaE1ILUzVgbzrQO79L6AVzBgHjYPqoDqgDpR1tb7leQloq9NXzpQAAQItCeQ+IdP+vIMZwYQFiQWJYCL3cUAdVAfVQXVQHVQH1IGWltA9fbCAtqf8XpwAAQKdE8h9Qqb9AloTUgtTdSDvOpB7/wtoBTPGQeOgOqgOqAOdW2+3+8gC2naLOh4BAgRKIpD7hEz78w5mBBMWJBYkgoncxwF1UB1UB9VBdVAdUAdKsjhv4jQEtE0geQgBAgSqKJD7hEz7BbQmpBam6kDedSD3/hfQCmaMg8ZBdVAdUAeqs5IX0Fanr5wpAQIEWhLIfUKm/XkHM4IJCxILEsFE7uOAOqgOqoPqoDqoDqgDLS2he/pgAW1P+b04AQIEOieQ+4RM+wW0JqQWpupA3nUg9/4X0ApmjIPGQXVQHVAHOrfebveRBbTtFnU8AgQIlEQg9wmZ9ucdzAgmLEgsSAQTuY8D6qA6qA6qg+qgOqAOlGRx3sRpCGibQPIQAgQIVFEg9wmZ9gtoTUgtTNWBvOtA7v0voBXMGAeNg+qgOqAOVGclL6CtTl85UwIECLQkkPuETPvzDmYEExYkFiSCidzHAXVQHVQH1UF1UB1QB1paQvf0wQLanvJ7cQIECHROIPcJmfYLaE1ILUzVgbzrQO79L6AVzBgHjYPqoDqgDnRuvd3uIwto2y3qeAQIECiJQO4TMu3PO5gRTFiQWJAIJnIfB9RBdVAdVAfVQXVAHSjJ4ryJ0xDQNoHkIQQIEKiiQO4TMu0X0JqQWpiqA3nXgdz7X0ArmDEOGgfVQXVAHajOSl5AW52+cqYECBBoSSD3CZn25x3MCCYsSCxIBBO5jwPqoDqoDqqD6qA6oA60tITu6YMFtD3l9+IECBDonEDuEzLtF9CakFqYqgN514Hc+19AK5gxDhoH1UF1QB3o3Hq73UcW0LZb1PGaFnjqqaeafqwHEiDQusBx14xv/Uk9eMblRz3ZkVfV/rz7v3FRuQ7yvg70v/7vyADT5oN2ahxUB18SUAfUgTa/ZTtyuE7Vgdyvf3VQHXz1q1/dkfdsJw4qoO2EqmM2JSCgbYrJgwgMWSD3CZn2570gMyE3IRfMCKZyHwfUQXVQHVQH1UF1IPc6IKAdcpzgiQQIECDQLoHcv9Kk/Xl/tbnxPnId5H0d6H/9364xtZPH+casvk4ePnkfeB909AJr08E79T5w/ed9/ZsPviSQ+/ugTWWq44dxB23Hib0AAQIEeiOQ+0Cs/SbkJqQm5OpA3nUg9/4XTAgmjIPGQXVQHVAHerMWH8qrCmiHouY5BAgQqIBA7hMy7c87mBFMWJBYkAgmch8H1EF1UB1UB9VBdUAdqMDC/f+fooC2On3lTAkQINCSQO4TMu0X0JqQWpiqA3nXgdz7X0ArmDEOGgfVQXVAHWhpCd3TBwtoe8rvxQkQINA5gdwnZNqfdzAjmLAgsSARTOQ+DqiD6qA6qA6qg+qAOtC59Xa7jyygbbeo4xEgQKAkArlPyLRfQGtCamGqDuRdB3LvfwGtYMY4aBxUB9UBdaAki/MmTkNA2wSShxAgQKCKArlPyLQ/72BGMGFBYkEimMh9HFAH1UF1UB1UB9UBdaA6K3kBbXX6ypkSIECgJYHcJ2TaL6A1IbUwVQfyrgO597+AVjBjHDQOqoPqgDrQ0hK6pw8W0PaU34sTIECgcwK5T8i0P+9gRjBhQWJBIpjIfRxQB9VBdVAdVAfVAXWgc+vtdh9ZQNtuUccjQIBASQRyn5Bpv4DWhNTCVB3Iuw7k3v8CWsGMcdA4qA6qA+pASRbnTZyGgLYJJA8hQIBAFQVyn5Bpf97BjGDCgsSCRDCR+zigDqqD6qA6qA6qA+pAdVbyAtrq9JUzJUCAQEsCuU/ItF9Aa0JqYaoO5F0Hcu9/Aa1gxjhoHFQH1QF1oKUldE8fLKDtKb8XJ0CAQOcEcp+QaX/ewYxgwoLEgkQwkfs4oA6qg+qgOqgOqgPqQOfW2+0+soC23aKOR4AAgZII5D4h034BrQmphak6kHcdyL3/BbSCGeOgcVAdVAfUgZIszps4DQFtE0geQoAAgSoK5D4h0/68gxnBhAWJBYlgIvdxQB1UB9VBdVAdVAfUgeqs5AW01ekrZ0qAAIGWBHKfkGm/gNaE1MJUHci7DuTe/wJawYxx0DioDqoD6kBLS+iePlhA21N+L06AAIHOCeQ+IdP+vIMZwYQFiQWJYCL3cUAdVAfVQXVQHVQH1IHOrbfbfWQBbbtFHY8AAQIlEch9Qqb9AloTUgtTdSDvOpB7/wtoBTPGQeOgOqgOqAMlWZw3cRoC2iaQPIQAAQJVFMh9Qqb9eQczggkLEgsSwUTu44A6qA6qg+qgOqgOqAPVWckLaKvTV86UAAECLQnkPiHTfgGtCamFqTqQdx3Ivf8FtIIZ46BxUB1UB9SBlpbQPX2wgLan/F6cAAECnRPIfUKm/XkHM4IJCxILEsFE7uOAOqgOqoPqoDqoDqgDnVtvt/vIAtp2izoeAQIESiKQ+4RM+wW0JqQWpupA3nUg9/4X0ApmjIPGQXVQHVAHSrI4b+I0BLRNIHkIAQIEqiiQ+4RM+/MOZgQTFiQWJIKJ3McBdVAdVAfVQXVQHVAHqrOSF9BWp6+cKQECBFoSyH1Cpv0CWhNSC1N1IO86kHv/C2gFM8ZB46A6qA6oAy0toXv6YAFtT/m9OAECBDonkPuETPvzDmYEExYkFiSCidzHAXVQHVQH1UF1UB1QBzq33m73kQW07RZ1PAIECJREIPcJmfYLaE1ILUzVgbzrQO79L6AVzBgHjYPqoDqgDpRkcd7EaQhom0DyEAIECFRRIPcJmfbnHcwIJixILEgEE7mPA+qgOqgOqoPqoDqgDlRnJS+grU5fOVMCBAi0JJD7hEz7BbQmpBam6kDedSD3/hfQCmaMg8ZBdVAdUAdaWkL39MEC2p7ye3ECBAh0TiD3CZn25x3MCCYsSCxIBBO5jwPqoDqoDqqD6qA6oA50br3d7iMLaNst6ngECBAoiUDuEzLtF9CakFqYqgN514Hc+19AK5gxDhoH1UF1QB0oyeK8idMQ0DaB5CEECBCookDuEzLtzzuYEUxYkFiQCCZyHwfUQXVQHVQH1UF1QB2ozkpeQFudvnKmBAgQaEkg9wmZ9gtoTUgtTNWBvOtA7v0voBXMGAeNg+qgOqAOtLSE7umDBbQ95ffiBAgQ6JxA7hMy7c87mBFMWJBYkAgmch8H1EF1UB1UB9VBdUAd6Nx6u91HFtC2W9TxCBAgUBKB3Cdk2i+gNSG1MFUH8q4Dufe/gFYwYxw0DqqD6oA6UJLFeROnIaBtAslDCBAgUEWB3Cdk2p93MCOYsCCxIBFM5D4OqIPqoDqoDqqD6oA6UJ2VvIC2On3lTAkQINCSQO4TMu0X0JqQWpiqA3nXgdz7X0ArmDEOGgfVQXVAHWhpCd3TBwtoe8rvxQkQINA5gdwnZNqfdzAjmLAgsSARTOQ+DqiD6qA6qA6qg+qAOtC59Xa7jyygbbeo4xEgQKAkArlPyLRfQGtCamGqDuRdB3LvfwGtYKOW+eAAACAASURBVMY4aBxUB9UBdaAki/MmTkNA2wSShxAgQKCKArlPyLQ/72BGMGFBYkEimMh9HFAH1UF1UB1UB9UBdaA6K3kBbXX6ypkSIECgJYHcJ2TaL6A1IbUwVQfyrgO597+AVjBjHDQOqoPqgDrQ0hK6pw8W0PaU34sTIECgcwK5T8i0P+9gRjBhQWJBIpjIfRxQB9VBdVAdVAfVAXWgc+vtdh9ZQNtuUccjQIBASQRyn5Bpv4DWhNTCVB3Iuw7k3v8CWsGMcdA4qA6qA+pASRbnTZyGgLYJJA8hQIBAFQVyn5Bpf97BjGDCgsSCRDCR+zigDqqD6qA6qA6qA+pAdVbyAtrq9FVPzvSRRx5JX/rSl9Idd9yRHnjggTR27Ng0efLkdPjhh6f3ve99aeTIkT05Ly9KgMDgArlPyLRfQGtCamGqDuRdB3LvfwGtYMY4aBxUB9UBdWDwdXNZHiGgLUtPlOw8+vr60o033phOOumkNGXKlDR79uw0YcKEtHbt2nTttdemOXPmpKlTp6b58+en8ePHl+zsnQ4BAgZiE3ITchNydUAdyL0O5N5+Aa1xwDhgHFAH1QF1oDrZgIC2On3V1TO988470wknnJD23HPPtGTJkrTbbrttev0NGzakiy66qAhtZ82aVfy3O2m72j1ejEBTArlPyLQ/7zvnBBMWJBYkgoncxwF1UB1UB9VBdVAdUAeaWjqX4kEC2lJ0Q7lO4oUXXkgnn3xyuvrqq9PixYvTcccdt8UJrl69On3iE59ITzzxRFq2bFmaOHFiuRrhbAgQSLlPyLRfQGtCamGqDuRdB3LvfwGtYMY4aBxUB9UBdaA6wYCAtjp91bUzfeihh9K0adPS448/nm6++eY0adKkLV47tjqI7Q9iu4MFCxakT3/60107Py9EgEBzArlPyLQ/72BGMGFBYkEimMh9HFAH1UF1UB1UB9UBdaC5tXMZHiWgLUMvlOwcbrvttvTBD34w7bvvvumKK65Ie+211xZn+OKLL6Yzzjij2P4g7rBduHBhGjVqVEstedvb3tbS41t58BuOua+Vh/fssT+/sjN3Hufe/kaHcujZpe2FCRAgQIAAAQIECBAgQIBATwXuvffenr5+Ky8uoG1FK5PHXnfddWnGjBnbDGiDYtGiRWnevHkC2u24LgS0nQmoBbTbcVF6KgECBAgQIECAAAECBAgQqIGAgLYGnZhzE7p1B20njXP/Kkfu7W9cWxw6+S5zbAIECBAgQIAAAQIECBAgQKAdAu6gbYdizY7R6h60Z599dvGjYmX6yz2Yy739AtoyvRudCwECBAgQIECAAAECBAgQILAtAQGt62MLgeeeey7NnDkz3XjjjWnx4sXFFgab/z388MPp6KOPTr/85S/TsmXL0sSJnf2qeqvdlHtAmXv7BbStvmM8ngABAgQIECBAgAABAgQIEOiVgIC2V/Ilf91bb701TZs2Le2///7FD4Httttum854w4YN6YILLkhz585Ns2bNSrNnz04jR44sVYtyDyhzb7+AtlRvRydDgAABAgQIECBAgAABAgQIbENAQOvyGFAgQtilS5em2L7gkEMOKULYCRMmpLVr16bLL788LVy4ME2dOjXNnz8/jR8/vnSKuQeUubdfQFu6t6QTIkCAAAECBAgQIECAAAECBLYiIKB1aWxVoK+vL61atSpdccUVafny5Wn16tVp7NixafLkycX2BgcddFDp7pwVzL0kIKDloLQRIECAAAECBAgQIECAAAEC1RAQ0Fajn5xliwK5B5S5t19Q3+IbxsMJECBAgAABAgQIECBAgACBngkIaHtG74U7KZB7QJl7+wW0nXx3OTYBAgQIECBAgAABAgQIECDQTgEBbTs1Has0ArkHlLm3X0BbmreiEyFAgAABAgQIECBAgAABAgQGERDQukRqKZB7QJl7+wW0tXxbaxQBAgQIECBAgAABAgQIEKilgIC2lt2qUbkHlLm3X0CrBhAgQIAAAQIECBAgQIAAAQJVERDQVqWnnGdLArkHlLm3X0Db0tvFgwkQIECAAAECBAgQIECAAIEeCghoe4jvpTsnkHtAmXv7BbSde285MgECBAgQIECAAAECBAgQINBeAQFtez0drSQCuQeUubdfQFuSN6LTIECAAAECBAgQIECAAAECBAYVENAOSuQBVRTIPaDMvf0C2iq+a50zAQIECBAgQIAAAQIECBDIU0BAm2e/177VuQeUubdfQFv7t7gGEiBAgAABAgQIECBAgACB2ggIaGvTlRrSXyD3gDL39gto1QMCBAgQIECAAAECBAgQIECgKgIC2qr0lPNsSSD3gDL39gtoW3q7eDABAgQIECBAgAABAgQIECDQQwEBbQ/xvXTnBHIPKHNvv4C2c+8tRyZAgAABAgQIECBAgAABAgTaKyCgba+no5VEIPeAMvf2C2hL8kZ0GgQIECBAgAABAgQIECBAgMCgAgLaQYk8oIoCuQeUubdfQFvFd61zJkCAAAECBAgQIECAAAECeQoIaPPs99q3OveAMvf2C2hr/xbXQAIECBAgQIAAAQIECBAgUBsBAW1tulJD+gvkHlDm3n4BrXpAgAABAgQIECBAgAABAgQIVEVAQFuVnnKeLQnkHlDm3n4BbUtvFw8mQIAAAQIECBAgQIAAAQIEeiggoO0hvpfunEDuAWXu7RfQdu695cgECBAgQIAAAQIECBAgQIBAewUEtO31dLSSCOQeUObefgFtSd6IToMAAQIECBAgQIAAAQIECBAYVEBAOyiRB1RRIPeAMvf2C2ir+K51zgQIECBAgAABAgQIECBAIE8BAW2e/V77VuceUObefgFt7d/iGkiAAAECBAgQIECAAAECBGojIKCtTVdqSH+B3APK3NsvoFUPCBAgQIAAAQIECBAgQIAAgaoICGir0lPOsyWB3APK3NsvoG3p7eLBBAgQIECAAAECBAgQIECAQA8FBLQ9xPfSnRPIPaDMvf0C2s69txyZAAECBAgQIECAAAECBAgQaK+AgLa9no5WEoHcA8rc2y+gLckb0WkQIECAAAECBAgQIECAAAECgwoIaAcl8oAqCuQeUObefgFtFd+1zpkAAQIECBAgQIAAAQIECOQpIKDNs99r3+rcA8rc2y+grf1bXAMJECBAgAABAgQIECBAgEBtBAS0telKDekvcMSlw9K6X5fbZNQrUlp2Yl9HTlJA+xIrh45cXg5KgAABAgQIECBAgAABAgQItFFAQNtGTIcqj8B5y4elO1eV53wGOpM/3DulUw4W0HaylwS0ndR1bAIECBAgQIAAAQIECBAgQKAdAgLadig6RukEfvJESqfdMCyt31C6UytOaMcRKS06vC+9cdfOnJ9g8iVXDp25vhyVAAECBAgQIECAAAECBAgQaJ+AgLZ9lo5UMoEIaW+8b1i6719TabY7iG0NJv52SodN7Fw4K5j89wtRQFuyN6XTIUCAAAECBAgQIECAAAECBLYQENC6KAjUUEAw+VKncqjhxa1JBAgQIECAAAECBAgQIECgZgIC2pp1qOYQEEz++zUgoPV+IECAAAECBAgQIECAAAECBMouIKAtew85PwJDEBBMvoTGYQgXj6cQIECAAAECBAgQIECAAAECXRUQ0HaV24sR6I6AYFJA250rzasQIECAAAECBAgQIECAAAEC2ysgoN1eQc8nUEIBAa2AtoSXpVMiQIAAAQIECBAgQIAAAQIEBhAQ0LosCNRQQEAroK3hZa1JBAgQIECAAAECBAgQIECglgIC2lp2q0blLiCgFdDm/h7QfgIECBAgQIAAAQIECBAgUBUBAW1Vesp5EmhBQEAroG3hcvFQAgQIECBAgAABAgQIECBAoIcCAtoe4ntpAp0SENAKaDt1bTkuAQIECBAgQIAAAQIECBAg0F4BAW17PR2NQCkEBLQC2lJciE6CAAECBAgQIECAAAECBAgQGFRAQDsokQd0SuCpp57q1KGzP+5x14yvhMHlRz3Z0fPk0FFeBydAgAABAgQIECBAgAABAqUVePWrX13ac9v8xAS0lemq+p2ogLZzfSqYfMmWQ+euMUcmQIAAAQIECBAgQIAAAQJlFhDQlrl3nBuBDARscfBSJ3PI4GLXRAIECBAgQIAAAQIECBAgUHEBd9BWvAOdPoGBBASTAlrvDAIECBAgQIAAAQIECBAgQKAaAgLaavSTsyTQkoCAVkDb0gXjwQQIECBAgAABAgQIECBAgEDPBAS0PaP3wgQ6JyCgFdB27upyZAIECBAgQIAAAQIECBAgQKCdAgLadmo6FoGSCAhoBbQluRSdBgECBAgQIECAAAECBAgQIDCIgIDWJUKghgICWgFtDS9rTSJAgAABAgQIECBAgAABArUUENDWsls1KncBAa2ANvf3gPYTIECAAAECBAgQIECAAIGqCAhoq9JTzpNACwICWgFtC5eLhxIgQIAAAQIECBAgQIAAAQI9FBDQ9hDfSxPolMARlw5L637dqaO357ijXpHSshP72nOwrRxFUN1RXgcnQIAAAQIECBAgQIAAAQIE2iAgoG0DokMQKJvAecuHpTtXle2sXn4+f7h3SqccLKANlW/M6qxDua8EZ0eAAAECBAgQIECAAAECBPIWENDm3f9aX1OBnzyR0mk3DEvrN5SzgTuOSGnR4X3pjbt29vzcQdtZX0cnQIAAAQIECBAgQIAAAQIEtl9AQLv9ho5AoJQCEdLeeN+wdN+/ptJsdxDbGkz87ZQOm9j5cDY6RUBbykvTSREgQIAAAQIECBAgQIAAAQL9BAS0LgcCBGorIKCtbddqGAECBAgQIECAAAECBAgQqI2AgLY2XakhBAhsLiCgdU0QIECAAAECBAgQIECAAAECZRcQ0Ja9h5wfAQJDFhDQDpnOEwkQIECAAAECBAgQIECAAIEuCQhouwTtZQgQ6L6AgLb75l6RAAECBAgQIECAAAECBAgQaE1AQNual0cTIFAhAQFthTrLqRIgQIAAAQIECBAgQIAAgUwFBLSZdrxmE8hBQECbQy9rIwECBAgQIECAAAECBAgQqLaAgLba/efsCRDYhoCA1uVBgAABAgQIECBAgAABAgQIlF1AQFv2HnJ+BAgMWUBAO2Q6TyRAgAABAgQIECBAgAABAgS6JCCg7RK0lyFAoPsCAtrum3tFAgQIECBAgAABAgQIECBAoDUBAW1rXh5NgECFBAS0Feosp0qAAAECBAgQIECAAAECBDIVENBm2vGaTSAHAQFtDr2sjQQIECBAgAABAgQIECBAoNoCAtpq95+zJ0BgGwICWpcHAQIECBAgQIAAAQIECBAgUHYBAW3Ze8j5ESAwZAEB7ZDpPJEAAQIECBAgQIAAAQIECBDokoCAtkvQXoYAge4LCGi7b+4VCRAgQIAAAQIECBAgQIAAgdYEBLSteXk0AQIVEhDQVqiznCoBAgQIECBAgAABAgQIEMhUQECbacdrNoEcBAS0OfSyNhIgQIAAAQIECBAgQIAAgWoLCGir3X/OngCBbQgIaF0eBAgQIECAAAECBAgQIECAQNkFBLRl7yHnR4DAkAUEtEOm80QCBAgQIECAAAECBAgQIECgSwIC2i5BexkCBLovIKDtvrlXJECAAAECBAgQIECAAAECBFoTENC25uXRBAhUSEBAW6HOcqoECBAgQIAAAQIECBAgQCBTAQFtph2v2QRyEBDQ5tDL2kiAAAECBAgQIECAAAECBKotIKCtdv85ewIEtiEgoHV5ECBAgAABAgQIECBAgAABAmUXENCWvYecHwECQxYQ0A6ZzhMJECBAgAABAgQIECBAgACBLgkIaLsE7WUIEOi+gIC2++ZekQABAgQIECBAgAABAgQIEGhNQEDbmpdHEyBQIQEBbYU6y6kSIECAAAECBAgQIECAAIFMBQS0mXa8ZhPIQUBAm0MvayMBAgQIECBAgAABAgQIEKi2gIC22v3n7AkQ2IaAgNblQYAAAQIECBAgQIAAAQIECJRdQEBb9h5yfgQIDFlAQDtkOk8kQIAAAQIECBAgQIAAAQIEuiQgoO0StJchQKD7AgLa7pt7RQIECBAgQIAAAQIECBAgQKA1AQFta14eTYBAhQQEtBXqLKdKgAABAgQIECBAgAABAgQyFRDQZtrxmk0gBwEBbQ69rI0ECBAgQIAAAQIECBAgQKDaAgLaavefsydAYBsCAlqXBwECBAgQIECAAAECBAgQIFB2AQFt2XvI+REgMGQBAe2Q6TyRAAECBAgQIECAAAECBAgQ6JKAgLZL0F6GAIHuCwhou2/uFQkQIECAAAECBAgQIECAAIHWBAS0rXl5dBsFnnrqqTYezaEIbClw3DXjK8Fy+VFPVuI8nSQBAgQIECBAgAABAgQIEKiKwKtf/eqqnGoS0Famq+p3ogLa+vVp2VokoC1bjzgfAgQIECBAgAABAgQIECDQHQEBbXecvQoBAgS2KWCLAxcIAQIECBAgQIAAAQIECBAgUHYBd9CWvYecHwECQxYQ0A6ZzhMJECBAgAABAgQIECBAgACBLgkIaLsE7WUIEOi+gIC2++ZekQABAgQIECBAgAABAgQIEGhNQEDbmpdHEyBQIQEBbYU6y6kSIECAAAECBAgQIECAAIFMBQS0mXa8ZhPIQUBAm0MvayMBAgQIECBAgAABAgQIEKi2gIC22v3n7AkQ2IaAgNblQYAAAQIECBAgQIAAAQIECJRdQEBb9h5yfgQIDFlAQDtkOk8kQIAAAQIECBAgQIAAAQIEuiQgoO0StJchQKD7AgLa7pt7RQIECBAgQIAAAQIECBAgQKA1AQFta14eTYBAhQQEtBXqLKdKgAABAgQIECBAgAABAgQyFRDQZtrxmk0gBwEBbQ69rI0ECBAgQIAAAQIECBAgQKDaAgLaavefsydAYBsCAlqXBwECBAgQIECAAAECBAgQIFB2AQFt2XvI+REgMGQBAe2Q6TyRAAECBAgQIECAAAECBAgQ6JKAgLZL0F6GAIHuCwhou2/uFQkQIECAAAECBAgQIECAAIHWBAS0rXl5NAECFRIQ0Faos5wqAQIECBAgQIAAAQIECBDIVEBAm2nHazaBHAQEtDn0sjYSIECAAAECBAgQIECAAIFqCwhoq91/zp4AgW0ICGhdHgQIECBAgAABAgQIECBAgEDZBQS0Ze8h50eAwJAFBLRDpvNEAgQIECBAgAABAgQIECBAoEsCAtouQXsZAgS6LyCg7b65VyRAgAABAgQIECBAgAABAgRaExDQtubl0QQIVEhAQFuhznKqBAgQIECAAAECBAgQIEAgUwEBbaYdr9kEchAQ0ObQy9pIgAABAgQIECBAgAABAgSqLSCgrXb/OXsCBLYhIKB1eRAgQIAAAQIECBAgQIAAAQJlFxDQlr2HnB8BAkMWENAOmc4TCRAgQIAAAQIECBAgQIAAgS4JCGi7BO1lCBDovsARlw5L637d/ddt5RVHvSKlZSf2tfIUjyVAgAABAgQIECBAgAABAgRqJCCgrVFnagoBAi8XOG/5sHTnqnKr/OHeKZ1ysIC23L3k7AgQIECAAAECBAgQIECAQOcEBLSds3VkAgR6LPCTJ1I67YZhaf2GHp/IVl5+xxEpLTq8L71x13Ken7MiQIAAAQIECBAgQIAAAQIEOi8goO28sVcgQKCHAhHS3njfsHTfv6bSbHcQ2xpM/O2UDpsonO3hpeGlCRAgQIAAAQIECBAgQIBAKQQEtKXoBidBgAABAgQIECBAgAABAgQIECBAgECOAgLaHHtdmwkQIECAAAECBAgQIECAAAECBAgQKIWAgLYU3eAkCBAgQIAAAQIECBAgQIAAAQIECBDIUUBAm2OvazMBAgQIECBAgAABAgQIECBAgAABAqUQENCWohucBAECBAgQIECAAAECBAgQIECAAAECOQoIaHPsdW0mQIAAAQIECBAgQIAAAQIECBAgQKAUAgLaUnSDkyBAgAABAgQIECBAgAABAgQIECBAIEcBAW2Ova7NBAgQIECAAAECBAgQIECAAAECBAiUQkBAW4pucBIECBAgQIAAAQIECBAgQIAAAQIECOQoIKDNsde1mQABAgQIECBAgAABAgQIECBAgACBUggIaEvRDU6CAAECBAgQIECAAAECBAgQIECAAIEcBQS0Ofa6NhMgQIAAAQIECBAgQIAAAQIECBAgUAoBAW0pusFJECBAgAABAgQIECBAgAABAgQIECCQo4CANsde12YCBAgQIECAAAECBAgQIECAAAECBEohIKAtRTc4CQIECBAgQIAAAQIECBAgQIAAAQIEchQQ0ObY69pMgAABAgQIECBAgAABAgQIECBAgEApBAS0pegGJ0GAAAECBAgQIECAAAECBAgQIECAQI4CAtoMen3jxo3prrvuSldeeWVavnx5evrpp9Nee+2VDj744PSJT3wi7b333mnYsGEDSjzyyCPpS1/6UrrjjjvSAw88kMaOHZsmT56cDj/88PS+970vjRw5MgNBTSRAgAABAgQIECBAgAABAgQIECDQGQEBbWdcS3PUF154IZ133nnp9ttvT+eee2468MAD0/Dhw9P9999f/P933313Wrx4cRG49g9p+/r60o033phOOumkNGXKlDR79uw0YcKEtHbt2nTttdemOXPmpKlTp6b58+en8ePHl6a9ToQAAQIECBAgQIAAAQIECBAgQIBAlQQEtFXqrSGc680335yOOuqodPLJJ6ezzjor7bDDDpuOEqHtkUcemd7whjekq666Kr35zW/e9G933nlnOuGEE9Kee+6ZlixZknbbbbdN/7Zhw4Z00UUXFaHtrFmziv92J+0QOsdTCBAgQIAAAQIECBAgQIAAAQIEshcQ0Nb8Eli0aFGaN29e+tCHPpQuueSSNGbMmE0tXr16dbHFwYMPPpi++tWvpsMOO6z4t7jrNgLdq6++uri79rjjjttCqfHcJ554Ii1btixNnDix5pKaR4AAAQIECBAgQIAAAQIECBAgQKD9AgLa9puW6og33XRTOvXUU9OnP/3p9KlPfSqNGDFi0ID2oYceStOmTUuPP/54ijtwJ02atEWbYquD2P4gtjtYsGBBcXx/BAgQIECAAAECBAgQIECAAAECBAi0JiCgbc2rVo9euXJl+vCHP5xGjx6drr/++rTffvsV7bvtttvSBz/4wbTvvvumK664ovhBsc3/XnzxxXTGGWcU2x/EHbYLFy5Mo0aNasnnvvvua+nxHkyAAAECBAgQIECAAAECBAgQIECgGYEqfdtbQNtMj5bwMWvWrEnTp09PK1as2OLs4ke9li5dmsaNG7fVM49tDM4888wiYI0fC5s5c+amu2uvu+66NGPGjG0GtHHgxvYJAtoSXiBOiQABAgQIECBAgAABAgQIECCQsYCANuPO71bTn3nmmSJg/dnPfrbFS+6+++7FvrO77LLLgKfzyCOPpPnz56d77rknff7zny/ulu3/I1/duoO2W1ZehwABAgQIECBAgAABAgQIECBAgEBZBdxBW9ae6cB5Pffcc8WWBfHjX3HX65FHHpl23nnnLV6p1T1ozz777OJHxfwRIECAAAECBAgQIECAAAECBAgQINCagIC2Na9KPnrjxo3Fj31dfPHFxdYFccfstvaLjSA3tjy48cYb0+LFi4swd/O/hx9+OB199NHpl7/8ZVq2bFmq0m3jlexEJ02AAAECBAgQIECAAAECBAgQIFBLAQFtLbv13xu1du3adP755xf/Q9zlGj8I1szfrbfemqZNm5b233//Yp/a3XbbbdPTNmzYkC644II0d+7cNGvWrDR79uyXbZHQzPE9hgABAgQIECBAgAABAgQIECBAgACBlAS0Nb4K1q9fX4SoF1544aCt3HfffYvtD/baa6/isRHCxg+NxfYFhxxySBHCTpgwIUXge/nll6eFCxemqVOnFnvZjh8/ftDjewABAgQIECBAgAABAgQIECBAgAABAlsKCGhrfFWsW7eu+BGwCFQH+9s8oI3H9/X1pVWrVhXB7fLly9Pq1avT2LFj0+TJk4vtDQ466CB3zg4G698JECBAgAABAgQIECBAgAABAgQIbENAQOvyIECAAAECBAgQIECAAAECBAgQIECAQI8EBLQ9gveyBAgQIECAAAECBAgQIECAAAECBAgQENC6BggQIECAAAECBAgQIECAAAECBAgQINAjAQFtj+C9LAECBAgQIECAAAECBAgQIECAAAECBAS0rgECBAgQIECAAAECBAgQIECAAAECBAj0SEBA2yN4L0uAAAECBAgQIECAAAECBAgQIECAAAEBrWuAAAECBAgQIECAAAECBAgQIECAAAECPRIQ0PYI3ssSIECAAAECBAhUR2Djxo1p9erV6dvf/nb6zne+k2bMmJEOO+yw6jTAmQ5JYM2aNemGG25IX//619Odd96ZRo8enQ488MD0iU98Ih188MFp5MiRQzquJxEgQIAAAQIE+gsIaF0PBAgQIECAAAECBLYh8Mgjj6T58+enBx54IP3pn/5p+uM//uP02te+Ng0fPpxbjQX+/u//Pn3mM59Jv/d7v5dmz56dJkyYkF588cX0ta99LX3hC19IH/3oR9O8efPSq171qhoraBoBAgQIECDQDQEBbTeUvQYBAgQIECBAgEDlBPr6+tL//J//M51++ulFGHfKKacUd1D6q79AhPJxl/SOO+6YlixZknbbbbdNjY7r4uKLL05nnHFGWrRoUTrxxBPTsGHD6o+ihQQIECBAgEDHBAS0HaN1YAIECBAgQIAAgaoK9A9nI6ibOXNmGjFiRFWb47xbFLjxxhvTsccem04++eR01llnpR122OFlR1i5cmV673vfm4488sh0wQUXCO5b9PVwAgQIECBA4OUCAlpXBIEmBZ588sn03//7f0833XRTuvfeezftQXbEEUekD3zgA9l8vW3Dhg3p5z//eeFwbz9TcQAAIABJREFUyy23pL/+679Oe+21V5OK1XlY7DUYe80tXbq06O+f/vSnRTunTJmSjj766LTPPvtkcbdMODz++OPpu9/9btHXF154YTrggAOq05HbcaYvvPBC8TXW2Hvw9ttvL470h3/4h+lDH/pQOvzww9O4ceO24+jlf2qEUw899FC66qqr0ooVK4q9N/fYY480efLk9MlPfjKb98DmPfWjH/2oqAHHHHNMOu2008rfkdtxhv/wD/+QPvaxj6Vf/OIXAx5l3333TVdccUUtx4Bo8I9//OPiWv+t3/qt9MUvfjHtsssu26FZvafGnaHx9f1m/mKMqNvYEHfIxp3Txx13XFq4cGEaNWrUgAFt7EMbd9jW9fr41a9+lf72b/+2mAM3xsK67sG7bt269E//9E/F3C/unF6wYMEW/d64CGJdcOWVV6ZvfvOb6Z577tm0Log5QtxtX/VtL5599tkU492Xv/zl9Ad/8AdbHe9aMWumlvT6Mc3OextzpLgGvvWtbxXrhMYcKfanftvb3lbZLXCa7dPGPDn25/7hD3+Y1q5dW8yTY2/2P/mTP6nse2B71rpRL88999z0d3/3d5WeHzVjsH79+jRnzpzi2yRb+zvzzDNrP1dud80S0LZb1PFqKdDYgywm4fE1tl133TU999xz6fLLLy8m7X/0R39ULN5e85rX1LL90agIZ2LC8eCDD25qY10X5zHhOOecc4qJ9+c///licRZfaY3JVyxYI5w+++yz0/Tp02t7N1X8KEq0L4K5/n91XIQP9Kb9l3/5l+KuqfhKa4RwMemOfQe/8Y1vpLlz5xbv9b/5m79Jv/u7v1vL93xMzGKBGuFsvBeixsVem/fdd1869dRT0z//8z+nxYsXF0F1Tl/r/bd/+7c0a9as4sOpHCadP/jBD4ofQdraX13HgGhvY5EVY/s111xT7Dmb21+zAe373//+YoEWc6M6/UXo8vGPf7yo/1/60peK4KH/32233ZY++MEPFmNEBLmb32FbB4sIXGIMCIv/9t/+W3HH8K9//et03XXXFW2OD6pigV71MDLaE3fJ9//bWjAfj4naGHfUx7URexO/9a1vLWpG/Hhg7E0cH+iff/756U1velPlLoOB3vcDjXetmpUdopV5b2OOdOmllxbrgf/yX/5LeuUrX5liW5QI5+KD/fjvqn3ropU+bcyT44aVT3/60+l1r3tdsTa+6KKLig82Dj300Mqtjbd3rRuhffT9f/2v/zX99m//diUD2lYMYr0ca4L4oF5A274KJ6Btn6Uj1VTgmWeeSX/+539efKJ+9dVXF3eNNf6iMEWIE/97nSfom3dto3jH/163u6di0hWTi5hwf+5znysm2v2/0toIaL73ve+lyy67rJiA1P2v/6Q1h4A2FlnxddaYeEcg+573vGdTF//mN78pJp6xgJk2bVqxAKv6wnSg6zfukoqv7cZ/4oeRYuHR+Lv55pvTUUcdVdwd8tWvfrX40Zwc/qLexyI17pSLvxwC2lis/Z//83+yvPvh4YcfLu6Ujg9jYkyIDyeWLVtW3CUUd89HYPupT30q7b777rW9/KPOxYcxf/EXf/Gy/VcbDY67rOJDzHe+851FkFm3vwgbon3xYe3YsWOLhWiEdlHzG+NEfHBb1w/oYz4UfR/BbNS96OPGB3L9/y3uso6Api4BdSOk2lpA27izPq6PGAP7rwv6BzQRZlf9zvtGWDvYeDeYWdVqw2Dz3hgP4huU7373u7fY3qQxdsS3Da+99triW0dV/NtWnzbWv3HnbMwJJ02atKmJjXVz7N0e88eoDVX8IH8oa9345uUJJ5xQ3NBThw+wBzOI90nkILEXex2/Tdur962AtlfyXrcyAv0/SYrBKu4U6f/XmLzU/Stu/ds8WMGuTOcOcKKNiVUsPjYP5BsPb0xapk6dWnztv65fa2y0d7CJapX7e6Bz79/eCGNjctn/r9H/++23X7E4e+Mb31g3giKAjkV3bOkRd9L2386hse9iNDqHwD7aGYvuCOz/9//+30VYHYHdYAvWOlwU8QHE61//+uKrirn9NfYfPeigg4q7BuNry3G3XARzsfVJfHgXd8fV+U76qAOx8O7/IVX/6yDuIoz2x/6rdbt7ttHO+Bp7fGAb3yaIv1iERnAXIcQTTzxRLExf+9rX1vLt8b/+1/8qPqSLGhDfGIvrv/9fbIETH1RGeF2nD+u2FUz1/5B2a3sTP/XUU+n4448vxseq330voF0x4DyncY284x3v2OK90X8OGXfXxnVSxb9tvQ/6r43jZpX+H9A1PriLmrGtu9DLbtLqWjfuno47ZyMniHoYf1W/iWkwg5/85CfFtwrPO++8NH78+LJ3aWXOT0Bbma5yor0SiMl53EkZn4QOtN+qgLZe+w/GhCIG2G0F7o1FyfPPP5+uv/76FEFdnf9yC2hjchlf6Yw99yKIe9e73pVdQBshbOy9GftrRxDVf+/FRkAb4dTWPsSo2/sh7oqIRchf/uVfpq985StFeF33gDZC6fiAIrbxiP3kcvtrjO0xHsQd9SNHjtxE0Ajs45szH/7whyt/l9zW+jbqX3x1d++9997iIY07qA455JBab/8QfR0f3MZ74Wc/+1mxJ338RSgZPyAWQVzsUVzHv8Z8KD6cuOSSS9KYMWNe1swIqaP9y5cvL7Y82PwGhqqabCuYeuyxx4rtn77//e8XIcxAtTFC3Agt4gOu+IA35hOxn20V/wS0Awe0MQ+Kb1fGh3ebb/GRQ0Ab8+QYF2NuFHeJv/3tb990efcPaLf2IUYV3guDhZP92xDjYXhEYB9rwtgSMIeAdtWqVcW8OL5lUfeblbp5zQpou6nttWon0H8QqvokrJXOaWXQauW4vX5s/0n1tj71jU8MY2EWP6Cz+SfHvW5DJ14/t4B2W4axWI9PimPxtbVFayf6oCzHjPbHHQGxr1rsxRp3lvUPrspynu08j/g662c/+9niTrnYg7LZBWs7z6EXx2qMb3EHXd1+/Gkwz/5j+9aC+MY4+K//+q/FvuS5Gd16661FQBUhbl0XZrHojpAtfuwl9tj9vd/7vWLLhwgu487I2J817qiNmhDfNqji13i39V5o1LqtzYf6v0+qfKfg5gbbCmgbH9DH/pvb+gZJXDdhMtC3UAarP2X692bHu9y2ONhWHw32zcsy9e+2zmWoffroo48WH9zE9kjxzYP999+/Kk1+2Xk2u9ZtbI33f//v/y0+vI8bunIJaOODitjGY6Af0axkp5fkpAW0JekIp9EbgW39AEYzX91t7DVT9R8MatWh2UGrN7069Fdt9ms5/QNLAe3Qvav4zMbec7EX8UA/GlPFNjV7zvFrrRHKxN1A8bXWuIto8181b/ZYVXlc7DEY+07GPnONH0RrdsFalTZu7Tzj7rj49kiEM7HfXtw5HLU/fs37Ix/5SPHjQHX9SlszAW3/cSBqQU7bQMS18ZnPfKZ4T9R1H/bGHquxhUN8U+A//+f/vOmtEh9UxVgQ+9NGTazDXoMD1YFGyLi1DyObeZ9UsQ5uK5hqdoufxjEEtFW8AlIa6o0J/X/HIkLKCOyq+jsFrQa0URfjDvO4mzLCyrij9Pd///ereQH0+3HsaMC2tiqIMSC2ArvwwguLPevrtEYerC2xFVT8Rk+MjzFWRnbyile8oth3OX50MW5qiB8Y9teagIC2NS+PrplAFJP4atZAf/GVla19dT32oIsfD4pPjGJ/trizqso/lNOqw2AFu6qXiTtoB+65oU5Uq3odDHTeGzduTPHDcBFOxl6L8bX/CKrqdsfUQG3vvyCNNsekK77WHBPROre/sdAKk/6/xJxLQNv4Km/8MnNc7/GLxI2xL+4g/w//4T8UC5L+X22sy3u+sb1DYw/qgb6iPNhe1XWxGKgdt9xyS/FL1dH/db17tvFNmfhq+kD7r4ZL7DkY9TBqZB0/rP3Wt75V7C0Z25zEnXBvfvObX3Y55BjQuoN24MrWaphX9vo4lHlvbIkXX/ePOwpja5zGDwqWva1bO79m+7R/HYhjxd2j8Z+YL1Z1a49oRzNr3figLvKCmCNEnWz2eVW5JgYziLExPsiLMD5+ODVu2ohx8dxzzy3mCPEh/ymnnFLZDyl61U8C2l7Je91KCkRIc//99xd7ke28887FV3zj08HcPh0arGBXsnP//0m3sgft448/vsWvl1a57Vs796FMVOviEEFNTDbiPR93zcakOz4RHjFiRF2a2FI7fvGLXxRf9Y27BWL/zRNPPLGWWxw0fok7foX4r/7qr152p2guAW18PTFCp+jnGO8af2ETC7e4Oyj2nIzroY4/ENUYC2KLh/gRrNGjR7/svdK/Lm5tL8qW3lwVeXDcPRsfWMQ2P/3vKq3I6Td9mo0PprZ1B2T/YGKgH5Rs+sVK+sD4EbTYviuC2thL8vTTT39ZvY+xMe6kXrFiRTFGbv6DmiVt1qCn1c49aKNOxi/Zx49LVvGv2fGu2TCvKgatzHujDsRNO/GBVePbJfHBZtX/htKn8cF23MwQgd1OO+1UBNabf7BTFZfB1rqxJoj6F33+0Y9+dFOzBnteVdrfTNgc87//+B//4xY/JBrr4xgP4ia4On542ek+FNB2WtjxayMQxSY+IYu7LGOSGnfM1vnusW11XJ0Gn83b2fjV4viKxtZ+AOnKK69Mn/rUp9LUqVOLH46r6x1EDZtWJqq1ecOnVOwvGJ8Mx9d3IqR661vfmt2HMQP1ZwQ08eMYsS9j7D/Zf2Jal/6Pu6Ri79FYnDbuimi0rdkFa10sBmpH/x/KqdOPA/Vva/ww1NFHH138TwPdPVjXX7Af7LqN/r7tttuKr7H2D+4He17V/r1xB20EDlv7emvsURtboMS/R0Dznve8p2rNHPR8//7v/74IIR588MFiS4u4ozb2HY89+O+6667iK80PPPBArdq/rWAqtvqJbxBEGLe1H0CKDzL/7M/+rBgjY6/iuLOsqn/NjndDCfPKbNLMvDc+rIz3R3zDJLYBibtG61QTt6dPb7755nTUUUcV66QIaau4HdK21rqNLXDihxP7f8OqmVCzzNf95ue2Pev9wX5kskoO3T5XAW23xb1e5QRiAL777ruLXymMkCa+zplrMNvovO0p2GW/ABqDbiw+46sZMfHqf7dk41PBxq+613X/vf791MxEtez92ur5xS+TxgcysSCNxVVud8kP5tVYtG3t7sLBnl/mf4+vKcbCO4Lnd73rXVucaoTSjfoQE/O4NmKSntM10j+Y2tqPaJW5j5s5t/5jQfzYT4RUO+ywQ/HU+KA2Apr432OPwbhTpPFvzRy7qo+JOyrjmo+7Aut892z0T2znEV/TjHAh/nvzRXg8JkL6uJM47iCKx9X1w9q4Uza2worQJeYDBx54YBFGveUtb0mf/OQni8t5a9tAVPFaHyyYavR7tC3unt9nn302NbP/Nww+/OEPV/66ENCuGPDH4KI+xL7s8cFF/Fjqa1/72ipe6ts858HeB9t6cv8fSqvqh1fbWut+7WtfK66LmP/EncL9/+LbR3ETQ/zFTTx77rln8dX/Kv5mw/as93/wgx+kgw8+uLZ7tHfyDS+g7aSuY9dCoHFH5U9/+tNB21PXhWqj4bHFQ9w99/Wvf734qnd85TO+1hafHMd+hHUJriOgiX2F4+vN8SMgsY9UtLWxr863v/3tYmEeP5JU56+6x0IjfiQpvq500kknpbgrJO4ejztDxo0bV9tAKn7cINoYIfxgf1v7devBnlf1f487CmMCWvUfQBmoH/ovLJrppzoaDNbuuu49uXm7G2NBfE3vL/7iLzbdLR6Ls/jwLsaAXPZXi/Eg7hSND6zjmwVV/eGbwa7t/v8eX2GND2pjIR53ysaPI8Z2HnEXZWyBEHdSvv71ry9+j2C33XZr5dC1eGzjLrnNP8CoauOiX2OeE/Pa+AbV2972tqJvYyuz/uFKvBdifhjzob322qsI6OIbNv336I7/Pd4nb3rTmyrJETU+5rzRxtjCIoKW+DAq9iLvv69os2ZVQWh23hs/DBm1oZm/Zn50upnjdOsx7ejTqJ0xPt5+++2V+4p7M2vdbf249kD9VLWv+TdjMNj12NgmqK4/ojlY+7fn3wW026PnuVkI9P+BnMEaXOeAdrDQom5BVUy077jjjuKrrTHBePrpp4uJeExS486RvffeuzaB9EDXdf+7Zgf69zqHUoNd6/096nbdR9viQ5hYeMTiLBYhb3zjG7e4BBqT03g/LFmypLZ3jg107Td7R9Fg40WZ/z2CydhjPT6AiruF4wfh+v/1rw9xjfzJn/xJmZuzXecWY0EEtBFO/vCHP8z2F4offfTR4m7J+LAufqE5l7+B5gJ77LFHEd5FYHvQQQfVch/uwfq38W2iGC8ifKjyD+VGWxt3C26t3QMFLPFhbvwgVATVsc1DfJAfdxcfccQR6QMf+EBlP8QYLHxqBI5DMRvsuurlv7cy7x3MqH87qhTQNtuncaNKzBHiP/Fh/ebfIOk/j67SHu2Dzf+bmfNvz12nvbz+G6/drEH8WGh8gBMfaB122GFbrIkb19K73/3u4hsWVdzmolf9IaDtlbzXJUCAAAECJRSIPXePOeaYFL9OO9DCov/dk7HtS0zQcvh6d6Orcgho+38wOdA10Nh/NQLcgfZnLeFl7ZS2QyDuKrv00kuLmhB3FFbxq5rb0XxP3UwgxoDY4iPuMo0PaOKHM/0RIJCHQGzxE3dTx4e3WwssYw4RW3y84Q1vyG6OUPWAtpmruP86YKBrIK6R+IZJfIsgx3VCM4bbeoyAdnsFPZ8AAQIECNRIoPEDJ3EX5UA/jhNbXsyYMSPtvvvuxb6Em/+IVo0oBmxKDgFt3D0de2vGJDvuful/F3X/vVm3tjdn3a+B3NoX10Pssxtb/gy0L3NuHjm3N8aF+fPnF98siloY36apy/ZWOferthNoRaDxY8lnnXVWsc1P/xoQe9RHKBdzhxznCDkEtPGh7cUXX1xsBxhb3MTvNvT/a+zTHT+al+M6oZX30kCPFdBur6DnEyBAgACBmgnE/rsRyMR2Hv33XYxwds6cOcUedOedd16aNGlSzVo+eHNyCGgbeyzG3ZInnnhi8UvM8QNI8XXmCO3jf4+vu+ey/+rgV0V9H9FYiMXXueOOmJEjR9a3sVo2oEB8KBP9f/3116drrrmmuGM2Apiqb2uguwkQGJpAhLCxrd9PfvKTYn/u+AHt+CbVY489Vvww1tKlS4utDyK4y2G/8v6KOQS00d7GHv0xPkQ/N27WiN/uiWA+9iGOb1rEteGvNQEBbWteHk2AAAECBLIQ2Hx/vbFjx6Z3vOMd6fDDD6/0/nrb23k5BLQNo8Y+xLEHayw6Yu/N2H80gvvYg3P48OHby+n5JReIbQ0ipI8PZCZOnFjys3V6nRCIwCV+KOr9739/sQ9/fG3ZXbOdkHZMAtURGGh/7j/4gz8o9uXO4bc6ttZTuQS00f7N9+hfu3Zt8QFe/Hh4rBXiB6X9tS4goG3dzDMIECBAgAABAgQIECBAgAABAgQIECDQFgEBbVsYHYQAAQIECBAgQIAAAQIECBAgQIAAAQKtCwhoWzfzDAIECBAgQIAAAQIECBAgQIAAAQIECLRFQEDbFkYHIUCAAAECBAgQIECAAAECBAgQIECAQOsCAtrWzTyDAAECBAgQIECAAAECBAgQIECAAAECbREQ0LaF0UEIECBAgAABAgQIECBAgAABAgQIECDQuoCAtnUzzyBAgAABAgQIECBAgAABAgQIECBAgEBbBAS0bWF0EAIECBAgQIAAAQIECBAgQIAAAQIECLQuIKBt3cwzCBAgQIAAAQIECBAgQIAAAQIECBAg0BYBAW1bGB2EAAECBAgQIECAAAECBAgQIECAAAECrQsIaFs38wwCBAgQIECAAAECBAgQIECAAAECBAi0RUBA2xZGByFAgAABAgQIECBAgAABAgQIECBAgEDrAgLa1s08gwABAgQIECBAgAABAgQIECBAgAABAm0RENC2hdFBCBAgQIAAAQIECBAgQIAAAQIECBAg0LqAgLZ1M88gQIAAAQIECBAgQIAAAQIECBAgQIBAWwQEtG1hdBACBAgQIECAAAECBAgQIECAAAECBAi0LiCgbd3MMwgQIECAAAECBAgQIECAAAECBAgQINAWAQFtWxgdhAABAgQIECBAgAABAgQIECBAgAABAq0LCGhbN/MMAgQIECBAgAABAgQIECBAgAABAgQItEVAQNsWRgchQIAAAQIECBAgQIAAAQIECBAgQIBA6wIC2tbNPIMAAQIECBAgQIAAAQIECBAgQIAAAQJtERDQtoXRQQgQIECAAAECBAgQIECAAAECBAgQINC6gIC2dTPPIECAAAECBAgQIECAAAECBAgQIECAQFsEBLRtYXQQAgQIECBAgAABAgQIECBAgAABAgQItC4goG3dzDMIECBAgAABAgQIECBAgAABAgQIECDQFgEBbVsYHYQAAQIECBAgQIAAAQIECBAgQIAAAQKtCwhoWzfzDAIECBAgQIAAAQIECBAgQIAAAQIECLRFQEDbFkYHIUCAAAECBAgQIECAAAECBAgQIECAQOsCAtrWzTyDAAECBAgQIECAAAECBAgQIECAAAECbREQ0LaF0UEIECBAgAABAgQIECBAgAABAgQIECDQuoCAtnUzzyBAgAABAgQIECBAgAABAgQIECBAgEBbBAS0bWF0EAIECBAgQIAAAQIECBAgQIAAAQIECLQuIKBt3cwzCBAgQIAAAQIECBAgQIAAAQIECBAg0BYBAW1bGB2EAAECBAgQIECAAAECBAgQIECAAAECrQsIaFs38wwCBAgQIECAAAECBAgQIECAAAECBAi0RUBA2xZGByFAgAABAgQIECBAgAABAgQIECBAgEDrAgLa1s08gwABAgQIECBAgAABAgQIECBAgAABAm0RENC2hdFBCBAgQIAAAQIECBAgQIAAAQIECBAg0LqAgLZ1M88gQIAAAQIECBAgQIAAAQIECBAgQIBAWwQEtG1hdBACBAgQIECAAIGcBa677ro0Y8aMAQkuu+yy9PGPf7z4t5UrV6b3vve9Wzzuu9/9bjrggANyJtR2AgQIECBAgEC2AgLabLtewwkQIECAAAECBNol0NfXlx555JF07rnnphtuuKE4bASzhx12WBoxYsTLXmb9+vXpO9/5TjrppJPSpEmT0jnnnJPe9KY3peHDh7frdByHAAECBAgQIECgQgIC2gp1llMlQIAAAQIECBAot8Cjjz6ajj/++HTHHXekE088Mc2dOzeNHDlyi5O+9dZb09KlS9OFF16YXvOa15S7Uc6OAAECBAgQIECgowIC2o7yOjgBAgQIECBAgMD/a+/uQrss3ziAX7VOFGWikB5kkjDwQBENT2SwiS+kECWRLQpfViCChjXnC2qeOExQrGlEkeksqB3oJAg8UNzBSg8UIZUIpcGO6qASGZkp8899899YTi1idbvt8zvafnv2XPfzea6jLzfXPdIEescdTJo0Kb744ot4+umn/0Rw7dq12LhxYyxfvjyqq6tHGo/nJUCAAAECBAgQuEtAQKslCBAgQIAAAQIECAyiQApg33jjjWhra4v6+vp45513YtSoUblCGoWQAtyurq484uDu8QeDuAy3IkCAAAECBAgQGCICAtoh8qIskwABAgQIECBAYOgIpBEGr776al7wZ599FvPnz88/pzm1O3bsyHNnp0yZMuCBenp6oqOjIz744INob2/Pf6+trc3jEtJu2/5zatO133zzTRw5ciROnDgRv/76a8ycOTNeeeWVWLlyZV8ofOPGjdi8eXN88skn+X4zZsyIlpaW+P333+PAgQORDihLQXJDQ0Pf/wwdaSslQIAAAQIECAx9AQHt0H+HnoAAAQIECBAgQOAhE+gfii5dujSam5tjzJgx0dTUFNOmTYuXXnppwIpv374d77//frz33nuxbt26WLZsWdy8eTPPqU0Hj6XvX3zxxXjkkUei99qPPvooGhsbY8mSJdHd3R179uyJTz/9NDZt2hRbtmyJioqKXCddnw4mW79+fUyYMCGee+65GDt2bEyePDkHyb2hbVVV1UMmaTkECBAgQIAAgeEvIKAd/u/YExIgQIAAAQIECBQQ+Prrr/NO1h9//DE+/vjjeOKJJ+LQoUM5RB03btyAFfXuun3zzTf/NP6g9+Cx3377LQ4fPpx33v7www/53leuXIkvv/wy5syZk++Xduim71Mwm3bMPvnkk311fvnll3jttdfi7NmzfWFvZ2dnrF69Ot/zfusqQKckAQIECBAgQGBECQhoR9Tr9rAECBAgQIAAAQL/lUDa/bp9+/Y8riDtTB0/fnz+vaamZsASUviaRgycOXMmj0SYPn163zV//PFHHouQxhGkgPaFF16INOd2w4YNOZD98MMPY+rUqfn63hD2p59+ymMM+u+IfdDf/isTdQgQIECAAAECBAYKCGh1BQECBAgQIECAAIF/SeD8+fNRV1eXd9GmUQJ79+6N0aNHD6jWuyO2srIy7269e4ft/v378w7Xbdu25fEFd3/SCINz587lHbppR+1TTz0loP2X3qnbEiBAgAABAgQGW0BAO9ii7keAAAECBAgQIEDg/wK9u1ZPnjwZu3btirVr197TJo0dWLhw4V+69Q9o79y5E1evXo1jx45Fa2trzJs3Lx9Glnbs/vzzzwLav9R0AQECBAgQIEDg4RAQ0D4c78EqCBAgQIAAAQIEhqFA/4A2zaG91+Fg6bF7A9oFCxbEwYMH8ziEB33SIWRpV+2+ffti8eLFeQRCmiNrxMEwbCKPRIAAAQIECAx7AQHtsH/FHpAAAQIECBAgQKCUwN8NaNNhXytWrIjHHnssz5ntnSl7v3V/9dVX8frrr0d1dXWeTTtx4sR8qYC21JtWlwABAgQIECDwzwUx9CbPAAAG6klEQVQEtP/czn8SIECAAAECBAgQeKDA3w1ou7u746233orPP/88jh49GosWLRpw33QgWFtbW6xZsybefffd2Llz54CZtAJaDUmAAAECBAgQGHoCAtqh986smAABAgQIECBAYIgI9A9o0+Ff9fX19115767YmpqaaG5ujscff7zv2nQIWAplZ82alefM7t69Owe0DQ0NsX379qioqMjXfv/997Fq1ar8c0tLS1RVVfXd40Hh7RDhtEwCBAgQIECAwLAUENAOy9fqoQgQIECAAAECBEoLpDmxp0+fjsbGxujq6opnnnkmh6kpNB01atSA5aUQNs2VffvttyPNok07ZWfPnh3Xr1+PQ4cOxeTJk3PAm8YgtLe3x8svv5xn1TY1NcXcuXPjwoULcerUqejs7IyOjo58KNmzzz4blZWVOcC9dOlSrF69Oi5evBgpLK6rq4vRo0eXZlKfAAECBAgQIDDiBQS0I74FABAgQIAAAQIECAy2QGtra54Re6/PjBkzBuxu7b2up6cnh6vpQLEUwt66dStqa2tzWJvmzT766KP50hTmHj9+PPbs2ROXL1/O16R6KQT+9ttv8+iD7777Lp5//vnYunVrnmubdtze/XnQwWWDbeJ+BAgQIECAAAEC9xYQ0OoMAgQIECBAgAABAgQIECBAgAABAgQIFBIQ0BaCV5YAAQIECBAgQIAAAQIECBAgQIAAAQICWj1AgAABAgQIECBAgAABAgQIECBAgACBQgIC2kLwyhIgQIAAAQIECBAgQIAAAQIECBAgQEBAqwcIECBAgAABAgQIECBAgAABAgQIECBQSEBAWwheWQIECBAgQIAAAQIECBAgQIAAAQIECAho9QABAgQIECBAgAABAgQIECBAgAABAgQKCQhoC8ErS4AAAQIECBAgQIAAAQIECBAgQIAAAQGtHiBAgAABAgQIECBAgAABAgQIECBAgEAhAQFtIXhlCRAgQIAAAQIECBAgQIAAAQIECBAgIKDVAwQIECBAgAABAgQIECBAgAABAgQIECgkIKAtBK8sAQIECBAgQIAAAQIECBAgQIAAAQIEBLR6gAABAgQIECBAgAABAgQIECBAgAABAoUEBLSF4JUlQIAAAQIECBAgQIAAAQIECBAgQICAgFYPECBAgAABAgQIECBAgAABAgQIECBAoJCAgLYQvLIECBAgQIAAAQIECBAgQIAAAQIECBAQ0OoBAgQIECBAgAABAgQIECBAgAABAgQIFBIQ0BaCV5YAAQIECBAgQIAAAQIECBAgQIAAAQICWj1AgAABAgQIECBAgAABAgQIECBAgACBQgIC2kLwyhIgQIAAAQIECBAgQIAAAQIECBAgQEBAqwcIECBAgAABAgQIECBAgAABAgQIECBQSEBAWwheWQIECBAgQIAAAQIECBAgQIAAAQIECAho9QABAgQIECBAgAABAgQIECBAgAABAgQKCQhoC8ErS4AAAQIECBAgQIAAAQIECBAgQIAAAQGtHiBAgAABAgQIECBAgAABAgQIECBAgEAhAQFtIXhlCRAgQIAAAQIECBAgQIAAAQIECBAgIKDVAwQIECBAgAABAgQIECBAgAABAgQIECgkIKAtBK8sAQIECBAgQIAAAQIECBAgQIAAAQIEBLR6gAABAgQIECBAgAABAgQIECBAgAABAoUEBLSF4JUlQIAAAQIECBAgQIAAAQIECBAgQICAgFYPECBAgAABAgQIECBAgAABAgQIECBAoJCAgLYQvLIECBAgQIAAAQIECBAgQIAAAQIECBAQ0OoBAgQIECBAgAABAgQIECBAgAABAgQIFBIQ0BaCV5YAAQIECBAgQIAAAQIECBAgQIAAAQICWj1AgAABAgQIECBAgAABAgQIECBAgACBQgIC2kLwyhIgQIAAAQIECBAgQIAAAQIECBAgQEBAqwcIECBAgAABAgQIECBAgAABAgQIECBQSEBAWwheWQIECBAgQIAAAQIECBAgQIAAAQIECAho9QABAgQIECBAgAABAgQIECBAgAABAgQKCQhoC8ErS4AAAQIECBAgQIAAAQIECBAgQIAAAQGtHiBAgAABAgQIECBAgAABAgQIECBAgEAhAQFtIXhlCRAgQIAAAQIECBAgQIAAAQIECBAgIKDVAwQIECBAgAABAgQIECBAgAABAgQIECgkIKAtBK8sAQIECBAgQIAAAQIECBAgQIAAAQIEBLR6gAABAgQIECBAgAABAgQIECBAgAABAoUEBLSF4JUlQIAAAQIECBAgQIAAAQIECBAgQICAgFYPECBAgAABAgQIECBAgAABAgQIECBAoJCAgLYQvLIECBAgQIAAAQIECBAgQIAAAQIECBD4HybVvoJ5RfQZ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9C9125-B32C-F262-C3B2-BA94B5FBB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19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7AF36C-B876-449A-66F7-520908A3163E}"/>
              </a:ext>
            </a:extLst>
          </p:cNvPr>
          <p:cNvSpPr txBox="1"/>
          <p:nvPr/>
        </p:nvSpPr>
        <p:spPr>
          <a:xfrm rot="16200000">
            <a:off x="1970808" y="2597135"/>
            <a:ext cx="74295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200">
                <a:solidFill>
                  <a:schemeClr val="bg1">
                    <a:lumMod val="75000"/>
                    <a:lumOff val="25000"/>
                  </a:schemeClr>
                </a:solidFill>
                <a:latin typeface="Times New Roman"/>
                <a:cs typeface="Times New Roman"/>
              </a:rPr>
              <a:t>Flow</a:t>
            </a:r>
          </a:p>
        </p:txBody>
      </p:sp>
      <p:pic>
        <p:nvPicPr>
          <p:cNvPr id="9" name="Picture 9" descr="Chart, bar chart&#10;&#10;Description automatically generated">
            <a:extLst>
              <a:ext uri="{FF2B5EF4-FFF2-40B4-BE49-F238E27FC236}">
                <a16:creationId xmlns:a16="http://schemas.microsoft.com/office/drawing/2014/main" id="{699B123D-658E-6D44-9ED9-A0E6F63A5B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8753" y="1043162"/>
            <a:ext cx="8695263" cy="5380893"/>
          </a:xfrm>
        </p:spPr>
      </p:pic>
    </p:spTree>
    <p:extLst>
      <p:ext uri="{BB962C8B-B14F-4D97-AF65-F5344CB8AC3E}">
        <p14:creationId xmlns:p14="http://schemas.microsoft.com/office/powerpoint/2010/main" val="3435926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omplex maths formulae on a blackboard">
            <a:extLst>
              <a:ext uri="{FF2B5EF4-FFF2-40B4-BE49-F238E27FC236}">
                <a16:creationId xmlns:a16="http://schemas.microsoft.com/office/drawing/2014/main" id="{0415E0FA-703F-D6BF-66D5-455D4FDA41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tint val="45000"/>
                <a:satMod val="400000"/>
              </a:schemeClr>
            </a:duotone>
            <a:alphaModFix amt="25000"/>
          </a:blip>
          <a:srcRect t="16786" b="6159"/>
          <a:stretch/>
        </p:blipFill>
        <p:spPr>
          <a:xfrm>
            <a:off x="-9749" y="48857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029F63-BC6B-C055-A1F5-BC963949F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782" y="2094522"/>
            <a:ext cx="8734837" cy="24970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Times New Roman"/>
                <a:cs typeface="Times New Roman"/>
              </a:rPr>
              <a:t>Equipment design and specifications</a:t>
            </a:r>
            <a:br>
              <a:rPr lang="en-US"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Times New Roman"/>
              </a:rPr>
            </a:br>
            <a:endParaRPr lang="en-US" sz="4800">
              <a:effectLst>
                <a:glow rad="38100">
                  <a:prstClr val="black">
                    <a:lumMod val="65000"/>
                    <a:lumOff val="35000"/>
                    <a:alpha val="50000"/>
                  </a:prst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0EDC2A-7620-5B62-1B21-ED5A6E266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48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AAB78-88B0-6482-017F-67BBDF596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118" y="843"/>
            <a:ext cx="10939327" cy="897084"/>
          </a:xfrm>
        </p:spPr>
        <p:txBody>
          <a:bodyPr>
            <a:normAutofit/>
          </a:bodyPr>
          <a:lstStyle/>
          <a:p>
            <a:pPr algn="ctr"/>
            <a:r>
              <a:rPr lang="en-US">
                <a:latin typeface="Times New Roman"/>
                <a:cs typeface="Times New Roman"/>
              </a:rPr>
              <a:t>Design Calculations: Enzyme Reactor </a:t>
            </a:r>
            <a:endParaRPr lang="en-US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B79245-F5E2-AF58-8268-24B03AE16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21</a:t>
            </a:fld>
            <a:endParaRPr lang="en-US"/>
          </a:p>
        </p:txBody>
      </p:sp>
      <p:pic>
        <p:nvPicPr>
          <p:cNvPr id="3" name="Picture 5" descr="Text&#10;&#10;Description automatically generated">
            <a:extLst>
              <a:ext uri="{FF2B5EF4-FFF2-40B4-BE49-F238E27FC236}">
                <a16:creationId xmlns:a16="http://schemas.microsoft.com/office/drawing/2014/main" id="{9F498BC8-1481-79F0-88AB-2822BB7C16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64749" y="1182076"/>
            <a:ext cx="6952633" cy="4218354"/>
          </a:xfrm>
        </p:spPr>
      </p:pic>
      <p:pic>
        <p:nvPicPr>
          <p:cNvPr id="6" name="Picture 8" descr="Diagram&#10;&#10;Description automatically generated">
            <a:extLst>
              <a:ext uri="{FF2B5EF4-FFF2-40B4-BE49-F238E27FC236}">
                <a16:creationId xmlns:a16="http://schemas.microsoft.com/office/drawing/2014/main" id="{E1518C52-58B1-A78D-1C52-C4DEDFD947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37" r="-249" b="3158"/>
          <a:stretch/>
        </p:blipFill>
        <p:spPr>
          <a:xfrm>
            <a:off x="199468" y="902921"/>
            <a:ext cx="4105571" cy="465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1045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FAEAF-F13F-BE0C-5EEA-A3337D617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752" y="4298"/>
            <a:ext cx="10110523" cy="768717"/>
          </a:xfrm>
        </p:spPr>
        <p:txBody>
          <a:bodyPr>
            <a:normAutofit/>
          </a:bodyPr>
          <a:lstStyle/>
          <a:p>
            <a:pPr algn="ctr"/>
            <a:r>
              <a:rPr lang="en-US" sz="3600">
                <a:latin typeface="Times New Roman"/>
                <a:cs typeface="Times New Roman"/>
              </a:rPr>
              <a:t>Design Specification: Enzyme Column</a:t>
            </a:r>
            <a:endParaRPr lang="en-US" sz="3600" err="1">
              <a:latin typeface="Times New Roman"/>
              <a:cs typeface="Times New Roman"/>
            </a:endParaRPr>
          </a:p>
        </p:txBody>
      </p:sp>
      <p:pic>
        <p:nvPicPr>
          <p:cNvPr id="8" name="Picture 8" descr="Diagram&#10;&#10;Description automatically generated">
            <a:extLst>
              <a:ext uri="{FF2B5EF4-FFF2-40B4-BE49-F238E27FC236}">
                <a16:creationId xmlns:a16="http://schemas.microsoft.com/office/drawing/2014/main" id="{67692143-3CB4-D882-85AB-ECCC19ADC6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37" r="-249" b="3158"/>
          <a:stretch/>
        </p:blipFill>
        <p:spPr>
          <a:xfrm>
            <a:off x="326468" y="844306"/>
            <a:ext cx="4105571" cy="465864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E84CCD-C8C9-2104-3263-4B1E21824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22</a:t>
            </a:fld>
            <a:endParaRPr lang="en-US"/>
          </a:p>
        </p:txBody>
      </p:sp>
      <p:pic>
        <p:nvPicPr>
          <p:cNvPr id="7" name="Picture 8" descr="Table&#10;&#10;Description automatically generated">
            <a:extLst>
              <a:ext uri="{FF2B5EF4-FFF2-40B4-BE49-F238E27FC236}">
                <a16:creationId xmlns:a16="http://schemas.microsoft.com/office/drawing/2014/main" id="{9D77AA36-AC36-F2AF-8FC4-3CB9DAA46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944" y="775629"/>
            <a:ext cx="6331830" cy="472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1565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AAB78-88B0-6482-017F-67BBDF596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118" y="843"/>
            <a:ext cx="7709487" cy="897084"/>
          </a:xfrm>
        </p:spPr>
        <p:txBody>
          <a:bodyPr/>
          <a:lstStyle/>
          <a:p>
            <a:r>
              <a:rPr lang="en-US"/>
              <a:t>Design: Evaporator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45E25F-8451-7CE1-1A99-7F7F9DD655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89685" y="852854"/>
                <a:ext cx="5556738" cy="5327283"/>
              </a:xfrm>
            </p:spPr>
            <p:txBody>
              <a:bodyPr/>
              <a:lstStyle/>
              <a:p>
                <a:r>
                  <a:rPr lang="en-US"/>
                  <a:t>Single Effect Evaporator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𝐻𝑒𝑎𝑡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𝑇𝑝</m:t>
                        </m:r>
                      </m:e>
                    </m:d>
                  </m:oMath>
                </a14:m>
                <a:endParaRPr lang="en-US" b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𝐻𝑒𝑎𝑡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𝑇𝑟𝑎𝑛𝑠𝑓𝑒𝑟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𝐴𝑟𝑒𝑎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𝑆𝑢𝑟𝑓𝑎𝑐𝑒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𝑎𝑟𝑒𝑎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𝑒𝑎𝑐h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𝑡𝑢𝑏𝑒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/>
                  <a:t>)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endParaRPr lang="en-US" b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𝑁𝑢𝑚𝑏𝑒𝑟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𝑇𝑢𝑏𝑒𝑠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𝐻𝑒𝑎𝑡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𝑇𝑟𝑎𝑛𝑠𝑓𝑒𝑟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𝐴𝑟𝑒𝑎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𝑆𝑢𝑟𝑓𝑎𝑐𝑒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𝑎𝑟𝑒𝑎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𝑒𝑎𝑐h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𝑡𝑢𝑏𝑒</m:t>
                        </m:r>
                      </m:den>
                    </m:f>
                  </m:oMath>
                </a14:m>
                <a:endParaRPr lang="en-US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𝑇𝑒𝑚𝑝𝑒𝑟𝑎𝑡𝑢𝑟𝑒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𝑠𝑡𝑒𝑎𝑚</m:t>
                    </m:r>
                  </m:oMath>
                </a14:m>
                <a:endParaRPr lang="en-US" b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𝑇𝑒𝑚𝑝𝑒𝑟𝑎𝑡𝑢𝑟𝑒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𝑒𝑣𝑎𝑝𝑜𝑟𝑎𝑡𝑜𝑟</m:t>
                    </m:r>
                  </m:oMath>
                </a14:m>
                <a:endParaRPr lang="en-US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𝐻𝑒𝑎𝑡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𝑡𝑟𝑎𝑛𝑠𝑓𝑒𝑟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𝑐𝑜𝑒𝑓𝑓𝑖𝑐𝑖𝑒𝑛𝑡</m:t>
                    </m:r>
                  </m:oMath>
                </a14:m>
                <a:endParaRPr lang="en-US" b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𝑇𝑢𝑏𝑒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𝑑𝑖𝑎𝑚𝑒𝑡𝑟𝑒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𝐼𝑛𝑛𝑒𝑟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𝑑𝑖𝑎𝑚𝑒𝑡𝑟𝑒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𝑜𝑢𝑡𝑒𝑟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𝑑𝑖𝑎𝑚𝑒𝑡𝑟𝑒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/>
              </a:p>
              <a:p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45E25F-8451-7CE1-1A99-7F7F9DD655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89685" y="852854"/>
                <a:ext cx="5556738" cy="5327283"/>
              </a:xfrm>
              <a:blipFill>
                <a:blip r:embed="rId2"/>
                <a:stretch>
                  <a:fillRect l="-18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Diagram, engineering drawing&#10;&#10;Description automatically generated">
            <a:extLst>
              <a:ext uri="{FF2B5EF4-FFF2-40B4-BE49-F238E27FC236}">
                <a16:creationId xmlns:a16="http://schemas.microsoft.com/office/drawing/2014/main" id="{9035132B-CF60-8EC0-6276-70DC64D2A8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" t="2007" r="1677" b="730"/>
          <a:stretch/>
        </p:blipFill>
        <p:spPr>
          <a:xfrm>
            <a:off x="788731" y="852854"/>
            <a:ext cx="3876474" cy="4891518"/>
          </a:xfrm>
          <a:prstGeom prst="rect">
            <a:avLst/>
          </a:prstGeom>
          <a:ln w="28575">
            <a:noFill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B79245-F5E2-AF58-8268-24B03AE16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0724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FAEAF-F13F-BE0C-5EEA-A3337D617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752" y="4298"/>
            <a:ext cx="10110523" cy="876178"/>
          </a:xfrm>
        </p:spPr>
        <p:txBody>
          <a:bodyPr>
            <a:normAutofit/>
          </a:bodyPr>
          <a:lstStyle/>
          <a:p>
            <a:pPr algn="ctr"/>
            <a:r>
              <a:rPr lang="en-US">
                <a:latin typeface="Times New Roman"/>
                <a:cs typeface="Times New Roman"/>
              </a:rPr>
              <a:t>Long Tube Vertical Evaporator: E-102</a:t>
            </a:r>
            <a:endParaRPr lang="en-US"/>
          </a:p>
        </p:txBody>
      </p:sp>
      <p:pic>
        <p:nvPicPr>
          <p:cNvPr id="3" name="Picture 3" descr="Diagram, engineering drawing&#10;&#10;Description automatically generated">
            <a:extLst>
              <a:ext uri="{FF2B5EF4-FFF2-40B4-BE49-F238E27FC236}">
                <a16:creationId xmlns:a16="http://schemas.microsoft.com/office/drawing/2014/main" id="{9035132B-CF60-8EC0-6276-70DC64D2A8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" t="2007" r="1677" b="730"/>
          <a:stretch/>
        </p:blipFill>
        <p:spPr>
          <a:xfrm>
            <a:off x="632424" y="894260"/>
            <a:ext cx="4032781" cy="5175082"/>
          </a:xfrm>
          <a:prstGeom prst="rect">
            <a:avLst/>
          </a:prstGeom>
          <a:ln w="28575">
            <a:noFill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77DA52-66DA-407F-1301-76C20AE5B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24</a:t>
            </a:fld>
            <a:endParaRPr lang="en-US"/>
          </a:p>
        </p:txBody>
      </p:sp>
      <p:pic>
        <p:nvPicPr>
          <p:cNvPr id="5" name="Picture 6" descr="Table&#10;&#10;Description automatically generated">
            <a:extLst>
              <a:ext uri="{FF2B5EF4-FFF2-40B4-BE49-F238E27FC236}">
                <a16:creationId xmlns:a16="http://schemas.microsoft.com/office/drawing/2014/main" id="{343577B8-EEA0-3CC1-56C6-C9DCD3D1BE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019" y="965117"/>
            <a:ext cx="6530997" cy="499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8646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outdoor, sky, building, factory&#10;&#10;Description automatically generated">
            <a:extLst>
              <a:ext uri="{FF2B5EF4-FFF2-40B4-BE49-F238E27FC236}">
                <a16:creationId xmlns:a16="http://schemas.microsoft.com/office/drawing/2014/main" id="{0415E0FA-703F-D6BF-66D5-455D4FDA41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2500" b="12500"/>
          <a:stretch/>
        </p:blipFill>
        <p:spPr>
          <a:xfrm>
            <a:off x="-9749" y="48857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029F63-BC6B-C055-A1F5-BC963949F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782" y="2367691"/>
            <a:ext cx="8734837" cy="22238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Times New Roman"/>
                <a:cs typeface="Times New Roman"/>
              </a:rPr>
              <a:t>Process Safety</a:t>
            </a:r>
            <a:br>
              <a:rPr lang="en-US"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Times New Roman"/>
                <a:cs typeface="Times New Roman"/>
              </a:rPr>
            </a:br>
            <a:r>
              <a:rPr lang="en-US" sz="2800">
                <a:effectLst>
                  <a:glow rad="38100">
                    <a:prstClr val="black">
                      <a:lumMod val="65000"/>
                      <a:lumOff val="35000"/>
                      <a:alpha val="50000"/>
                    </a:prst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Times New Roman"/>
                <a:cs typeface="Times New Roman"/>
              </a:rPr>
              <a:t>HAZOP &amp; Risk Analysis</a:t>
            </a:r>
            <a:endParaRPr lang="en-US" sz="2800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0EDC2A-7620-5B62-1B21-ED5A6E266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25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F0A6C7-DE86-3522-AACA-86153F680086}"/>
              </a:ext>
            </a:extLst>
          </p:cNvPr>
          <p:cNvSpPr txBox="1"/>
          <p:nvPr/>
        </p:nvSpPr>
        <p:spPr>
          <a:xfrm>
            <a:off x="-9525" y="6907213"/>
            <a:ext cx="12192000" cy="3175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en-US">
                <a:hlinkClick r:id="rId4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5"/>
              </a:rPr>
              <a:t>CC BY-SA-NC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25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6BB23-408D-DCCB-41A9-EA530E223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559" y="-298077"/>
            <a:ext cx="9883586" cy="1266876"/>
          </a:xfrm>
        </p:spPr>
        <p:txBody>
          <a:bodyPr>
            <a:normAutofit/>
          </a:bodyPr>
          <a:lstStyle/>
          <a:p>
            <a:r>
              <a:rPr lang="en-US" b="1"/>
              <a:t>HAZOP Analysis: ENZYME COLUMN/REACTOR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6F1BE7-B64F-89B6-30B7-483578A9A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4012" y="5883275"/>
            <a:ext cx="55116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dirty="0"/>
              <a:pPr>
                <a:spcAft>
                  <a:spcPts val="600"/>
                </a:spcAft>
              </a:pPr>
              <a:t>26</a:t>
            </a:fld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4FD4E44-B980-D563-B4AC-2C72D11141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337706"/>
              </p:ext>
            </p:extLst>
          </p:nvPr>
        </p:nvGraphicFramePr>
        <p:xfrm>
          <a:off x="762000" y="907676"/>
          <a:ext cx="10523874" cy="5356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1652">
                  <a:extLst>
                    <a:ext uri="{9D8B030D-6E8A-4147-A177-3AD203B41FA5}">
                      <a16:colId xmlns:a16="http://schemas.microsoft.com/office/drawing/2014/main" val="17316107"/>
                    </a:ext>
                  </a:extLst>
                </a:gridCol>
                <a:gridCol w="1097708">
                  <a:extLst>
                    <a:ext uri="{9D8B030D-6E8A-4147-A177-3AD203B41FA5}">
                      <a16:colId xmlns:a16="http://schemas.microsoft.com/office/drawing/2014/main" val="1662145589"/>
                    </a:ext>
                  </a:extLst>
                </a:gridCol>
                <a:gridCol w="1689405">
                  <a:extLst>
                    <a:ext uri="{9D8B030D-6E8A-4147-A177-3AD203B41FA5}">
                      <a16:colId xmlns:a16="http://schemas.microsoft.com/office/drawing/2014/main" val="3998238142"/>
                    </a:ext>
                  </a:extLst>
                </a:gridCol>
                <a:gridCol w="3702988">
                  <a:extLst>
                    <a:ext uri="{9D8B030D-6E8A-4147-A177-3AD203B41FA5}">
                      <a16:colId xmlns:a16="http://schemas.microsoft.com/office/drawing/2014/main" val="514187243"/>
                    </a:ext>
                  </a:extLst>
                </a:gridCol>
                <a:gridCol w="2822121">
                  <a:extLst>
                    <a:ext uri="{9D8B030D-6E8A-4147-A177-3AD203B41FA5}">
                      <a16:colId xmlns:a16="http://schemas.microsoft.com/office/drawing/2014/main" val="3984435312"/>
                    </a:ext>
                  </a:extLst>
                </a:gridCol>
              </a:tblGrid>
              <a:tr h="319962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700">
                          <a:effectLst/>
                        </a:rPr>
                        <a:t>Keyword </a:t>
                      </a:r>
                      <a:endParaRPr lang="en-US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14" marR="64714" marT="32357" marB="32357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700">
                          <a:effectLst/>
                        </a:rPr>
                        <a:t>Deviation </a:t>
                      </a:r>
                      <a:endParaRPr lang="en-US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14" marR="64714" marT="32357" marB="32357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700">
                          <a:effectLst/>
                        </a:rPr>
                        <a:t>Cause </a:t>
                      </a:r>
                      <a:endParaRPr lang="en-US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14" marR="64714" marT="32357" marB="32357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700">
                          <a:effectLst/>
                        </a:rPr>
                        <a:t>Consequence </a:t>
                      </a:r>
                      <a:endParaRPr lang="en-US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14" marR="64714" marT="32357" marB="32357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700">
                          <a:effectLst/>
                        </a:rPr>
                        <a:t>Action  </a:t>
                      </a:r>
                      <a:endParaRPr lang="en-US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14" marR="64714" marT="32357" marB="32357" anchor="ctr"/>
                </a:tc>
                <a:extLst>
                  <a:ext uri="{0D108BD9-81ED-4DB2-BD59-A6C34878D82A}">
                    <a16:rowId xmlns:a16="http://schemas.microsoft.com/office/drawing/2014/main" val="3595614016"/>
                  </a:ext>
                </a:extLst>
              </a:tr>
              <a:tr h="687327">
                <a:tc rowSpan="2">
                  <a:txBody>
                    <a:bodyPr/>
                    <a:lstStyle/>
                    <a:p>
                      <a:pPr algn="ctr" rtl="0" fontAlgn="base"/>
                      <a:r>
                        <a:rPr lang="en-US" sz="1000">
                          <a:effectLst/>
                          <a:latin typeface="Times New Roman"/>
                        </a:rPr>
                        <a:t>Flow 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714" marR="64714" marT="32357" marB="32357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000">
                          <a:effectLst/>
                          <a:latin typeface="Times New Roman"/>
                        </a:rPr>
                        <a:t>More 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714" marR="64714" marT="32357" marB="32357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000">
                          <a:effectLst/>
                          <a:latin typeface="Times New Roman"/>
                        </a:rPr>
                        <a:t>Blockage  </a:t>
                      </a:r>
                    </a:p>
                    <a:p>
                      <a:pPr lvl="0" algn="l">
                        <a:buNone/>
                      </a:pPr>
                      <a:endParaRPr lang="en-US" sz="1000">
                        <a:effectLst/>
                        <a:latin typeface="Times New Roman"/>
                      </a:endParaRPr>
                    </a:p>
                    <a:p>
                      <a:pPr lvl="0" algn="l">
                        <a:buNone/>
                      </a:pPr>
                      <a:r>
                        <a:rPr lang="en-US" sz="1000">
                          <a:effectLst/>
                          <a:latin typeface="Times New Roman"/>
                        </a:rPr>
                        <a:t>NAM solution flow rate is too high</a:t>
                      </a:r>
                    </a:p>
                  </a:txBody>
                  <a:tcPr marL="64714" marR="64714" marT="32357" marB="32357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000" b="0" i="0">
                          <a:solidFill>
                            <a:schemeClr val="dk1"/>
                          </a:solidFill>
                          <a:effectLst/>
                          <a:latin typeface="Times New Roman"/>
                        </a:rPr>
                        <a:t>Increase in concentration of the substrate(reactants) which causes  the </a:t>
                      </a:r>
                      <a:r>
                        <a:rPr lang="en-US" sz="1000" b="0" i="0" err="1">
                          <a:solidFill>
                            <a:schemeClr val="dk1"/>
                          </a:solidFill>
                          <a:effectLst/>
                          <a:latin typeface="Times New Roman"/>
                        </a:rPr>
                        <a:t>Aminoacylase</a:t>
                      </a:r>
                      <a:r>
                        <a:rPr lang="en-US" sz="1000" b="0" i="0" baseline="0">
                          <a:solidFill>
                            <a:schemeClr val="dk1"/>
                          </a:solidFill>
                          <a:effectLst/>
                          <a:latin typeface="Times New Roman"/>
                        </a:rPr>
                        <a:t> to leak from the column/reactor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714" marR="64714" marT="32357" marB="3235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>
                          <a:effectLst/>
                          <a:latin typeface="Times New Roman"/>
                        </a:rPr>
                        <a:t>102LC</a:t>
                      </a:r>
                      <a:r>
                        <a:rPr lang="en-US" sz="1000" baseline="0">
                          <a:effectLst/>
                          <a:latin typeface="Times New Roman"/>
                        </a:rPr>
                        <a:t> , 102LV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>
                          <a:effectLst/>
                          <a:latin typeface="Times New Roman"/>
                        </a:rPr>
                        <a:t>Valve opens completely to control the overflow</a:t>
                      </a:r>
                      <a:r>
                        <a:rPr lang="en-US" sz="1000">
                          <a:effectLst/>
                          <a:latin typeface="Times New Roman"/>
                        </a:rPr>
                        <a:t> 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714" marR="64714" marT="32357" marB="32357"/>
                </a:tc>
                <a:extLst>
                  <a:ext uri="{0D108BD9-81ED-4DB2-BD59-A6C34878D82A}">
                    <a16:rowId xmlns:a16="http://schemas.microsoft.com/office/drawing/2014/main" val="617037063"/>
                  </a:ext>
                </a:extLst>
              </a:tr>
              <a:tr h="8887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0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Less</a:t>
                      </a:r>
                    </a:p>
                  </a:txBody>
                  <a:tcPr marL="64714" marR="64714" marT="32357" marB="32357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000">
                          <a:effectLst/>
                          <a:latin typeface="Times New Roman"/>
                        </a:rPr>
                        <a:t>Low flow rate 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714" marR="64714" marT="32357" marB="32357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000">
                          <a:effectLst/>
                          <a:latin typeface="Times New Roman"/>
                        </a:rPr>
                        <a:t>Inefficient/Incomplete hydrolysis </a:t>
                      </a:r>
                    </a:p>
                    <a:p>
                      <a:pPr algn="l" rtl="0" fontAlgn="base"/>
                      <a:endParaRPr lang="en-US" sz="1000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l" rtl="0" fontAlgn="base"/>
                      <a:r>
                        <a:rPr lang="en-US" sz="10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Low</a:t>
                      </a:r>
                      <a:r>
                        <a:rPr lang="en-US" sz="1000" b="0" i="0" baseline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conversion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714" marR="64714" marT="32357" marB="32357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000">
                          <a:effectLst/>
                          <a:latin typeface="Times New Roman"/>
                        </a:rPr>
                        <a:t> 101FC</a:t>
                      </a:r>
                      <a:r>
                        <a:rPr lang="en-US" sz="1000" baseline="0">
                          <a:effectLst/>
                          <a:latin typeface="Times New Roman"/>
                        </a:rPr>
                        <a:t> , 101FV</a:t>
                      </a:r>
                    </a:p>
                    <a:p>
                      <a:pPr lvl="0" algn="l">
                        <a:buNone/>
                      </a:pPr>
                      <a:r>
                        <a:rPr lang="en-US" sz="1000" baseline="0">
                          <a:effectLst/>
                          <a:latin typeface="Times New Roman"/>
                        </a:rPr>
                        <a:t>101FT</a:t>
                      </a:r>
                    </a:p>
                    <a:p>
                      <a:pPr lvl="0" algn="l">
                        <a:buNone/>
                      </a:pPr>
                      <a:r>
                        <a:rPr lang="en-US" sz="1000" baseline="0">
                          <a:effectLst/>
                          <a:latin typeface="Times New Roman"/>
                        </a:rPr>
                        <a:t>Valve opens in a manner that corresponds to the decrease in flow</a:t>
                      </a:r>
                    </a:p>
                    <a:p>
                      <a:pPr algn="l" rtl="0" fontAlgn="base"/>
                      <a:endParaRPr lang="en-US" sz="1000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714" marR="64714" marT="32357" marB="32357"/>
                </a:tc>
                <a:extLst>
                  <a:ext uri="{0D108BD9-81ED-4DB2-BD59-A6C34878D82A}">
                    <a16:rowId xmlns:a16="http://schemas.microsoft.com/office/drawing/2014/main" val="2134591441"/>
                  </a:ext>
                </a:extLst>
              </a:tr>
              <a:tr h="687327">
                <a:tc rowSpan="2">
                  <a:txBody>
                    <a:bodyPr/>
                    <a:lstStyle/>
                    <a:p>
                      <a:pPr algn="ctr" rtl="0" fontAlgn="base"/>
                      <a:r>
                        <a:rPr lang="en-US" sz="10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pH (7.0)</a:t>
                      </a:r>
                    </a:p>
                  </a:txBody>
                  <a:tcPr marL="64714" marR="64714" marT="32357" marB="32357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000">
                          <a:effectLst/>
                          <a:latin typeface="Times New Roman"/>
                        </a:rPr>
                        <a:t> More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714" marR="64714" marT="32357" marB="32357" anchor="ctr"/>
                </a:tc>
                <a:tc>
                  <a:txBody>
                    <a:bodyPr/>
                    <a:lstStyle/>
                    <a:p>
                      <a:pPr algn="l" rtl="0" fontAlgn="base"/>
                      <a:endParaRPr lang="en-US" sz="1000">
                        <a:effectLst/>
                        <a:latin typeface="Times New Roman"/>
                      </a:endParaRPr>
                    </a:p>
                    <a:p>
                      <a:pPr algn="l" rtl="0" fontAlgn="base"/>
                      <a:r>
                        <a:rPr lang="en-US" sz="1000">
                          <a:effectLst/>
                          <a:latin typeface="Times New Roman"/>
                        </a:rPr>
                        <a:t>Very high pH</a:t>
                      </a:r>
                    </a:p>
                  </a:txBody>
                  <a:tcPr marL="64714" marR="64714" marT="32357" marB="32357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000">
                          <a:effectLst/>
                          <a:latin typeface="Times New Roman"/>
                        </a:rPr>
                        <a:t> Enzyme activity decreases</a:t>
                      </a:r>
                    </a:p>
                    <a:p>
                      <a:pPr lvl="0" algn="l">
                        <a:buNone/>
                      </a:pPr>
                      <a:endParaRPr lang="en-US" sz="1000">
                        <a:effectLst/>
                        <a:latin typeface="Times New Roman"/>
                      </a:endParaRPr>
                    </a:p>
                    <a:p>
                      <a:pPr lvl="0" algn="l">
                        <a:buNone/>
                      </a:pPr>
                      <a:r>
                        <a:rPr lang="en-US" sz="1000">
                          <a:effectLst/>
                          <a:latin typeface="Times New Roman"/>
                        </a:rPr>
                        <a:t>Decreases the rate at which our product is formed</a:t>
                      </a:r>
                    </a:p>
                  </a:txBody>
                  <a:tcPr marL="64714" marR="64714" marT="32357" marB="32357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000">
                          <a:effectLst/>
                          <a:latin typeface="Times New Roman"/>
                        </a:rPr>
                        <a:t>104AT, 104AC, 101PB</a:t>
                      </a:r>
                    </a:p>
                    <a:p>
                      <a:pPr algn="l" rtl="0" fontAlgn="base"/>
                      <a:r>
                        <a:rPr lang="en-US" sz="1000">
                          <a:effectLst/>
                          <a:latin typeface="Times New Roman"/>
                        </a:rPr>
                        <a:t>Pump</a:t>
                      </a:r>
                      <a:r>
                        <a:rPr lang="en-US" sz="1000" baseline="0">
                          <a:effectLst/>
                          <a:latin typeface="Times New Roman"/>
                        </a:rPr>
                        <a:t> from HCL from   HCL tank to bring pH down</a:t>
                      </a:r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64714" marR="64714" marT="32357" marB="32357"/>
                </a:tc>
                <a:extLst>
                  <a:ext uri="{0D108BD9-81ED-4DB2-BD59-A6C34878D82A}">
                    <a16:rowId xmlns:a16="http://schemas.microsoft.com/office/drawing/2014/main" val="3415314368"/>
                  </a:ext>
                </a:extLst>
              </a:tr>
              <a:tr h="5095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0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Less</a:t>
                      </a:r>
                    </a:p>
                  </a:txBody>
                  <a:tcPr marL="64714" marR="64714" marT="32357" marB="32357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000">
                          <a:effectLst/>
                          <a:latin typeface="Times New Roman"/>
                        </a:rPr>
                        <a:t>Very low pH</a:t>
                      </a:r>
                    </a:p>
                  </a:txBody>
                  <a:tcPr marL="64714" marR="64714" marT="32357" marB="32357"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000">
                          <a:effectLst/>
                          <a:latin typeface="Times New Roman"/>
                        </a:rPr>
                        <a:t>Shape of the enzyme is lost</a:t>
                      </a:r>
                    </a:p>
                  </a:txBody>
                  <a:tcPr marL="64714" marR="64714" marT="32357" marB="32357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0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104AT, 104AC, 102PB </a:t>
                      </a:r>
                    </a:p>
                    <a:p>
                      <a:pPr algn="l" rtl="0" fontAlgn="base"/>
                      <a:r>
                        <a:rPr lang="en-US" sz="10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Pump</a:t>
                      </a:r>
                      <a:r>
                        <a:rPr lang="en-US" sz="1000" b="0" i="0" baseline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NaOH from NaOH tank to bring pH up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714" marR="64714" marT="32357" marB="32357"/>
                </a:tc>
                <a:extLst>
                  <a:ext uri="{0D108BD9-81ED-4DB2-BD59-A6C34878D82A}">
                    <a16:rowId xmlns:a16="http://schemas.microsoft.com/office/drawing/2014/main" val="2860689098"/>
                  </a:ext>
                </a:extLst>
              </a:tr>
              <a:tr h="1066542">
                <a:tc rowSpan="2">
                  <a:txBody>
                    <a:bodyPr/>
                    <a:lstStyle/>
                    <a:p>
                      <a:pPr algn="ctr" rtl="0" fontAlgn="base"/>
                      <a:r>
                        <a:rPr lang="en-US" sz="1000">
                          <a:effectLst/>
                          <a:latin typeface="Times New Roman"/>
                        </a:rPr>
                        <a:t>Temperature 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714" marR="64714" marT="32357" marB="32357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000">
                          <a:effectLst/>
                          <a:latin typeface="Times New Roman"/>
                        </a:rPr>
                        <a:t>More</a:t>
                      </a:r>
                    </a:p>
                    <a:p>
                      <a:pPr algn="ctr" rtl="0" fontAlgn="base"/>
                      <a:endParaRPr lang="en-US" sz="1000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714" marR="64714" marT="32357" marB="32357" anchor="ctr"/>
                </a:tc>
                <a:tc>
                  <a:txBody>
                    <a:bodyPr/>
                    <a:lstStyle/>
                    <a:p>
                      <a:pPr algn="l" rtl="0" fontAlgn="base"/>
                      <a:endParaRPr lang="en-US" sz="1000">
                        <a:effectLst/>
                        <a:latin typeface="Times New Roman"/>
                      </a:endParaRPr>
                    </a:p>
                    <a:p>
                      <a:pPr algn="l" rtl="0" fontAlgn="base"/>
                      <a:endParaRPr lang="en-US" sz="1000">
                        <a:effectLst/>
                        <a:latin typeface="Times New Roman"/>
                      </a:endParaRPr>
                    </a:p>
                    <a:p>
                      <a:pPr algn="l" rtl="0" fontAlgn="base"/>
                      <a:endParaRPr lang="en-US" sz="1000">
                        <a:effectLst/>
                        <a:latin typeface="Times New Roman"/>
                      </a:endParaRPr>
                    </a:p>
                    <a:p>
                      <a:pPr algn="l" rtl="0" fontAlgn="base"/>
                      <a:r>
                        <a:rPr lang="en-US" sz="1000">
                          <a:effectLst/>
                          <a:latin typeface="Times New Roman"/>
                        </a:rPr>
                        <a:t>Heat source providing too much heat</a:t>
                      </a:r>
                    </a:p>
                    <a:p>
                      <a:pPr algn="l" rtl="0" fontAlgn="base"/>
                      <a:endParaRPr lang="en-US" sz="1000">
                        <a:effectLst/>
                        <a:latin typeface="Times New Roman"/>
                      </a:endParaRPr>
                    </a:p>
                  </a:txBody>
                  <a:tcPr marL="64714" marR="64714" marT="32357" marB="32357"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en-US" sz="1000">
                        <a:effectLst/>
                        <a:latin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>
                          <a:effectLst/>
                          <a:latin typeface="Times New Roman"/>
                        </a:rPr>
                        <a:t>Denaturation of the enzyme, it can be permanent and irreversible</a:t>
                      </a:r>
                      <a:endParaRPr lang="en-US" sz="1000">
                        <a:effectLst/>
                        <a:latin typeface="Times New Roman"/>
                      </a:endParaRPr>
                    </a:p>
                    <a:p>
                      <a:pPr lvl="0" algn="l">
                        <a:buNone/>
                      </a:pPr>
                      <a:endParaRPr lang="en-US" sz="1000">
                        <a:effectLst/>
                        <a:latin typeface="Times New Roman"/>
                      </a:endParaRPr>
                    </a:p>
                    <a:p>
                      <a:pPr lvl="0" algn="l">
                        <a:buNone/>
                      </a:pPr>
                      <a:r>
                        <a:rPr lang="en-US" sz="1000">
                          <a:effectLst/>
                          <a:latin typeface="Times New Roman"/>
                        </a:rPr>
                        <a:t>Instability of</a:t>
                      </a:r>
                      <a:r>
                        <a:rPr lang="en-US" sz="1000" baseline="0">
                          <a:effectLst/>
                          <a:latin typeface="Times New Roman"/>
                        </a:rPr>
                        <a:t> the immobilized </a:t>
                      </a:r>
                      <a:r>
                        <a:rPr lang="en-US" sz="1000" baseline="0" err="1">
                          <a:effectLst/>
                          <a:latin typeface="Times New Roman"/>
                        </a:rPr>
                        <a:t>Aminoacylase</a:t>
                      </a:r>
                      <a:endParaRPr lang="en-US" sz="1000" baseline="0">
                        <a:effectLst/>
                        <a:latin typeface="Times New Roman"/>
                      </a:endParaRPr>
                    </a:p>
                    <a:p>
                      <a:pPr lvl="0" algn="l">
                        <a:buNone/>
                      </a:pPr>
                      <a:endParaRPr lang="en-US" sz="1000" baseline="0">
                        <a:effectLst/>
                        <a:latin typeface="Times New Roman"/>
                      </a:endParaRPr>
                    </a:p>
                  </a:txBody>
                  <a:tcPr marL="64714" marR="64714" marT="32357" marB="32357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0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103TC, 104TV,103TT</a:t>
                      </a:r>
                    </a:p>
                    <a:p>
                      <a:pPr lvl="0" algn="l">
                        <a:buNone/>
                      </a:pPr>
                      <a:endParaRPr lang="en-US" sz="1000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lvl="0" algn="l">
                        <a:buNone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The system is cooled through 104TV</a:t>
                      </a:r>
                    </a:p>
                  </a:txBody>
                  <a:tcPr marL="64714" marR="64714" marT="32357" marB="32357"/>
                </a:tc>
                <a:extLst>
                  <a:ext uri="{0D108BD9-81ED-4DB2-BD59-A6C34878D82A}">
                    <a16:rowId xmlns:a16="http://schemas.microsoft.com/office/drawing/2014/main" val="1311729509"/>
                  </a:ext>
                </a:extLst>
              </a:tr>
              <a:tr h="6873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0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Less</a:t>
                      </a:r>
                    </a:p>
                  </a:txBody>
                  <a:tcPr marL="64714" marR="64714" marT="32357" marB="32357" anchor="ctr"/>
                </a:tc>
                <a:tc>
                  <a:txBody>
                    <a:bodyPr/>
                    <a:lstStyle/>
                    <a:p>
                      <a:pPr algn="l" rtl="0" fontAlgn="base"/>
                      <a:endParaRPr lang="en-US" sz="1000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l" rtl="0" fontAlgn="base"/>
                      <a:r>
                        <a:rPr lang="en-US" sz="10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Heat source proving not enough heat</a:t>
                      </a:r>
                    </a:p>
                  </a:txBody>
                  <a:tcPr marL="64714" marR="64714" marT="32357" marB="32357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000">
                          <a:effectLst/>
                          <a:latin typeface="Times New Roman"/>
                        </a:rPr>
                        <a:t> Low enzyme</a:t>
                      </a:r>
                      <a:r>
                        <a:rPr lang="en-US" sz="1000" baseline="0">
                          <a:effectLst/>
                          <a:latin typeface="Times New Roman"/>
                        </a:rPr>
                        <a:t> activity, substrate have less kinetic energy so there are fewer collisions.</a:t>
                      </a:r>
                      <a:endParaRPr lang="en-US" sz="1000" b="0" i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714" marR="64714" marT="32357" marB="32357"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103TC, 103TV,103TT</a:t>
                      </a:r>
                    </a:p>
                    <a:p>
                      <a:pPr lvl="0" algn="l">
                        <a:buNone/>
                      </a:pPr>
                      <a:r>
                        <a:rPr lang="en-U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103TV</a:t>
                      </a:r>
                    </a:p>
                    <a:p>
                      <a:pPr lvl="0" algn="l">
                        <a:buNone/>
                      </a:pPr>
                      <a:r>
                        <a:rPr lang="en-US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Heat is added to the system through 103TV</a:t>
                      </a:r>
                    </a:p>
                  </a:txBody>
                  <a:tcPr marL="64714" marR="64714" marT="32357" marB="32357"/>
                </a:tc>
                <a:extLst>
                  <a:ext uri="{0D108BD9-81ED-4DB2-BD59-A6C34878D82A}">
                    <a16:rowId xmlns:a16="http://schemas.microsoft.com/office/drawing/2014/main" val="170566426"/>
                  </a:ext>
                </a:extLst>
              </a:tr>
              <a:tr h="509570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0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Pressure</a:t>
                      </a:r>
                    </a:p>
                  </a:txBody>
                  <a:tcPr marL="64714" marR="64714" marT="32357" marB="32357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0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More</a:t>
                      </a:r>
                    </a:p>
                  </a:txBody>
                  <a:tcPr marL="64714" marR="64714" marT="32357" marB="32357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0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Increase in pressure</a:t>
                      </a:r>
                    </a:p>
                  </a:txBody>
                  <a:tcPr marL="64714" marR="64714" marT="32357" marB="32357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0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Low conversion</a:t>
                      </a:r>
                    </a:p>
                  </a:txBody>
                  <a:tcPr marL="64714" marR="64714" marT="32357" marB="32357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0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110PT, 110PC, 110PV</a:t>
                      </a:r>
                    </a:p>
                    <a:p>
                      <a:pPr lvl="0" algn="l">
                        <a:buNone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Pressure relief valve is activated</a:t>
                      </a:r>
                    </a:p>
                  </a:txBody>
                  <a:tcPr marL="64714" marR="64714" marT="32357" marB="32357"/>
                </a:tc>
                <a:extLst>
                  <a:ext uri="{0D108BD9-81ED-4DB2-BD59-A6C34878D82A}">
                    <a16:rowId xmlns:a16="http://schemas.microsoft.com/office/drawing/2014/main" val="4201905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10404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6BB23-408D-DCCB-41A9-EA530E223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365760"/>
            <a:ext cx="9071009" cy="964615"/>
          </a:xfrm>
        </p:spPr>
        <p:txBody>
          <a:bodyPr>
            <a:normAutofit/>
          </a:bodyPr>
          <a:lstStyle/>
          <a:p>
            <a:r>
              <a:rPr lang="en-US" b="1"/>
              <a:t>P&amp;ID</a:t>
            </a:r>
            <a:r>
              <a:rPr lang="en-US"/>
              <a:t> - </a:t>
            </a:r>
            <a:r>
              <a:rPr lang="en-US" sz="2000" b="1"/>
              <a:t>Enzyme/Catalytic Membrane reactor</a:t>
            </a:r>
            <a:r>
              <a:rPr lang="en-US" sz="3200" b="1"/>
              <a:t> </a:t>
            </a:r>
            <a:endParaRPr lang="en-US" sz="3200" b="1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5BEFC4-BE31-EEFA-6A22-44FF131A3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27</a:t>
            </a:fld>
            <a:endParaRPr lang="en-US"/>
          </a:p>
        </p:txBody>
      </p:sp>
      <p:pic>
        <p:nvPicPr>
          <p:cNvPr id="5" name="Picture 5" descr="Diagram&#10;&#10;Description automatically generated">
            <a:extLst>
              <a:ext uri="{FF2B5EF4-FFF2-40B4-BE49-F238E27FC236}">
                <a16:creationId xmlns:a16="http://schemas.microsoft.com/office/drawing/2014/main" id="{71A44714-2311-2CFC-6539-F0373C3AC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898" y="1281985"/>
            <a:ext cx="8992909" cy="5199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5190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6BB23-408D-DCCB-41A9-EA530E223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947" y="221986"/>
            <a:ext cx="9071009" cy="96461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Times New Roman"/>
                <a:cs typeface="Times New Roman"/>
              </a:rPr>
              <a:t>Cont'd : Layers of Protection analysis</a:t>
            </a:r>
            <a:endParaRPr lang="en-US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5BEFC4-BE31-EEFA-6A22-44FF131A3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28</a:t>
            </a:fld>
            <a:endParaRPr lang="en-US"/>
          </a:p>
        </p:txBody>
      </p:sp>
      <p:pic>
        <p:nvPicPr>
          <p:cNvPr id="5" name="Picture 5" descr="A picture containing text, transport, balloon, aircraft&#10;&#10;Description automatically generated">
            <a:extLst>
              <a:ext uri="{FF2B5EF4-FFF2-40B4-BE49-F238E27FC236}">
                <a16:creationId xmlns:a16="http://schemas.microsoft.com/office/drawing/2014/main" id="{33141593-7E7F-BE91-AFAC-7366D7E1F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626" y="1529848"/>
            <a:ext cx="5115465" cy="48478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0F2DBE-78C0-554E-71C5-41C97745DC2E}"/>
              </a:ext>
            </a:extLst>
          </p:cNvPr>
          <p:cNvSpPr txBox="1"/>
          <p:nvPr/>
        </p:nvSpPr>
        <p:spPr>
          <a:xfrm>
            <a:off x="7254815" y="1892060"/>
            <a:ext cx="4367841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>
                <a:latin typeface="Times New Roman"/>
                <a:cs typeface="Times New Roman"/>
              </a:rPr>
              <a:t>LOPA is a form of hazard evaluation and  a risk assessment to reduce hazardous events</a:t>
            </a:r>
          </a:p>
          <a:p>
            <a:pPr marL="285750" indent="-285750">
              <a:buFont typeface="Arial"/>
              <a:buChar char="•"/>
            </a:pPr>
            <a:r>
              <a:rPr lang="en-US" sz="2400">
                <a:latin typeface="Times New Roman"/>
                <a:cs typeface="Times New Roman"/>
              </a:rPr>
              <a:t>Steps include identifying the potential hazard, Risk Factor Evaluation,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37321856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6BB23-408D-DCCB-41A9-EA530E223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268" y="164477"/>
            <a:ext cx="9071009" cy="964615"/>
          </a:xfrm>
        </p:spPr>
        <p:txBody>
          <a:bodyPr>
            <a:normAutofit/>
          </a:bodyPr>
          <a:lstStyle/>
          <a:p>
            <a:pPr algn="ctr"/>
            <a:r>
              <a:rPr lang="en-US" b="1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Cont'd : Risk analysis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5BEFC4-BE31-EEFA-6A22-44FF131A3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29</a:t>
            </a:fld>
            <a:endParaRPr lang="en-US"/>
          </a:p>
        </p:txBody>
      </p:sp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C3D8CA40-221E-15C9-CB44-812308E5CA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5" t="28329" r="25258" b="27195"/>
          <a:stretch/>
        </p:blipFill>
        <p:spPr>
          <a:xfrm>
            <a:off x="439948" y="1592647"/>
            <a:ext cx="11183456" cy="347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7641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6BB23-408D-DCCB-41A9-EA530E223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365760"/>
            <a:ext cx="9071009" cy="964615"/>
          </a:xfrm>
        </p:spPr>
        <p:txBody>
          <a:bodyPr>
            <a:normAutofit/>
          </a:bodyPr>
          <a:lstStyle/>
          <a:p>
            <a:pPr algn="ctr"/>
            <a:r>
              <a:rPr lang="en-US">
                <a:latin typeface="Times New Roman"/>
                <a:cs typeface="Times New Roman"/>
              </a:rPr>
              <a:t>Aspen - Simulation Report</a:t>
            </a:r>
            <a:endParaRPr lang="en-US" sz="3200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5" name="Picture 5" descr="Diagram, schematic&#10;&#10;Description automatically generated">
            <a:extLst>
              <a:ext uri="{FF2B5EF4-FFF2-40B4-BE49-F238E27FC236}">
                <a16:creationId xmlns:a16="http://schemas.microsoft.com/office/drawing/2014/main" id="{2A563ADD-1D27-4465-D94B-C7EA3ECE03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61297" y="1711827"/>
            <a:ext cx="10015188" cy="448028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C795F2-791D-1465-9900-740C559CD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5132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6BB23-408D-DCCB-41A9-EA530E223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365760"/>
            <a:ext cx="9071009" cy="964615"/>
          </a:xfrm>
        </p:spPr>
        <p:txBody>
          <a:bodyPr>
            <a:normAutofit/>
          </a:bodyPr>
          <a:lstStyle/>
          <a:p>
            <a:r>
              <a:rPr lang="en-US"/>
              <a:t>Safety &amp; Hazards</a:t>
            </a:r>
            <a:endParaRPr lang="en-US" sz="3200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54A5EF-2160-5E73-4707-7AA94ECDE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074" y="1627911"/>
            <a:ext cx="7403520" cy="432781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endParaRPr lang="en-US" b="1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ea typeface="+mn-lt"/>
              <a:cs typeface="+mn-lt"/>
            </a:endParaRPr>
          </a:p>
          <a:p>
            <a:pPr marL="0" indent="0">
              <a:buClr>
                <a:srgbClr val="FFFFFF"/>
              </a:buClr>
              <a:buNone/>
            </a:pPr>
            <a:r>
              <a:rPr lang="en-US" b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Hazards-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Skin, eye and respiratory irritant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buClr>
                <a:srgbClr val="FFFFFF"/>
              </a:buClr>
              <a:buNone/>
            </a:pPr>
            <a:r>
              <a:rPr lang="en-US" b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Product Handling-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342900" indent="-342900"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Provide appropriate exhaust ventilation at places where dust is formed. 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buClr>
                <a:srgbClr val="FFFFFF"/>
              </a:buClr>
              <a:buNone/>
            </a:pPr>
            <a:r>
              <a:rPr lang="en-US" b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Personal Protective Equipment</a:t>
            </a: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(PPE)-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Eye Protection (Goggles)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Gloves ( Nitrile Rubber)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Respiratory Protection (N95 (US) or type P1 (EN 143))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buClr>
                <a:srgbClr val="FFFFFF"/>
              </a:buClr>
              <a:buNone/>
            </a:pPr>
            <a:r>
              <a:rPr lang="en-US" b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Storage -</a:t>
            </a:r>
            <a:endParaRPr lang="en-US" b="1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Keep container tightly closed in a dry and well-ventilated places.</a:t>
            </a:r>
            <a:endParaRPr lang="en-US">
              <a:latin typeface="Times New Roman"/>
            </a:endParaRPr>
          </a:p>
          <a:p>
            <a:pPr>
              <a:buClr>
                <a:srgbClr val="FFFFFF"/>
              </a:buClr>
            </a:pP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pic>
        <p:nvPicPr>
          <p:cNvPr id="3" name="Picture 4" descr="A picture containing text, sign, outdoor, yellow&#10;&#10;Description automatically generated">
            <a:extLst>
              <a:ext uri="{FF2B5EF4-FFF2-40B4-BE49-F238E27FC236}">
                <a16:creationId xmlns:a16="http://schemas.microsoft.com/office/drawing/2014/main" id="{36367F07-A444-2D18-142A-F2EEEDEC1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9085" y="794483"/>
            <a:ext cx="2514600" cy="1771650"/>
          </a:xfrm>
          <a:prstGeom prst="rect">
            <a:avLst/>
          </a:prstGeom>
        </p:spPr>
      </p:pic>
      <p:pic>
        <p:nvPicPr>
          <p:cNvPr id="5" name="Picture 5" descr="Icon&#10;&#10;Description automatically generated">
            <a:extLst>
              <a:ext uri="{FF2B5EF4-FFF2-40B4-BE49-F238E27FC236}">
                <a16:creationId xmlns:a16="http://schemas.microsoft.com/office/drawing/2014/main" id="{D31E3B5C-3240-FDF4-1409-EC0707FDBC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1944" y="3578713"/>
            <a:ext cx="1771650" cy="177165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0483C-07DF-ECE9-F14C-3F477C966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0474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6BB23-408D-DCCB-41A9-EA530E223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365760"/>
            <a:ext cx="9071009" cy="964615"/>
          </a:xfrm>
        </p:spPr>
        <p:txBody>
          <a:bodyPr>
            <a:normAutofit/>
          </a:bodyPr>
          <a:lstStyle/>
          <a:p>
            <a:r>
              <a:rPr lang="en-US"/>
              <a:t>Conclusion</a:t>
            </a:r>
            <a:endParaRPr lang="en-US" sz="3200"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54A5EF-2160-5E73-4707-7AA94ECDE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074" y="1627911"/>
            <a:ext cx="7403520" cy="432781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US" b="1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ea typeface="+mn-lt"/>
              <a:cs typeface="+mn-lt"/>
            </a:endParaRPr>
          </a:p>
          <a:p>
            <a:pPr marL="0" indent="0">
              <a:buClr>
                <a:srgbClr val="FFFFFF"/>
              </a:buClr>
              <a:buNone/>
            </a:pPr>
            <a:r>
              <a:rPr lang="en-US" b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We were able to 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Calculate our Material &amp; Energy Balances for our current plant capacity 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Construct our designated Process Flow Diagram.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</a:endParaRPr>
          </a:p>
          <a:p>
            <a:pPr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cs typeface="Times New Roman"/>
              </a:rPr>
              <a:t>Design &amp; size major equipment</a:t>
            </a:r>
          </a:p>
          <a:p>
            <a:pPr>
              <a:buClr>
                <a:srgbClr val="FFFFFF"/>
              </a:buClr>
            </a:pPr>
            <a:r>
              <a:rPr lang="en-US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cs typeface="Times New Roman"/>
              </a:rPr>
              <a:t>Complete a full economic analysis of plant</a:t>
            </a:r>
          </a:p>
          <a:p>
            <a:pPr>
              <a:buClr>
                <a:srgbClr val="FFFFFF"/>
              </a:buClr>
            </a:pPr>
            <a:br>
              <a:rPr lang="en-US"/>
            </a:br>
            <a:br>
              <a:rPr lang="en-US"/>
            </a:b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 marL="0" indent="0">
              <a:buClr>
                <a:srgbClr val="FFFFFF"/>
              </a:buClr>
              <a:buNone/>
            </a:pPr>
            <a:endParaRPr lang="en-US" b="1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0483C-07DF-ECE9-F14C-3F477C966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32</a:t>
            </a:fld>
            <a:endParaRPr lang="en-US"/>
          </a:p>
        </p:txBody>
      </p:sp>
      <p:pic>
        <p:nvPicPr>
          <p:cNvPr id="7" name="Picture 7" descr="Shape&#10;&#10;Description automatically generated">
            <a:extLst>
              <a:ext uri="{FF2B5EF4-FFF2-40B4-BE49-F238E27FC236}">
                <a16:creationId xmlns:a16="http://schemas.microsoft.com/office/drawing/2014/main" id="{F2081423-399C-343A-BABE-9116114EC6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923" t="12077" r="-383"/>
          <a:stretch/>
        </p:blipFill>
        <p:spPr>
          <a:xfrm>
            <a:off x="9736278" y="3634026"/>
            <a:ext cx="2110772" cy="1824791"/>
          </a:xfrm>
          <a:prstGeom prst="rect">
            <a:avLst/>
          </a:prstGeom>
        </p:spPr>
      </p:pic>
      <p:pic>
        <p:nvPicPr>
          <p:cNvPr id="9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CCC7BDA7-78E0-7B73-A7BB-47B1DFF8CD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3660" y="1151774"/>
            <a:ext cx="2153652" cy="142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7437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Extra Slide #3: Different prices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$4.30/kg- L-Methionine, $2.70/kg N-Acetyl-DL-Methionine</a:t>
            </a:r>
            <a:endParaRPr lang="en-US" b="1" i="1"/>
          </a:p>
          <a:p>
            <a:pPr marL="0" indent="0">
              <a:buNone/>
            </a:pPr>
            <a:r>
              <a:rPr lang="en-US" b="1" i="1"/>
              <a:t>Cost of Raw materials: $121.5 Million</a:t>
            </a:r>
          </a:p>
          <a:p>
            <a:pPr marL="0" indent="0">
              <a:buNone/>
            </a:pPr>
            <a:r>
              <a:rPr lang="en-US" b="1" i="1"/>
              <a:t>Total Annual Production Cost (C): $155 Million</a:t>
            </a:r>
            <a:endParaRPr lang="en-US"/>
          </a:p>
          <a:p>
            <a:pPr marL="0" indent="0">
              <a:buNone/>
            </a:pPr>
            <a:r>
              <a:rPr lang="en-US" b="1" i="1"/>
              <a:t>Total Annual Value of Products/sales (S</a:t>
            </a:r>
            <a:r>
              <a:rPr lang="en-US" i="1"/>
              <a:t>) : </a:t>
            </a:r>
            <a:r>
              <a:rPr lang="en-US" b="1" i="1"/>
              <a:t>$215 Million</a:t>
            </a:r>
            <a:endParaRPr lang="en-US" b="1"/>
          </a:p>
          <a:p>
            <a:pPr marL="0" indent="0">
              <a:buNone/>
            </a:pPr>
            <a:r>
              <a:rPr lang="en-US" b="1" i="1">
                <a:ea typeface="+mn-lt"/>
                <a:cs typeface="+mn-lt"/>
              </a:rPr>
              <a:t>Total Capital Investment (TCI): $31 Million</a:t>
            </a:r>
            <a:endParaRPr lang="en-US"/>
          </a:p>
          <a:p>
            <a:pPr marL="0" indent="0">
              <a:buNone/>
            </a:pPr>
            <a:r>
              <a:rPr lang="en-US" b="1" i="1">
                <a:ea typeface="+mn-lt"/>
                <a:cs typeface="+mn-lt"/>
              </a:rPr>
              <a:t>Payback Period (PBP): 1.2 years</a:t>
            </a:r>
            <a:endParaRPr lang="en-US"/>
          </a:p>
          <a:p>
            <a:pPr marL="0" indent="0">
              <a:buNone/>
            </a:pPr>
            <a:r>
              <a:rPr lang="en-US" b="1" i="1">
                <a:ea typeface="+mn-lt"/>
                <a:cs typeface="+mn-lt"/>
              </a:rPr>
              <a:t>Return on Investment(ROI): 59.2%/</a:t>
            </a:r>
            <a:r>
              <a:rPr lang="en-US" b="1" i="1" err="1">
                <a:ea typeface="+mn-lt"/>
                <a:cs typeface="+mn-lt"/>
              </a:rPr>
              <a:t>yr</a:t>
            </a:r>
            <a:endParaRPr lang="en-US" b="1" i="1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b="1" i="1">
                <a:ea typeface="+mn-lt"/>
                <a:cs typeface="+mn-lt"/>
              </a:rPr>
              <a:t>Internal Rate of Return: 47.6%/</a:t>
            </a:r>
            <a:r>
              <a:rPr lang="en-US" b="1" i="1" err="1">
                <a:ea typeface="+mn-lt"/>
                <a:cs typeface="+mn-lt"/>
              </a:rPr>
              <a:t>yr</a:t>
            </a:r>
            <a:endParaRPr lang="en-US" b="1" i="1">
              <a:ea typeface="+mn-lt"/>
              <a:cs typeface="+mn-lt"/>
            </a:endParaRPr>
          </a:p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942" y="2070243"/>
            <a:ext cx="3416972" cy="76210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033A3C-E9B3-02AE-EBEF-449D1C064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9991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Extra slide #3: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/>
              <a:t>$</a:t>
            </a:r>
            <a:r>
              <a:rPr lang="en-US">
                <a:latin typeface="Times New Roman"/>
                <a:cs typeface="Times New Roman"/>
              </a:rPr>
              <a:t>5/kg- L-Methionine, $2.70/kg N-Acetyl-DL-Methionine</a:t>
            </a:r>
            <a:endParaRPr lang="en-US" b="1" i="1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b="1" i="1">
                <a:latin typeface="Times New Roman"/>
                <a:cs typeface="Times New Roman"/>
              </a:rPr>
              <a:t>Cost of Raw materials: $121.5 Million</a:t>
            </a:r>
            <a:endParaRPr lang="en-US" b="1" i="1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b="1" i="1">
                <a:latin typeface="Times New Roman"/>
                <a:cs typeface="Times New Roman"/>
              </a:rPr>
              <a:t>Total Annual Production Cost (C): $150 Million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b="1" i="1">
                <a:latin typeface="Times New Roman"/>
                <a:cs typeface="Times New Roman"/>
              </a:rPr>
              <a:t>Total Annual Value of Products/sales (S</a:t>
            </a:r>
            <a:r>
              <a:rPr lang="en-US" i="1">
                <a:latin typeface="Times New Roman"/>
                <a:cs typeface="Times New Roman"/>
              </a:rPr>
              <a:t>) : </a:t>
            </a:r>
            <a:r>
              <a:rPr lang="en-US" b="1" i="1">
                <a:latin typeface="Times New Roman"/>
                <a:cs typeface="Times New Roman"/>
              </a:rPr>
              <a:t>$250 Million</a:t>
            </a:r>
            <a:endParaRPr lang="en-US" b="1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b="1" i="1">
                <a:latin typeface="Times New Roman"/>
                <a:ea typeface="+mn-lt"/>
                <a:cs typeface="+mn-lt"/>
              </a:rPr>
              <a:t>Total Capital Investment (TCI): $31 Million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b="1" i="1">
                <a:latin typeface="Times New Roman"/>
                <a:ea typeface="+mn-lt"/>
                <a:cs typeface="+mn-lt"/>
              </a:rPr>
              <a:t>Payback Period (PBP): 0.6yr</a:t>
            </a:r>
            <a:endParaRPr lang="en-US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b="1" i="1">
                <a:latin typeface="Times New Roman"/>
                <a:ea typeface="+mn-lt"/>
                <a:cs typeface="+mn-lt"/>
              </a:rPr>
              <a:t>Return on Investment(ROI): 130.4%/</a:t>
            </a:r>
            <a:r>
              <a:rPr lang="en-US" b="1" i="1" err="1">
                <a:latin typeface="Times New Roman"/>
                <a:ea typeface="+mn-lt"/>
                <a:cs typeface="+mn-lt"/>
              </a:rPr>
              <a:t>yr</a:t>
            </a:r>
            <a:endParaRPr lang="en-US" b="1" i="1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b="1" i="1">
                <a:latin typeface="Times New Roman"/>
                <a:ea typeface="+mn-lt"/>
                <a:cs typeface="+mn-lt"/>
              </a:rPr>
              <a:t>Internal Rate of Return: 47.6%/</a:t>
            </a:r>
            <a:r>
              <a:rPr lang="en-US" b="1" i="1" err="1">
                <a:latin typeface="Times New Roman"/>
                <a:ea typeface="+mn-lt"/>
                <a:cs typeface="+mn-lt"/>
              </a:rPr>
              <a:t>yr</a:t>
            </a:r>
            <a:endParaRPr lang="en-US" b="1" i="1">
              <a:latin typeface="Times New Roman"/>
              <a:ea typeface="+mn-lt"/>
              <a:cs typeface="+mn-lt"/>
            </a:endParaRPr>
          </a:p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138" y="1019062"/>
            <a:ext cx="4096322" cy="80973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A3C78E-2285-33CA-B026-D4FD99B26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6340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FAEAF-F13F-BE0C-5EEA-A3337D617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5" y="415447"/>
            <a:ext cx="6178192" cy="1340339"/>
          </a:xfrm>
        </p:spPr>
        <p:txBody>
          <a:bodyPr>
            <a:normAutofit/>
          </a:bodyPr>
          <a:lstStyle/>
          <a:p>
            <a:r>
              <a:rPr lang="en-US"/>
              <a:t>Economic Analysis</a:t>
            </a:r>
          </a:p>
        </p:txBody>
      </p:sp>
      <p:pic>
        <p:nvPicPr>
          <p:cNvPr id="4" name="Picture 4" descr="Chart&#10;&#10;Description automatically generated">
            <a:extLst>
              <a:ext uri="{FF2B5EF4-FFF2-40B4-BE49-F238E27FC236}">
                <a16:creationId xmlns:a16="http://schemas.microsoft.com/office/drawing/2014/main" id="{BE0BF9EF-655A-1017-8C8E-C4300961FD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593" y="755389"/>
            <a:ext cx="2991801" cy="1682888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5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D075C8C0-AD33-7D12-CB99-C82C790B32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5982" y="3953782"/>
            <a:ext cx="2991801" cy="1682888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00F2E-60FC-243D-0663-CF3AA0FCD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1882785"/>
            <a:ext cx="6787484" cy="400057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US" sz="1300" b="1"/>
          </a:p>
          <a:p>
            <a:pPr marL="0" indent="0">
              <a:lnSpc>
                <a:spcPct val="90000"/>
              </a:lnSpc>
              <a:buNone/>
            </a:pPr>
            <a:endParaRPr lang="en-US" sz="1300" b="1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200" b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P</a:t>
            </a:r>
            <a:r>
              <a:rPr lang="en-US" sz="1400" b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roduct</a:t>
            </a:r>
            <a:r>
              <a:rPr lang="en-US" sz="140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: L-Methionine- Price/kg (P):     , 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Annual amount of the product (A): 50,000 </a:t>
            </a:r>
            <a:r>
              <a:rPr lang="en-US" sz="1400" err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Metic</a:t>
            </a:r>
            <a:r>
              <a:rPr lang="en-US" sz="140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 tons/</a:t>
            </a:r>
            <a:r>
              <a:rPr lang="en-US" sz="1400" err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yr</a:t>
            </a:r>
            <a:r>
              <a:rPr lang="en-US" sz="140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= 45 Million kg/</a:t>
            </a:r>
            <a:r>
              <a:rPr lang="en-US" sz="1400" err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yr</a:t>
            </a: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ea typeface="+mn-lt"/>
              <a:cs typeface="+mn-lt"/>
            </a:endParaRPr>
          </a:p>
          <a:p>
            <a:pPr>
              <a:lnSpc>
                <a:spcPct val="90000"/>
              </a:lnSpc>
              <a:buNone/>
            </a:pPr>
            <a:r>
              <a:rPr lang="en-US" sz="1400" b="1" i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cs typeface="Times New Roman"/>
              </a:rPr>
              <a:t>Total Annual Value of Products/sales (S</a:t>
            </a:r>
            <a:r>
              <a:rPr lang="en-US" sz="1400" i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cs typeface="Times New Roman"/>
              </a:rPr>
              <a:t>) </a:t>
            </a:r>
            <a:r>
              <a:rPr lang="en-US" sz="140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cs typeface="Times New Roman"/>
              </a:rPr>
              <a:t>: P ($/kg) × A (kg/</a:t>
            </a:r>
            <a:r>
              <a:rPr lang="en-US" sz="1400" err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cs typeface="Times New Roman"/>
              </a:rPr>
              <a:t>yr</a:t>
            </a:r>
            <a:r>
              <a:rPr lang="en-US" sz="140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cs typeface="Times New Roman"/>
              </a:rPr>
              <a:t>)</a:t>
            </a: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ea typeface="+mn-lt"/>
              <a:cs typeface="Times New Roman"/>
            </a:endParaRPr>
          </a:p>
          <a:p>
            <a:pPr>
              <a:lnSpc>
                <a:spcPct val="90000"/>
              </a:lnSpc>
              <a:buNone/>
            </a:pPr>
            <a:r>
              <a:rPr lang="en-US" sz="1400" b="1" i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Total Annual Cost of Raw Materials</a:t>
            </a:r>
            <a:r>
              <a:rPr lang="en-US" sz="140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: RP ($/kg) × RA (kg/</a:t>
            </a:r>
            <a:r>
              <a:rPr lang="en-US" sz="1400" err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yr</a:t>
            </a:r>
            <a:r>
              <a:rPr lang="en-US" sz="140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)</a:t>
            </a:r>
          </a:p>
          <a:p>
            <a:pPr>
              <a:lnSpc>
                <a:spcPct val="90000"/>
              </a:lnSpc>
              <a:buNone/>
            </a:pPr>
            <a:r>
              <a:rPr lang="en-US" sz="1400" b="1" i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cs typeface="Times New Roman"/>
              </a:rPr>
              <a:t>Total Annual Production Cost (C)</a:t>
            </a:r>
            <a:r>
              <a:rPr lang="en-US" sz="1400" i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cs typeface="Times New Roman"/>
              </a:rPr>
              <a:t>: Cost of Manufacture (COM) + General Expense (GE)= </a:t>
            </a: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ea typeface="+mn-lt"/>
              <a:cs typeface="Times New Roman"/>
            </a:endParaRPr>
          </a:p>
          <a:p>
            <a:pPr>
              <a:lnSpc>
                <a:spcPct val="90000"/>
              </a:lnSpc>
              <a:buNone/>
            </a:pPr>
            <a:r>
              <a:rPr lang="en-US" sz="1400" b="1" i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Gross earnings or profit</a:t>
            </a:r>
            <a:r>
              <a:rPr lang="en-US" sz="140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= </a:t>
            </a:r>
            <a:r>
              <a:rPr lang="en-US" sz="1400" i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Total Annual Value of Products/sales (S) - Total Annual Production Cost (C) </a:t>
            </a: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ea typeface="+mn-lt"/>
              <a:cs typeface="+mn-lt"/>
            </a:endParaRPr>
          </a:p>
          <a:p>
            <a:pPr>
              <a:lnSpc>
                <a:spcPct val="90000"/>
              </a:lnSpc>
              <a:buNone/>
            </a:pPr>
            <a:r>
              <a:rPr lang="en-US" sz="1400" b="1" i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Operating  Labor Cost</a:t>
            </a:r>
            <a:r>
              <a:rPr lang="en-US" sz="1400" i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:  Shift Time (</a:t>
            </a:r>
            <a:r>
              <a:rPr lang="en-US" sz="1400" i="1" err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hr</a:t>
            </a:r>
            <a:r>
              <a:rPr lang="en-US" sz="1400" i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) * Number of shifts per day * Laborers per shift * Laborer rate ($/</a:t>
            </a:r>
            <a:r>
              <a:rPr lang="en-US" sz="1400" i="1" err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hr</a:t>
            </a:r>
            <a:r>
              <a:rPr lang="en-US" sz="1400" i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) </a:t>
            </a: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ea typeface="+mn-lt"/>
              <a:cs typeface="+mn-lt"/>
            </a:endParaRPr>
          </a:p>
          <a:p>
            <a:pPr>
              <a:lnSpc>
                <a:spcPct val="90000"/>
              </a:lnSpc>
              <a:buNone/>
            </a:pPr>
            <a:r>
              <a:rPr lang="en-US" sz="1400" b="1" i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Purchased Equipment Cost:  </a:t>
            </a:r>
            <a:r>
              <a:rPr lang="en-US" sz="1400" i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Σ of all Equipment based on size and Power </a:t>
            </a: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ea typeface="+mn-lt"/>
              <a:cs typeface="+mn-lt"/>
            </a:endParaRPr>
          </a:p>
          <a:p>
            <a:pPr>
              <a:lnSpc>
                <a:spcPct val="90000"/>
              </a:lnSpc>
              <a:buNone/>
            </a:pPr>
            <a:r>
              <a:rPr lang="en-US" sz="1400" b="1" i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Total Capital Investment (TCI): </a:t>
            </a:r>
            <a:r>
              <a:rPr lang="en-US" sz="1400" i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/>
                <a:ea typeface="+mn-lt"/>
                <a:cs typeface="+mn-lt"/>
              </a:rPr>
              <a:t> Direct cost + Indirect cost + Working Capital:</a:t>
            </a: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4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20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endParaRPr lang="en-US" sz="13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4FBCA-CFCA-8DC7-3B2E-24D199F2F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089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013E0-0907-A18A-CA21-72C5882FC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578" y="-333027"/>
            <a:ext cx="9692640" cy="1325562"/>
          </a:xfrm>
        </p:spPr>
        <p:txBody>
          <a:bodyPr/>
          <a:lstStyle/>
          <a:p>
            <a:r>
              <a:rPr lang="en-US"/>
              <a:t>Extra slide #2: Plant 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82832-6A47-1CD4-19AB-ACECC9436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784" y="876300"/>
            <a:ext cx="10567595" cy="57520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/>
              <a:t>Land Size</a:t>
            </a:r>
          </a:p>
          <a:p>
            <a:r>
              <a:rPr lang="en-US" b="1"/>
              <a:t>Geography of the Community</a:t>
            </a:r>
            <a:endParaRPr lang="en-US"/>
          </a:p>
          <a:p>
            <a:r>
              <a:rPr lang="en-US" b="1"/>
              <a:t>Population of the Community</a:t>
            </a:r>
          </a:p>
          <a:p>
            <a:r>
              <a:rPr lang="en-US" b="1"/>
              <a:t>Industrial Water Supply</a:t>
            </a:r>
          </a:p>
          <a:p>
            <a:r>
              <a:rPr lang="en-US" b="1"/>
              <a:t>Climate</a:t>
            </a:r>
          </a:p>
          <a:p>
            <a:r>
              <a:rPr lang="en-US" b="1"/>
              <a:t>Population</a:t>
            </a:r>
          </a:p>
          <a:p>
            <a:endParaRPr lang="en-US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C99DD-12D6-6F9B-3616-27BBD0B86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075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013E0-0907-A18A-CA21-72C5882FC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578" y="-333027"/>
            <a:ext cx="8178410" cy="1227870"/>
          </a:xfrm>
        </p:spPr>
        <p:txBody>
          <a:bodyPr/>
          <a:lstStyle/>
          <a:p>
            <a:r>
              <a:rPr lang="en-US"/>
              <a:t>Extra - PFD </a:t>
            </a:r>
          </a:p>
        </p:txBody>
      </p:sp>
      <p:pic>
        <p:nvPicPr>
          <p:cNvPr id="4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3FA0707F-C8DA-FF5A-F68C-0EF5F91713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9476" y="609258"/>
            <a:ext cx="11202595" cy="6041924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E82B9E-EA76-C6D7-29E7-A0271D048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8927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7B224-4F40-E7DB-BA4A-3E08025E8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90" y="-519505"/>
            <a:ext cx="9692640" cy="1325562"/>
          </a:xfrm>
        </p:spPr>
        <p:txBody>
          <a:bodyPr>
            <a:normAutofit/>
          </a:bodyPr>
          <a:lstStyle/>
          <a:p>
            <a:r>
              <a:rPr lang="en-US"/>
              <a:t>Extra slide #1 Economic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C6FB3-54D7-D047-64EF-0F696EC6A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901" y="925046"/>
            <a:ext cx="5970332" cy="57257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i="1">
                <a:ea typeface="+mn-lt"/>
                <a:cs typeface="+mn-lt"/>
              </a:rPr>
              <a:t>Cost of Manufacture (COM): </a:t>
            </a:r>
            <a:r>
              <a:rPr lang="en-US" i="1">
                <a:ea typeface="+mn-lt"/>
                <a:cs typeface="+mn-lt"/>
              </a:rPr>
              <a:t>Raw materials + utilities + operations (labor) + maintenance + operating overhead + property taxes + Insurance + depreciation</a:t>
            </a:r>
          </a:p>
          <a:p>
            <a:r>
              <a:rPr lang="en-US" b="1" i="1"/>
              <a:t>COM</a:t>
            </a:r>
            <a:r>
              <a:rPr lang="en-US" i="1"/>
              <a:t>= </a:t>
            </a:r>
          </a:p>
          <a:p>
            <a:r>
              <a:rPr lang="en-US" b="1" i="1"/>
              <a:t>General Expense (GE): </a:t>
            </a:r>
            <a:r>
              <a:rPr lang="en-US" i="1"/>
              <a:t>Selling expense + direct research + allocated research + management incentive compensation</a:t>
            </a:r>
          </a:p>
          <a:p>
            <a:r>
              <a:rPr lang="en-US" b="1" i="1"/>
              <a:t>GE</a:t>
            </a:r>
            <a:r>
              <a:rPr lang="en-US" i="1"/>
              <a:t>= </a:t>
            </a:r>
          </a:p>
          <a:p>
            <a:r>
              <a:rPr lang="en-US" i="1"/>
              <a:t>Annual Operating Labor costs: </a:t>
            </a:r>
          </a:p>
          <a:p>
            <a:pPr marL="0" indent="0">
              <a:buNone/>
            </a:pPr>
            <a:endParaRPr lang="en-US" i="1"/>
          </a:p>
          <a:p>
            <a:endParaRPr lang="en-US" i="1"/>
          </a:p>
          <a:p>
            <a:endParaRPr lang="en-US" i="1"/>
          </a:p>
        </p:txBody>
      </p:sp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8912E71A-1DA0-F769-47D1-519E154822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469" y="921250"/>
            <a:ext cx="4011671" cy="233637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25E7E6-162C-72D9-B761-E57A57178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9721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B3516BD-64C7-48EF-A342-9F00D167E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6" cy="557106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65100" dist="38100" dir="5400000" sx="102000" sy="10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Diagram, schematic&#10;&#10;Description automatically generated">
            <a:extLst>
              <a:ext uri="{FF2B5EF4-FFF2-40B4-BE49-F238E27FC236}">
                <a16:creationId xmlns:a16="http://schemas.microsoft.com/office/drawing/2014/main" id="{2E6BF197-A401-2226-D852-9B078C05AA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18256" y="811505"/>
            <a:ext cx="9755486" cy="524357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C34542-F7E3-77A6-ED82-B1B92BF1F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4012" y="6340477"/>
            <a:ext cx="55116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D57F1E4F-1CFF-5643-939E-217C01CDF565}" type="slidenum">
              <a:rPr lang="en-US" dirty="0"/>
              <a:pPr defTabSz="457200">
                <a:spcAft>
                  <a:spcPts val="600"/>
                </a:spcAft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3831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76EF536B3242468B14A5BBC4937E87" ma:contentTypeVersion="7" ma:contentTypeDescription="Create a new document." ma:contentTypeScope="" ma:versionID="844bb34c7f2f25df03491770890b1049">
  <xsd:schema xmlns:xsd="http://www.w3.org/2001/XMLSchema" xmlns:xs="http://www.w3.org/2001/XMLSchema" xmlns:p="http://schemas.microsoft.com/office/2006/metadata/properties" xmlns:ns2="eda90f9a-9647-4842-88e5-ee1a67503654" targetNamespace="http://schemas.microsoft.com/office/2006/metadata/properties" ma:root="true" ma:fieldsID="ac1aab65100527673501a7720df6abad" ns2:_="">
    <xsd:import namespace="eda90f9a-9647-4842-88e5-ee1a675036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a90f9a-9647-4842-88e5-ee1a675036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E948064-C83F-4141-B5D8-95D44322303A}">
  <ds:schemaRefs>
    <ds:schemaRef ds:uri="eda90f9a-9647-4842-88e5-ee1a6750365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3D5580D-E388-4B3C-A852-0A9CE672D3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C79CCA-28F0-435E-A9B4-7580E2FBAE46}">
  <ds:schemaRefs>
    <ds:schemaRef ds:uri="eda90f9a-9647-4842-88e5-ee1a6750365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39</Slides>
  <Notes>18</Notes>
  <HiddenSlides>6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Mesh</vt:lpstr>
      <vt:lpstr>CHEG 4248 Senior Design II</vt:lpstr>
      <vt:lpstr>Agenda Outline</vt:lpstr>
      <vt:lpstr>Project Scope</vt:lpstr>
      <vt:lpstr>Project Deliverables </vt:lpstr>
      <vt:lpstr>Gantt Chart</vt:lpstr>
      <vt:lpstr>Background</vt:lpstr>
      <vt:lpstr>What is L-Methionine?</vt:lpstr>
      <vt:lpstr>Uses</vt:lpstr>
      <vt:lpstr>Design Basis</vt:lpstr>
      <vt:lpstr>Process Description</vt:lpstr>
      <vt:lpstr>Process Chemistry</vt:lpstr>
      <vt:lpstr>Process Flow Diagram</vt:lpstr>
      <vt:lpstr>Material &amp; Energy Balance Summary</vt:lpstr>
      <vt:lpstr>Material Balance Summary</vt:lpstr>
      <vt:lpstr>Energy balance Summary</vt:lpstr>
      <vt:lpstr>Economic Analysis</vt:lpstr>
      <vt:lpstr>Summary of the Economic Analysis</vt:lpstr>
      <vt:lpstr>Overview of  Capital Investment cost</vt:lpstr>
      <vt:lpstr>Cash Flow Diagram</vt:lpstr>
      <vt:lpstr>Equipment design and specifications </vt:lpstr>
      <vt:lpstr>Design Calculations: Enzyme Reactor </vt:lpstr>
      <vt:lpstr>Design Specification: Enzyme Column</vt:lpstr>
      <vt:lpstr>Design: Evaporator</vt:lpstr>
      <vt:lpstr>Long Tube Vertical Evaporator: E-102</vt:lpstr>
      <vt:lpstr>Process Safety HAZOP &amp; Risk Analysis</vt:lpstr>
      <vt:lpstr>HAZOP Analysis: ENZYME COLUMN/REACTOR</vt:lpstr>
      <vt:lpstr>P&amp;ID - Enzyme/Catalytic Membrane reactor </vt:lpstr>
      <vt:lpstr>Cont'd : Layers of Protection analysis</vt:lpstr>
      <vt:lpstr>Cont'd : Risk analysis</vt:lpstr>
      <vt:lpstr>Aspen - Simulation Report</vt:lpstr>
      <vt:lpstr>Safety &amp; Hazards</vt:lpstr>
      <vt:lpstr>Conclusion</vt:lpstr>
      <vt:lpstr>Extra Slide #3: Different prices</vt:lpstr>
      <vt:lpstr>Extra slide #3: </vt:lpstr>
      <vt:lpstr>Economic Analysis</vt:lpstr>
      <vt:lpstr>Extra slide #2: Plant Location</vt:lpstr>
      <vt:lpstr>Extra - PFD </vt:lpstr>
      <vt:lpstr>Extra slide #1 Economic Analysis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Ibrahim Oluwamayowa Arogundade</dc:creator>
  <cp:revision>9</cp:revision>
  <dcterms:created xsi:type="dcterms:W3CDTF">2022-04-18T21:10:19Z</dcterms:created>
  <dcterms:modified xsi:type="dcterms:W3CDTF">2022-04-23T19:20:02Z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0x0101009476EF536B3242468B14A5BBC4937E87</vt:lpwstr>
  </property>
</Properties>
</file>