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5143500" cx="9144000"/>
  <p:notesSz cx="6858000" cy="9144000"/>
  <p:embeddedFontLst>
    <p:embeddedFont>
      <p:font typeface="IBM Plex Sans"/>
      <p:regular r:id="rId59"/>
      <p:bold r:id="rId60"/>
      <p:italic r:id="rId61"/>
      <p:boldItalic r:id="rId62"/>
    </p:embeddedFont>
    <p:embeddedFont>
      <p:font typeface="Roboto Slab"/>
      <p:regular r:id="rId63"/>
      <p:bold r:id="rId64"/>
    </p:embeddedFont>
    <p:embeddedFont>
      <p:font typeface="IBM Plex Serif SemiBold"/>
      <p:regular r:id="rId65"/>
      <p:bold r:id="rId66"/>
      <p:italic r:id="rId67"/>
      <p:boldItalic r:id="rId68"/>
    </p:embeddedFont>
    <p:embeddedFont>
      <p:font typeface="IBM Plex Serif"/>
      <p:regular r:id="rId69"/>
      <p:bold r:id="rId70"/>
      <p:italic r:id="rId71"/>
      <p:boldItalic r:id="rId72"/>
    </p:embeddedFont>
    <p:embeddedFont>
      <p:font typeface="IBM Plex Serif Medium"/>
      <p:regular r:id="rId73"/>
      <p:bold r:id="rId74"/>
      <p:italic r:id="rId75"/>
      <p:boldItalic r:id="rId76"/>
    </p:embeddedFont>
    <p:embeddedFont>
      <p:font typeface="Merriweather"/>
      <p:regular r:id="rId77"/>
      <p:bold r:id="rId78"/>
      <p:italic r:id="rId79"/>
      <p:boldItalic r:id="rId80"/>
    </p:embeddedFont>
    <p:embeddedFont>
      <p:font typeface="Roboto Slab Medium"/>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Christina Pungerchar"/>
  <p:cmAuthor clrIdx="1" id="1" initials="" lastIdx="2" name="Ironzombiegod"/>
  <p:cmAuthor clrIdx="2" id="2" initials="" lastIdx="1" name="John Weston Barrett"/>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185AFE-7F2C-4678-B09C-8F998FC79059}">
  <a:tblStyle styleId="{81185AFE-7F2C-4678-B09C-8F998FC7905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ADEE308-5F35-401C-8D2F-4C834660E977}"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Merriweather-boldItalic.fntdata"/><Relationship Id="rId82" Type="http://schemas.openxmlformats.org/officeDocument/2006/relationships/font" Target="fonts/RobotoSlabMedium-bold.fntdata"/><Relationship Id="rId81" Type="http://schemas.openxmlformats.org/officeDocument/2006/relationships/font" Target="fonts/RobotoSlab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IBMPlexSerifMedium-regular.fntdata"/><Relationship Id="rId72" Type="http://schemas.openxmlformats.org/officeDocument/2006/relationships/font" Target="fonts/IBMPlexSerif-boldItalic.fntdata"/><Relationship Id="rId31" Type="http://schemas.openxmlformats.org/officeDocument/2006/relationships/slide" Target="slides/slide25.xml"/><Relationship Id="rId75" Type="http://schemas.openxmlformats.org/officeDocument/2006/relationships/font" Target="fonts/IBMPlexSerifMedium-italic.fntdata"/><Relationship Id="rId30" Type="http://schemas.openxmlformats.org/officeDocument/2006/relationships/slide" Target="slides/slide24.xml"/><Relationship Id="rId74" Type="http://schemas.openxmlformats.org/officeDocument/2006/relationships/font" Target="fonts/IBMPlexSerifMedium-bold.fntdata"/><Relationship Id="rId33" Type="http://schemas.openxmlformats.org/officeDocument/2006/relationships/slide" Target="slides/slide27.xml"/><Relationship Id="rId77" Type="http://schemas.openxmlformats.org/officeDocument/2006/relationships/font" Target="fonts/Merriweather-regular.fntdata"/><Relationship Id="rId32" Type="http://schemas.openxmlformats.org/officeDocument/2006/relationships/slide" Target="slides/slide26.xml"/><Relationship Id="rId76" Type="http://schemas.openxmlformats.org/officeDocument/2006/relationships/font" Target="fonts/IBMPlexSerifMedium-boldItalic.fntdata"/><Relationship Id="rId35" Type="http://schemas.openxmlformats.org/officeDocument/2006/relationships/slide" Target="slides/slide29.xml"/><Relationship Id="rId79" Type="http://schemas.openxmlformats.org/officeDocument/2006/relationships/font" Target="fonts/Merriweather-italic.fntdata"/><Relationship Id="rId34" Type="http://schemas.openxmlformats.org/officeDocument/2006/relationships/slide" Target="slides/slide28.xml"/><Relationship Id="rId78" Type="http://schemas.openxmlformats.org/officeDocument/2006/relationships/font" Target="fonts/Merriweather-bold.fntdata"/><Relationship Id="rId71" Type="http://schemas.openxmlformats.org/officeDocument/2006/relationships/font" Target="fonts/IBMPlexSerif-italic.fntdata"/><Relationship Id="rId70" Type="http://schemas.openxmlformats.org/officeDocument/2006/relationships/font" Target="fonts/IBMPlexSerif-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BMPlexSans-boldItalic.fntdata"/><Relationship Id="rId61" Type="http://schemas.openxmlformats.org/officeDocument/2006/relationships/font" Target="fonts/IBMPlexSans-italic.fntdata"/><Relationship Id="rId20" Type="http://schemas.openxmlformats.org/officeDocument/2006/relationships/slide" Target="slides/slide14.xml"/><Relationship Id="rId64" Type="http://schemas.openxmlformats.org/officeDocument/2006/relationships/font" Target="fonts/RobotoSlab-bold.fntdata"/><Relationship Id="rId63" Type="http://schemas.openxmlformats.org/officeDocument/2006/relationships/font" Target="fonts/RobotoSlab-regular.fntdata"/><Relationship Id="rId22" Type="http://schemas.openxmlformats.org/officeDocument/2006/relationships/slide" Target="slides/slide16.xml"/><Relationship Id="rId66" Type="http://schemas.openxmlformats.org/officeDocument/2006/relationships/font" Target="fonts/IBMPlexSerifSemiBold-bold.fntdata"/><Relationship Id="rId21" Type="http://schemas.openxmlformats.org/officeDocument/2006/relationships/slide" Target="slides/slide15.xml"/><Relationship Id="rId65" Type="http://schemas.openxmlformats.org/officeDocument/2006/relationships/font" Target="fonts/IBMPlexSerifSemiBold-regular.fntdata"/><Relationship Id="rId24" Type="http://schemas.openxmlformats.org/officeDocument/2006/relationships/slide" Target="slides/slide18.xml"/><Relationship Id="rId68" Type="http://schemas.openxmlformats.org/officeDocument/2006/relationships/font" Target="fonts/IBMPlexSerifSemiBold-boldItalic.fntdata"/><Relationship Id="rId23" Type="http://schemas.openxmlformats.org/officeDocument/2006/relationships/slide" Target="slides/slide17.xml"/><Relationship Id="rId67" Type="http://schemas.openxmlformats.org/officeDocument/2006/relationships/font" Target="fonts/IBMPlexSerifSemiBold-italic.fntdata"/><Relationship Id="rId60" Type="http://schemas.openxmlformats.org/officeDocument/2006/relationships/font" Target="fonts/IBMPlexSans-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IBMPlexSerif-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IBMPlexSans-regular.fntdata"/><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4-18T12:34:54.902">
    <p:pos x="495" y="1916"/>
    <p:text>Suggest a couple of screen shots from ClickUp into the back up to indicate the Project Management efforts.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2-04-18T19:02:27.793">
    <p:pos x="6000" y="0"/>
    <p:text>would this be better having all 3 of the locations side by side like this?</p:text>
  </p:cm>
  <p:cm authorId="2" idx="1" dt="2022-04-18T19:02:27.793">
    <p:pos x="6000" y="0"/>
    <p:text>I think this is fine</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2" dt="2022-04-18T21:59:20.173">
    <p:pos x="6000" y="0"/>
    <p:text>are these available for turn in?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f6da911610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f6da91161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f6da911610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f6da91161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f6da911610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f6da91161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f6da911610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f6da91161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f7dc5583d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f7dc5583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f7dc5583d6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f7dc5583d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f6da911610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f6da91161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210bc2007d_3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210bc2007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f7dc5583d6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f7dc5583d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Talk about the picture. Clusters of known components able to service 5 million people each. Rolling out these clusters when capacity needs to be added.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210bc2007d_3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210bc2007d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Off the shelf helps with speed and ease of data center construction</a:t>
            </a:r>
            <a:endParaRPr/>
          </a:p>
          <a:p>
            <a:pPr indent="0" lvl="0" marL="0" rtl="0" algn="l">
              <a:spcBef>
                <a:spcPts val="0"/>
              </a:spcBef>
              <a:spcAft>
                <a:spcPts val="0"/>
              </a:spcAft>
              <a:buNone/>
            </a:pPr>
            <a:r>
              <a:rPr lang="en"/>
              <a:t>Tiered storage- talk about cost savings vs all flash. 1st byte lag &amp; cache miss penalty.</a:t>
            </a:r>
            <a:endParaRPr/>
          </a:p>
          <a:p>
            <a:pPr indent="0" lvl="0" marL="0" rtl="0" algn="l">
              <a:spcBef>
                <a:spcPts val="0"/>
              </a:spcBef>
              <a:spcAft>
                <a:spcPts val="0"/>
              </a:spcAft>
              <a:buNone/>
            </a:pPr>
            <a:r>
              <a:rPr lang="en"/>
              <a:t>Qumulo &amp; erasure coding- talk about how qumulo easily manages data quickly. Briefly explain Erasure coding and how it gives data redundancy. Talk about how Qumulo allows for intersite data backups which gives extra redundancy and allows for a full data center site failover.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24a8ddeaf9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24a8ddeaf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24a8ddeaf9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24a8ddeaf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2113b93d9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2113b93d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210bc2007d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210bc2007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210bc2007d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210bc2007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210bc2007d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210bc2007d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2113b93d95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2113b93d9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210bc2007d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210bc2007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Further Slides in Backup will go more in depth for location info</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20f218e4c5_5_3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20f218e4c5_5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120f218e4c5_5_3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120f218e4c5_5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20f218e4c5_5_3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120f218e4c5_5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f7dc5583d6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f7dc5583d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2481a08743_2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2481a0874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24a8ddeaf9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24a8ddea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24a8ddeaf9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124a8ddeaf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f7dc5583d6_0_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f7dc5583d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f7dc5583d6_0_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f7dc5583d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f7dc5583d6_0_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f7dc5583d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f89f48fa8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f89f48fa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f7dc5583d6_0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f7dc5583d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24d7bc8a53_5_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24d7bc8a53_5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f7dc5583d6_0_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f7dc5583d6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01bb18275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01bb18275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f7dc5583d6_0_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f7dc5583d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120f218e4c5_5_3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120f218e4c5_5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20f218e4c5_5_4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20f218e4c5_5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120f218e4c5_5_4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120f218e4c5_5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210bc2007d_1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1210bc2007d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210bc2007d_1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1210bc2007d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1210bc2007d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1210bc2007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210bc2007d_3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1210bc2007d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2481a08743_2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2481a08743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12481a08743_2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12481a08743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12481a08743_2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12481a08743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12113b93d95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12113b93d9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20f218e4c5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120f218e4c5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120f218e4c5_5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120f218e4c5_5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120f218e4c5_5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120f218e4c5_5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120f218e4c5_5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120f218e4c5_5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120f218e4c5_5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120f218e4c5_5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rgbClr val="040F20">
              <a:alpha val="49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393600" y="393650"/>
            <a:ext cx="8356800" cy="4356300"/>
          </a:xfrm>
          <a:prstGeom prst="snip1Rect">
            <a:avLst>
              <a:gd fmla="val 50000"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787200" y="1494625"/>
            <a:ext cx="5754000" cy="2154300"/>
          </a:xfrm>
          <a:prstGeom prst="rect">
            <a:avLst/>
          </a:prstGeom>
        </p:spPr>
        <p:txBody>
          <a:bodyPr anchorCtr="0" anchor="ctr" bIns="0" lIns="0" spcFirstLastPara="1" rIns="0" wrap="square" tIns="0">
            <a:noAutofit/>
          </a:bodyPr>
          <a:lstStyle>
            <a:lvl1pPr lvl="0">
              <a:spcBef>
                <a:spcPts val="0"/>
              </a:spcBef>
              <a:spcAft>
                <a:spcPts val="0"/>
              </a:spcAft>
              <a:buSzPts val="5400"/>
              <a:buNone/>
              <a:defRPr sz="5400"/>
            </a:lvl1pPr>
            <a:lvl2pPr lvl="1">
              <a:spcBef>
                <a:spcPts val="0"/>
              </a:spcBef>
              <a:spcAft>
                <a:spcPts val="0"/>
              </a:spcAft>
              <a:buSzPts val="5400"/>
              <a:buNone/>
              <a:defRPr sz="5400"/>
            </a:lvl2pPr>
            <a:lvl3pPr lvl="2">
              <a:spcBef>
                <a:spcPts val="0"/>
              </a:spcBef>
              <a:spcAft>
                <a:spcPts val="0"/>
              </a:spcAft>
              <a:buSzPts val="5400"/>
              <a:buNone/>
              <a:defRPr sz="5400"/>
            </a:lvl3pPr>
            <a:lvl4pPr lvl="3">
              <a:spcBef>
                <a:spcPts val="0"/>
              </a:spcBef>
              <a:spcAft>
                <a:spcPts val="0"/>
              </a:spcAft>
              <a:buSzPts val="5400"/>
              <a:buNone/>
              <a:defRPr sz="5400"/>
            </a:lvl4pPr>
            <a:lvl5pPr lvl="4">
              <a:spcBef>
                <a:spcPts val="0"/>
              </a:spcBef>
              <a:spcAft>
                <a:spcPts val="0"/>
              </a:spcAft>
              <a:buSzPts val="5400"/>
              <a:buNone/>
              <a:defRPr sz="5400"/>
            </a:lvl5pPr>
            <a:lvl6pPr lvl="5">
              <a:spcBef>
                <a:spcPts val="0"/>
              </a:spcBef>
              <a:spcAft>
                <a:spcPts val="0"/>
              </a:spcAft>
              <a:buSzPts val="5400"/>
              <a:buNone/>
              <a:defRPr sz="5400"/>
            </a:lvl6pPr>
            <a:lvl7pPr lvl="6">
              <a:spcBef>
                <a:spcPts val="0"/>
              </a:spcBef>
              <a:spcAft>
                <a:spcPts val="0"/>
              </a:spcAft>
              <a:buSzPts val="5400"/>
              <a:buNone/>
              <a:defRPr sz="5400"/>
            </a:lvl7pPr>
            <a:lvl8pPr lvl="7">
              <a:spcBef>
                <a:spcPts val="0"/>
              </a:spcBef>
              <a:spcAft>
                <a:spcPts val="0"/>
              </a:spcAft>
              <a:buSzPts val="5400"/>
              <a:buNone/>
              <a:defRPr sz="5400"/>
            </a:lvl8pPr>
            <a:lvl9pPr lvl="8">
              <a:spcBef>
                <a:spcPts val="0"/>
              </a:spcBef>
              <a:spcAft>
                <a:spcPts val="0"/>
              </a:spcAft>
              <a:buSzPts val="5400"/>
              <a:buNone/>
              <a:defRPr sz="54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393600" y="393650"/>
            <a:ext cx="8356800" cy="4356300"/>
          </a:xfrm>
          <a:prstGeom prst="snip1Rect">
            <a:avLst>
              <a:gd fmla="val 50000"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ctrTitle"/>
          </p:nvPr>
        </p:nvSpPr>
        <p:spPr>
          <a:xfrm>
            <a:off x="787200" y="1494625"/>
            <a:ext cx="5727000" cy="1260600"/>
          </a:xfrm>
          <a:prstGeom prst="rect">
            <a:avLst/>
          </a:prstGeom>
        </p:spPr>
        <p:txBody>
          <a:bodyPr anchorCtr="0" anchor="b" bIns="0" lIns="0" spcFirstLastPara="1" rIns="0" wrap="square" tIns="0">
            <a:no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17" name="Google Shape;17;p3"/>
          <p:cNvSpPr txBox="1"/>
          <p:nvPr>
            <p:ph idx="1" type="subTitle"/>
          </p:nvPr>
        </p:nvSpPr>
        <p:spPr>
          <a:xfrm>
            <a:off x="787200" y="2860554"/>
            <a:ext cx="5727000" cy="852900"/>
          </a:xfrm>
          <a:prstGeom prst="rect">
            <a:avLst/>
          </a:prstGeom>
        </p:spPr>
        <p:txBody>
          <a:bodyPr anchorCtr="0" anchor="t" bIns="0" lIns="0" spcFirstLastPara="1" rIns="0" wrap="square" tIns="0">
            <a:noAutofit/>
          </a:bodyPr>
          <a:lstStyle>
            <a:lvl1pPr lvl="0" rtl="0">
              <a:spcBef>
                <a:spcPts val="0"/>
              </a:spcBef>
              <a:spcAft>
                <a:spcPts val="0"/>
              </a:spcAft>
              <a:buSzPts val="2400"/>
              <a:buNone/>
              <a:defRPr>
                <a:solidFill>
                  <a:schemeClr val="accent1"/>
                </a:solidFill>
              </a:defRPr>
            </a:lvl1pPr>
            <a:lvl2pPr lvl="1" rtl="0">
              <a:spcBef>
                <a:spcPts val="0"/>
              </a:spcBef>
              <a:spcAft>
                <a:spcPts val="0"/>
              </a:spcAft>
              <a:buSzPts val="3000"/>
              <a:buNone/>
              <a:defRPr sz="3000">
                <a:solidFill>
                  <a:schemeClr val="accent1"/>
                </a:solidFill>
              </a:defRPr>
            </a:lvl2pPr>
            <a:lvl3pPr lvl="2" rtl="0">
              <a:spcBef>
                <a:spcPts val="0"/>
              </a:spcBef>
              <a:spcAft>
                <a:spcPts val="0"/>
              </a:spcAft>
              <a:buSzPts val="3000"/>
              <a:buNone/>
              <a:defRPr sz="3000">
                <a:solidFill>
                  <a:schemeClr val="accent1"/>
                </a:solidFill>
              </a:defRPr>
            </a:lvl3pPr>
            <a:lvl4pPr lvl="3" rtl="0">
              <a:spcBef>
                <a:spcPts val="0"/>
              </a:spcBef>
              <a:spcAft>
                <a:spcPts val="0"/>
              </a:spcAft>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8" name="Shape 18"/>
        <p:cNvGrpSpPr/>
        <p:nvPr/>
      </p:nvGrpSpPr>
      <p:grpSpPr>
        <a:xfrm>
          <a:off x="0" y="0"/>
          <a:ext cx="0" cy="0"/>
          <a:chOff x="0" y="0"/>
          <a:chExt cx="0" cy="0"/>
        </a:xfrm>
      </p:grpSpPr>
      <p:sp>
        <p:nvSpPr>
          <p:cNvPr id="19" name="Google Shape;19;p4"/>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393600" y="393650"/>
            <a:ext cx="8356800" cy="4356300"/>
          </a:xfrm>
          <a:prstGeom prst="snip1Rect">
            <a:avLst>
              <a:gd fmla="val 50000"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idx="1" type="body"/>
          </p:nvPr>
        </p:nvSpPr>
        <p:spPr>
          <a:xfrm>
            <a:off x="787200" y="1494625"/>
            <a:ext cx="5754000" cy="2154300"/>
          </a:xfrm>
          <a:prstGeom prst="rect">
            <a:avLst/>
          </a:prstGeom>
        </p:spPr>
        <p:txBody>
          <a:bodyPr anchorCtr="0" anchor="ctr" bIns="0" lIns="0" spcFirstLastPara="1" rIns="0" wrap="square" tIns="0">
            <a:noAutofit/>
          </a:bodyPr>
          <a:lstStyle>
            <a:lvl1pPr indent="-419100" lvl="0" marL="457200" rtl="0">
              <a:spcBef>
                <a:spcPts val="600"/>
              </a:spcBef>
              <a:spcAft>
                <a:spcPts val="0"/>
              </a:spcAft>
              <a:buSzPts val="3000"/>
              <a:buFont typeface="IBM Plex Serif Medium"/>
              <a:buChar char="▫"/>
              <a:defRPr i="1" sz="3000">
                <a:latin typeface="IBM Plex Serif Medium"/>
                <a:ea typeface="IBM Plex Serif Medium"/>
                <a:cs typeface="IBM Plex Serif Medium"/>
                <a:sym typeface="IBM Plex Serif Medium"/>
              </a:defRPr>
            </a:lvl1pPr>
            <a:lvl2pPr indent="-419100" lvl="1" marL="9144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2pPr>
            <a:lvl3pPr indent="-419100" lvl="2" marL="13716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3pPr>
            <a:lvl4pPr indent="-419100" lvl="3" marL="18288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4pPr>
            <a:lvl5pPr indent="-419100" lvl="4" marL="22860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5pPr>
            <a:lvl6pPr indent="-419100" lvl="5" marL="27432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6pPr>
            <a:lvl7pPr indent="-419100" lvl="6" marL="32004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7pPr>
            <a:lvl8pPr indent="-419100" lvl="7" marL="3657600" rtl="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8pPr>
            <a:lvl9pPr indent="-419100" lvl="8" marL="4114800">
              <a:spcBef>
                <a:spcPts val="0"/>
              </a:spcBef>
              <a:spcAft>
                <a:spcPts val="0"/>
              </a:spcAft>
              <a:buSzPts val="3000"/>
              <a:buFont typeface="IBM Plex Serif Medium"/>
              <a:buChar char="■"/>
              <a:defRPr i="1" sz="3000">
                <a:latin typeface="IBM Plex Serif Medium"/>
                <a:ea typeface="IBM Plex Serif Medium"/>
                <a:cs typeface="IBM Plex Serif Medium"/>
                <a:sym typeface="IBM Plex Serif Medium"/>
              </a:defRPr>
            </a:lvl9pPr>
          </a:lstStyle>
          <a:p/>
        </p:txBody>
      </p:sp>
      <p:sp>
        <p:nvSpPr>
          <p:cNvPr id="22" name="Google Shape;22;p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p:nvPr/>
        </p:nvSpPr>
        <p:spPr>
          <a:xfrm>
            <a:off x="7805074" y="343750"/>
            <a:ext cx="1046975" cy="714950"/>
          </a:xfrm>
          <a:prstGeom prst="rect">
            <a:avLst/>
          </a:prstGeom>
        </p:spPr>
        <p:txBody>
          <a:bodyPr>
            <a:prstTxWarp prst="textPlain"/>
          </a:bodyPr>
          <a:lstStyle/>
          <a:p>
            <a:pPr lvl="0" algn="ctr"/>
            <a:r>
              <a:rPr b="1" i="0">
                <a:ln>
                  <a:noFill/>
                </a:ln>
                <a:solidFill>
                  <a:schemeClr val="accent1"/>
                </a:solidFill>
                <a:latin typeface="IBM Plex Serif"/>
              </a:rPr>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4" name="Shape 24"/>
        <p:cNvGrpSpPr/>
        <p:nvPr/>
      </p:nvGrpSpPr>
      <p:grpSpPr>
        <a:xfrm>
          <a:off x="0" y="0"/>
          <a:ext cx="0" cy="0"/>
          <a:chOff x="0" y="0"/>
          <a:chExt cx="0" cy="0"/>
        </a:xfrm>
      </p:grpSpPr>
      <p:sp>
        <p:nvSpPr>
          <p:cNvPr id="25" name="Google Shape;25;p5"/>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787200" y="714800"/>
            <a:ext cx="6718200" cy="4854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5"/>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29" name="Google Shape;29;p5"/>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0" name="Shape 30"/>
        <p:cNvGrpSpPr/>
        <p:nvPr/>
      </p:nvGrpSpPr>
      <p:grpSpPr>
        <a:xfrm>
          <a:off x="0" y="0"/>
          <a:ext cx="0" cy="0"/>
          <a:chOff x="0" y="0"/>
          <a:chExt cx="0" cy="0"/>
        </a:xfrm>
      </p:grpSpPr>
      <p:sp>
        <p:nvSpPr>
          <p:cNvPr id="31" name="Google Shape;31;p6"/>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6"/>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txBox="1"/>
          <p:nvPr>
            <p:ph type="title"/>
          </p:nvPr>
        </p:nvSpPr>
        <p:spPr>
          <a:xfrm>
            <a:off x="787200" y="714800"/>
            <a:ext cx="6718200" cy="4854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6"/>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5" name="Google Shape;35;p6"/>
          <p:cNvSpPr txBox="1"/>
          <p:nvPr>
            <p:ph idx="2" type="body"/>
          </p:nvPr>
        </p:nvSpPr>
        <p:spPr>
          <a:xfrm>
            <a:off x="4445379" y="1494625"/>
            <a:ext cx="3060000" cy="28437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6" name="Google Shape;36;p6"/>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7" name="Shape 37"/>
        <p:cNvGrpSpPr/>
        <p:nvPr/>
      </p:nvGrpSpPr>
      <p:grpSpPr>
        <a:xfrm>
          <a:off x="0" y="0"/>
          <a:ext cx="0" cy="0"/>
          <a:chOff x="0" y="0"/>
          <a:chExt cx="0" cy="0"/>
        </a:xfrm>
      </p:grpSpPr>
      <p:sp>
        <p:nvSpPr>
          <p:cNvPr id="38" name="Google Shape;38;p7"/>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txBox="1"/>
          <p:nvPr>
            <p:ph type="title"/>
          </p:nvPr>
        </p:nvSpPr>
        <p:spPr>
          <a:xfrm>
            <a:off x="787200" y="714800"/>
            <a:ext cx="6718200" cy="4854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787200" y="1494625"/>
            <a:ext cx="2024100" cy="28437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2" name="Google Shape;42;p7"/>
          <p:cNvSpPr txBox="1"/>
          <p:nvPr>
            <p:ph idx="2" type="body"/>
          </p:nvPr>
        </p:nvSpPr>
        <p:spPr>
          <a:xfrm>
            <a:off x="3134250" y="1494625"/>
            <a:ext cx="2024100" cy="28437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3" name="Google Shape;43;p7"/>
          <p:cNvSpPr txBox="1"/>
          <p:nvPr>
            <p:ph idx="3" type="body"/>
          </p:nvPr>
        </p:nvSpPr>
        <p:spPr>
          <a:xfrm>
            <a:off x="5481300" y="1494625"/>
            <a:ext cx="2024100" cy="2843700"/>
          </a:xfrm>
          <a:prstGeom prst="rect">
            <a:avLst/>
          </a:prstGeom>
        </p:spPr>
        <p:txBody>
          <a:bodyPr anchorCtr="0" anchor="t" bIns="0" lIns="0" spcFirstLastPara="1" rIns="0" wrap="square" tIns="0">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4" name="Google Shape;44;p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8"/>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txBox="1"/>
          <p:nvPr>
            <p:ph type="title"/>
          </p:nvPr>
        </p:nvSpPr>
        <p:spPr>
          <a:xfrm>
            <a:off x="787200" y="714800"/>
            <a:ext cx="6718200" cy="4854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9" name="Google Shape;49;p8"/>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9"/>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9"/>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txBox="1"/>
          <p:nvPr>
            <p:ph idx="1" type="body"/>
          </p:nvPr>
        </p:nvSpPr>
        <p:spPr>
          <a:xfrm>
            <a:off x="787200" y="4101500"/>
            <a:ext cx="7569600" cy="328800"/>
          </a:xfrm>
          <a:prstGeom prst="rect">
            <a:avLst/>
          </a:prstGeom>
        </p:spPr>
        <p:txBody>
          <a:bodyPr anchorCtr="0" anchor="t" bIns="0" lIns="0" spcFirstLastPara="1" rIns="0" wrap="square" tIns="0">
            <a:noAutofit/>
          </a:bodyPr>
          <a:lstStyle>
            <a:lvl1pPr indent="-228600" lvl="0" marL="457200">
              <a:spcBef>
                <a:spcPts val="360"/>
              </a:spcBef>
              <a:spcAft>
                <a:spcPts val="0"/>
              </a:spcAft>
              <a:buSzPts val="1800"/>
              <a:buNone/>
              <a:defRPr sz="1800"/>
            </a:lvl1pPr>
          </a:lstStyle>
          <a:p/>
        </p:txBody>
      </p:sp>
      <p:sp>
        <p:nvSpPr>
          <p:cNvPr id="54" name="Google Shape;54;p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10"/>
          <p:cNvSpPr/>
          <p:nvPr/>
        </p:nvSpPr>
        <p:spPr>
          <a:xfrm>
            <a:off x="0" y="0"/>
            <a:ext cx="9144000" cy="5143500"/>
          </a:xfrm>
          <a:prstGeom prst="rect">
            <a:avLst/>
          </a:prstGeom>
          <a:solidFill>
            <a:srgbClr val="040F20">
              <a:alpha val="67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0"/>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spTree>
      <p:nvGrpSpPr>
        <p:cNvPr id="59" name="Shape 59"/>
        <p:cNvGrpSpPr/>
        <p:nvPr/>
      </p:nvGrpSpPr>
      <p:grpSpPr>
        <a:xfrm>
          <a:off x="0" y="0"/>
          <a:ext cx="0" cy="0"/>
          <a:chOff x="0" y="0"/>
          <a:chExt cx="0" cy="0"/>
        </a:xfrm>
      </p:grpSpPr>
      <p:sp>
        <p:nvSpPr>
          <p:cNvPr id="60" name="Google Shape;60;p11"/>
          <p:cNvSpPr/>
          <p:nvPr/>
        </p:nvSpPr>
        <p:spPr>
          <a:xfrm rot="10800000">
            <a:off x="7539006" y="393650"/>
            <a:ext cx="1211400" cy="1211400"/>
          </a:xfrm>
          <a:prstGeom prst="rtTriangle">
            <a:avLst/>
          </a:prstGeom>
          <a:solidFill>
            <a:srgbClr val="040F20">
              <a:alpha val="49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1"/>
          <p:cNvSpPr/>
          <p:nvPr/>
        </p:nvSpPr>
        <p:spPr>
          <a:xfrm flipH="1">
            <a:off x="0" y="0"/>
            <a:ext cx="9144000" cy="5143500"/>
          </a:xfrm>
          <a:prstGeom prst="frame">
            <a:avLst>
              <a:gd fmla="val 7684" name="adj1"/>
            </a:avLst>
          </a:prstGeom>
          <a:solidFill>
            <a:srgbClr val="040F20">
              <a:alpha val="497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2" name="Google Shape;62;p11"/>
          <p:cNvSpPr/>
          <p:nvPr/>
        </p:nvSpPr>
        <p:spPr>
          <a:xfrm>
            <a:off x="393600" y="393650"/>
            <a:ext cx="8356800" cy="4356300"/>
          </a:xfrm>
          <a:prstGeom prst="snip1Rect">
            <a:avLst>
              <a:gd fmla="val 27651" name="adj"/>
            </a:avLst>
          </a:prstGeom>
          <a:noFill/>
          <a:ln cap="flat" cmpd="sng" w="1143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87200" y="714800"/>
            <a:ext cx="6718200" cy="485400"/>
          </a:xfrm>
          <a:prstGeom prst="rect">
            <a:avLst/>
          </a:prstGeom>
          <a:noFill/>
          <a:ln>
            <a:noFill/>
          </a:ln>
          <a:effectLst>
            <a:outerShdw blurRad="42863" rotWithShape="0" algn="bl" dir="5400000" dist="9525">
              <a:srgbClr val="040F20">
                <a:alpha val="40000"/>
              </a:srgbClr>
            </a:outerShdw>
          </a:effectLst>
        </p:spPr>
        <p:txBody>
          <a:bodyPr anchorCtr="0" anchor="b" bIns="0" lIns="0" spcFirstLastPara="1" rIns="0" wrap="square" tIns="0">
            <a:noAutofit/>
          </a:bodyPr>
          <a:lstStyle>
            <a:lvl1pPr lvl="0">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1pPr>
            <a:lvl2pPr lvl="1">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2pPr>
            <a:lvl3pPr lvl="2">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3pPr>
            <a:lvl4pPr lvl="3">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4pPr>
            <a:lvl5pPr lvl="4">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5pPr>
            <a:lvl6pPr lvl="5">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6pPr>
            <a:lvl7pPr lvl="6">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7pPr>
            <a:lvl8pPr lvl="7">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8pPr>
            <a:lvl9pPr lvl="8">
              <a:spcBef>
                <a:spcPts val="0"/>
              </a:spcBef>
              <a:spcAft>
                <a:spcPts val="0"/>
              </a:spcAft>
              <a:buClr>
                <a:schemeClr val="lt1"/>
              </a:buClr>
              <a:buSzPts val="2800"/>
              <a:buFont typeface="IBM Plex Serif SemiBold"/>
              <a:buNone/>
              <a:defRPr sz="2800">
                <a:solidFill>
                  <a:schemeClr val="lt1"/>
                </a:solidFill>
                <a:latin typeface="IBM Plex Serif SemiBold"/>
                <a:ea typeface="IBM Plex Serif SemiBold"/>
                <a:cs typeface="IBM Plex Serif SemiBold"/>
                <a:sym typeface="IBM Plex Serif SemiBold"/>
              </a:defRPr>
            </a:lvl9pPr>
          </a:lstStyle>
          <a:p/>
        </p:txBody>
      </p:sp>
      <p:sp>
        <p:nvSpPr>
          <p:cNvPr id="7" name="Google Shape;7;p1"/>
          <p:cNvSpPr txBox="1"/>
          <p:nvPr>
            <p:ph idx="1" type="body"/>
          </p:nvPr>
        </p:nvSpPr>
        <p:spPr>
          <a:xfrm>
            <a:off x="787200" y="1494625"/>
            <a:ext cx="6718200" cy="2854800"/>
          </a:xfrm>
          <a:prstGeom prst="rect">
            <a:avLst/>
          </a:prstGeom>
          <a:noFill/>
          <a:ln>
            <a:noFill/>
          </a:ln>
        </p:spPr>
        <p:txBody>
          <a:bodyPr anchorCtr="0" anchor="t" bIns="0" lIns="0" spcFirstLastPara="1" rIns="0" wrap="square" tIns="0">
            <a:noAutofit/>
          </a:bodyPr>
          <a:lstStyle>
            <a:lvl1pPr indent="-381000" lvl="0" marL="457200">
              <a:lnSpc>
                <a:spcPct val="115000"/>
              </a:lnSpc>
              <a:spcBef>
                <a:spcPts val="60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1pPr>
            <a:lvl2pPr indent="-381000" lvl="1" marL="9144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2pPr>
            <a:lvl3pPr indent="-381000" lvl="2" marL="13716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3pPr>
            <a:lvl4pPr indent="-381000" lvl="3" marL="1828800">
              <a:lnSpc>
                <a:spcPct val="115000"/>
              </a:lnSpc>
              <a:spcBef>
                <a:spcPts val="0"/>
              </a:spcBef>
              <a:spcAft>
                <a:spcPts val="0"/>
              </a:spcAft>
              <a:buClr>
                <a:schemeClr val="accent1"/>
              </a:buClr>
              <a:buSzPts val="2400"/>
              <a:buFont typeface="IBM Plex Sans"/>
              <a:buChar char="▫"/>
              <a:defRPr sz="2400">
                <a:solidFill>
                  <a:schemeClr val="lt1"/>
                </a:solidFill>
                <a:latin typeface="IBM Plex Sans"/>
                <a:ea typeface="IBM Plex Sans"/>
                <a:cs typeface="IBM Plex Sans"/>
                <a:sym typeface="IBM Plex Sans"/>
              </a:defRPr>
            </a:lvl4pPr>
            <a:lvl5pPr indent="-381000" lvl="4" marL="22860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5pPr>
            <a:lvl6pPr indent="-381000" lvl="5" marL="27432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6pPr>
            <a:lvl7pPr indent="-381000" lvl="6" marL="32004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7pPr>
            <a:lvl8pPr indent="-381000" lvl="7" marL="36576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8pPr>
            <a:lvl9pPr indent="-381000" lvl="8" marL="4114800">
              <a:lnSpc>
                <a:spcPct val="115000"/>
              </a:lnSpc>
              <a:spcBef>
                <a:spcPts val="0"/>
              </a:spcBef>
              <a:spcAft>
                <a:spcPts val="0"/>
              </a:spcAft>
              <a:buClr>
                <a:schemeClr val="lt1"/>
              </a:buClr>
              <a:buSzPts val="2400"/>
              <a:buFont typeface="IBM Plex Sans"/>
              <a:buChar char="■"/>
              <a:defRPr sz="2400">
                <a:solidFill>
                  <a:schemeClr val="lt1"/>
                </a:solidFill>
                <a:latin typeface="IBM Plex Sans"/>
                <a:ea typeface="IBM Plex Sans"/>
                <a:cs typeface="IBM Plex Sans"/>
                <a:sym typeface="IBM Plex Sans"/>
              </a:defRPr>
            </a:lvl9pPr>
          </a:lstStyle>
          <a:p/>
        </p:txBody>
      </p:sp>
      <p:sp>
        <p:nvSpPr>
          <p:cNvPr id="8" name="Google Shape;8;p1"/>
          <p:cNvSpPr txBox="1"/>
          <p:nvPr>
            <p:ph idx="12" type="sldNum"/>
          </p:nvPr>
        </p:nvSpPr>
        <p:spPr>
          <a:xfrm>
            <a:off x="8328327" y="4338350"/>
            <a:ext cx="242700" cy="259200"/>
          </a:xfrm>
          <a:prstGeom prst="rect">
            <a:avLst/>
          </a:prstGeom>
          <a:noFill/>
          <a:ln>
            <a:noFill/>
          </a:ln>
        </p:spPr>
        <p:txBody>
          <a:bodyPr anchorCtr="0" anchor="b" bIns="0" lIns="0" spcFirstLastPara="1" rIns="0" wrap="square" tIns="0">
            <a:noAutofit/>
          </a:bodyPr>
          <a:lstStyle>
            <a:lvl1pPr lvl="0" algn="r">
              <a:buNone/>
              <a:defRPr sz="1000">
                <a:solidFill>
                  <a:schemeClr val="accent1"/>
                </a:solidFill>
                <a:latin typeface="Merriweather"/>
                <a:ea typeface="Merriweather"/>
                <a:cs typeface="Merriweather"/>
                <a:sym typeface="Merriweather"/>
              </a:defRPr>
            </a:lvl1pPr>
            <a:lvl2pPr lvl="1" algn="r">
              <a:buNone/>
              <a:defRPr sz="1000">
                <a:solidFill>
                  <a:schemeClr val="accent1"/>
                </a:solidFill>
                <a:latin typeface="Merriweather"/>
                <a:ea typeface="Merriweather"/>
                <a:cs typeface="Merriweather"/>
                <a:sym typeface="Merriweather"/>
              </a:defRPr>
            </a:lvl2pPr>
            <a:lvl3pPr lvl="2" algn="r">
              <a:buNone/>
              <a:defRPr sz="1000">
                <a:solidFill>
                  <a:schemeClr val="accent1"/>
                </a:solidFill>
                <a:latin typeface="Merriweather"/>
                <a:ea typeface="Merriweather"/>
                <a:cs typeface="Merriweather"/>
                <a:sym typeface="Merriweather"/>
              </a:defRPr>
            </a:lvl3pPr>
            <a:lvl4pPr lvl="3" algn="r">
              <a:buNone/>
              <a:defRPr sz="1000">
                <a:solidFill>
                  <a:schemeClr val="accent1"/>
                </a:solidFill>
                <a:latin typeface="Merriweather"/>
                <a:ea typeface="Merriweather"/>
                <a:cs typeface="Merriweather"/>
                <a:sym typeface="Merriweather"/>
              </a:defRPr>
            </a:lvl4pPr>
            <a:lvl5pPr lvl="4" algn="r">
              <a:buNone/>
              <a:defRPr sz="1000">
                <a:solidFill>
                  <a:schemeClr val="accent1"/>
                </a:solidFill>
                <a:latin typeface="Merriweather"/>
                <a:ea typeface="Merriweather"/>
                <a:cs typeface="Merriweather"/>
                <a:sym typeface="Merriweather"/>
              </a:defRPr>
            </a:lvl5pPr>
            <a:lvl6pPr lvl="5" algn="r">
              <a:buNone/>
              <a:defRPr sz="1000">
                <a:solidFill>
                  <a:schemeClr val="accent1"/>
                </a:solidFill>
                <a:latin typeface="Merriweather"/>
                <a:ea typeface="Merriweather"/>
                <a:cs typeface="Merriweather"/>
                <a:sym typeface="Merriweather"/>
              </a:defRPr>
            </a:lvl6pPr>
            <a:lvl7pPr lvl="6" algn="r">
              <a:buNone/>
              <a:defRPr sz="1000">
                <a:solidFill>
                  <a:schemeClr val="accent1"/>
                </a:solidFill>
                <a:latin typeface="Merriweather"/>
                <a:ea typeface="Merriweather"/>
                <a:cs typeface="Merriweather"/>
                <a:sym typeface="Merriweather"/>
              </a:defRPr>
            </a:lvl7pPr>
            <a:lvl8pPr lvl="7" algn="r">
              <a:buNone/>
              <a:defRPr sz="1000">
                <a:solidFill>
                  <a:schemeClr val="accent1"/>
                </a:solidFill>
                <a:latin typeface="Merriweather"/>
                <a:ea typeface="Merriweather"/>
                <a:cs typeface="Merriweather"/>
                <a:sym typeface="Merriweather"/>
              </a:defRPr>
            </a:lvl8pPr>
            <a:lvl9pPr lvl="8" algn="r">
              <a:buNone/>
              <a:defRPr sz="1000">
                <a:solidFill>
                  <a:schemeClr val="accent1"/>
                </a:solidFill>
                <a:latin typeface="Merriweather"/>
                <a:ea typeface="Merriweather"/>
                <a:cs typeface="Merriweather"/>
                <a:sym typeface="Merriweather"/>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1.jp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3.jpg"/><Relationship Id="rId9" Type="http://schemas.openxmlformats.org/officeDocument/2006/relationships/image" Target="../media/image18.jpg"/><Relationship Id="rId5" Type="http://schemas.openxmlformats.org/officeDocument/2006/relationships/image" Target="../media/image11.jpg"/><Relationship Id="rId6" Type="http://schemas.openxmlformats.org/officeDocument/2006/relationships/image" Target="../media/image20.jpg"/><Relationship Id="rId7" Type="http://schemas.openxmlformats.org/officeDocument/2006/relationships/image" Target="../media/image17.jpg"/><Relationship Id="rId8"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21.png"/></Relationships>
</file>

<file path=ppt/slides/_rels/slide17.xml.rels><?xml version="1.0" encoding="UTF-8" standalone="yes"?><Relationships xmlns="http://schemas.openxmlformats.org/package/2006/relationships"><Relationship Id="rId11" Type="http://schemas.openxmlformats.org/officeDocument/2006/relationships/image" Target="../media/image30.jpg"/><Relationship Id="rId10" Type="http://schemas.openxmlformats.org/officeDocument/2006/relationships/image" Target="../media/image27.jpg"/><Relationship Id="rId13" Type="http://schemas.openxmlformats.org/officeDocument/2006/relationships/image" Target="../media/image31.jpg"/><Relationship Id="rId12" Type="http://schemas.openxmlformats.org/officeDocument/2006/relationships/image" Target="../media/image29.jpg"/><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25.png"/><Relationship Id="rId9" Type="http://schemas.openxmlformats.org/officeDocument/2006/relationships/image" Target="../media/image26.jpg"/><Relationship Id="rId15" Type="http://schemas.openxmlformats.org/officeDocument/2006/relationships/image" Target="../media/image32.png"/><Relationship Id="rId14" Type="http://schemas.openxmlformats.org/officeDocument/2006/relationships/image" Target="../media/image37.png"/><Relationship Id="rId16" Type="http://schemas.openxmlformats.org/officeDocument/2006/relationships/image" Target="../media/image35.jpg"/><Relationship Id="rId5" Type="http://schemas.openxmlformats.org/officeDocument/2006/relationships/image" Target="../media/image34.png"/><Relationship Id="rId6" Type="http://schemas.openxmlformats.org/officeDocument/2006/relationships/image" Target="../media/image33.png"/><Relationship Id="rId7" Type="http://schemas.openxmlformats.org/officeDocument/2006/relationships/image" Target="../media/image28.png"/><Relationship Id="rId8"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slide" Target="/ppt/slides/slide40.xml"/><Relationship Id="rId4" Type="http://schemas.openxmlformats.org/officeDocument/2006/relationships/slide" Target="/ppt/slides/slide42.xml"/><Relationship Id="rId5" Type="http://schemas.openxmlformats.org/officeDocument/2006/relationships/slide" Target="/ppt/slides/slide4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slide" Target="/ppt/slides/slide37.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slide" Target="/ppt/slides/slide38.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slide" Target="/ppt/slides/slide39.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comments" Target="../comments/commen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www.451reasearch.com" TargetMode="External"/><Relationship Id="rId4" Type="http://schemas.openxmlformats.org/officeDocument/2006/relationships/hyperlink" Target="http://www.cowen.com" TargetMode="External"/><Relationship Id="rId5" Type="http://schemas.openxmlformats.org/officeDocument/2006/relationships/hyperlink" Target="https://phoenixnap.com/blog/data-center-tiers-classification"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comments" Target="../comments/comment3.xml"/><Relationship Id="rId4" Type="http://schemas.openxmlformats.org/officeDocument/2006/relationships/hyperlink" Target="https://en.wikipedia.org/wiki/IEE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slide" Target="/ppt/slides/slide21.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slide" Target="/ppt/slides/slide22.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slide" Target="/ppt/slides/slide23.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slide" Target="/ppt/slides/slide20.xml"/><Relationship Id="rId4" Type="http://schemas.openxmlformats.org/officeDocument/2006/relationships/image" Target="../media/image5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slide" Target="/ppt/slides/slide20.xml"/><Relationship Id="rId4" Type="http://schemas.openxmlformats.org/officeDocument/2006/relationships/image" Target="../media/image4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slide" Target="/ppt/slides/slide20.xml"/><Relationship Id="rId4" Type="http://schemas.openxmlformats.org/officeDocument/2006/relationships/image" Target="../media/image4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67" name="Shape 67"/>
        <p:cNvGrpSpPr/>
        <p:nvPr/>
      </p:nvGrpSpPr>
      <p:grpSpPr>
        <a:xfrm>
          <a:off x="0" y="0"/>
          <a:ext cx="0" cy="0"/>
          <a:chOff x="0" y="0"/>
          <a:chExt cx="0" cy="0"/>
        </a:xfrm>
      </p:grpSpPr>
      <p:sp>
        <p:nvSpPr>
          <p:cNvPr id="68" name="Google Shape;68;p12"/>
          <p:cNvSpPr txBox="1"/>
          <p:nvPr>
            <p:ph type="ctrTitle"/>
          </p:nvPr>
        </p:nvSpPr>
        <p:spPr>
          <a:xfrm>
            <a:off x="787200" y="1172525"/>
            <a:ext cx="5754000" cy="2154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rgbClr val="FFFFFF"/>
                </a:solidFill>
              </a:rPr>
              <a:t>Data Center Design</a:t>
            </a:r>
            <a:endParaRPr>
              <a:solidFill>
                <a:srgbClr val="FFFFFF"/>
              </a:solidFill>
            </a:endParaRPr>
          </a:p>
        </p:txBody>
      </p:sp>
      <p:sp>
        <p:nvSpPr>
          <p:cNvPr id="69" name="Google Shape;69;p12"/>
          <p:cNvSpPr txBox="1"/>
          <p:nvPr/>
        </p:nvSpPr>
        <p:spPr>
          <a:xfrm>
            <a:off x="787200" y="3041650"/>
            <a:ext cx="30207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Team 6:</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Isaiah Allen</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John Barrett</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Ahmad Yakuba</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Riley Mallett</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Angel Randall</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Michael </a:t>
            </a:r>
            <a:r>
              <a:rPr lang="en">
                <a:solidFill>
                  <a:srgbClr val="FFF2CC"/>
                </a:solidFill>
                <a:latin typeface="IBM Plex Sans"/>
                <a:ea typeface="IBM Plex Sans"/>
                <a:cs typeface="IBM Plex Sans"/>
                <a:sym typeface="IBM Plex Sans"/>
              </a:rPr>
              <a:t>Vidales</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t/>
            </a:r>
            <a:endParaRPr sz="2600">
              <a:solidFill>
                <a:srgbClr val="FFFFFF"/>
              </a:solidFill>
              <a:latin typeface="IBM Plex Sans"/>
              <a:ea typeface="IBM Plex Sans"/>
              <a:cs typeface="IBM Plex Sans"/>
              <a:sym typeface="IBM Plex Sans"/>
            </a:endParaRPr>
          </a:p>
        </p:txBody>
      </p:sp>
      <p:sp>
        <p:nvSpPr>
          <p:cNvPr id="70" name="Google Shape;70;p12"/>
          <p:cNvSpPr txBox="1"/>
          <p:nvPr/>
        </p:nvSpPr>
        <p:spPr>
          <a:xfrm>
            <a:off x="3513350" y="2859225"/>
            <a:ext cx="44994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Course Instructor: 	Prof. Turner</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Course Facilitator: 	Dr. Musa</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Team Sponsor: 		Dr. Annamalai</a:t>
            </a:r>
            <a:endParaRPr>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a:solidFill>
                  <a:srgbClr val="FFF2CC"/>
                </a:solidFill>
                <a:latin typeface="IBM Plex Sans"/>
                <a:ea typeface="IBM Plex Sans"/>
                <a:cs typeface="IBM Plex Sans"/>
                <a:sym typeface="IBM Plex Sans"/>
              </a:rPr>
              <a:t>Company Sponsors: 	iMasons</a:t>
            </a:r>
            <a:endParaRPr>
              <a:solidFill>
                <a:srgbClr val="FFF2CC"/>
              </a:solidFill>
              <a:latin typeface="IBM Plex Sans"/>
              <a:ea typeface="IBM Plex Sans"/>
              <a:cs typeface="IBM Plex Sans"/>
              <a:sym typeface="IBM Plex Sans"/>
            </a:endParaRPr>
          </a:p>
          <a:p>
            <a:pPr indent="457200" lvl="0" marL="1371600" rtl="0" algn="l">
              <a:spcBef>
                <a:spcPts val="0"/>
              </a:spcBef>
              <a:spcAft>
                <a:spcPts val="0"/>
              </a:spcAft>
              <a:buNone/>
            </a:pPr>
            <a:r>
              <a:rPr lang="en" sz="1300">
                <a:solidFill>
                  <a:srgbClr val="FFF2CC"/>
                </a:solidFill>
                <a:latin typeface="IBM Plex Sans"/>
                <a:ea typeface="IBM Plex Sans"/>
                <a:cs typeface="IBM Plex Sans"/>
                <a:sym typeface="IBM Plex Sans"/>
              </a:rPr>
              <a:t>Jeff Omelchuck</a:t>
            </a:r>
            <a:endParaRPr sz="1300">
              <a:solidFill>
                <a:srgbClr val="FFF2CC"/>
              </a:solidFill>
              <a:latin typeface="IBM Plex Sans"/>
              <a:ea typeface="IBM Plex Sans"/>
              <a:cs typeface="IBM Plex Sans"/>
              <a:sym typeface="IBM Plex Sans"/>
            </a:endParaRPr>
          </a:p>
          <a:p>
            <a:pPr indent="457200" lvl="0" marL="1371600" rtl="0" algn="l">
              <a:spcBef>
                <a:spcPts val="0"/>
              </a:spcBef>
              <a:spcAft>
                <a:spcPts val="0"/>
              </a:spcAft>
              <a:buNone/>
            </a:pPr>
            <a:r>
              <a:rPr lang="en" sz="1300">
                <a:solidFill>
                  <a:srgbClr val="FFF2CC"/>
                </a:solidFill>
                <a:latin typeface="IBM Plex Sans"/>
                <a:ea typeface="IBM Plex Sans"/>
                <a:cs typeface="IBM Plex Sans"/>
                <a:sym typeface="IBM Plex Sans"/>
              </a:rPr>
              <a:t>Christina Pungerchar</a:t>
            </a:r>
            <a:endParaRPr sz="1300">
              <a:solidFill>
                <a:srgbClr val="FFF2CC"/>
              </a:solidFill>
              <a:latin typeface="IBM Plex Sans"/>
              <a:ea typeface="IBM Plex Sans"/>
              <a:cs typeface="IBM Plex Sans"/>
              <a:sym typeface="IBM Plex Sans"/>
            </a:endParaRPr>
          </a:p>
          <a:p>
            <a:pPr indent="457200" lvl="0" marL="1371600" rtl="0" algn="l">
              <a:spcBef>
                <a:spcPts val="0"/>
              </a:spcBef>
              <a:spcAft>
                <a:spcPts val="0"/>
              </a:spcAft>
              <a:buNone/>
            </a:pPr>
            <a:r>
              <a:rPr lang="en" sz="1300">
                <a:solidFill>
                  <a:srgbClr val="FFF2CC"/>
                </a:solidFill>
                <a:latin typeface="IBM Plex Sans"/>
                <a:ea typeface="IBM Plex Sans"/>
                <a:cs typeface="IBM Plex Sans"/>
                <a:sym typeface="IBM Plex Sans"/>
              </a:rPr>
              <a:t>Curt Belusar</a:t>
            </a:r>
            <a:endParaRPr sz="1300">
              <a:solidFill>
                <a:srgbClr val="FFF2CC"/>
              </a:solidFill>
              <a:latin typeface="IBM Plex Sans"/>
              <a:ea typeface="IBM Plex Sans"/>
              <a:cs typeface="IBM Plex Sans"/>
              <a:sym typeface="IBM Plex Sans"/>
            </a:endParaRPr>
          </a:p>
          <a:p>
            <a:pPr indent="457200" lvl="0" marL="1371600" rtl="0" algn="l">
              <a:spcBef>
                <a:spcPts val="0"/>
              </a:spcBef>
              <a:spcAft>
                <a:spcPts val="0"/>
              </a:spcAft>
              <a:buNone/>
            </a:pPr>
            <a:r>
              <a:rPr lang="en" sz="1300">
                <a:solidFill>
                  <a:srgbClr val="FFF2CC"/>
                </a:solidFill>
                <a:latin typeface="IBM Plex Sans"/>
                <a:ea typeface="IBM Plex Sans"/>
                <a:cs typeface="IBM Plex Sans"/>
                <a:sym typeface="IBM Plex Sans"/>
              </a:rPr>
              <a:t>Phil Lawson-Shanks</a:t>
            </a:r>
            <a:endParaRPr sz="1300">
              <a:solidFill>
                <a:srgbClr val="FFF2CC"/>
              </a:solidFill>
              <a:latin typeface="IBM Plex Sans"/>
              <a:ea typeface="IBM Plex Sans"/>
              <a:cs typeface="IBM Plex Sans"/>
              <a:sym typeface="IBM Plex Sans"/>
            </a:endParaRPr>
          </a:p>
        </p:txBody>
      </p:sp>
      <p:pic>
        <p:nvPicPr>
          <p:cNvPr id="71" name="Google Shape;71;p12"/>
          <p:cNvPicPr preferRelativeResize="0"/>
          <p:nvPr/>
        </p:nvPicPr>
        <p:blipFill>
          <a:blip r:embed="rId5">
            <a:alphaModFix/>
          </a:blip>
          <a:stretch>
            <a:fillRect/>
          </a:stretch>
        </p:blipFill>
        <p:spPr>
          <a:xfrm>
            <a:off x="7695450" y="351250"/>
            <a:ext cx="1104000" cy="96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Meet the Team</a:t>
            </a:r>
            <a:endParaRPr/>
          </a:p>
        </p:txBody>
      </p:sp>
      <p:sp>
        <p:nvSpPr>
          <p:cNvPr id="77" name="Google Shape;77;p1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78" name="Google Shape;78;p13"/>
          <p:cNvPicPr preferRelativeResize="0"/>
          <p:nvPr/>
        </p:nvPicPr>
        <p:blipFill rotWithShape="1">
          <a:blip r:embed="rId4">
            <a:alphaModFix/>
          </a:blip>
          <a:srcRect b="3288" l="0" r="0" t="0"/>
          <a:stretch/>
        </p:blipFill>
        <p:spPr>
          <a:xfrm>
            <a:off x="685800" y="1371600"/>
            <a:ext cx="1142999" cy="1371602"/>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pic>
        <p:nvPicPr>
          <p:cNvPr id="79" name="Google Shape;79;p13"/>
          <p:cNvPicPr preferRelativeResize="0"/>
          <p:nvPr/>
        </p:nvPicPr>
        <p:blipFill>
          <a:blip r:embed="rId5">
            <a:alphaModFix/>
          </a:blip>
          <a:stretch>
            <a:fillRect/>
          </a:stretch>
        </p:blipFill>
        <p:spPr>
          <a:xfrm>
            <a:off x="3886200" y="2971800"/>
            <a:ext cx="1143000" cy="1371600"/>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pic>
        <p:nvPicPr>
          <p:cNvPr id="80" name="Google Shape;80;p13"/>
          <p:cNvPicPr preferRelativeResize="0"/>
          <p:nvPr/>
        </p:nvPicPr>
        <p:blipFill>
          <a:blip r:embed="rId6">
            <a:alphaModFix/>
          </a:blip>
          <a:stretch>
            <a:fillRect/>
          </a:stretch>
        </p:blipFill>
        <p:spPr>
          <a:xfrm>
            <a:off x="1600200" y="2971800"/>
            <a:ext cx="1142999" cy="1371602"/>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pic>
        <p:nvPicPr>
          <p:cNvPr id="81" name="Google Shape;81;p13"/>
          <p:cNvPicPr preferRelativeResize="0"/>
          <p:nvPr/>
        </p:nvPicPr>
        <p:blipFill rotWithShape="1">
          <a:blip r:embed="rId7">
            <a:alphaModFix/>
          </a:blip>
          <a:srcRect b="0" l="0" r="17403" t="0"/>
          <a:stretch/>
        </p:blipFill>
        <p:spPr>
          <a:xfrm>
            <a:off x="2971800" y="1371600"/>
            <a:ext cx="1142999" cy="1371600"/>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pic>
        <p:nvPicPr>
          <p:cNvPr id="82" name="Google Shape;82;p13"/>
          <p:cNvPicPr preferRelativeResize="0"/>
          <p:nvPr/>
        </p:nvPicPr>
        <p:blipFill rotWithShape="1">
          <a:blip r:embed="rId8">
            <a:alphaModFix/>
          </a:blip>
          <a:srcRect b="21820" l="0" r="0" t="3014"/>
          <a:stretch/>
        </p:blipFill>
        <p:spPr>
          <a:xfrm>
            <a:off x="6172200" y="2971800"/>
            <a:ext cx="1143000" cy="1371600"/>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pic>
        <p:nvPicPr>
          <p:cNvPr id="83" name="Google Shape;83;p13"/>
          <p:cNvPicPr preferRelativeResize="0"/>
          <p:nvPr/>
        </p:nvPicPr>
        <p:blipFill rotWithShape="1">
          <a:blip r:embed="rId9">
            <a:alphaModFix/>
          </a:blip>
          <a:srcRect b="0" l="1830" r="1830" t="0"/>
          <a:stretch/>
        </p:blipFill>
        <p:spPr>
          <a:xfrm>
            <a:off x="5257800" y="1371600"/>
            <a:ext cx="1143000" cy="1371599"/>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rgbClr val="666666"/>
            </a:outerShdw>
          </a:effectLst>
        </p:spPr>
      </p:pic>
      <p:sp>
        <p:nvSpPr>
          <p:cNvPr id="84" name="Google Shape;84;p13"/>
          <p:cNvSpPr txBox="1"/>
          <p:nvPr/>
        </p:nvSpPr>
        <p:spPr>
          <a:xfrm>
            <a:off x="1828800" y="1371600"/>
            <a:ext cx="1143000" cy="1371600"/>
          </a:xfrm>
          <a:prstGeom prst="rect">
            <a:avLst/>
          </a:prstGeom>
          <a:noFill/>
          <a:ln>
            <a:noFill/>
          </a:ln>
        </p:spPr>
        <p:txBody>
          <a:bodyPr anchorCtr="0" anchor="t" bIns="91425" lIns="54850" spcFirstLastPara="1" rIns="91425" wrap="square" tIns="91425">
            <a:no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Isaiah Allen</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Team Lead</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Computer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Networking Solutions</a:t>
            </a:r>
            <a:endParaRPr sz="800">
              <a:solidFill>
                <a:srgbClr val="FFF2CC"/>
              </a:solidFill>
              <a:latin typeface="IBM Plex Sans"/>
              <a:ea typeface="IBM Plex Sans"/>
              <a:cs typeface="IBM Plex Sans"/>
              <a:sym typeface="IBM Plex Sans"/>
            </a:endParaRPr>
          </a:p>
        </p:txBody>
      </p:sp>
      <p:sp>
        <p:nvSpPr>
          <p:cNvPr id="85" name="Google Shape;85;p13"/>
          <p:cNvSpPr txBox="1"/>
          <p:nvPr/>
        </p:nvSpPr>
        <p:spPr>
          <a:xfrm>
            <a:off x="4114800" y="1371600"/>
            <a:ext cx="1143000" cy="1371600"/>
          </a:xfrm>
          <a:prstGeom prst="rect">
            <a:avLst/>
          </a:prstGeom>
          <a:noFill/>
          <a:ln>
            <a:noFill/>
          </a:ln>
        </p:spPr>
        <p:txBody>
          <a:bodyPr anchorCtr="0" anchor="t" bIns="91425" lIns="54850" spcFirstLastPara="1" rIns="91425" wrap="square" tIns="91425">
            <a:no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Ahmad Yakuba</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Project Manager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Electrical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Power Distribution</a:t>
            </a:r>
            <a:endParaRPr sz="800">
              <a:solidFill>
                <a:srgbClr val="FFF2CC"/>
              </a:solidFill>
              <a:latin typeface="IBM Plex Sans"/>
              <a:ea typeface="IBM Plex Sans"/>
              <a:cs typeface="IBM Plex Sans"/>
              <a:sym typeface="IBM Plex Sans"/>
            </a:endParaRPr>
          </a:p>
        </p:txBody>
      </p:sp>
      <p:sp>
        <p:nvSpPr>
          <p:cNvPr id="86" name="Google Shape;86;p13"/>
          <p:cNvSpPr txBox="1"/>
          <p:nvPr/>
        </p:nvSpPr>
        <p:spPr>
          <a:xfrm>
            <a:off x="6400800" y="1371600"/>
            <a:ext cx="1143000" cy="708000"/>
          </a:xfrm>
          <a:prstGeom prst="rect">
            <a:avLst/>
          </a:prstGeom>
          <a:noFill/>
          <a:ln>
            <a:noFill/>
          </a:ln>
        </p:spPr>
        <p:txBody>
          <a:bodyPr anchorCtr="0" anchor="t" bIns="91425" lIns="54850" spcFirstLastPara="1" rIns="91425" wrap="square" tIns="91425">
            <a:sp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Angel Randall</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Engineering Partner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Mechanical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Heat Management</a:t>
            </a:r>
            <a:endParaRPr sz="800">
              <a:solidFill>
                <a:srgbClr val="FFF2CC"/>
              </a:solidFill>
              <a:latin typeface="IBM Plex Sans"/>
              <a:ea typeface="IBM Plex Sans"/>
              <a:cs typeface="IBM Plex Sans"/>
              <a:sym typeface="IBM Plex Sans"/>
            </a:endParaRPr>
          </a:p>
        </p:txBody>
      </p:sp>
      <p:sp>
        <p:nvSpPr>
          <p:cNvPr id="87" name="Google Shape;87;p13"/>
          <p:cNvSpPr txBox="1"/>
          <p:nvPr/>
        </p:nvSpPr>
        <p:spPr>
          <a:xfrm>
            <a:off x="2743200" y="2971800"/>
            <a:ext cx="1143000" cy="708000"/>
          </a:xfrm>
          <a:prstGeom prst="rect">
            <a:avLst/>
          </a:prstGeom>
          <a:noFill/>
          <a:ln>
            <a:noFill/>
          </a:ln>
        </p:spPr>
        <p:txBody>
          <a:bodyPr anchorCtr="0" anchor="t" bIns="91425" lIns="54850" spcFirstLastPara="1" rIns="91425" wrap="square" tIns="91425">
            <a:sp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John Barrett</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Scribe</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Electrical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Hardware Solutions</a:t>
            </a:r>
            <a:endParaRPr sz="800">
              <a:solidFill>
                <a:srgbClr val="FFF2CC"/>
              </a:solidFill>
              <a:latin typeface="IBM Plex Sans"/>
              <a:ea typeface="IBM Plex Sans"/>
              <a:cs typeface="IBM Plex Sans"/>
              <a:sym typeface="IBM Plex Sans"/>
            </a:endParaRPr>
          </a:p>
        </p:txBody>
      </p:sp>
      <p:sp>
        <p:nvSpPr>
          <p:cNvPr id="88" name="Google Shape;88;p13"/>
          <p:cNvSpPr txBox="1"/>
          <p:nvPr/>
        </p:nvSpPr>
        <p:spPr>
          <a:xfrm>
            <a:off x="5029200" y="2971800"/>
            <a:ext cx="1143000" cy="708000"/>
          </a:xfrm>
          <a:prstGeom prst="rect">
            <a:avLst/>
          </a:prstGeom>
          <a:noFill/>
          <a:ln>
            <a:noFill/>
          </a:ln>
        </p:spPr>
        <p:txBody>
          <a:bodyPr anchorCtr="0" anchor="t" bIns="91425" lIns="54850" spcFirstLastPara="1" rIns="91425" wrap="square" tIns="91425">
            <a:sp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Riley Mallett</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Data Analyst</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Electrical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Power Distribution</a:t>
            </a:r>
            <a:endParaRPr sz="800">
              <a:solidFill>
                <a:srgbClr val="FFF2CC"/>
              </a:solidFill>
              <a:latin typeface="IBM Plex Sans"/>
              <a:ea typeface="IBM Plex Sans"/>
              <a:cs typeface="IBM Plex Sans"/>
              <a:sym typeface="IBM Plex Sans"/>
            </a:endParaRPr>
          </a:p>
        </p:txBody>
      </p:sp>
      <p:sp>
        <p:nvSpPr>
          <p:cNvPr id="89" name="Google Shape;89;p13"/>
          <p:cNvSpPr txBox="1"/>
          <p:nvPr/>
        </p:nvSpPr>
        <p:spPr>
          <a:xfrm>
            <a:off x="7315200" y="2971800"/>
            <a:ext cx="1421100" cy="708000"/>
          </a:xfrm>
          <a:prstGeom prst="rect">
            <a:avLst/>
          </a:prstGeom>
          <a:noFill/>
          <a:ln>
            <a:noFill/>
          </a:ln>
        </p:spPr>
        <p:txBody>
          <a:bodyPr anchorCtr="0" anchor="t" bIns="91425" lIns="54850" spcFirstLastPara="1" rIns="91425" wrap="square" tIns="91425">
            <a:spAutoFit/>
          </a:bodyPr>
          <a:lstStyle/>
          <a:p>
            <a:pPr indent="0" lvl="0" marL="0" rtl="0" algn="l">
              <a:spcBef>
                <a:spcPts val="0"/>
              </a:spcBef>
              <a:spcAft>
                <a:spcPts val="0"/>
              </a:spcAft>
              <a:buNone/>
            </a:pPr>
            <a:r>
              <a:rPr lang="en" sz="1000">
                <a:solidFill>
                  <a:srgbClr val="FFF2CC"/>
                </a:solidFill>
                <a:latin typeface="IBM Plex Sans"/>
                <a:ea typeface="IBM Plex Sans"/>
                <a:cs typeface="IBM Plex Sans"/>
                <a:sym typeface="IBM Plex Sans"/>
              </a:rPr>
              <a:t>Michael Vidales</a:t>
            </a:r>
            <a:endParaRPr sz="1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Engineering Partner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Mechanical Engineer</a:t>
            </a:r>
            <a:endParaRPr sz="8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800">
                <a:solidFill>
                  <a:srgbClr val="FFF2CC"/>
                </a:solidFill>
                <a:latin typeface="IBM Plex Sans"/>
                <a:ea typeface="IBM Plex Sans"/>
                <a:cs typeface="IBM Plex Sans"/>
                <a:sym typeface="IBM Plex Sans"/>
              </a:rPr>
              <a:t>Environmental Architecture</a:t>
            </a:r>
            <a:endParaRPr sz="800">
              <a:solidFill>
                <a:srgbClr val="FFF2CC"/>
              </a:solidFill>
              <a:latin typeface="IBM Plex Sans"/>
              <a:ea typeface="IBM Plex Sans"/>
              <a:cs typeface="IBM Plex Sans"/>
              <a:sym typeface="IBM Ple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idx="1" type="body"/>
          </p:nvPr>
        </p:nvSpPr>
        <p:spPr>
          <a:xfrm>
            <a:off x="801450" y="2070700"/>
            <a:ext cx="7541100" cy="21465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This project is a collaborative effort between iMasons and PVAMU College of Engineering.</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iMasons is a consortium of industry professionals with the mission of providing </a:t>
            </a:r>
            <a:r>
              <a:rPr lang="en" sz="1800">
                <a:solidFill>
                  <a:srgbClr val="FFF2CC"/>
                </a:solidFill>
              </a:rPr>
              <a:t>infrastructure</a:t>
            </a:r>
            <a:r>
              <a:rPr lang="en" sz="1800">
                <a:solidFill>
                  <a:srgbClr val="FFF2CC"/>
                </a:solidFill>
              </a:rPr>
              <a:t> executives and technical professionals an </a:t>
            </a:r>
            <a:r>
              <a:rPr lang="en" sz="1800">
                <a:solidFill>
                  <a:srgbClr val="FFF2CC"/>
                </a:solidFill>
              </a:rPr>
              <a:t>independent</a:t>
            </a:r>
            <a:r>
              <a:rPr lang="en" sz="1800">
                <a:solidFill>
                  <a:srgbClr val="FFF2CC"/>
                </a:solidFill>
              </a:rPr>
              <a:t> forum to connect, grow, and give back.</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Members of iMasons come from partners such as Aligned Energy, Edgeconnex, Google, Switch, and many more.</a:t>
            </a:r>
            <a:endParaRPr sz="1800">
              <a:solidFill>
                <a:srgbClr val="FFF2CC"/>
              </a:solidFill>
            </a:endParaRPr>
          </a:p>
        </p:txBody>
      </p:sp>
      <p:sp>
        <p:nvSpPr>
          <p:cNvPr id="95" name="Google Shape;95;p1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96" name="Google Shape;96;p14"/>
          <p:cNvPicPr preferRelativeResize="0"/>
          <p:nvPr/>
        </p:nvPicPr>
        <p:blipFill>
          <a:blip r:embed="rId3">
            <a:alphaModFix/>
          </a:blip>
          <a:stretch>
            <a:fillRect/>
          </a:stretch>
        </p:blipFill>
        <p:spPr>
          <a:xfrm>
            <a:off x="1543050" y="584400"/>
            <a:ext cx="6057900" cy="1333500"/>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About this Project?</a:t>
            </a:r>
            <a:endParaRPr/>
          </a:p>
        </p:txBody>
      </p:sp>
      <p:sp>
        <p:nvSpPr>
          <p:cNvPr id="102" name="Google Shape;102;p15"/>
          <p:cNvSpPr txBox="1"/>
          <p:nvPr>
            <p:ph idx="1" type="body"/>
          </p:nvPr>
        </p:nvSpPr>
        <p:spPr>
          <a:xfrm>
            <a:off x="787200" y="1494625"/>
            <a:ext cx="7541100" cy="28548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The Project is Multidisciplinary between Electrical, Computer, and Mechanical Engineering students</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Our team is responsible for the Electrical and Computer Engineering aspect of the project</a:t>
            </a:r>
            <a:endParaRPr sz="1800">
              <a:solidFill>
                <a:srgbClr val="FFF2CC"/>
              </a:solidFill>
            </a:endParaRPr>
          </a:p>
        </p:txBody>
      </p:sp>
      <p:sp>
        <p:nvSpPr>
          <p:cNvPr id="103" name="Google Shape;103;p15"/>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Problem Statement</a:t>
            </a:r>
            <a:endParaRPr/>
          </a:p>
        </p:txBody>
      </p:sp>
      <p:sp>
        <p:nvSpPr>
          <p:cNvPr id="109" name="Google Shape;109;p16"/>
          <p:cNvSpPr txBox="1"/>
          <p:nvPr>
            <p:ph idx="1" type="body"/>
          </p:nvPr>
        </p:nvSpPr>
        <p:spPr>
          <a:xfrm>
            <a:off x="787200" y="1494625"/>
            <a:ext cx="7541100" cy="28548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ACME Paint Company has developed a mobile app that allows their customers to apply different paint schemes to pictures they’ve taken, and purchase paint if they like the results.</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The Chief Financial Officer (CFO) has began to question the expenses of </a:t>
            </a:r>
            <a:r>
              <a:rPr lang="en" sz="1800">
                <a:solidFill>
                  <a:srgbClr val="FFF2CC"/>
                </a:solidFill>
              </a:rPr>
              <a:t>the current colocation solution for their data center, due to the expected increase in market user demand.</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The CFO wants to see if it would be more cost effective, as well as line up with their carbon neutral goal, for ACME Paint to repatriate and consolidate to a more flexible and sustainable wholesale partner.</a:t>
            </a:r>
            <a:endParaRPr sz="1800">
              <a:solidFill>
                <a:srgbClr val="FFF2CC"/>
              </a:solidFill>
            </a:endParaRPr>
          </a:p>
        </p:txBody>
      </p:sp>
      <p:sp>
        <p:nvSpPr>
          <p:cNvPr id="110" name="Google Shape;110;p16"/>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Project Objective</a:t>
            </a:r>
            <a:endParaRPr/>
          </a:p>
        </p:txBody>
      </p:sp>
      <p:sp>
        <p:nvSpPr>
          <p:cNvPr id="116" name="Google Shape;116;p17"/>
          <p:cNvSpPr txBox="1"/>
          <p:nvPr>
            <p:ph idx="1" type="body"/>
          </p:nvPr>
        </p:nvSpPr>
        <p:spPr>
          <a:xfrm>
            <a:off x="787200" y="1494625"/>
            <a:ext cx="75411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1800">
                <a:solidFill>
                  <a:srgbClr val="FFF2CC"/>
                </a:solidFill>
              </a:rPr>
              <a:t>The goal of this project is to develop a detailed budget proposal to build the digital infrastructure needed to meet the expected market demand. The design of the data center will take into consideration user experience, while also meeting the company’s environmental goals.</a:t>
            </a:r>
            <a:endParaRPr sz="1800">
              <a:solidFill>
                <a:srgbClr val="FFF2CC"/>
              </a:solidFill>
            </a:endParaRPr>
          </a:p>
        </p:txBody>
      </p:sp>
      <p:sp>
        <p:nvSpPr>
          <p:cNvPr id="117" name="Google Shape;117;p1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graphicFrame>
        <p:nvGraphicFramePr>
          <p:cNvPr id="122" name="Google Shape;122;p18"/>
          <p:cNvGraphicFramePr/>
          <p:nvPr/>
        </p:nvGraphicFramePr>
        <p:xfrm>
          <a:off x="178875" y="178910"/>
          <a:ext cx="3000000" cy="3000000"/>
        </p:xfrm>
        <a:graphic>
          <a:graphicData uri="http://schemas.openxmlformats.org/drawingml/2006/table">
            <a:tbl>
              <a:tblPr>
                <a:noFill/>
                <a:tableStyleId>{81185AFE-7F2C-4678-B09C-8F998FC79059}</a:tableStyleId>
              </a:tblPr>
              <a:tblGrid>
                <a:gridCol w="2937775"/>
                <a:gridCol w="2937775"/>
                <a:gridCol w="2937775"/>
              </a:tblGrid>
              <a:tr h="672275">
                <a:tc>
                  <a:txBody>
                    <a:bodyPr/>
                    <a:lstStyle/>
                    <a:p>
                      <a:pPr indent="0" lvl="0" marL="0" rtl="0" algn="l">
                        <a:spcBef>
                          <a:spcPts val="0"/>
                        </a:spcBef>
                        <a:spcAft>
                          <a:spcPts val="0"/>
                        </a:spcAft>
                        <a:buNone/>
                      </a:pPr>
                      <a:r>
                        <a:rPr lang="en">
                          <a:solidFill>
                            <a:schemeClr val="accent1"/>
                          </a:solidFill>
                          <a:latin typeface="IBM Plex Serif"/>
                          <a:ea typeface="IBM Plex Serif"/>
                          <a:cs typeface="IBM Plex Serif"/>
                          <a:sym typeface="IBM Plex Serif"/>
                        </a:rPr>
                        <a:t>Marketing Requirements:</a:t>
                      </a:r>
                      <a:endParaRPr>
                        <a:solidFill>
                          <a:schemeClr val="accent1"/>
                        </a:solidFill>
                        <a:latin typeface="IBM Plex Serif"/>
                        <a:ea typeface="IBM Plex Serif"/>
                        <a:cs typeface="IBM Plex Serif"/>
                        <a:sym typeface="IBM Plex Serif"/>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762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a:solidFill>
                            <a:schemeClr val="accent1"/>
                          </a:solidFill>
                          <a:latin typeface="IBM Plex Serif"/>
                          <a:ea typeface="IBM Plex Serif"/>
                          <a:cs typeface="IBM Plex Serif"/>
                          <a:sym typeface="IBM Plex Serif"/>
                        </a:rPr>
                        <a:t>Engineering Requirements:</a:t>
                      </a:r>
                      <a:endParaRPr>
                        <a:solidFill>
                          <a:schemeClr val="accent1"/>
                        </a:solidFill>
                        <a:latin typeface="IBM Plex Serif"/>
                        <a:ea typeface="IBM Plex Serif"/>
                        <a:cs typeface="IBM Plex Serif"/>
                        <a:sym typeface="IBM Plex Serif"/>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762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a:solidFill>
                            <a:schemeClr val="accent1"/>
                          </a:solidFill>
                          <a:latin typeface="IBM Plex Serif"/>
                          <a:ea typeface="IBM Plex Serif"/>
                          <a:cs typeface="IBM Plex Serif"/>
                          <a:sym typeface="IBM Plex Serif"/>
                        </a:rPr>
                        <a:t>Justification</a:t>
                      </a:r>
                      <a:r>
                        <a:rPr lang="en">
                          <a:solidFill>
                            <a:schemeClr val="accent1"/>
                          </a:solidFill>
                          <a:latin typeface="IBM Plex Serif"/>
                          <a:ea typeface="IBM Plex Serif"/>
                          <a:cs typeface="IBM Plex Serif"/>
                          <a:sym typeface="IBM Plex Serif"/>
                        </a:rPr>
                        <a:t>:</a:t>
                      </a:r>
                      <a:endParaRPr>
                        <a:solidFill>
                          <a:schemeClr val="accent1"/>
                        </a:solidFill>
                        <a:latin typeface="IBM Plex Serif"/>
                        <a:ea typeface="IBM Plex Serif"/>
                        <a:cs typeface="IBM Plex Serif"/>
                        <a:sym typeface="IBM Plex Serif"/>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762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672275">
                <a:tc>
                  <a:txBody>
                    <a:bodyPr/>
                    <a:lstStyle/>
                    <a:p>
                      <a:pPr indent="0" lvl="0" marL="0" rtl="0" algn="l">
                        <a:spcBef>
                          <a:spcPts val="0"/>
                        </a:spcBef>
                        <a:spcAft>
                          <a:spcPts val="0"/>
                        </a:spcAft>
                        <a:buNone/>
                      </a:pPr>
                      <a:r>
                        <a:rPr b="1" lang="en" sz="1300">
                          <a:solidFill>
                            <a:schemeClr val="lt1"/>
                          </a:solidFill>
                          <a:latin typeface="IBM Plex Sans"/>
                          <a:ea typeface="IBM Plex Sans"/>
                          <a:cs typeface="IBM Plex Sans"/>
                          <a:sym typeface="IBM Plex Sans"/>
                        </a:rPr>
                        <a:t>Low Latency</a:t>
                      </a:r>
                      <a:r>
                        <a:rPr lang="en" sz="1300">
                          <a:solidFill>
                            <a:schemeClr val="lt1"/>
                          </a:solidFill>
                          <a:latin typeface="IBM Plex Sans"/>
                          <a:ea typeface="IBM Plex Sans"/>
                          <a:cs typeface="IBM Plex Sans"/>
                          <a:sym typeface="IBM Plex Sans"/>
                        </a:rPr>
                        <a:t> (50 milliseconds or less)</a:t>
                      </a:r>
                      <a:endParaRPr sz="13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Place data centers in appropriate latency zones</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Latency is a function of distance. Data center sites need to be within reasonable range of the user population</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672275">
                <a:tc>
                  <a:txBody>
                    <a:bodyPr/>
                    <a:lstStyle/>
                    <a:p>
                      <a:pPr indent="0" lvl="0" marL="0" rtl="0" algn="l">
                        <a:spcBef>
                          <a:spcPts val="0"/>
                        </a:spcBef>
                        <a:spcAft>
                          <a:spcPts val="0"/>
                        </a:spcAft>
                        <a:buNone/>
                      </a:pPr>
                      <a:r>
                        <a:rPr lang="en" sz="1300">
                          <a:solidFill>
                            <a:schemeClr val="lt1"/>
                          </a:solidFill>
                          <a:latin typeface="IBM Plex Sans"/>
                          <a:ea typeface="IBM Plex Sans"/>
                          <a:cs typeface="IBM Plex Sans"/>
                          <a:sym typeface="IBM Plex Sans"/>
                        </a:rPr>
                        <a:t>Receive</a:t>
                      </a:r>
                      <a:r>
                        <a:rPr lang="en" sz="1300">
                          <a:solidFill>
                            <a:schemeClr val="lt1"/>
                          </a:solidFill>
                          <a:latin typeface="IBM Plex Sans"/>
                          <a:ea typeface="IBM Plex Sans"/>
                          <a:cs typeface="IBM Plex Sans"/>
                          <a:sym typeface="IBM Plex Sans"/>
                        </a:rPr>
                        <a:t> and Transmit Data</a:t>
                      </a:r>
                      <a:endParaRPr sz="13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Data center will source local fiber bandwidth to supply </a:t>
                      </a:r>
                      <a:r>
                        <a:rPr lang="en" sz="1100">
                          <a:solidFill>
                            <a:schemeClr val="lt1"/>
                          </a:solidFill>
                          <a:latin typeface="IBM Plex Sans"/>
                          <a:ea typeface="IBM Plex Sans"/>
                          <a:cs typeface="IBM Plex Sans"/>
                          <a:sym typeface="IBM Plex Sans"/>
                        </a:rPr>
                        <a:t>uninterrupted</a:t>
                      </a:r>
                      <a:r>
                        <a:rPr lang="en" sz="1100">
                          <a:solidFill>
                            <a:schemeClr val="lt1"/>
                          </a:solidFill>
                          <a:latin typeface="IBM Plex Sans"/>
                          <a:ea typeface="IBM Plex Sans"/>
                          <a:cs typeface="IBM Plex Sans"/>
                          <a:sym typeface="IBM Plex Sans"/>
                        </a:rPr>
                        <a:t> use</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With enough user demand, sufficient bandwidth will be needed to supply</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788800">
                <a:tc>
                  <a:txBody>
                    <a:bodyPr/>
                    <a:lstStyle/>
                    <a:p>
                      <a:pPr indent="0" lvl="0" marL="0" rtl="0" algn="l">
                        <a:spcBef>
                          <a:spcPts val="0"/>
                        </a:spcBef>
                        <a:spcAft>
                          <a:spcPts val="0"/>
                        </a:spcAft>
                        <a:buNone/>
                      </a:pPr>
                      <a:r>
                        <a:rPr lang="en" sz="1300">
                          <a:solidFill>
                            <a:schemeClr val="lt1"/>
                          </a:solidFill>
                          <a:latin typeface="IBM Plex Sans"/>
                          <a:ea typeface="IBM Plex Sans"/>
                          <a:cs typeface="IBM Plex Sans"/>
                          <a:sym typeface="IBM Plex Sans"/>
                        </a:rPr>
                        <a:t>Can store user data</a:t>
                      </a:r>
                      <a:endParaRPr sz="13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Data center will have necessary data storage infrastructure. (9 PB)</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Each user needs to be able to store their photos in the “Cloud”, so our data center needs to have enough storage to handle the user data</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672275">
                <a:tc>
                  <a:txBody>
                    <a:bodyPr/>
                    <a:lstStyle/>
                    <a:p>
                      <a:pPr indent="0" lvl="0" marL="0" rtl="0" algn="l">
                        <a:spcBef>
                          <a:spcPts val="0"/>
                        </a:spcBef>
                        <a:spcAft>
                          <a:spcPts val="0"/>
                        </a:spcAft>
                        <a:buNone/>
                      </a:pPr>
                      <a:r>
                        <a:rPr lang="en" sz="1200">
                          <a:solidFill>
                            <a:schemeClr val="lt1"/>
                          </a:solidFill>
                          <a:latin typeface="IBM Plex Sans"/>
                          <a:ea typeface="IBM Plex Sans"/>
                          <a:cs typeface="IBM Plex Sans"/>
                          <a:sym typeface="IBM Plex Sans"/>
                        </a:rPr>
                        <a:t>Supply services to an estimated 60 million by 2024 (starting at 5 million in 2022)</a:t>
                      </a:r>
                      <a:endParaRPr sz="12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A modular design that is capable of providing easy rollout of data center resources</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The modular design simplifies the design process and allows for easy rollout of resources when and where they’re required</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672275">
                <a:tc>
                  <a:txBody>
                    <a:bodyPr/>
                    <a:lstStyle/>
                    <a:p>
                      <a:pPr indent="0" lvl="0" marL="0" rtl="0" algn="l">
                        <a:spcBef>
                          <a:spcPts val="0"/>
                        </a:spcBef>
                        <a:spcAft>
                          <a:spcPts val="0"/>
                        </a:spcAft>
                        <a:buNone/>
                      </a:pPr>
                      <a:r>
                        <a:rPr b="1" lang="en" sz="1300">
                          <a:solidFill>
                            <a:schemeClr val="lt1"/>
                          </a:solidFill>
                          <a:latin typeface="IBM Plex Sans"/>
                          <a:ea typeface="IBM Plex Sans"/>
                          <a:cs typeface="IBM Plex Sans"/>
                          <a:sym typeface="IBM Plex Sans"/>
                        </a:rPr>
                        <a:t>99.999% Uptime</a:t>
                      </a:r>
                      <a:endParaRPr b="1" sz="13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Three identical, Tier-III data centers at different points across the U.S. able to back-up data to each other.</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Using three smaller data centers with </a:t>
                      </a:r>
                      <a:r>
                        <a:rPr lang="en" sz="1100">
                          <a:solidFill>
                            <a:schemeClr val="lt1"/>
                          </a:solidFill>
                          <a:latin typeface="IBM Plex Sans"/>
                          <a:ea typeface="IBM Plex Sans"/>
                          <a:cs typeface="IBM Plex Sans"/>
                          <a:sym typeface="IBM Plex Sans"/>
                        </a:rPr>
                        <a:t>independent</a:t>
                      </a:r>
                      <a:r>
                        <a:rPr lang="en" sz="1100">
                          <a:solidFill>
                            <a:schemeClr val="lt1"/>
                          </a:solidFill>
                          <a:latin typeface="IBM Plex Sans"/>
                          <a:ea typeface="IBM Plex Sans"/>
                          <a:cs typeface="IBM Plex Sans"/>
                          <a:sym typeface="IBM Plex Sans"/>
                        </a:rPr>
                        <a:t> power and fiber systems increases reliability</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672275">
                <a:tc>
                  <a:txBody>
                    <a:bodyPr/>
                    <a:lstStyle/>
                    <a:p>
                      <a:pPr indent="0" lvl="0" marL="0" rtl="0" algn="l">
                        <a:spcBef>
                          <a:spcPts val="0"/>
                        </a:spcBef>
                        <a:spcAft>
                          <a:spcPts val="0"/>
                        </a:spcAft>
                        <a:buNone/>
                      </a:pPr>
                      <a:r>
                        <a:rPr lang="en" sz="1300">
                          <a:solidFill>
                            <a:schemeClr val="lt1"/>
                          </a:solidFill>
                          <a:latin typeface="IBM Plex Sans"/>
                          <a:ea typeface="IBM Plex Sans"/>
                          <a:cs typeface="IBM Plex Sans"/>
                          <a:sym typeface="IBM Plex Sans"/>
                        </a:rPr>
                        <a:t>100% Renewable energy by 2025</a:t>
                      </a:r>
                      <a:endParaRPr sz="1300">
                        <a:solidFill>
                          <a:schemeClr val="lt1"/>
                        </a:solidFill>
                        <a:latin typeface="IBM Plex Sans"/>
                        <a:ea typeface="IBM Plex Sans"/>
                        <a:cs typeface="IBM Plex Sans"/>
                        <a:sym typeface="IBM Plex Sans"/>
                      </a:endParaRPr>
                    </a:p>
                  </a:txBody>
                  <a:tcPr marT="0" marB="0" marR="45700" marL="45700" anchor="ctr">
                    <a:lnL cap="flat" cmpd="sng" w="762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762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Will buy power off of the grid then purchase renewable energy credits </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76200">
                      <a:solidFill>
                        <a:srgbClr val="FFD966"/>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Taking advantage of existing renewable energy resources decreases the cost of the data center</a:t>
                      </a:r>
                      <a:endParaRPr sz="1100">
                        <a:solidFill>
                          <a:schemeClr val="lt1"/>
                        </a:solidFill>
                        <a:latin typeface="IBM Plex Sans"/>
                        <a:ea typeface="IBM Plex Sans"/>
                        <a:cs typeface="IBM Plex Sans"/>
                        <a:sym typeface="IBM Plex Sans"/>
                      </a:endParaRPr>
                    </a:p>
                  </a:txBody>
                  <a:tcPr marT="0" marB="0" marR="45700" marL="45700" anchor="ctr">
                    <a:lnL cap="flat" cmpd="sng" w="38100">
                      <a:solidFill>
                        <a:srgbClr val="FFD966"/>
                      </a:solidFill>
                      <a:prstDash val="solid"/>
                      <a:round/>
                      <a:headEnd len="sm" w="sm" type="none"/>
                      <a:tailEnd len="sm" w="sm" type="none"/>
                    </a:lnL>
                    <a:lnR cap="flat" cmpd="sng" w="762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76200">
                      <a:solidFill>
                        <a:srgbClr val="FFD966"/>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idx="1" type="body"/>
          </p:nvPr>
        </p:nvSpPr>
        <p:spPr>
          <a:xfrm>
            <a:off x="787200" y="714800"/>
            <a:ext cx="3060000" cy="36234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400">
                <a:latin typeface="IBM Plex Serif SemiBold"/>
                <a:ea typeface="IBM Plex Serif SemiBold"/>
                <a:cs typeface="IBM Plex Serif SemiBold"/>
                <a:sym typeface="IBM Plex Serif SemiBold"/>
              </a:rPr>
              <a:t>Assumptions:</a:t>
            </a:r>
            <a:endParaRPr sz="2400">
              <a:latin typeface="IBM Plex Serif SemiBold"/>
              <a:ea typeface="IBM Plex Serif SemiBold"/>
              <a:cs typeface="IBM Plex Serif SemiBold"/>
              <a:sym typeface="IBM Plex Serif SemiBold"/>
            </a:endParaRPr>
          </a:p>
          <a:p>
            <a:pPr indent="-342900" lvl="0" marL="457200" rtl="0" algn="l">
              <a:spcBef>
                <a:spcPts val="600"/>
              </a:spcBef>
              <a:spcAft>
                <a:spcPts val="0"/>
              </a:spcAft>
              <a:buClr>
                <a:srgbClr val="FFF2CC"/>
              </a:buClr>
              <a:buSzPts val="1800"/>
              <a:buChar char="▫"/>
            </a:pPr>
            <a:r>
              <a:rPr lang="en" sz="1800">
                <a:solidFill>
                  <a:srgbClr val="FFF2CC"/>
                </a:solidFill>
              </a:rPr>
              <a:t>The user growth data is true and constant</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The users are within Wi-Fi or cellular data coverage</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Internet Service Provider supplies the coverage it says it can</a:t>
            </a:r>
            <a:endParaRPr sz="1800">
              <a:solidFill>
                <a:srgbClr val="FFF2CC"/>
              </a:solidFill>
            </a:endParaRPr>
          </a:p>
        </p:txBody>
      </p:sp>
      <p:sp>
        <p:nvSpPr>
          <p:cNvPr id="128" name="Google Shape;128;p19"/>
          <p:cNvSpPr txBox="1"/>
          <p:nvPr>
            <p:ph idx="2" type="body"/>
          </p:nvPr>
        </p:nvSpPr>
        <p:spPr>
          <a:xfrm>
            <a:off x="4445375" y="714925"/>
            <a:ext cx="3060000" cy="36234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400">
                <a:latin typeface="IBM Plex Serif SemiBold"/>
                <a:ea typeface="IBM Plex Serif SemiBold"/>
                <a:cs typeface="IBM Plex Serif SemiBold"/>
                <a:sym typeface="IBM Plex Serif SemiBold"/>
              </a:rPr>
              <a:t>Constraints:</a:t>
            </a:r>
            <a:endParaRPr sz="2400">
              <a:latin typeface="IBM Plex Serif SemiBold"/>
              <a:ea typeface="IBM Plex Serif SemiBold"/>
              <a:cs typeface="IBM Plex Serif SemiBold"/>
              <a:sym typeface="IBM Plex Serif SemiBold"/>
            </a:endParaRPr>
          </a:p>
          <a:p>
            <a:pPr indent="-342900" lvl="0" marL="457200" rtl="0" algn="l">
              <a:spcBef>
                <a:spcPts val="600"/>
              </a:spcBef>
              <a:spcAft>
                <a:spcPts val="0"/>
              </a:spcAft>
              <a:buClr>
                <a:srgbClr val="FFF2CC"/>
              </a:buClr>
              <a:buSzPts val="1800"/>
              <a:buChar char="▫"/>
            </a:pPr>
            <a:r>
              <a:rPr lang="en" sz="1800">
                <a:solidFill>
                  <a:srgbClr val="FFF2CC"/>
                </a:solidFill>
              </a:rPr>
              <a:t>We cannot physically test the design</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We do not have the resources to build the data center</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No available software to simulate solutions</a:t>
            </a:r>
            <a:endParaRPr sz="1800">
              <a:solidFill>
                <a:srgbClr val="FFF2CC"/>
              </a:solidFill>
            </a:endParaRPr>
          </a:p>
        </p:txBody>
      </p:sp>
      <p:sp>
        <p:nvSpPr>
          <p:cNvPr id="129" name="Google Shape;129;p1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What is a Data Center?</a:t>
            </a:r>
            <a:endParaRPr/>
          </a:p>
        </p:txBody>
      </p:sp>
      <p:sp>
        <p:nvSpPr>
          <p:cNvPr id="135" name="Google Shape;135;p20"/>
          <p:cNvSpPr txBox="1"/>
          <p:nvPr>
            <p:ph idx="1" type="body"/>
          </p:nvPr>
        </p:nvSpPr>
        <p:spPr>
          <a:xfrm>
            <a:off x="787200" y="1494625"/>
            <a:ext cx="3852000" cy="28437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Data Center - A space to house the computer and electrical systems needed to operate a certain workload.</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Colocation (Colo) - A data center where space is leased out to multiple individuals or companies.</a:t>
            </a:r>
            <a:endParaRPr sz="1800">
              <a:solidFill>
                <a:srgbClr val="FFF2CC"/>
              </a:solidFill>
            </a:endParaRPr>
          </a:p>
          <a:p>
            <a:pPr indent="0" lvl="0" marL="0" rtl="0" algn="l">
              <a:spcBef>
                <a:spcPts val="600"/>
              </a:spcBef>
              <a:spcAft>
                <a:spcPts val="0"/>
              </a:spcAft>
              <a:buNone/>
            </a:pPr>
            <a:r>
              <a:t/>
            </a:r>
            <a:endParaRPr sz="1800">
              <a:solidFill>
                <a:srgbClr val="FFF2CC"/>
              </a:solidFill>
              <a:highlight>
                <a:srgbClr val="134F5C"/>
              </a:highlight>
            </a:endParaRPr>
          </a:p>
          <a:p>
            <a:pPr indent="0" lvl="0" marL="0" rtl="0" algn="l">
              <a:spcBef>
                <a:spcPts val="600"/>
              </a:spcBef>
              <a:spcAft>
                <a:spcPts val="0"/>
              </a:spcAft>
              <a:buNone/>
            </a:pPr>
            <a:r>
              <a:t/>
            </a:r>
            <a:endParaRPr sz="1800">
              <a:solidFill>
                <a:srgbClr val="FFF2CC"/>
              </a:solidFill>
              <a:highlight>
                <a:srgbClr val="134F5C"/>
              </a:highlight>
            </a:endParaRPr>
          </a:p>
        </p:txBody>
      </p:sp>
      <p:sp>
        <p:nvSpPr>
          <p:cNvPr id="136" name="Google Shape;136;p2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37" name="Google Shape;137;p20"/>
          <p:cNvPicPr preferRelativeResize="0"/>
          <p:nvPr/>
        </p:nvPicPr>
        <p:blipFill>
          <a:blip r:embed="rId3">
            <a:alphaModFix/>
          </a:blip>
          <a:stretch>
            <a:fillRect/>
          </a:stretch>
        </p:blipFill>
        <p:spPr>
          <a:xfrm>
            <a:off x="4991649" y="1149900"/>
            <a:ext cx="2891624" cy="2843700"/>
          </a:xfrm>
          <a:prstGeom prst="rect">
            <a:avLst/>
          </a:prstGeom>
          <a:noFill/>
          <a:ln cap="flat" cmpd="sng" w="38100">
            <a:solidFill>
              <a:schemeClr val="accent1"/>
            </a:solidFill>
            <a:prstDash val="solid"/>
            <a:round/>
            <a:headEnd len="sm" w="sm" type="none"/>
            <a:tailEnd len="sm" w="sm" type="none"/>
          </a:ln>
          <a:effectLst>
            <a:outerShdw blurRad="14288" rotWithShape="0" algn="bl" dir="7500000" dist="190500">
              <a:schemeClr val="dk2"/>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What Goes Into a Data Center</a:t>
            </a:r>
            <a:endParaRPr/>
          </a:p>
        </p:txBody>
      </p:sp>
      <p:sp>
        <p:nvSpPr>
          <p:cNvPr id="143" name="Google Shape;143;p21"/>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IT Hardware</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Mechanical Hardware (Cooling Hardware)</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Power Distribution Hardware</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Location Planning </a:t>
            </a:r>
            <a:endParaRPr sz="1800">
              <a:solidFill>
                <a:srgbClr val="FFF2CC"/>
              </a:solidFill>
            </a:endParaRPr>
          </a:p>
        </p:txBody>
      </p:sp>
      <p:sp>
        <p:nvSpPr>
          <p:cNvPr id="144" name="Google Shape;144;p21"/>
          <p:cNvSpPr txBox="1"/>
          <p:nvPr>
            <p:ph idx="2" type="body"/>
          </p:nvPr>
        </p:nvSpPr>
        <p:spPr>
          <a:xfrm>
            <a:off x="4445379"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[Picture of Operational Data Center Here]</a:t>
            </a:r>
            <a:endParaRPr/>
          </a:p>
        </p:txBody>
      </p:sp>
      <p:sp>
        <p:nvSpPr>
          <p:cNvPr id="145" name="Google Shape;145;p2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46" name="Google Shape;146;p21"/>
          <p:cNvPicPr preferRelativeResize="0"/>
          <p:nvPr/>
        </p:nvPicPr>
        <p:blipFill>
          <a:blip r:embed="rId3">
            <a:alphaModFix/>
          </a:blip>
          <a:stretch>
            <a:fillRect/>
          </a:stretch>
        </p:blipFill>
        <p:spPr>
          <a:xfrm>
            <a:off x="4445375" y="1475649"/>
            <a:ext cx="3497974" cy="2330749"/>
          </a:xfrm>
          <a:prstGeom prst="rect">
            <a:avLst/>
          </a:prstGeom>
          <a:noFill/>
          <a:ln cap="flat" cmpd="sng" w="38100">
            <a:solidFill>
              <a:schemeClr val="accent1"/>
            </a:solidFill>
            <a:prstDash val="solid"/>
            <a:round/>
            <a:headEnd len="sm" w="sm" type="none"/>
            <a:tailEnd len="sm" w="sm" type="none"/>
          </a:ln>
          <a:effectLst>
            <a:outerShdw blurRad="28575" rotWithShape="0" algn="bl" dir="7500000" dist="190500">
              <a:schemeClr val="dk2"/>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2"/>
          <p:cNvSpPr/>
          <p:nvPr/>
        </p:nvSpPr>
        <p:spPr>
          <a:xfrm>
            <a:off x="5387413" y="1209675"/>
            <a:ext cx="2831400" cy="32742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type="title"/>
          </p:nvPr>
        </p:nvSpPr>
        <p:spPr>
          <a:xfrm>
            <a:off x="787200" y="69575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IT Hardware </a:t>
            </a:r>
            <a:r>
              <a:rPr lang="en"/>
              <a:t>Solution</a:t>
            </a:r>
            <a:endParaRPr/>
          </a:p>
        </p:txBody>
      </p:sp>
      <p:sp>
        <p:nvSpPr>
          <p:cNvPr id="153" name="Google Shape;153;p22"/>
          <p:cNvSpPr txBox="1"/>
          <p:nvPr>
            <p:ph idx="1" type="body"/>
          </p:nvPr>
        </p:nvSpPr>
        <p:spPr>
          <a:xfrm>
            <a:off x="787200" y="1494625"/>
            <a:ext cx="4490700" cy="28437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Using modular building blocks (Clusters) to simplify design and increase ease of implementation of data center resources</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Doing so allows rollout of hardware to be done as user demand increases, as well as simplifying overall design requirements.</a:t>
            </a:r>
            <a:endParaRPr sz="1800">
              <a:solidFill>
                <a:srgbClr val="FFF2CC"/>
              </a:solidFill>
            </a:endParaRPr>
          </a:p>
        </p:txBody>
      </p:sp>
      <p:sp>
        <p:nvSpPr>
          <p:cNvPr id="154" name="Google Shape;154;p22"/>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55" name="Google Shape;155;p22"/>
          <p:cNvPicPr preferRelativeResize="0"/>
          <p:nvPr/>
        </p:nvPicPr>
        <p:blipFill>
          <a:blip r:embed="rId3">
            <a:alphaModFix/>
          </a:blip>
          <a:stretch>
            <a:fillRect/>
          </a:stretch>
        </p:blipFill>
        <p:spPr>
          <a:xfrm>
            <a:off x="5430300" y="1257350"/>
            <a:ext cx="2745627" cy="3178862"/>
          </a:xfrm>
          <a:prstGeom prst="rect">
            <a:avLst/>
          </a:prstGeom>
          <a:noFill/>
          <a:ln cap="flat" cmpd="sng" w="38100">
            <a:solidFill>
              <a:schemeClr val="accent1"/>
            </a:solidFill>
            <a:prstDash val="solid"/>
            <a:round/>
            <a:headEnd len="sm" w="sm" type="none"/>
            <a:tailEnd len="sm" w="sm" type="none"/>
          </a:ln>
          <a:effectLst>
            <a:outerShdw blurRad="28575" rotWithShape="0" algn="bl" dir="7500000" dist="190500">
              <a:schemeClr val="dk2"/>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IT Hardware Solution Continued</a:t>
            </a:r>
            <a:endParaRPr/>
          </a:p>
        </p:txBody>
      </p:sp>
      <p:sp>
        <p:nvSpPr>
          <p:cNvPr id="161" name="Google Shape;161;p23"/>
          <p:cNvSpPr txBox="1"/>
          <p:nvPr>
            <p:ph idx="1" type="body"/>
          </p:nvPr>
        </p:nvSpPr>
        <p:spPr>
          <a:xfrm>
            <a:off x="787200" y="1447000"/>
            <a:ext cx="4306200" cy="28437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Off the Shelf Components</a:t>
            </a:r>
            <a:endParaRPr sz="1800">
              <a:solidFill>
                <a:srgbClr val="FFF2CC"/>
              </a:solidFill>
            </a:endParaRPr>
          </a:p>
          <a:p>
            <a:pPr indent="0" lvl="0" marL="457200" rtl="0" algn="l">
              <a:spcBef>
                <a:spcPts val="600"/>
              </a:spcBef>
              <a:spcAft>
                <a:spcPts val="0"/>
              </a:spcAft>
              <a:buNone/>
            </a:pPr>
            <a:r>
              <a:rPr lang="en" sz="1800">
                <a:solidFill>
                  <a:srgbClr val="FFF2CC"/>
                </a:solidFill>
              </a:rPr>
              <a:t>(Speed, Ease of Implementation)</a:t>
            </a:r>
            <a:endParaRPr sz="1800">
              <a:solidFill>
                <a:srgbClr val="FFF2CC"/>
              </a:solidFill>
            </a:endParaRPr>
          </a:p>
          <a:p>
            <a:pPr indent="-342900" lvl="0" marL="457200" rtl="0" algn="l">
              <a:spcBef>
                <a:spcPts val="600"/>
              </a:spcBef>
              <a:spcAft>
                <a:spcPts val="0"/>
              </a:spcAft>
              <a:buClr>
                <a:srgbClr val="FFF2CC"/>
              </a:buClr>
              <a:buSzPts val="1800"/>
              <a:buChar char="▫"/>
            </a:pPr>
            <a:r>
              <a:rPr lang="en" sz="1800">
                <a:solidFill>
                  <a:srgbClr val="FFF2CC"/>
                </a:solidFill>
              </a:rPr>
              <a:t>Tiered Storage</a:t>
            </a:r>
            <a:endParaRPr sz="1800">
              <a:solidFill>
                <a:srgbClr val="FFF2CC"/>
              </a:solidFill>
            </a:endParaRPr>
          </a:p>
          <a:p>
            <a:pPr indent="0" lvl="0" marL="0" rtl="0" algn="l">
              <a:spcBef>
                <a:spcPts val="600"/>
              </a:spcBef>
              <a:spcAft>
                <a:spcPts val="0"/>
              </a:spcAft>
              <a:buNone/>
            </a:pPr>
            <a:r>
              <a:rPr lang="en" sz="1800">
                <a:solidFill>
                  <a:srgbClr val="FFF2CC"/>
                </a:solidFill>
              </a:rPr>
              <a:t>	(2 Tier, Cost, Performance)</a:t>
            </a:r>
            <a:endParaRPr sz="1800">
              <a:solidFill>
                <a:srgbClr val="FFF2CC"/>
              </a:solidFill>
            </a:endParaRPr>
          </a:p>
          <a:p>
            <a:pPr indent="-342900" lvl="0" marL="457200" rtl="0" algn="l">
              <a:spcBef>
                <a:spcPts val="600"/>
              </a:spcBef>
              <a:spcAft>
                <a:spcPts val="0"/>
              </a:spcAft>
              <a:buClr>
                <a:srgbClr val="FFF2CC"/>
              </a:buClr>
              <a:buSzPts val="1800"/>
              <a:buChar char="▫"/>
            </a:pPr>
            <a:r>
              <a:rPr lang="en" sz="1800">
                <a:solidFill>
                  <a:srgbClr val="FFF2CC"/>
                </a:solidFill>
              </a:rPr>
              <a:t>Qumulo &amp; Erasure Coding</a:t>
            </a:r>
            <a:endParaRPr sz="1800">
              <a:solidFill>
                <a:srgbClr val="FFF2CC"/>
              </a:solidFill>
            </a:endParaRPr>
          </a:p>
          <a:p>
            <a:pPr indent="0" lvl="0" marL="457200" rtl="0" algn="l">
              <a:spcBef>
                <a:spcPts val="600"/>
              </a:spcBef>
              <a:spcAft>
                <a:spcPts val="0"/>
              </a:spcAft>
              <a:buNone/>
            </a:pPr>
            <a:r>
              <a:rPr lang="en" sz="1800">
                <a:solidFill>
                  <a:srgbClr val="FFF2CC"/>
                </a:solidFill>
              </a:rPr>
              <a:t>(Data Redundancy, Speed)</a:t>
            </a:r>
            <a:endParaRPr sz="1800">
              <a:solidFill>
                <a:srgbClr val="FFF2CC"/>
              </a:solidFill>
            </a:endParaRPr>
          </a:p>
        </p:txBody>
      </p:sp>
      <p:sp>
        <p:nvSpPr>
          <p:cNvPr id="162" name="Google Shape;162;p2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63" name="Google Shape;163;p23"/>
          <p:cNvPicPr preferRelativeResize="0"/>
          <p:nvPr/>
        </p:nvPicPr>
        <p:blipFill>
          <a:blip r:embed="rId3">
            <a:alphaModFix/>
          </a:blip>
          <a:stretch>
            <a:fillRect/>
          </a:stretch>
        </p:blipFill>
        <p:spPr>
          <a:xfrm>
            <a:off x="5370800" y="1614063"/>
            <a:ext cx="2832973" cy="1915375"/>
          </a:xfrm>
          <a:prstGeom prst="rect">
            <a:avLst/>
          </a:prstGeom>
          <a:noFill/>
          <a:ln cap="flat" cmpd="sng" w="38100">
            <a:solidFill>
              <a:schemeClr val="accent1"/>
            </a:solidFill>
            <a:prstDash val="solid"/>
            <a:round/>
            <a:headEnd len="sm" w="sm" type="none"/>
            <a:tailEnd len="sm" w="sm" type="none"/>
          </a:ln>
          <a:effectLst>
            <a:outerShdw blurRad="28575" rotWithShape="0" algn="bl" dir="7500000" dist="190500">
              <a:schemeClr val="dk2"/>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Networking Gear Cabinet</a:t>
            </a:r>
            <a:endParaRPr/>
          </a:p>
        </p:txBody>
      </p:sp>
      <p:sp>
        <p:nvSpPr>
          <p:cNvPr id="169" name="Google Shape;169;p2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70" name="Google Shape;170;p24"/>
          <p:cNvPicPr preferRelativeResize="0"/>
          <p:nvPr/>
        </p:nvPicPr>
        <p:blipFill>
          <a:blip r:embed="rId3">
            <a:alphaModFix/>
          </a:blip>
          <a:stretch>
            <a:fillRect/>
          </a:stretch>
        </p:blipFill>
        <p:spPr>
          <a:xfrm>
            <a:off x="3435772" y="1220375"/>
            <a:ext cx="1421053" cy="33921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One Cluster Cabinet</a:t>
            </a:r>
            <a:endParaRPr/>
          </a:p>
        </p:txBody>
      </p:sp>
      <p:sp>
        <p:nvSpPr>
          <p:cNvPr id="176" name="Google Shape;176;p25"/>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77" name="Google Shape;177;p25"/>
          <p:cNvPicPr preferRelativeResize="0"/>
          <p:nvPr/>
        </p:nvPicPr>
        <p:blipFill rotWithShape="1">
          <a:blip r:embed="rId3">
            <a:alphaModFix/>
          </a:blip>
          <a:srcRect b="1470" l="0" r="0" t="-1470"/>
          <a:stretch/>
        </p:blipFill>
        <p:spPr>
          <a:xfrm>
            <a:off x="3453663" y="1251637"/>
            <a:ext cx="1385275" cy="3329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Cooling Solution</a:t>
            </a:r>
            <a:endParaRPr/>
          </a:p>
        </p:txBody>
      </p:sp>
      <p:sp>
        <p:nvSpPr>
          <p:cNvPr id="183" name="Google Shape;183;p26"/>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solidFill>
                  <a:srgbClr val="FFF2CC"/>
                </a:solidFill>
              </a:rPr>
              <a:t>APC </a:t>
            </a:r>
            <a:r>
              <a:rPr lang="en">
                <a:solidFill>
                  <a:srgbClr val="FFF2CC"/>
                </a:solidFill>
              </a:rPr>
              <a:t>ACRC 600P</a:t>
            </a:r>
            <a:endParaRPr>
              <a:solidFill>
                <a:srgbClr val="FFF2CC"/>
              </a:solidFill>
            </a:endParaRPr>
          </a:p>
          <a:p>
            <a:pPr indent="0" lvl="0" marL="0" rtl="0" algn="l">
              <a:spcBef>
                <a:spcPts val="600"/>
              </a:spcBef>
              <a:spcAft>
                <a:spcPts val="0"/>
              </a:spcAft>
              <a:buNone/>
            </a:pPr>
            <a:r>
              <a:rPr lang="en">
                <a:solidFill>
                  <a:srgbClr val="FFF2CC"/>
                </a:solidFill>
              </a:rPr>
              <a:t>InRow Cooler</a:t>
            </a:r>
            <a:endParaRPr>
              <a:solidFill>
                <a:srgbClr val="FFF2CC"/>
              </a:solidFill>
            </a:endParaRPr>
          </a:p>
          <a:p>
            <a:pPr indent="0" lvl="0" marL="0" rtl="0" algn="l">
              <a:spcBef>
                <a:spcPts val="600"/>
              </a:spcBef>
              <a:spcAft>
                <a:spcPts val="0"/>
              </a:spcAft>
              <a:buNone/>
            </a:pPr>
            <a:r>
              <a:rPr lang="en">
                <a:solidFill>
                  <a:srgbClr val="FFF2CC"/>
                </a:solidFill>
              </a:rPr>
              <a:t>Operating Voltage of 200-240Vac</a:t>
            </a:r>
            <a:endParaRPr>
              <a:solidFill>
                <a:srgbClr val="FFF2CC"/>
              </a:solidFill>
            </a:endParaRPr>
          </a:p>
          <a:p>
            <a:pPr indent="0" lvl="0" marL="0" rtl="0" algn="l">
              <a:spcBef>
                <a:spcPts val="600"/>
              </a:spcBef>
              <a:spcAft>
                <a:spcPts val="0"/>
              </a:spcAft>
              <a:buNone/>
            </a:pPr>
            <a:r>
              <a:rPr lang="en">
                <a:solidFill>
                  <a:srgbClr val="FFF2CC"/>
                </a:solidFill>
              </a:rPr>
              <a:t>Power Consumed per Unit 14kW</a:t>
            </a:r>
            <a:endParaRPr>
              <a:solidFill>
                <a:srgbClr val="FFF2CC"/>
              </a:solidFill>
            </a:endParaRPr>
          </a:p>
        </p:txBody>
      </p:sp>
      <p:sp>
        <p:nvSpPr>
          <p:cNvPr id="184" name="Google Shape;184;p26"/>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85" name="Google Shape;185;p26"/>
          <p:cNvPicPr preferRelativeResize="0"/>
          <p:nvPr/>
        </p:nvPicPr>
        <p:blipFill>
          <a:blip r:embed="rId3">
            <a:alphaModFix/>
          </a:blip>
          <a:stretch>
            <a:fillRect/>
          </a:stretch>
        </p:blipFill>
        <p:spPr>
          <a:xfrm>
            <a:off x="4658425" y="1365013"/>
            <a:ext cx="3102924" cy="3102924"/>
          </a:xfrm>
          <a:prstGeom prst="rect">
            <a:avLst/>
          </a:prstGeom>
          <a:noFill/>
          <a:ln cap="flat" cmpd="sng" w="38100">
            <a:solidFill>
              <a:schemeClr val="accent1"/>
            </a:solidFill>
            <a:prstDash val="solid"/>
            <a:round/>
            <a:headEnd len="sm" w="sm" type="none"/>
            <a:tailEnd len="sm" w="sm" type="none"/>
          </a:ln>
          <a:effectLst>
            <a:outerShdw blurRad="28575" rotWithShape="0" algn="bl" dir="7500000" dist="190500">
              <a:schemeClr val="dk2"/>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type="title"/>
          </p:nvPr>
        </p:nvSpPr>
        <p:spPr>
          <a:xfrm>
            <a:off x="787200" y="460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Power Distribution Solutions</a:t>
            </a:r>
            <a:endParaRPr/>
          </a:p>
        </p:txBody>
      </p:sp>
      <p:sp>
        <p:nvSpPr>
          <p:cNvPr id="191" name="Google Shape;191;p2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192" name="Google Shape;192;p27"/>
          <p:cNvGraphicFramePr/>
          <p:nvPr/>
        </p:nvGraphicFramePr>
        <p:xfrm>
          <a:off x="523675" y="946200"/>
          <a:ext cx="3000000" cy="3000000"/>
        </p:xfrm>
        <a:graphic>
          <a:graphicData uri="http://schemas.openxmlformats.org/drawingml/2006/table">
            <a:tbl>
              <a:tblPr>
                <a:noFill/>
                <a:tableStyleId>{81185AFE-7F2C-4678-B09C-8F998FC79059}</a:tableStyleId>
              </a:tblPr>
              <a:tblGrid>
                <a:gridCol w="1176700"/>
                <a:gridCol w="1620900"/>
                <a:gridCol w="1839375"/>
                <a:gridCol w="1862300"/>
                <a:gridCol w="1003225"/>
              </a:tblGrid>
              <a:tr h="414050">
                <a:tc>
                  <a:txBody>
                    <a:bodyPr/>
                    <a:lstStyle/>
                    <a:p>
                      <a:pPr indent="0" lvl="0" marL="0" rtl="0" algn="ctr">
                        <a:spcBef>
                          <a:spcPts val="0"/>
                        </a:spcBef>
                        <a:spcAft>
                          <a:spcPts val="0"/>
                        </a:spcAft>
                        <a:buNone/>
                      </a:pPr>
                      <a:r>
                        <a:rPr lang="en">
                          <a:solidFill>
                            <a:schemeClr val="accent1"/>
                          </a:solidFill>
                          <a:latin typeface="IBM Plex Sans"/>
                          <a:ea typeface="IBM Plex Sans"/>
                          <a:cs typeface="IBM Plex Sans"/>
                          <a:sym typeface="IBM Plex Sans"/>
                        </a:rPr>
                        <a:t>Type</a:t>
                      </a:r>
                      <a:endParaRPr>
                        <a:solidFill>
                          <a:schemeClr val="accen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3D3D3D"/>
                    </a:solidFill>
                  </a:tcPr>
                </a:tc>
                <a:tc>
                  <a:txBody>
                    <a:bodyPr/>
                    <a:lstStyle/>
                    <a:p>
                      <a:pPr indent="0" lvl="0" marL="0" rtl="0" algn="ctr">
                        <a:spcBef>
                          <a:spcPts val="0"/>
                        </a:spcBef>
                        <a:spcAft>
                          <a:spcPts val="0"/>
                        </a:spcAft>
                        <a:buNone/>
                      </a:pPr>
                      <a:r>
                        <a:rPr lang="en">
                          <a:solidFill>
                            <a:schemeClr val="accent1"/>
                          </a:solidFill>
                          <a:latin typeface="IBM Plex Sans"/>
                          <a:ea typeface="IBM Plex Sans"/>
                          <a:cs typeface="IBM Plex Sans"/>
                          <a:sym typeface="IBM Plex Sans"/>
                        </a:rPr>
                        <a:t>Picture</a:t>
                      </a:r>
                      <a:endParaRPr>
                        <a:solidFill>
                          <a:schemeClr val="accen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3D3D3D"/>
                    </a:solidFill>
                  </a:tcPr>
                </a:tc>
                <a:tc>
                  <a:txBody>
                    <a:bodyPr/>
                    <a:lstStyle/>
                    <a:p>
                      <a:pPr indent="0" lvl="0" marL="0" rtl="0" algn="ctr">
                        <a:spcBef>
                          <a:spcPts val="0"/>
                        </a:spcBef>
                        <a:spcAft>
                          <a:spcPts val="0"/>
                        </a:spcAft>
                        <a:buNone/>
                      </a:pPr>
                      <a:r>
                        <a:rPr lang="en">
                          <a:solidFill>
                            <a:schemeClr val="accent1"/>
                          </a:solidFill>
                          <a:latin typeface="IBM Plex Sans"/>
                          <a:ea typeface="IBM Plex Sans"/>
                          <a:cs typeface="IBM Plex Sans"/>
                          <a:sym typeface="IBM Plex Sans"/>
                        </a:rPr>
                        <a:t>Pros</a:t>
                      </a:r>
                      <a:endParaRPr>
                        <a:solidFill>
                          <a:schemeClr val="accen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3D3D3D"/>
                    </a:solidFill>
                  </a:tcPr>
                </a:tc>
                <a:tc>
                  <a:txBody>
                    <a:bodyPr/>
                    <a:lstStyle/>
                    <a:p>
                      <a:pPr indent="0" lvl="0" marL="0" rtl="0" algn="ctr">
                        <a:spcBef>
                          <a:spcPts val="0"/>
                        </a:spcBef>
                        <a:spcAft>
                          <a:spcPts val="0"/>
                        </a:spcAft>
                        <a:buNone/>
                      </a:pPr>
                      <a:r>
                        <a:rPr lang="en">
                          <a:solidFill>
                            <a:schemeClr val="accent1"/>
                          </a:solidFill>
                          <a:latin typeface="IBM Plex Sans"/>
                          <a:ea typeface="IBM Plex Sans"/>
                          <a:cs typeface="IBM Plex Sans"/>
                          <a:sym typeface="IBM Plex Sans"/>
                        </a:rPr>
                        <a:t>Cons</a:t>
                      </a:r>
                      <a:endParaRPr>
                        <a:solidFill>
                          <a:schemeClr val="accen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3D3D3D"/>
                    </a:solidFill>
                  </a:tcPr>
                </a:tc>
                <a:tc>
                  <a:txBody>
                    <a:bodyPr/>
                    <a:lstStyle/>
                    <a:p>
                      <a:pPr indent="0" lvl="0" marL="0" rtl="0" algn="ctr">
                        <a:spcBef>
                          <a:spcPts val="0"/>
                        </a:spcBef>
                        <a:spcAft>
                          <a:spcPts val="0"/>
                        </a:spcAft>
                        <a:buNone/>
                      </a:pPr>
                      <a:r>
                        <a:rPr lang="en">
                          <a:solidFill>
                            <a:schemeClr val="accent1"/>
                          </a:solidFill>
                          <a:latin typeface="IBM Plex Sans"/>
                          <a:ea typeface="IBM Plex Sans"/>
                          <a:cs typeface="IBM Plex Sans"/>
                          <a:sym typeface="IBM Plex Sans"/>
                        </a:rPr>
                        <a:t>Selection</a:t>
                      </a:r>
                      <a:endParaRPr>
                        <a:solidFill>
                          <a:schemeClr val="accen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3D3D3D"/>
                    </a:solidFill>
                  </a:tcPr>
                </a:tc>
              </a:tr>
              <a:tr h="616625">
                <a:tc>
                  <a:txBody>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Panel Board</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Low upfront cost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Flexible installation</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Parts obtained very fast</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Increased risk in human error</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No power monitoring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Difficult to scale and upgrade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Needs voltage transformation</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a:solidFill>
                          <a:schemeClr val="lt1"/>
                        </a:solidFill>
                        <a:latin typeface="IBM Plex Sans"/>
                        <a:ea typeface="IBM Plex Sans"/>
                        <a:cs typeface="IBM Plex Sans"/>
                        <a:sym typeface="IBM Plex Sans"/>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r>
              <a:tr h="709125">
                <a:tc>
                  <a:txBody>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Field-Wired</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Power monitoring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Low upfront cost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Flexible installation</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Parts obtained very fast</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Increased risk in human error</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Difficult to scale and upgrade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Limited warranty</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Cables can impede cooling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Takes up floor space</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a:solidFill>
                          <a:schemeClr val="lt1"/>
                        </a:solidFill>
                        <a:latin typeface="IBM Plex Sans"/>
                        <a:ea typeface="IBM Plex Sans"/>
                        <a:cs typeface="IBM Plex Sans"/>
                        <a:sym typeface="IBM Plex Sans"/>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r>
              <a:tr h="616625">
                <a:tc>
                  <a:txBody>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Factory Configured</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Power monitoring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Prefabricated components</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Flexible installation</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System level warranty</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Difficult to scale and upgrade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Parts are hard to source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Cables can impede cooling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Takes up floor space</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a:solidFill>
                          <a:schemeClr val="lt1"/>
                        </a:solidFill>
                        <a:latin typeface="IBM Plex Sans"/>
                        <a:ea typeface="IBM Plex Sans"/>
                        <a:cs typeface="IBM Plex Sans"/>
                        <a:sym typeface="IBM Plex Sans"/>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r>
              <a:tr h="585800">
                <a:tc>
                  <a:txBody>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Modular</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Flexible installation</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Easy to scale and upgrade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Plug and go performance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System level warranty</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High upfront cost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Difficult cable management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Cables can impede cooling</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Takes up floor space</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a:solidFill>
                          <a:schemeClr val="lt1"/>
                        </a:solidFill>
                        <a:latin typeface="IBM Plex Sans"/>
                        <a:ea typeface="IBM Plex Sans"/>
                        <a:cs typeface="IBM Plex Sans"/>
                        <a:sym typeface="IBM Plex Sans"/>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434343"/>
                    </a:solidFill>
                  </a:tcPr>
                </a:tc>
              </a:tr>
              <a:tr h="709125">
                <a:tc>
                  <a:txBody>
                    <a:bodyPr/>
                    <a:lstStyle/>
                    <a:p>
                      <a:pPr indent="0" lvl="0" marL="0" rtl="0" algn="l">
                        <a:spcBef>
                          <a:spcPts val="0"/>
                        </a:spcBef>
                        <a:spcAft>
                          <a:spcPts val="0"/>
                        </a:spcAft>
                        <a:buNone/>
                      </a:pPr>
                      <a:r>
                        <a:rPr lang="en">
                          <a:solidFill>
                            <a:schemeClr val="lt1"/>
                          </a:solidFill>
                          <a:latin typeface="IBM Plex Sans"/>
                          <a:ea typeface="IBM Plex Sans"/>
                          <a:cs typeface="IBM Plex Sans"/>
                          <a:sym typeface="IBM Plex Sans"/>
                        </a:rPr>
                        <a:t>Overhead Busway</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solidFill>
                          <a:schemeClr val="lt1"/>
                        </a:solidFill>
                        <a:latin typeface="IBM Plex Sans"/>
                        <a:ea typeface="IBM Plex Sans"/>
                        <a:cs typeface="IBM Plex Sans"/>
                        <a:sym typeface="IBM Plex Sans"/>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Takes up zero floor space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Flexible installation</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Easy to scale and upgrade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Plug and go performance</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No cables</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High upfront cost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Constrained by ceiling height</a:t>
                      </a:r>
                      <a:endParaRPr sz="800">
                        <a:solidFill>
                          <a:schemeClr val="lt1"/>
                        </a:solidFill>
                        <a:latin typeface="IBM Plex Sans"/>
                        <a:ea typeface="IBM Plex Sans"/>
                        <a:cs typeface="IBM Plex Sans"/>
                        <a:sym typeface="IBM Plex Sans"/>
                      </a:endParaRPr>
                    </a:p>
                    <a:p>
                      <a:pPr indent="-96520" lvl="0" marL="137160" rtl="0" algn="l">
                        <a:spcBef>
                          <a:spcPts val="0"/>
                        </a:spcBef>
                        <a:spcAft>
                          <a:spcPts val="0"/>
                        </a:spcAft>
                        <a:buClr>
                          <a:schemeClr val="lt1"/>
                        </a:buClr>
                        <a:buSzPts val="800"/>
                        <a:buFont typeface="IBM Plex Sans"/>
                        <a:buChar char="●"/>
                      </a:pPr>
                      <a:r>
                        <a:rPr lang="en" sz="800">
                          <a:solidFill>
                            <a:schemeClr val="lt1"/>
                          </a:solidFill>
                          <a:latin typeface="IBM Plex Sans"/>
                          <a:ea typeface="IBM Plex Sans"/>
                          <a:cs typeface="IBM Plex Sans"/>
                          <a:sym typeface="IBM Plex Sans"/>
                        </a:rPr>
                        <a:t>Row Busways can impede cooling</a:t>
                      </a:r>
                      <a:endParaRPr sz="800">
                        <a:solidFill>
                          <a:schemeClr val="lt1"/>
                        </a:solidFill>
                        <a:latin typeface="IBM Plex Sans"/>
                        <a:ea typeface="IBM Plex Sans"/>
                        <a:cs typeface="IBM Plex Sans"/>
                        <a:sym typeface="IBM Plex Sans"/>
                      </a:endParaRPr>
                    </a:p>
                  </a:txBody>
                  <a:tcPr marT="45700" marB="45700"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2000">
                          <a:solidFill>
                            <a:schemeClr val="accent1"/>
                          </a:solidFill>
                          <a:latin typeface="IBM Plex Sans"/>
                          <a:ea typeface="IBM Plex Sans"/>
                          <a:cs typeface="IBM Plex Sans"/>
                          <a:sym typeface="IBM Plex Sans"/>
                        </a:rPr>
                        <a:t>✔</a:t>
                      </a:r>
                      <a:endParaRPr>
                        <a:solidFill>
                          <a:schemeClr val="lt1"/>
                        </a:solidFill>
                        <a:latin typeface="IBM Plex Sans"/>
                        <a:ea typeface="IBM Plex Sans"/>
                        <a:cs typeface="IBM Plex Sans"/>
                        <a:sym typeface="IBM Plex Sans"/>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r>
            </a:tbl>
          </a:graphicData>
        </a:graphic>
      </p:graphicFrame>
      <p:pic>
        <p:nvPicPr>
          <p:cNvPr id="193" name="Google Shape;193;p27"/>
          <p:cNvPicPr preferRelativeResize="0"/>
          <p:nvPr/>
        </p:nvPicPr>
        <p:blipFill>
          <a:blip r:embed="rId3">
            <a:alphaModFix/>
          </a:blip>
          <a:stretch>
            <a:fillRect/>
          </a:stretch>
        </p:blipFill>
        <p:spPr>
          <a:xfrm>
            <a:off x="1986750" y="1365400"/>
            <a:ext cx="875900" cy="608550"/>
          </a:xfrm>
          <a:prstGeom prst="rect">
            <a:avLst/>
          </a:prstGeom>
          <a:noFill/>
          <a:ln>
            <a:noFill/>
          </a:ln>
        </p:spPr>
      </p:pic>
      <p:pic>
        <p:nvPicPr>
          <p:cNvPr id="194" name="Google Shape;194;p27"/>
          <p:cNvPicPr preferRelativeResize="0"/>
          <p:nvPr/>
        </p:nvPicPr>
        <p:blipFill>
          <a:blip r:embed="rId4">
            <a:alphaModFix/>
          </a:blip>
          <a:stretch>
            <a:fillRect/>
          </a:stretch>
        </p:blipFill>
        <p:spPr>
          <a:xfrm>
            <a:off x="2060300" y="1983575"/>
            <a:ext cx="728800" cy="695100"/>
          </a:xfrm>
          <a:prstGeom prst="rect">
            <a:avLst/>
          </a:prstGeom>
          <a:noFill/>
          <a:ln>
            <a:noFill/>
          </a:ln>
        </p:spPr>
      </p:pic>
      <p:pic>
        <p:nvPicPr>
          <p:cNvPr id="195" name="Google Shape;195;p27"/>
          <p:cNvPicPr preferRelativeResize="0"/>
          <p:nvPr/>
        </p:nvPicPr>
        <p:blipFill>
          <a:blip r:embed="rId5">
            <a:alphaModFix/>
          </a:blip>
          <a:stretch>
            <a:fillRect/>
          </a:stretch>
        </p:blipFill>
        <p:spPr>
          <a:xfrm>
            <a:off x="2109950" y="2694375"/>
            <a:ext cx="629500" cy="600325"/>
          </a:xfrm>
          <a:prstGeom prst="rect">
            <a:avLst/>
          </a:prstGeom>
          <a:noFill/>
          <a:ln>
            <a:noFill/>
          </a:ln>
        </p:spPr>
      </p:pic>
      <p:pic>
        <p:nvPicPr>
          <p:cNvPr id="196" name="Google Shape;196;p27"/>
          <p:cNvPicPr preferRelativeResize="0"/>
          <p:nvPr/>
        </p:nvPicPr>
        <p:blipFill>
          <a:blip r:embed="rId6">
            <a:alphaModFix/>
          </a:blip>
          <a:stretch>
            <a:fillRect/>
          </a:stretch>
        </p:blipFill>
        <p:spPr>
          <a:xfrm>
            <a:off x="2109950" y="3312575"/>
            <a:ext cx="629500" cy="565300"/>
          </a:xfrm>
          <a:prstGeom prst="rect">
            <a:avLst/>
          </a:prstGeom>
          <a:noFill/>
          <a:ln>
            <a:noFill/>
          </a:ln>
        </p:spPr>
      </p:pic>
      <p:pic>
        <p:nvPicPr>
          <p:cNvPr id="197" name="Google Shape;197;p27"/>
          <p:cNvPicPr preferRelativeResize="0"/>
          <p:nvPr/>
        </p:nvPicPr>
        <p:blipFill>
          <a:blip r:embed="rId7">
            <a:alphaModFix/>
          </a:blip>
          <a:stretch>
            <a:fillRect/>
          </a:stretch>
        </p:blipFill>
        <p:spPr>
          <a:xfrm>
            <a:off x="1986750" y="3895750"/>
            <a:ext cx="882734" cy="695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p:nvPr/>
        </p:nvSpPr>
        <p:spPr>
          <a:xfrm>
            <a:off x="547050" y="845625"/>
            <a:ext cx="7279500" cy="3672300"/>
          </a:xfrm>
          <a:prstGeom prst="rect">
            <a:avLst/>
          </a:prstGeom>
          <a:solidFill>
            <a:srgbClr val="040F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3" name="Google Shape;203;p28"/>
          <p:cNvCxnSpPr>
            <a:endCxn id="204" idx="3"/>
          </p:cNvCxnSpPr>
          <p:nvPr/>
        </p:nvCxnSpPr>
        <p:spPr>
          <a:xfrm flipH="1">
            <a:off x="4695450" y="3941475"/>
            <a:ext cx="541200" cy="246300"/>
          </a:xfrm>
          <a:prstGeom prst="bentConnector3">
            <a:avLst>
              <a:gd fmla="val 50000" name="adj1"/>
            </a:avLst>
          </a:prstGeom>
          <a:noFill/>
          <a:ln cap="flat" cmpd="sng" w="19050">
            <a:solidFill>
              <a:srgbClr val="00FFFF"/>
            </a:solidFill>
            <a:prstDash val="solid"/>
            <a:round/>
            <a:headEnd len="med" w="med" type="none"/>
            <a:tailEnd len="med" w="med" type="triangle"/>
          </a:ln>
        </p:spPr>
      </p:cxnSp>
      <p:cxnSp>
        <p:nvCxnSpPr>
          <p:cNvPr id="205" name="Google Shape;205;p28"/>
          <p:cNvCxnSpPr>
            <a:stCxn id="206" idx="1"/>
            <a:endCxn id="207" idx="3"/>
          </p:cNvCxnSpPr>
          <p:nvPr/>
        </p:nvCxnSpPr>
        <p:spPr>
          <a:xfrm rot="10800000">
            <a:off x="4553000" y="2995850"/>
            <a:ext cx="683100" cy="704700"/>
          </a:xfrm>
          <a:prstGeom prst="bentConnector3">
            <a:avLst>
              <a:gd fmla="val 49998" name="adj1"/>
            </a:avLst>
          </a:prstGeom>
          <a:noFill/>
          <a:ln cap="flat" cmpd="sng" w="19050">
            <a:solidFill>
              <a:srgbClr val="00FFFF"/>
            </a:solidFill>
            <a:prstDash val="solid"/>
            <a:round/>
            <a:headEnd len="med" w="med" type="none"/>
            <a:tailEnd len="med" w="med" type="triangle"/>
          </a:ln>
        </p:spPr>
      </p:cxnSp>
      <p:cxnSp>
        <p:nvCxnSpPr>
          <p:cNvPr id="208" name="Google Shape;208;p28"/>
          <p:cNvCxnSpPr>
            <a:endCxn id="209" idx="3"/>
          </p:cNvCxnSpPr>
          <p:nvPr/>
        </p:nvCxnSpPr>
        <p:spPr>
          <a:xfrm flipH="1">
            <a:off x="6279050" y="3940825"/>
            <a:ext cx="459600" cy="600"/>
          </a:xfrm>
          <a:prstGeom prst="bentConnector3">
            <a:avLst>
              <a:gd fmla="val 50000" name="adj1"/>
            </a:avLst>
          </a:prstGeom>
          <a:noFill/>
          <a:ln cap="flat" cmpd="sng" w="19050">
            <a:solidFill>
              <a:srgbClr val="00FFFF"/>
            </a:solidFill>
            <a:prstDash val="solid"/>
            <a:round/>
            <a:headEnd len="med" w="med" type="none"/>
            <a:tailEnd len="med" w="med" type="triangle"/>
          </a:ln>
        </p:spPr>
      </p:cxnSp>
      <p:cxnSp>
        <p:nvCxnSpPr>
          <p:cNvPr id="210" name="Google Shape;210;p28"/>
          <p:cNvCxnSpPr>
            <a:endCxn id="211" idx="0"/>
          </p:cNvCxnSpPr>
          <p:nvPr/>
        </p:nvCxnSpPr>
        <p:spPr>
          <a:xfrm>
            <a:off x="6246838" y="2995675"/>
            <a:ext cx="992100" cy="484200"/>
          </a:xfrm>
          <a:prstGeom prst="bentConnector2">
            <a:avLst/>
          </a:prstGeom>
          <a:noFill/>
          <a:ln cap="flat" cmpd="sng" w="19050">
            <a:solidFill>
              <a:srgbClr val="00FFFF"/>
            </a:solidFill>
            <a:prstDash val="solid"/>
            <a:round/>
            <a:headEnd len="med" w="med" type="none"/>
            <a:tailEnd len="med" w="med" type="triangle"/>
          </a:ln>
        </p:spPr>
      </p:cxnSp>
      <p:cxnSp>
        <p:nvCxnSpPr>
          <p:cNvPr id="212" name="Google Shape;212;p28"/>
          <p:cNvCxnSpPr>
            <a:stCxn id="213" idx="2"/>
            <a:endCxn id="214" idx="0"/>
          </p:cNvCxnSpPr>
          <p:nvPr/>
        </p:nvCxnSpPr>
        <p:spPr>
          <a:xfrm rot="5400000">
            <a:off x="5646750" y="2533900"/>
            <a:ext cx="156900" cy="900"/>
          </a:xfrm>
          <a:prstGeom prst="bentConnector3">
            <a:avLst>
              <a:gd fmla="val 49960" name="adj1"/>
            </a:avLst>
          </a:prstGeom>
          <a:noFill/>
          <a:ln cap="flat" cmpd="sng" w="19050">
            <a:solidFill>
              <a:srgbClr val="00FFFF"/>
            </a:solidFill>
            <a:prstDash val="solid"/>
            <a:round/>
            <a:headEnd len="med" w="med" type="none"/>
            <a:tailEnd len="med" w="med" type="triangle"/>
          </a:ln>
        </p:spPr>
      </p:cxnSp>
      <p:cxnSp>
        <p:nvCxnSpPr>
          <p:cNvPr id="215" name="Google Shape;215;p28"/>
          <p:cNvCxnSpPr>
            <a:endCxn id="213" idx="3"/>
          </p:cNvCxnSpPr>
          <p:nvPr/>
        </p:nvCxnSpPr>
        <p:spPr>
          <a:xfrm rot="10800000">
            <a:off x="6121200" y="2108500"/>
            <a:ext cx="360000" cy="31500"/>
          </a:xfrm>
          <a:prstGeom prst="bentConnector3">
            <a:avLst>
              <a:gd fmla="val 50000" name="adj1"/>
            </a:avLst>
          </a:prstGeom>
          <a:noFill/>
          <a:ln cap="flat" cmpd="sng" w="19050">
            <a:solidFill>
              <a:srgbClr val="00FFFF"/>
            </a:solidFill>
            <a:prstDash val="solid"/>
            <a:round/>
            <a:headEnd len="med" w="med" type="none"/>
            <a:tailEnd len="med" w="med" type="triangle"/>
          </a:ln>
        </p:spPr>
      </p:cxnSp>
      <p:cxnSp>
        <p:nvCxnSpPr>
          <p:cNvPr id="216" name="Google Shape;216;p28"/>
          <p:cNvCxnSpPr>
            <a:endCxn id="217" idx="3"/>
          </p:cNvCxnSpPr>
          <p:nvPr/>
        </p:nvCxnSpPr>
        <p:spPr>
          <a:xfrm rot="10800000">
            <a:off x="6108276" y="1261800"/>
            <a:ext cx="368100" cy="7200"/>
          </a:xfrm>
          <a:prstGeom prst="bentConnector3">
            <a:avLst>
              <a:gd fmla="val 50000" name="adj1"/>
            </a:avLst>
          </a:prstGeom>
          <a:noFill/>
          <a:ln cap="flat" cmpd="sng" w="19050">
            <a:solidFill>
              <a:srgbClr val="00FFFF"/>
            </a:solidFill>
            <a:prstDash val="solid"/>
            <a:round/>
            <a:headEnd len="med" w="med" type="none"/>
            <a:tailEnd len="med" w="med" type="triangle"/>
          </a:ln>
        </p:spPr>
      </p:cxnSp>
      <p:cxnSp>
        <p:nvCxnSpPr>
          <p:cNvPr id="218" name="Google Shape;218;p28"/>
          <p:cNvCxnSpPr>
            <a:endCxn id="219" idx="3"/>
          </p:cNvCxnSpPr>
          <p:nvPr/>
        </p:nvCxnSpPr>
        <p:spPr>
          <a:xfrm rot="10800000">
            <a:off x="4690800" y="1260150"/>
            <a:ext cx="375000" cy="1500"/>
          </a:xfrm>
          <a:prstGeom prst="bentConnector3">
            <a:avLst>
              <a:gd fmla="val 50000" name="adj1"/>
            </a:avLst>
          </a:prstGeom>
          <a:noFill/>
          <a:ln cap="flat" cmpd="sng" w="19050">
            <a:solidFill>
              <a:srgbClr val="00FFFF"/>
            </a:solidFill>
            <a:prstDash val="solid"/>
            <a:round/>
            <a:headEnd len="med" w="med" type="none"/>
            <a:tailEnd len="med" w="med" type="triangle"/>
          </a:ln>
        </p:spPr>
      </p:cxnSp>
      <p:cxnSp>
        <p:nvCxnSpPr>
          <p:cNvPr id="220" name="Google Shape;220;p28"/>
          <p:cNvCxnSpPr>
            <a:endCxn id="221" idx="1"/>
          </p:cNvCxnSpPr>
          <p:nvPr/>
        </p:nvCxnSpPr>
        <p:spPr>
          <a:xfrm>
            <a:off x="4562400" y="1613650"/>
            <a:ext cx="767700" cy="409800"/>
          </a:xfrm>
          <a:prstGeom prst="bentConnector3">
            <a:avLst>
              <a:gd fmla="val -609" name="adj1"/>
            </a:avLst>
          </a:prstGeom>
          <a:noFill/>
          <a:ln cap="flat" cmpd="sng" w="19050">
            <a:solidFill>
              <a:srgbClr val="00FFFF"/>
            </a:solidFill>
            <a:prstDash val="solid"/>
            <a:round/>
            <a:headEnd len="med" w="med" type="none"/>
            <a:tailEnd len="med" w="med" type="triangle"/>
          </a:ln>
        </p:spPr>
      </p:cxnSp>
      <p:cxnSp>
        <p:nvCxnSpPr>
          <p:cNvPr id="222" name="Google Shape;222;p28"/>
          <p:cNvCxnSpPr>
            <a:stCxn id="223" idx="3"/>
            <a:endCxn id="224" idx="1"/>
          </p:cNvCxnSpPr>
          <p:nvPr/>
        </p:nvCxnSpPr>
        <p:spPr>
          <a:xfrm>
            <a:off x="1802954" y="1311613"/>
            <a:ext cx="424500" cy="600"/>
          </a:xfrm>
          <a:prstGeom prst="bentConnector3">
            <a:avLst>
              <a:gd fmla="val 49997" name="adj1"/>
            </a:avLst>
          </a:prstGeom>
          <a:noFill/>
          <a:ln cap="flat" cmpd="sng" w="19050">
            <a:solidFill>
              <a:schemeClr val="accent3"/>
            </a:solidFill>
            <a:prstDash val="solid"/>
            <a:round/>
            <a:headEnd len="med" w="med" type="none"/>
            <a:tailEnd len="med" w="med" type="triangle"/>
          </a:ln>
        </p:spPr>
      </p:cxnSp>
      <p:cxnSp>
        <p:nvCxnSpPr>
          <p:cNvPr id="225" name="Google Shape;225;p28"/>
          <p:cNvCxnSpPr>
            <a:stCxn id="224" idx="3"/>
            <a:endCxn id="226" idx="1"/>
          </p:cNvCxnSpPr>
          <p:nvPr/>
        </p:nvCxnSpPr>
        <p:spPr>
          <a:xfrm>
            <a:off x="3243200" y="1311613"/>
            <a:ext cx="424500" cy="600"/>
          </a:xfrm>
          <a:prstGeom prst="bentConnector3">
            <a:avLst>
              <a:gd fmla="val 49993" name="adj1"/>
            </a:avLst>
          </a:prstGeom>
          <a:noFill/>
          <a:ln cap="flat" cmpd="sng" w="19050">
            <a:solidFill>
              <a:schemeClr val="accent3"/>
            </a:solidFill>
            <a:prstDash val="solid"/>
            <a:round/>
            <a:headEnd len="med" w="med" type="none"/>
            <a:tailEnd len="med" w="med" type="triangle"/>
          </a:ln>
        </p:spPr>
      </p:cxnSp>
      <p:cxnSp>
        <p:nvCxnSpPr>
          <p:cNvPr id="227" name="Google Shape;227;p28"/>
          <p:cNvCxnSpPr>
            <a:endCxn id="228" idx="3"/>
          </p:cNvCxnSpPr>
          <p:nvPr/>
        </p:nvCxnSpPr>
        <p:spPr>
          <a:xfrm flipH="1">
            <a:off x="2981400" y="1612750"/>
            <a:ext cx="862800" cy="410700"/>
          </a:xfrm>
          <a:prstGeom prst="bentConnector3">
            <a:avLst>
              <a:gd fmla="val -12" name="adj1"/>
            </a:avLst>
          </a:prstGeom>
          <a:noFill/>
          <a:ln cap="flat" cmpd="sng" w="19050">
            <a:solidFill>
              <a:schemeClr val="accent3"/>
            </a:solidFill>
            <a:prstDash val="solid"/>
            <a:round/>
            <a:headEnd len="med" w="med" type="none"/>
            <a:tailEnd len="med" w="med" type="triangle"/>
          </a:ln>
        </p:spPr>
      </p:cxnSp>
      <p:cxnSp>
        <p:nvCxnSpPr>
          <p:cNvPr id="229" name="Google Shape;229;p28"/>
          <p:cNvCxnSpPr>
            <a:endCxn id="230" idx="0"/>
          </p:cNvCxnSpPr>
          <p:nvPr/>
        </p:nvCxnSpPr>
        <p:spPr>
          <a:xfrm flipH="1">
            <a:off x="1109450" y="3016175"/>
            <a:ext cx="960300" cy="402900"/>
          </a:xfrm>
          <a:prstGeom prst="bentConnector2">
            <a:avLst/>
          </a:prstGeom>
          <a:noFill/>
          <a:ln cap="flat" cmpd="sng" w="19050">
            <a:solidFill>
              <a:schemeClr val="accent3"/>
            </a:solidFill>
            <a:prstDash val="solid"/>
            <a:round/>
            <a:headEnd len="med" w="med" type="none"/>
            <a:tailEnd len="med" w="med" type="triangle"/>
          </a:ln>
        </p:spPr>
      </p:cxnSp>
      <p:cxnSp>
        <p:nvCxnSpPr>
          <p:cNvPr id="231" name="Google Shape;231;p28"/>
          <p:cNvCxnSpPr>
            <a:stCxn id="230" idx="3"/>
            <a:endCxn id="232" idx="1"/>
          </p:cNvCxnSpPr>
          <p:nvPr/>
        </p:nvCxnSpPr>
        <p:spPr>
          <a:xfrm>
            <a:off x="1609700" y="3880625"/>
            <a:ext cx="460200" cy="60900"/>
          </a:xfrm>
          <a:prstGeom prst="bentConnector3">
            <a:avLst>
              <a:gd fmla="val 49989" name="adj1"/>
            </a:avLst>
          </a:prstGeom>
          <a:noFill/>
          <a:ln cap="flat" cmpd="sng" w="19050">
            <a:solidFill>
              <a:schemeClr val="accent3"/>
            </a:solidFill>
            <a:prstDash val="solid"/>
            <a:round/>
            <a:headEnd len="med" w="med" type="none"/>
            <a:tailEnd len="med" w="med" type="triangle"/>
          </a:ln>
        </p:spPr>
      </p:cxnSp>
      <p:cxnSp>
        <p:nvCxnSpPr>
          <p:cNvPr id="233" name="Google Shape;233;p28"/>
          <p:cNvCxnSpPr>
            <a:stCxn id="234" idx="3"/>
            <a:endCxn id="207" idx="1"/>
          </p:cNvCxnSpPr>
          <p:nvPr/>
        </p:nvCxnSpPr>
        <p:spPr>
          <a:xfrm flipH="1" rot="10800000">
            <a:off x="3093400" y="2995850"/>
            <a:ext cx="747900" cy="704700"/>
          </a:xfrm>
          <a:prstGeom prst="bentConnector3">
            <a:avLst>
              <a:gd fmla="val 50008" name="adj1"/>
            </a:avLst>
          </a:prstGeom>
          <a:noFill/>
          <a:ln cap="flat" cmpd="sng" w="19050">
            <a:solidFill>
              <a:schemeClr val="accent3"/>
            </a:solidFill>
            <a:prstDash val="solid"/>
            <a:round/>
            <a:headEnd len="med" w="med" type="none"/>
            <a:tailEnd len="med" w="med" type="triangle"/>
          </a:ln>
        </p:spPr>
      </p:cxnSp>
      <p:cxnSp>
        <p:nvCxnSpPr>
          <p:cNvPr id="235" name="Google Shape;235;p28"/>
          <p:cNvCxnSpPr>
            <a:endCxn id="204" idx="1"/>
          </p:cNvCxnSpPr>
          <p:nvPr/>
        </p:nvCxnSpPr>
        <p:spPr>
          <a:xfrm>
            <a:off x="3098850" y="3990975"/>
            <a:ext cx="554100" cy="196800"/>
          </a:xfrm>
          <a:prstGeom prst="bentConnector3">
            <a:avLst>
              <a:gd fmla="val 50000" name="adj1"/>
            </a:avLst>
          </a:prstGeom>
          <a:noFill/>
          <a:ln cap="flat" cmpd="sng" w="19050">
            <a:solidFill>
              <a:schemeClr val="accent3"/>
            </a:solidFill>
            <a:prstDash val="solid"/>
            <a:round/>
            <a:headEnd len="med" w="med" type="none"/>
            <a:tailEnd len="med" w="med" type="triangle"/>
          </a:ln>
        </p:spPr>
      </p:cxnSp>
      <p:sp>
        <p:nvSpPr>
          <p:cNvPr id="236" name="Google Shape;236;p28"/>
          <p:cNvSpPr txBox="1"/>
          <p:nvPr>
            <p:ph type="title"/>
          </p:nvPr>
        </p:nvSpPr>
        <p:spPr>
          <a:xfrm>
            <a:off x="787200" y="458175"/>
            <a:ext cx="6718200" cy="451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Redundant </a:t>
            </a:r>
            <a:r>
              <a:rPr lang="en"/>
              <a:t>Power Distribution</a:t>
            </a:r>
            <a:endParaRPr/>
          </a:p>
        </p:txBody>
      </p:sp>
      <p:sp>
        <p:nvSpPr>
          <p:cNvPr id="237" name="Google Shape;237;p28"/>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238" name="Google Shape;238;p28"/>
          <p:cNvGrpSpPr/>
          <p:nvPr/>
        </p:nvGrpSpPr>
        <p:grpSpPr>
          <a:xfrm>
            <a:off x="772000" y="914400"/>
            <a:ext cx="1042500" cy="694800"/>
            <a:chOff x="772000" y="914400"/>
            <a:chExt cx="1042500" cy="694800"/>
          </a:xfrm>
        </p:grpSpPr>
        <p:sp>
          <p:nvSpPr>
            <p:cNvPr id="239" name="Google Shape;239;p28"/>
            <p:cNvSpPr/>
            <p:nvPr/>
          </p:nvSpPr>
          <p:spPr>
            <a:xfrm>
              <a:off x="772000" y="914400"/>
              <a:ext cx="1042500" cy="6948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40" name="Google Shape;240;p28"/>
            <p:cNvSpPr txBox="1"/>
            <p:nvPr/>
          </p:nvSpPr>
          <p:spPr>
            <a:xfrm>
              <a:off x="787175" y="930600"/>
              <a:ext cx="10158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Utility</a:t>
              </a:r>
              <a:r>
                <a:rPr lang="en" sz="600">
                  <a:solidFill>
                    <a:srgbClr val="FFF2CC"/>
                  </a:solidFill>
                  <a:latin typeface="IBM Plex Sans"/>
                  <a:ea typeface="IBM Plex Sans"/>
                  <a:cs typeface="IBM Plex Sans"/>
                  <a:sym typeface="IBM Plex Sans"/>
                </a:rPr>
                <a:t> </a:t>
              </a:r>
              <a:r>
                <a:rPr lang="en" sz="600">
                  <a:solidFill>
                    <a:srgbClr val="FFF2CC"/>
                  </a:solidFill>
                  <a:latin typeface="IBM Plex Sans"/>
                  <a:ea typeface="IBM Plex Sans"/>
                  <a:cs typeface="IBM Plex Sans"/>
                  <a:sym typeface="IBM Plex Sans"/>
                </a:rPr>
                <a:t>Power</a:t>
              </a:r>
              <a:r>
                <a:rPr lang="en" sz="600">
                  <a:solidFill>
                    <a:srgbClr val="FFF2CC"/>
                  </a:solidFill>
                  <a:latin typeface="IBM Plex Sans"/>
                  <a:ea typeface="IBM Plex Sans"/>
                  <a:cs typeface="IBM Plex Sans"/>
                  <a:sym typeface="IBM Plex Sans"/>
                </a:rPr>
                <a:t> </a:t>
              </a:r>
              <a:r>
                <a:rPr lang="en" sz="600">
                  <a:solidFill>
                    <a:srgbClr val="FFF2CC"/>
                  </a:solidFill>
                  <a:latin typeface="IBM Plex Sans"/>
                  <a:ea typeface="IBM Plex Sans"/>
                  <a:cs typeface="IBM Plex Sans"/>
                  <a:sym typeface="IBM Plex Sans"/>
                </a:rPr>
                <a:t>A</a:t>
              </a:r>
              <a:endParaRPr sz="600">
                <a:solidFill>
                  <a:srgbClr val="FFF2CC"/>
                </a:solidFill>
                <a:latin typeface="IBM Plex Sans"/>
                <a:ea typeface="IBM Plex Sans"/>
                <a:cs typeface="IBM Plex Sans"/>
                <a:sym typeface="IBM Plex Sans"/>
              </a:endParaRPr>
            </a:p>
          </p:txBody>
        </p:sp>
        <p:pic>
          <p:nvPicPr>
            <p:cNvPr id="223" name="Google Shape;223;p28"/>
            <p:cNvPicPr preferRelativeResize="0"/>
            <p:nvPr/>
          </p:nvPicPr>
          <p:blipFill>
            <a:blip r:embed="rId3">
              <a:alphaModFix/>
            </a:blip>
            <a:stretch>
              <a:fillRect/>
            </a:stretch>
          </p:blipFill>
          <p:spPr>
            <a:xfrm>
              <a:off x="787175" y="1025925"/>
              <a:ext cx="1015779" cy="571376"/>
            </a:xfrm>
            <a:prstGeom prst="rect">
              <a:avLst/>
            </a:prstGeom>
            <a:noFill/>
            <a:ln>
              <a:noFill/>
            </a:ln>
          </p:spPr>
        </p:pic>
      </p:grpSp>
      <p:grpSp>
        <p:nvGrpSpPr>
          <p:cNvPr id="241" name="Google Shape;241;p28"/>
          <p:cNvGrpSpPr/>
          <p:nvPr/>
        </p:nvGrpSpPr>
        <p:grpSpPr>
          <a:xfrm>
            <a:off x="2212850" y="914400"/>
            <a:ext cx="1042500" cy="694800"/>
            <a:chOff x="2212850" y="914400"/>
            <a:chExt cx="1042500" cy="694800"/>
          </a:xfrm>
        </p:grpSpPr>
        <p:sp>
          <p:nvSpPr>
            <p:cNvPr id="242" name="Google Shape;242;p28"/>
            <p:cNvSpPr/>
            <p:nvPr/>
          </p:nvSpPr>
          <p:spPr>
            <a:xfrm>
              <a:off x="2212850" y="914400"/>
              <a:ext cx="1042500" cy="6948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 name="Google Shape;224;p28"/>
            <p:cNvPicPr preferRelativeResize="0"/>
            <p:nvPr/>
          </p:nvPicPr>
          <p:blipFill>
            <a:blip r:embed="rId4">
              <a:alphaModFix/>
            </a:blip>
            <a:stretch>
              <a:fillRect/>
            </a:stretch>
          </p:blipFill>
          <p:spPr>
            <a:xfrm>
              <a:off x="2227425" y="1025925"/>
              <a:ext cx="1015775" cy="571376"/>
            </a:xfrm>
            <a:prstGeom prst="rect">
              <a:avLst/>
            </a:prstGeom>
            <a:noFill/>
            <a:ln>
              <a:noFill/>
            </a:ln>
          </p:spPr>
        </p:pic>
        <p:sp>
          <p:nvSpPr>
            <p:cNvPr id="243" name="Google Shape;243;p28"/>
            <p:cNvSpPr txBox="1"/>
            <p:nvPr/>
          </p:nvSpPr>
          <p:spPr>
            <a:xfrm>
              <a:off x="2227450" y="930600"/>
              <a:ext cx="10158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Transformer A</a:t>
              </a:r>
              <a:endParaRPr sz="600">
                <a:solidFill>
                  <a:srgbClr val="FFF2CC"/>
                </a:solidFill>
                <a:latin typeface="IBM Plex Sans"/>
                <a:ea typeface="IBM Plex Sans"/>
                <a:cs typeface="IBM Plex Sans"/>
                <a:sym typeface="IBM Plex Sans"/>
              </a:endParaRPr>
            </a:p>
          </p:txBody>
        </p:sp>
      </p:grpSp>
      <p:grpSp>
        <p:nvGrpSpPr>
          <p:cNvPr id="244" name="Google Shape;244;p28"/>
          <p:cNvGrpSpPr/>
          <p:nvPr/>
        </p:nvGrpSpPr>
        <p:grpSpPr>
          <a:xfrm>
            <a:off x="3657600" y="908100"/>
            <a:ext cx="1033200" cy="704100"/>
            <a:chOff x="3657600" y="908100"/>
            <a:chExt cx="1033200" cy="704100"/>
          </a:xfrm>
        </p:grpSpPr>
        <p:sp>
          <p:nvSpPr>
            <p:cNvPr id="219" name="Google Shape;219;p28"/>
            <p:cNvSpPr/>
            <p:nvPr/>
          </p:nvSpPr>
          <p:spPr>
            <a:xfrm>
              <a:off x="3657600" y="908100"/>
              <a:ext cx="1033200" cy="7041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6" name="Google Shape;226;p28"/>
            <p:cNvPicPr preferRelativeResize="0"/>
            <p:nvPr/>
          </p:nvPicPr>
          <p:blipFill>
            <a:blip r:embed="rId5">
              <a:alphaModFix/>
            </a:blip>
            <a:stretch>
              <a:fillRect/>
            </a:stretch>
          </p:blipFill>
          <p:spPr>
            <a:xfrm>
              <a:off x="3667638" y="1025925"/>
              <a:ext cx="1015775" cy="571376"/>
            </a:xfrm>
            <a:prstGeom prst="rect">
              <a:avLst/>
            </a:prstGeom>
            <a:noFill/>
            <a:ln>
              <a:noFill/>
            </a:ln>
          </p:spPr>
        </p:pic>
        <p:sp>
          <p:nvSpPr>
            <p:cNvPr id="245" name="Google Shape;245;p28"/>
            <p:cNvSpPr txBox="1"/>
            <p:nvPr/>
          </p:nvSpPr>
          <p:spPr>
            <a:xfrm>
              <a:off x="3667625" y="930600"/>
              <a:ext cx="10158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Main Switch Gear</a:t>
              </a:r>
              <a:endParaRPr sz="600">
                <a:solidFill>
                  <a:srgbClr val="FFF2CC"/>
                </a:solidFill>
                <a:latin typeface="IBM Plex Sans"/>
                <a:ea typeface="IBM Plex Sans"/>
                <a:cs typeface="IBM Plex Sans"/>
                <a:sym typeface="IBM Plex Sans"/>
              </a:endParaRPr>
            </a:p>
          </p:txBody>
        </p:sp>
      </p:grpSp>
      <p:grpSp>
        <p:nvGrpSpPr>
          <p:cNvPr id="246" name="Google Shape;246;p28"/>
          <p:cNvGrpSpPr/>
          <p:nvPr/>
        </p:nvGrpSpPr>
        <p:grpSpPr>
          <a:xfrm>
            <a:off x="5065776" y="914400"/>
            <a:ext cx="1042500" cy="694800"/>
            <a:chOff x="5065776" y="914400"/>
            <a:chExt cx="1042500" cy="694800"/>
          </a:xfrm>
        </p:grpSpPr>
        <p:sp>
          <p:nvSpPr>
            <p:cNvPr id="217" name="Google Shape;217;p28"/>
            <p:cNvSpPr/>
            <p:nvPr/>
          </p:nvSpPr>
          <p:spPr>
            <a:xfrm>
              <a:off x="5065776" y="914400"/>
              <a:ext cx="1042500" cy="6948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8"/>
            <p:cNvPicPr preferRelativeResize="0"/>
            <p:nvPr/>
          </p:nvPicPr>
          <p:blipFill>
            <a:blip r:embed="rId4">
              <a:alphaModFix/>
            </a:blip>
            <a:stretch>
              <a:fillRect/>
            </a:stretch>
          </p:blipFill>
          <p:spPr>
            <a:xfrm>
              <a:off x="5078625" y="1025925"/>
              <a:ext cx="1015775" cy="571376"/>
            </a:xfrm>
            <a:prstGeom prst="rect">
              <a:avLst/>
            </a:prstGeom>
            <a:noFill/>
            <a:ln>
              <a:noFill/>
            </a:ln>
          </p:spPr>
        </p:pic>
        <p:sp>
          <p:nvSpPr>
            <p:cNvPr id="248" name="Google Shape;248;p28"/>
            <p:cNvSpPr txBox="1"/>
            <p:nvPr/>
          </p:nvSpPr>
          <p:spPr>
            <a:xfrm>
              <a:off x="5078600" y="927975"/>
              <a:ext cx="1015800" cy="1848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Transformer B</a:t>
              </a:r>
              <a:endParaRPr sz="600">
                <a:solidFill>
                  <a:srgbClr val="FFF2CC"/>
                </a:solidFill>
                <a:latin typeface="IBM Plex Sans"/>
                <a:ea typeface="IBM Plex Sans"/>
                <a:cs typeface="IBM Plex Sans"/>
                <a:sym typeface="IBM Plex Sans"/>
              </a:endParaRPr>
            </a:p>
          </p:txBody>
        </p:sp>
      </p:grpSp>
      <p:grpSp>
        <p:nvGrpSpPr>
          <p:cNvPr id="249" name="Google Shape;249;p28"/>
          <p:cNvGrpSpPr/>
          <p:nvPr/>
        </p:nvGrpSpPr>
        <p:grpSpPr>
          <a:xfrm>
            <a:off x="6476250" y="930600"/>
            <a:ext cx="1042500" cy="676800"/>
            <a:chOff x="6476250" y="930600"/>
            <a:chExt cx="1042500" cy="676800"/>
          </a:xfrm>
        </p:grpSpPr>
        <p:sp>
          <p:nvSpPr>
            <p:cNvPr id="250" name="Google Shape;250;p28"/>
            <p:cNvSpPr/>
            <p:nvPr/>
          </p:nvSpPr>
          <p:spPr>
            <a:xfrm>
              <a:off x="6476250" y="930600"/>
              <a:ext cx="1042500" cy="6768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 name="Google Shape;251;p28"/>
            <p:cNvPicPr preferRelativeResize="0"/>
            <p:nvPr/>
          </p:nvPicPr>
          <p:blipFill>
            <a:blip r:embed="rId6">
              <a:alphaModFix/>
            </a:blip>
            <a:stretch>
              <a:fillRect/>
            </a:stretch>
          </p:blipFill>
          <p:spPr>
            <a:xfrm>
              <a:off x="6489625" y="1025925"/>
              <a:ext cx="1015774" cy="571375"/>
            </a:xfrm>
            <a:prstGeom prst="rect">
              <a:avLst/>
            </a:prstGeom>
            <a:noFill/>
            <a:ln>
              <a:noFill/>
            </a:ln>
          </p:spPr>
        </p:pic>
        <p:sp>
          <p:nvSpPr>
            <p:cNvPr id="252" name="Google Shape;252;p28"/>
            <p:cNvSpPr txBox="1"/>
            <p:nvPr/>
          </p:nvSpPr>
          <p:spPr>
            <a:xfrm>
              <a:off x="6499800" y="930600"/>
              <a:ext cx="10056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Utility Power B</a:t>
              </a:r>
              <a:endParaRPr sz="600">
                <a:solidFill>
                  <a:srgbClr val="FFF2CC"/>
                </a:solidFill>
                <a:latin typeface="IBM Plex Sans"/>
                <a:ea typeface="IBM Plex Sans"/>
                <a:cs typeface="IBM Plex Sans"/>
                <a:sym typeface="IBM Plex Sans"/>
              </a:endParaRPr>
            </a:p>
          </p:txBody>
        </p:sp>
      </p:grpSp>
      <p:grpSp>
        <p:nvGrpSpPr>
          <p:cNvPr id="253" name="Google Shape;253;p28"/>
          <p:cNvGrpSpPr/>
          <p:nvPr/>
        </p:nvGrpSpPr>
        <p:grpSpPr>
          <a:xfrm>
            <a:off x="773838" y="1792600"/>
            <a:ext cx="1042500" cy="694800"/>
            <a:chOff x="773838" y="1792600"/>
            <a:chExt cx="1042500" cy="694800"/>
          </a:xfrm>
        </p:grpSpPr>
        <p:sp>
          <p:nvSpPr>
            <p:cNvPr id="254" name="Google Shape;254;p28"/>
            <p:cNvSpPr/>
            <p:nvPr/>
          </p:nvSpPr>
          <p:spPr>
            <a:xfrm>
              <a:off x="773838" y="1792600"/>
              <a:ext cx="1042500" cy="6948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 name="Google Shape;255;p28"/>
            <p:cNvPicPr preferRelativeResize="0"/>
            <p:nvPr/>
          </p:nvPicPr>
          <p:blipFill>
            <a:blip r:embed="rId7">
              <a:alphaModFix/>
            </a:blip>
            <a:stretch>
              <a:fillRect/>
            </a:stretch>
          </p:blipFill>
          <p:spPr>
            <a:xfrm>
              <a:off x="787200" y="1878250"/>
              <a:ext cx="1015776" cy="571375"/>
            </a:xfrm>
            <a:prstGeom prst="rect">
              <a:avLst/>
            </a:prstGeom>
            <a:noFill/>
            <a:ln>
              <a:noFill/>
            </a:ln>
          </p:spPr>
        </p:pic>
        <p:sp>
          <p:nvSpPr>
            <p:cNvPr id="256" name="Google Shape;256;p28"/>
            <p:cNvSpPr txBox="1"/>
            <p:nvPr/>
          </p:nvSpPr>
          <p:spPr>
            <a:xfrm>
              <a:off x="797300" y="1792600"/>
              <a:ext cx="10056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Back-Up Generator A</a:t>
              </a:r>
              <a:endParaRPr sz="600">
                <a:solidFill>
                  <a:srgbClr val="FFF2CC"/>
                </a:solidFill>
                <a:latin typeface="IBM Plex Sans"/>
                <a:ea typeface="IBM Plex Sans"/>
                <a:cs typeface="IBM Plex Sans"/>
                <a:sym typeface="IBM Plex Sans"/>
              </a:endParaRPr>
            </a:p>
          </p:txBody>
        </p:sp>
      </p:grpSp>
      <p:grpSp>
        <p:nvGrpSpPr>
          <p:cNvPr id="257" name="Google Shape;257;p28"/>
          <p:cNvGrpSpPr/>
          <p:nvPr/>
        </p:nvGrpSpPr>
        <p:grpSpPr>
          <a:xfrm>
            <a:off x="2200700" y="1761100"/>
            <a:ext cx="780700" cy="694800"/>
            <a:chOff x="2200700" y="1761100"/>
            <a:chExt cx="780700" cy="694800"/>
          </a:xfrm>
        </p:grpSpPr>
        <p:sp>
          <p:nvSpPr>
            <p:cNvPr id="258" name="Google Shape;258;p28"/>
            <p:cNvSpPr/>
            <p:nvPr/>
          </p:nvSpPr>
          <p:spPr>
            <a:xfrm>
              <a:off x="2200700" y="1761100"/>
              <a:ext cx="780600" cy="6948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28"/>
            <p:cNvPicPr preferRelativeResize="0"/>
            <p:nvPr/>
          </p:nvPicPr>
          <p:blipFill rotWithShape="1">
            <a:blip r:embed="rId8">
              <a:alphaModFix/>
            </a:blip>
            <a:srcRect b="0" l="32494" r="32494" t="0"/>
            <a:stretch/>
          </p:blipFill>
          <p:spPr>
            <a:xfrm>
              <a:off x="2227425" y="1792600"/>
              <a:ext cx="294374" cy="631775"/>
            </a:xfrm>
            <a:prstGeom prst="rect">
              <a:avLst/>
            </a:prstGeom>
            <a:noFill/>
            <a:ln>
              <a:noFill/>
            </a:ln>
          </p:spPr>
        </p:pic>
        <p:sp>
          <p:nvSpPr>
            <p:cNvPr id="228" name="Google Shape;228;p28"/>
            <p:cNvSpPr txBox="1"/>
            <p:nvPr/>
          </p:nvSpPr>
          <p:spPr>
            <a:xfrm>
              <a:off x="2511600" y="1792600"/>
              <a:ext cx="469800" cy="461700"/>
            </a:xfrm>
            <a:prstGeom prst="rect">
              <a:avLst/>
            </a:prstGeom>
            <a:noFill/>
            <a:ln>
              <a:noFill/>
            </a:ln>
          </p:spPr>
          <p:txBody>
            <a:bodyPr anchorCtr="0" anchor="t" bIns="91425" lIns="18275" spcFirstLastPara="1" rIns="91425" wrap="square" tIns="0">
              <a:spAutoFit/>
            </a:bodyPr>
            <a:lstStyle/>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Automatic</a:t>
              </a:r>
              <a:endParaRPr sz="6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Transfer</a:t>
              </a:r>
              <a:endParaRPr sz="6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Switch</a:t>
              </a:r>
              <a:endParaRPr sz="6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A</a:t>
              </a:r>
              <a:endParaRPr sz="600">
                <a:solidFill>
                  <a:srgbClr val="FFF2CC"/>
                </a:solidFill>
                <a:latin typeface="IBM Plex Sans"/>
                <a:ea typeface="IBM Plex Sans"/>
                <a:cs typeface="IBM Plex Sans"/>
                <a:sym typeface="IBM Plex Sans"/>
              </a:endParaRPr>
            </a:p>
          </p:txBody>
        </p:sp>
      </p:grpSp>
      <p:grpSp>
        <p:nvGrpSpPr>
          <p:cNvPr id="260" name="Google Shape;260;p28"/>
          <p:cNvGrpSpPr/>
          <p:nvPr/>
        </p:nvGrpSpPr>
        <p:grpSpPr>
          <a:xfrm>
            <a:off x="6481350" y="1792600"/>
            <a:ext cx="1042500" cy="694800"/>
            <a:chOff x="6481350" y="1792600"/>
            <a:chExt cx="1042500" cy="694800"/>
          </a:xfrm>
        </p:grpSpPr>
        <p:sp>
          <p:nvSpPr>
            <p:cNvPr id="261" name="Google Shape;261;p28"/>
            <p:cNvSpPr/>
            <p:nvPr/>
          </p:nvSpPr>
          <p:spPr>
            <a:xfrm>
              <a:off x="6481350" y="1792600"/>
              <a:ext cx="1042500" cy="6948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2" name="Google Shape;262;p28"/>
            <p:cNvPicPr preferRelativeResize="0"/>
            <p:nvPr/>
          </p:nvPicPr>
          <p:blipFill>
            <a:blip r:embed="rId7">
              <a:alphaModFix/>
            </a:blip>
            <a:stretch>
              <a:fillRect/>
            </a:stretch>
          </p:blipFill>
          <p:spPr>
            <a:xfrm>
              <a:off x="6489625" y="1878250"/>
              <a:ext cx="1015776" cy="571375"/>
            </a:xfrm>
            <a:prstGeom prst="rect">
              <a:avLst/>
            </a:prstGeom>
            <a:noFill/>
            <a:ln>
              <a:noFill/>
            </a:ln>
          </p:spPr>
        </p:pic>
        <p:sp>
          <p:nvSpPr>
            <p:cNvPr id="263" name="Google Shape;263;p28"/>
            <p:cNvSpPr txBox="1"/>
            <p:nvPr/>
          </p:nvSpPr>
          <p:spPr>
            <a:xfrm>
              <a:off x="6494700" y="1792600"/>
              <a:ext cx="1005600" cy="184800"/>
            </a:xfrm>
            <a:prstGeom prst="rect">
              <a:avLst/>
            </a:prstGeom>
            <a:noFill/>
            <a:ln>
              <a:noFill/>
            </a:ln>
          </p:spPr>
          <p:txBody>
            <a:bodyPr anchorCtr="0" anchor="t" bIns="91425" lIns="91425" spcFirstLastPara="1" rIns="91425" wrap="square" tIns="0">
              <a:spAutoFit/>
            </a:bodyPr>
            <a:lstStyle/>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Back-Up Generator B</a:t>
              </a:r>
              <a:endParaRPr sz="600">
                <a:solidFill>
                  <a:srgbClr val="FFF2CC"/>
                </a:solidFill>
                <a:latin typeface="IBM Plex Sans"/>
                <a:ea typeface="IBM Plex Sans"/>
                <a:cs typeface="IBM Plex Sans"/>
                <a:sym typeface="IBM Plex Sans"/>
              </a:endParaRPr>
            </a:p>
          </p:txBody>
        </p:sp>
      </p:grpSp>
      <p:grpSp>
        <p:nvGrpSpPr>
          <p:cNvPr id="264" name="Google Shape;264;p28"/>
          <p:cNvGrpSpPr/>
          <p:nvPr/>
        </p:nvGrpSpPr>
        <p:grpSpPr>
          <a:xfrm>
            <a:off x="5330100" y="1761100"/>
            <a:ext cx="791100" cy="694800"/>
            <a:chOff x="5330100" y="1761100"/>
            <a:chExt cx="791100" cy="694800"/>
          </a:xfrm>
        </p:grpSpPr>
        <p:sp>
          <p:nvSpPr>
            <p:cNvPr id="213" name="Google Shape;213;p28"/>
            <p:cNvSpPr/>
            <p:nvPr/>
          </p:nvSpPr>
          <p:spPr>
            <a:xfrm>
              <a:off x="5330100" y="1761100"/>
              <a:ext cx="791100" cy="6948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 name="Google Shape;265;p28"/>
            <p:cNvPicPr preferRelativeResize="0"/>
            <p:nvPr/>
          </p:nvPicPr>
          <p:blipFill rotWithShape="1">
            <a:blip r:embed="rId9">
              <a:alphaModFix/>
            </a:blip>
            <a:srcRect b="0" l="32494" r="32494" t="0"/>
            <a:stretch/>
          </p:blipFill>
          <p:spPr>
            <a:xfrm>
              <a:off x="5800025" y="1792597"/>
              <a:ext cx="294374" cy="631779"/>
            </a:xfrm>
            <a:prstGeom prst="rect">
              <a:avLst/>
            </a:prstGeom>
            <a:noFill/>
            <a:ln>
              <a:noFill/>
            </a:ln>
          </p:spPr>
        </p:pic>
        <p:sp>
          <p:nvSpPr>
            <p:cNvPr id="221" name="Google Shape;221;p28"/>
            <p:cNvSpPr txBox="1"/>
            <p:nvPr/>
          </p:nvSpPr>
          <p:spPr>
            <a:xfrm>
              <a:off x="5330100" y="1792600"/>
              <a:ext cx="469800" cy="461700"/>
            </a:xfrm>
            <a:prstGeom prst="rect">
              <a:avLst/>
            </a:prstGeom>
            <a:noFill/>
            <a:ln>
              <a:noFill/>
            </a:ln>
          </p:spPr>
          <p:txBody>
            <a:bodyPr anchorCtr="0" anchor="t" bIns="91425" lIns="91425" spcFirstLastPara="1" rIns="9125" wrap="square" tIns="0">
              <a:spAutoFit/>
            </a:bodyPr>
            <a:lstStyle/>
            <a:p>
              <a:pPr indent="0" lvl="0" marL="0" rtl="0" algn="r">
                <a:spcBef>
                  <a:spcPts val="0"/>
                </a:spcBef>
                <a:spcAft>
                  <a:spcPts val="0"/>
                </a:spcAft>
                <a:buNone/>
              </a:pPr>
              <a:r>
                <a:rPr lang="en" sz="600">
                  <a:solidFill>
                    <a:srgbClr val="FFF2CC"/>
                  </a:solidFill>
                  <a:latin typeface="IBM Plex Sans"/>
                  <a:ea typeface="IBM Plex Sans"/>
                  <a:cs typeface="IBM Plex Sans"/>
                  <a:sym typeface="IBM Plex Sans"/>
                </a:rPr>
                <a:t>Automatic</a:t>
              </a:r>
              <a:endParaRPr sz="600">
                <a:solidFill>
                  <a:srgbClr val="FFF2CC"/>
                </a:solidFill>
                <a:latin typeface="IBM Plex Sans"/>
                <a:ea typeface="IBM Plex Sans"/>
                <a:cs typeface="IBM Plex Sans"/>
                <a:sym typeface="IBM Plex Sans"/>
              </a:endParaRPr>
            </a:p>
            <a:p>
              <a:pPr indent="0" lvl="0" marL="0" rtl="0" algn="r">
                <a:spcBef>
                  <a:spcPts val="0"/>
                </a:spcBef>
                <a:spcAft>
                  <a:spcPts val="0"/>
                </a:spcAft>
                <a:buNone/>
              </a:pPr>
              <a:r>
                <a:rPr lang="en" sz="600">
                  <a:solidFill>
                    <a:srgbClr val="FFF2CC"/>
                  </a:solidFill>
                  <a:latin typeface="IBM Plex Sans"/>
                  <a:ea typeface="IBM Plex Sans"/>
                  <a:cs typeface="IBM Plex Sans"/>
                  <a:sym typeface="IBM Plex Sans"/>
                </a:rPr>
                <a:t>Transfer</a:t>
              </a:r>
              <a:endParaRPr sz="600">
                <a:solidFill>
                  <a:srgbClr val="FFF2CC"/>
                </a:solidFill>
                <a:latin typeface="IBM Plex Sans"/>
                <a:ea typeface="IBM Plex Sans"/>
                <a:cs typeface="IBM Plex Sans"/>
                <a:sym typeface="IBM Plex Sans"/>
              </a:endParaRPr>
            </a:p>
            <a:p>
              <a:pPr indent="0" lvl="0" marL="0" rtl="0" algn="r">
                <a:spcBef>
                  <a:spcPts val="0"/>
                </a:spcBef>
                <a:spcAft>
                  <a:spcPts val="0"/>
                </a:spcAft>
                <a:buNone/>
              </a:pPr>
              <a:r>
                <a:rPr lang="en" sz="600">
                  <a:solidFill>
                    <a:srgbClr val="FFF2CC"/>
                  </a:solidFill>
                  <a:latin typeface="IBM Plex Sans"/>
                  <a:ea typeface="IBM Plex Sans"/>
                  <a:cs typeface="IBM Plex Sans"/>
                  <a:sym typeface="IBM Plex Sans"/>
                </a:rPr>
                <a:t>Switch</a:t>
              </a:r>
              <a:endParaRPr sz="600">
                <a:solidFill>
                  <a:srgbClr val="FFF2CC"/>
                </a:solidFill>
                <a:latin typeface="IBM Plex Sans"/>
                <a:ea typeface="IBM Plex Sans"/>
                <a:cs typeface="IBM Plex Sans"/>
                <a:sym typeface="IBM Plex Sans"/>
              </a:endParaRPr>
            </a:p>
            <a:p>
              <a:pPr indent="0" lvl="0" marL="0" rtl="0" algn="r">
                <a:spcBef>
                  <a:spcPts val="0"/>
                </a:spcBef>
                <a:spcAft>
                  <a:spcPts val="0"/>
                </a:spcAft>
                <a:buNone/>
              </a:pPr>
              <a:r>
                <a:rPr lang="en" sz="600">
                  <a:solidFill>
                    <a:srgbClr val="FFF2CC"/>
                  </a:solidFill>
                  <a:latin typeface="IBM Plex Sans"/>
                  <a:ea typeface="IBM Plex Sans"/>
                  <a:cs typeface="IBM Plex Sans"/>
                  <a:sym typeface="IBM Plex Sans"/>
                </a:rPr>
                <a:t>B</a:t>
              </a:r>
              <a:endParaRPr sz="600">
                <a:solidFill>
                  <a:srgbClr val="FFF2CC"/>
                </a:solidFill>
                <a:latin typeface="IBM Plex Sans"/>
                <a:ea typeface="IBM Plex Sans"/>
                <a:cs typeface="IBM Plex Sans"/>
                <a:sym typeface="IBM Plex Sans"/>
              </a:endParaRPr>
            </a:p>
          </p:txBody>
        </p:sp>
      </p:grpSp>
      <p:grpSp>
        <p:nvGrpSpPr>
          <p:cNvPr id="266" name="Google Shape;266;p28"/>
          <p:cNvGrpSpPr/>
          <p:nvPr/>
        </p:nvGrpSpPr>
        <p:grpSpPr>
          <a:xfrm>
            <a:off x="2069800" y="2617563"/>
            <a:ext cx="1042500" cy="797400"/>
            <a:chOff x="1784525" y="2530375"/>
            <a:chExt cx="1042500" cy="797400"/>
          </a:xfrm>
        </p:grpSpPr>
        <p:sp>
          <p:nvSpPr>
            <p:cNvPr id="267" name="Google Shape;267;p28"/>
            <p:cNvSpPr/>
            <p:nvPr/>
          </p:nvSpPr>
          <p:spPr>
            <a:xfrm>
              <a:off x="1784525" y="2530375"/>
              <a:ext cx="1042500" cy="7974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8" name="Google Shape;268;p28"/>
            <p:cNvPicPr preferRelativeResize="0"/>
            <p:nvPr/>
          </p:nvPicPr>
          <p:blipFill rotWithShape="1">
            <a:blip r:embed="rId10">
              <a:alphaModFix/>
            </a:blip>
            <a:srcRect b="12495" l="0" r="0" t="12502"/>
            <a:stretch/>
          </p:blipFill>
          <p:spPr>
            <a:xfrm>
              <a:off x="1802950" y="2730575"/>
              <a:ext cx="1015800" cy="571375"/>
            </a:xfrm>
            <a:prstGeom prst="rect">
              <a:avLst/>
            </a:prstGeom>
            <a:noFill/>
            <a:ln>
              <a:noFill/>
            </a:ln>
          </p:spPr>
        </p:pic>
        <p:sp>
          <p:nvSpPr>
            <p:cNvPr id="269" name="Google Shape;269;p28"/>
            <p:cNvSpPr txBox="1"/>
            <p:nvPr/>
          </p:nvSpPr>
          <p:spPr>
            <a:xfrm>
              <a:off x="1813150" y="2530375"/>
              <a:ext cx="1005600" cy="2769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Uninterruptible Power Supply A</a:t>
              </a:r>
              <a:endParaRPr sz="600">
                <a:solidFill>
                  <a:srgbClr val="FFF2CC"/>
                </a:solidFill>
                <a:latin typeface="IBM Plex Sans"/>
                <a:ea typeface="IBM Plex Sans"/>
                <a:cs typeface="IBM Plex Sans"/>
                <a:sym typeface="IBM Plex Sans"/>
              </a:endParaRPr>
            </a:p>
          </p:txBody>
        </p:sp>
      </p:grpSp>
      <p:grpSp>
        <p:nvGrpSpPr>
          <p:cNvPr id="270" name="Google Shape;270;p28"/>
          <p:cNvGrpSpPr/>
          <p:nvPr/>
        </p:nvGrpSpPr>
        <p:grpSpPr>
          <a:xfrm>
            <a:off x="5204388" y="2597125"/>
            <a:ext cx="1042500" cy="797400"/>
            <a:chOff x="5460488" y="2532525"/>
            <a:chExt cx="1042500" cy="797400"/>
          </a:xfrm>
        </p:grpSpPr>
        <p:sp>
          <p:nvSpPr>
            <p:cNvPr id="271" name="Google Shape;271;p28"/>
            <p:cNvSpPr/>
            <p:nvPr/>
          </p:nvSpPr>
          <p:spPr>
            <a:xfrm>
              <a:off x="5460488" y="2532525"/>
              <a:ext cx="1042500" cy="7974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2" name="Google Shape;272;p28"/>
            <p:cNvPicPr preferRelativeResize="0"/>
            <p:nvPr/>
          </p:nvPicPr>
          <p:blipFill rotWithShape="1">
            <a:blip r:embed="rId11">
              <a:alphaModFix/>
            </a:blip>
            <a:srcRect b="12495" l="0" r="0" t="12502"/>
            <a:stretch/>
          </p:blipFill>
          <p:spPr>
            <a:xfrm>
              <a:off x="5473850" y="2730575"/>
              <a:ext cx="1015774" cy="571375"/>
            </a:xfrm>
            <a:prstGeom prst="rect">
              <a:avLst/>
            </a:prstGeom>
            <a:noFill/>
            <a:ln>
              <a:noFill/>
            </a:ln>
          </p:spPr>
        </p:pic>
        <p:sp>
          <p:nvSpPr>
            <p:cNvPr id="214" name="Google Shape;214;p28"/>
            <p:cNvSpPr txBox="1"/>
            <p:nvPr/>
          </p:nvSpPr>
          <p:spPr>
            <a:xfrm>
              <a:off x="5480450" y="2548075"/>
              <a:ext cx="1000500" cy="2769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Uninterruptible Power Supply B</a:t>
              </a:r>
              <a:endParaRPr sz="600">
                <a:solidFill>
                  <a:srgbClr val="FFF2CC"/>
                </a:solidFill>
                <a:latin typeface="IBM Plex Sans"/>
                <a:ea typeface="IBM Plex Sans"/>
                <a:cs typeface="IBM Plex Sans"/>
                <a:sym typeface="IBM Plex Sans"/>
              </a:endParaRPr>
            </a:p>
          </p:txBody>
        </p:sp>
      </p:grpSp>
      <p:grpSp>
        <p:nvGrpSpPr>
          <p:cNvPr id="273" name="Google Shape;273;p28"/>
          <p:cNvGrpSpPr/>
          <p:nvPr/>
        </p:nvGrpSpPr>
        <p:grpSpPr>
          <a:xfrm>
            <a:off x="2069800" y="3576625"/>
            <a:ext cx="1042500" cy="729600"/>
            <a:chOff x="1784525" y="3576625"/>
            <a:chExt cx="1042500" cy="729600"/>
          </a:xfrm>
        </p:grpSpPr>
        <p:sp>
          <p:nvSpPr>
            <p:cNvPr id="232" name="Google Shape;232;p28"/>
            <p:cNvSpPr/>
            <p:nvPr/>
          </p:nvSpPr>
          <p:spPr>
            <a:xfrm>
              <a:off x="1784525" y="3576625"/>
              <a:ext cx="1042500" cy="7296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12">
              <a:alphaModFix/>
            </a:blip>
            <a:srcRect b="12495" l="0" r="0" t="12502"/>
            <a:stretch/>
          </p:blipFill>
          <p:spPr>
            <a:xfrm>
              <a:off x="1797863" y="3705250"/>
              <a:ext cx="1015776" cy="571375"/>
            </a:xfrm>
            <a:prstGeom prst="rect">
              <a:avLst/>
            </a:prstGeom>
            <a:noFill/>
            <a:ln>
              <a:noFill/>
            </a:ln>
          </p:spPr>
        </p:pic>
        <p:sp>
          <p:nvSpPr>
            <p:cNvPr id="234" name="Google Shape;234;p28"/>
            <p:cNvSpPr txBox="1"/>
            <p:nvPr/>
          </p:nvSpPr>
          <p:spPr>
            <a:xfrm>
              <a:off x="1807625" y="3608150"/>
              <a:ext cx="1000500" cy="184800"/>
            </a:xfrm>
            <a:prstGeom prst="rect">
              <a:avLst/>
            </a:prstGeom>
            <a:noFill/>
            <a:ln>
              <a:noFill/>
            </a:ln>
          </p:spPr>
          <p:txBody>
            <a:bodyPr anchorCtr="0" anchor="t" bIns="91425" lIns="91425" spcFirstLastPara="1" rIns="91425" wrap="square" tIns="0">
              <a:spAutoFit/>
            </a:bodyPr>
            <a:lstStyle/>
            <a:p>
              <a:pPr indent="0" lvl="0" marL="0" rtl="0" algn="l">
                <a:spcBef>
                  <a:spcPts val="0"/>
                </a:spcBef>
                <a:spcAft>
                  <a:spcPts val="0"/>
                </a:spcAft>
                <a:buNone/>
              </a:pPr>
              <a:r>
                <a:rPr lang="en" sz="600">
                  <a:solidFill>
                    <a:srgbClr val="FFF2CC"/>
                  </a:solidFill>
                  <a:latin typeface="IBM Plex Sans"/>
                  <a:ea typeface="IBM Plex Sans"/>
                  <a:cs typeface="IBM Plex Sans"/>
                  <a:sym typeface="IBM Plex Sans"/>
                </a:rPr>
                <a:t>Overhead Busway </a:t>
              </a:r>
              <a:r>
                <a:rPr lang="en" sz="600">
                  <a:solidFill>
                    <a:schemeClr val="accent1"/>
                  </a:solidFill>
                  <a:latin typeface="IBM Plex Sans"/>
                  <a:ea typeface="IBM Plex Sans"/>
                  <a:cs typeface="IBM Plex Sans"/>
                  <a:sym typeface="IBM Plex Sans"/>
                </a:rPr>
                <a:t>A</a:t>
              </a:r>
              <a:endParaRPr sz="600">
                <a:solidFill>
                  <a:schemeClr val="accent1"/>
                </a:solidFill>
                <a:latin typeface="IBM Plex Sans"/>
                <a:ea typeface="IBM Plex Sans"/>
                <a:cs typeface="IBM Plex Sans"/>
                <a:sym typeface="IBM Plex Sans"/>
              </a:endParaRPr>
            </a:p>
          </p:txBody>
        </p:sp>
      </p:grpSp>
      <p:grpSp>
        <p:nvGrpSpPr>
          <p:cNvPr id="275" name="Google Shape;275;p28"/>
          <p:cNvGrpSpPr/>
          <p:nvPr/>
        </p:nvGrpSpPr>
        <p:grpSpPr>
          <a:xfrm>
            <a:off x="5236100" y="3576625"/>
            <a:ext cx="1042950" cy="729600"/>
            <a:chOff x="5460050" y="3576625"/>
            <a:chExt cx="1042950" cy="729600"/>
          </a:xfrm>
        </p:grpSpPr>
        <p:sp>
          <p:nvSpPr>
            <p:cNvPr id="209" name="Google Shape;209;p28"/>
            <p:cNvSpPr/>
            <p:nvPr/>
          </p:nvSpPr>
          <p:spPr>
            <a:xfrm>
              <a:off x="5460500" y="3576625"/>
              <a:ext cx="1042500" cy="7296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6" name="Google Shape;276;p28"/>
            <p:cNvPicPr preferRelativeResize="0"/>
            <p:nvPr/>
          </p:nvPicPr>
          <p:blipFill rotWithShape="1">
            <a:blip r:embed="rId13">
              <a:alphaModFix/>
            </a:blip>
            <a:srcRect b="12495" l="0" r="0" t="12502"/>
            <a:stretch/>
          </p:blipFill>
          <p:spPr>
            <a:xfrm>
              <a:off x="5465163" y="3705250"/>
              <a:ext cx="1015776" cy="571375"/>
            </a:xfrm>
            <a:prstGeom prst="rect">
              <a:avLst/>
            </a:prstGeom>
            <a:noFill/>
            <a:ln>
              <a:noFill/>
            </a:ln>
          </p:spPr>
        </p:pic>
        <p:sp>
          <p:nvSpPr>
            <p:cNvPr id="206" name="Google Shape;206;p28"/>
            <p:cNvSpPr txBox="1"/>
            <p:nvPr/>
          </p:nvSpPr>
          <p:spPr>
            <a:xfrm>
              <a:off x="5460050" y="3608150"/>
              <a:ext cx="1015800" cy="1848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Overhead Busway B</a:t>
              </a:r>
              <a:endParaRPr sz="600">
                <a:solidFill>
                  <a:srgbClr val="FFF2CC"/>
                </a:solidFill>
                <a:latin typeface="IBM Plex Sans"/>
                <a:ea typeface="IBM Plex Sans"/>
                <a:cs typeface="IBM Plex Sans"/>
                <a:sym typeface="IBM Plex Sans"/>
              </a:endParaRPr>
            </a:p>
          </p:txBody>
        </p:sp>
      </p:grpSp>
      <p:grpSp>
        <p:nvGrpSpPr>
          <p:cNvPr id="277" name="Google Shape;277;p28"/>
          <p:cNvGrpSpPr/>
          <p:nvPr/>
        </p:nvGrpSpPr>
        <p:grpSpPr>
          <a:xfrm>
            <a:off x="3652950" y="3835725"/>
            <a:ext cx="1042500" cy="704100"/>
            <a:chOff x="3652950" y="3835725"/>
            <a:chExt cx="1042500" cy="704100"/>
          </a:xfrm>
        </p:grpSpPr>
        <p:sp>
          <p:nvSpPr>
            <p:cNvPr id="204" name="Google Shape;204;p28"/>
            <p:cNvSpPr/>
            <p:nvPr/>
          </p:nvSpPr>
          <p:spPr>
            <a:xfrm>
              <a:off x="3652950" y="3835725"/>
              <a:ext cx="1042500" cy="7041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28"/>
            <p:cNvPicPr preferRelativeResize="0"/>
            <p:nvPr/>
          </p:nvPicPr>
          <p:blipFill>
            <a:blip r:embed="rId14">
              <a:alphaModFix/>
            </a:blip>
            <a:stretch>
              <a:fillRect/>
            </a:stretch>
          </p:blipFill>
          <p:spPr>
            <a:xfrm>
              <a:off x="3667638" y="3960550"/>
              <a:ext cx="1015775" cy="571375"/>
            </a:xfrm>
            <a:prstGeom prst="rect">
              <a:avLst/>
            </a:prstGeom>
            <a:noFill/>
            <a:ln>
              <a:noFill/>
            </a:ln>
          </p:spPr>
        </p:pic>
        <p:sp>
          <p:nvSpPr>
            <p:cNvPr id="279" name="Google Shape;279;p28"/>
            <p:cNvSpPr txBox="1"/>
            <p:nvPr/>
          </p:nvSpPr>
          <p:spPr>
            <a:xfrm>
              <a:off x="3667800" y="3835725"/>
              <a:ext cx="1015800" cy="2154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800">
                  <a:solidFill>
                    <a:srgbClr val="FFF2CC"/>
                  </a:solidFill>
                  <a:latin typeface="IBM Plex Sans"/>
                  <a:ea typeface="IBM Plex Sans"/>
                  <a:cs typeface="IBM Plex Sans"/>
                  <a:sym typeface="IBM Plex Sans"/>
                </a:rPr>
                <a:t>IT Load</a:t>
              </a:r>
              <a:endParaRPr sz="800">
                <a:solidFill>
                  <a:srgbClr val="FFF2CC"/>
                </a:solidFill>
                <a:latin typeface="IBM Plex Sans"/>
                <a:ea typeface="IBM Plex Sans"/>
                <a:cs typeface="IBM Plex Sans"/>
                <a:sym typeface="IBM Plex Sans"/>
              </a:endParaRPr>
            </a:p>
          </p:txBody>
        </p:sp>
      </p:grpSp>
      <p:grpSp>
        <p:nvGrpSpPr>
          <p:cNvPr id="280" name="Google Shape;280;p28"/>
          <p:cNvGrpSpPr/>
          <p:nvPr/>
        </p:nvGrpSpPr>
        <p:grpSpPr>
          <a:xfrm>
            <a:off x="3841425" y="2549425"/>
            <a:ext cx="711600" cy="892800"/>
            <a:chOff x="3841425" y="2549425"/>
            <a:chExt cx="711600" cy="892800"/>
          </a:xfrm>
        </p:grpSpPr>
        <p:sp>
          <p:nvSpPr>
            <p:cNvPr id="207" name="Google Shape;207;p28"/>
            <p:cNvSpPr/>
            <p:nvPr/>
          </p:nvSpPr>
          <p:spPr>
            <a:xfrm>
              <a:off x="3841425" y="2549425"/>
              <a:ext cx="711600" cy="8928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1" name="Google Shape;281;p28"/>
            <p:cNvPicPr preferRelativeResize="0"/>
            <p:nvPr/>
          </p:nvPicPr>
          <p:blipFill>
            <a:blip r:embed="rId15">
              <a:alphaModFix/>
            </a:blip>
            <a:stretch>
              <a:fillRect/>
            </a:stretch>
          </p:blipFill>
          <p:spPr>
            <a:xfrm>
              <a:off x="3872750" y="2730575"/>
              <a:ext cx="659250" cy="688500"/>
            </a:xfrm>
            <a:prstGeom prst="rect">
              <a:avLst/>
            </a:prstGeom>
            <a:noFill/>
            <a:ln>
              <a:noFill/>
            </a:ln>
          </p:spPr>
        </p:pic>
        <p:sp>
          <p:nvSpPr>
            <p:cNvPr id="282" name="Google Shape;282;p28"/>
            <p:cNvSpPr txBox="1"/>
            <p:nvPr/>
          </p:nvSpPr>
          <p:spPr>
            <a:xfrm>
              <a:off x="3872750" y="2549425"/>
              <a:ext cx="659400" cy="2769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Mechanical Load</a:t>
              </a:r>
              <a:endParaRPr sz="600">
                <a:solidFill>
                  <a:srgbClr val="FFF2CC"/>
                </a:solidFill>
                <a:latin typeface="IBM Plex Sans"/>
                <a:ea typeface="IBM Plex Sans"/>
                <a:cs typeface="IBM Plex Sans"/>
                <a:sym typeface="IBM Plex Sans"/>
              </a:endParaRPr>
            </a:p>
          </p:txBody>
        </p:sp>
      </p:grpSp>
      <p:grpSp>
        <p:nvGrpSpPr>
          <p:cNvPr id="283" name="Google Shape;283;p28"/>
          <p:cNvGrpSpPr/>
          <p:nvPr/>
        </p:nvGrpSpPr>
        <p:grpSpPr>
          <a:xfrm>
            <a:off x="609200" y="3419075"/>
            <a:ext cx="1000500" cy="923100"/>
            <a:chOff x="609200" y="3419075"/>
            <a:chExt cx="1000500" cy="923100"/>
          </a:xfrm>
        </p:grpSpPr>
        <p:sp>
          <p:nvSpPr>
            <p:cNvPr id="230" name="Google Shape;230;p28"/>
            <p:cNvSpPr/>
            <p:nvPr/>
          </p:nvSpPr>
          <p:spPr>
            <a:xfrm>
              <a:off x="609200" y="3419075"/>
              <a:ext cx="1000500" cy="923100"/>
            </a:xfrm>
            <a:prstGeom prst="rect">
              <a:avLst/>
            </a:prstGeom>
            <a:solidFill>
              <a:schemeClr val="dk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 name="Google Shape;284;p28"/>
            <p:cNvPicPr preferRelativeResize="0"/>
            <p:nvPr/>
          </p:nvPicPr>
          <p:blipFill>
            <a:blip r:embed="rId16">
              <a:alphaModFix/>
            </a:blip>
            <a:stretch>
              <a:fillRect/>
            </a:stretch>
          </p:blipFill>
          <p:spPr>
            <a:xfrm>
              <a:off x="663959" y="3629437"/>
              <a:ext cx="902390" cy="676800"/>
            </a:xfrm>
            <a:prstGeom prst="rect">
              <a:avLst/>
            </a:prstGeom>
            <a:noFill/>
            <a:ln>
              <a:noFill/>
            </a:ln>
          </p:spPr>
        </p:pic>
        <p:sp>
          <p:nvSpPr>
            <p:cNvPr id="285" name="Google Shape;285;p28"/>
            <p:cNvSpPr txBox="1"/>
            <p:nvPr/>
          </p:nvSpPr>
          <p:spPr>
            <a:xfrm>
              <a:off x="663950" y="3442225"/>
              <a:ext cx="902400" cy="2769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Power Distribution Unit A</a:t>
              </a:r>
              <a:endParaRPr sz="600">
                <a:solidFill>
                  <a:srgbClr val="FFF2CC"/>
                </a:solidFill>
                <a:latin typeface="IBM Plex Sans"/>
                <a:ea typeface="IBM Plex Sans"/>
                <a:cs typeface="IBM Plex Sans"/>
                <a:sym typeface="IBM Plex Sans"/>
              </a:endParaRPr>
            </a:p>
          </p:txBody>
        </p:sp>
      </p:grpSp>
      <p:grpSp>
        <p:nvGrpSpPr>
          <p:cNvPr id="286" name="Google Shape;286;p28"/>
          <p:cNvGrpSpPr/>
          <p:nvPr/>
        </p:nvGrpSpPr>
        <p:grpSpPr>
          <a:xfrm>
            <a:off x="6738688" y="3479875"/>
            <a:ext cx="1000500" cy="923100"/>
            <a:chOff x="6738688" y="3479875"/>
            <a:chExt cx="1000500" cy="923100"/>
          </a:xfrm>
        </p:grpSpPr>
        <p:sp>
          <p:nvSpPr>
            <p:cNvPr id="211" name="Google Shape;211;p28"/>
            <p:cNvSpPr/>
            <p:nvPr/>
          </p:nvSpPr>
          <p:spPr>
            <a:xfrm>
              <a:off x="6738688" y="3479875"/>
              <a:ext cx="1000500" cy="923100"/>
            </a:xfrm>
            <a:prstGeom prst="rect">
              <a:avLst/>
            </a:prstGeom>
            <a:solidFill>
              <a:schemeClr val="dk1"/>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7" name="Google Shape;287;p28"/>
            <p:cNvPicPr preferRelativeResize="0"/>
            <p:nvPr/>
          </p:nvPicPr>
          <p:blipFill>
            <a:blip r:embed="rId16">
              <a:alphaModFix/>
            </a:blip>
            <a:stretch>
              <a:fillRect/>
            </a:stretch>
          </p:blipFill>
          <p:spPr>
            <a:xfrm>
              <a:off x="6793447" y="3690237"/>
              <a:ext cx="902390" cy="676800"/>
            </a:xfrm>
            <a:prstGeom prst="rect">
              <a:avLst/>
            </a:prstGeom>
            <a:noFill/>
            <a:ln>
              <a:noFill/>
            </a:ln>
          </p:spPr>
        </p:pic>
        <p:sp>
          <p:nvSpPr>
            <p:cNvPr id="288" name="Google Shape;288;p28"/>
            <p:cNvSpPr txBox="1"/>
            <p:nvPr/>
          </p:nvSpPr>
          <p:spPr>
            <a:xfrm>
              <a:off x="6793438" y="3503025"/>
              <a:ext cx="902400" cy="276900"/>
            </a:xfrm>
            <a:prstGeom prst="rect">
              <a:avLst/>
            </a:prstGeom>
            <a:noFill/>
            <a:ln>
              <a:noFill/>
            </a:ln>
          </p:spPr>
          <p:txBody>
            <a:bodyPr anchorCtr="0" anchor="t" bIns="91425" lIns="91425" spcFirstLastPara="1" rIns="91425" wrap="square" tIns="0">
              <a:spAutoFit/>
            </a:bodyPr>
            <a:lstStyle/>
            <a:p>
              <a:pPr indent="0" lvl="0" marL="0" rtl="0" algn="ctr">
                <a:spcBef>
                  <a:spcPts val="0"/>
                </a:spcBef>
                <a:spcAft>
                  <a:spcPts val="0"/>
                </a:spcAft>
                <a:buNone/>
              </a:pPr>
              <a:r>
                <a:rPr lang="en" sz="600">
                  <a:solidFill>
                    <a:srgbClr val="FFF2CC"/>
                  </a:solidFill>
                  <a:latin typeface="IBM Plex Sans"/>
                  <a:ea typeface="IBM Plex Sans"/>
                  <a:cs typeface="IBM Plex Sans"/>
                  <a:sym typeface="IBM Plex Sans"/>
                </a:rPr>
                <a:t>Power Distribution Unit B</a:t>
              </a:r>
              <a:endParaRPr sz="600">
                <a:solidFill>
                  <a:srgbClr val="FFF2CC"/>
                </a:solidFill>
                <a:latin typeface="IBM Plex Sans"/>
                <a:ea typeface="IBM Plex Sans"/>
                <a:cs typeface="IBM Plex Sans"/>
                <a:sym typeface="IBM Plex Sans"/>
              </a:endParaRPr>
            </a:p>
          </p:txBody>
        </p:sp>
      </p:grpSp>
      <p:cxnSp>
        <p:nvCxnSpPr>
          <p:cNvPr id="289" name="Google Shape;289;p28"/>
          <p:cNvCxnSpPr>
            <a:stCxn id="255" idx="3"/>
            <a:endCxn id="258" idx="1"/>
          </p:cNvCxnSpPr>
          <p:nvPr/>
        </p:nvCxnSpPr>
        <p:spPr>
          <a:xfrm flipH="1" rot="10800000">
            <a:off x="1802976" y="2108438"/>
            <a:ext cx="397800" cy="55500"/>
          </a:xfrm>
          <a:prstGeom prst="bentConnector3">
            <a:avLst>
              <a:gd fmla="val 49990" name="adj1"/>
            </a:avLst>
          </a:prstGeom>
          <a:noFill/>
          <a:ln cap="flat" cmpd="sng" w="19050">
            <a:solidFill>
              <a:schemeClr val="accent3"/>
            </a:solidFill>
            <a:prstDash val="solid"/>
            <a:round/>
            <a:headEnd len="med" w="med" type="none"/>
            <a:tailEnd len="med" w="med" type="triangle"/>
          </a:ln>
        </p:spPr>
      </p:cxnSp>
      <p:cxnSp>
        <p:nvCxnSpPr>
          <p:cNvPr id="290" name="Google Shape;290;p28"/>
          <p:cNvCxnSpPr>
            <a:stCxn id="258" idx="2"/>
            <a:endCxn id="269" idx="0"/>
          </p:cNvCxnSpPr>
          <p:nvPr/>
        </p:nvCxnSpPr>
        <p:spPr>
          <a:xfrm flipH="1" rot="-5400000">
            <a:off x="2515250" y="2531650"/>
            <a:ext cx="161700" cy="10200"/>
          </a:xfrm>
          <a:prstGeom prst="bentConnector3">
            <a:avLst>
              <a:gd fmla="val 49988" name="adj1"/>
            </a:avLst>
          </a:prstGeom>
          <a:noFill/>
          <a:ln cap="flat" cmpd="sng" w="19050">
            <a:solidFill>
              <a:schemeClr val="accent3"/>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9"/>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Power Consumption</a:t>
            </a:r>
            <a:endParaRPr/>
          </a:p>
        </p:txBody>
      </p:sp>
      <p:sp>
        <p:nvSpPr>
          <p:cNvPr id="296" name="Google Shape;296;p2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297" name="Google Shape;297;p29"/>
          <p:cNvPicPr preferRelativeResize="0"/>
          <p:nvPr/>
        </p:nvPicPr>
        <p:blipFill rotWithShape="1">
          <a:blip r:embed="rId3">
            <a:alphaModFix/>
          </a:blip>
          <a:srcRect b="0" l="534" r="534" t="0"/>
          <a:stretch/>
        </p:blipFill>
        <p:spPr>
          <a:xfrm>
            <a:off x="4343400" y="1371600"/>
            <a:ext cx="3657600" cy="2286000"/>
          </a:xfrm>
          <a:prstGeom prst="rect">
            <a:avLst/>
          </a:prstGeom>
          <a:noFill/>
          <a:ln cap="flat" cmpd="sng" w="38100">
            <a:solidFill>
              <a:schemeClr val="accent1"/>
            </a:solidFill>
            <a:prstDash val="solid"/>
            <a:round/>
            <a:headEnd len="sm" w="sm" type="none"/>
            <a:tailEnd len="sm" w="sm" type="none"/>
          </a:ln>
          <a:effectLst>
            <a:outerShdw rotWithShape="0" algn="bl" dir="7500000" dist="104775">
              <a:schemeClr val="dk2"/>
            </a:outerShdw>
          </a:effectLst>
        </p:spPr>
      </p:pic>
      <p:sp>
        <p:nvSpPr>
          <p:cNvPr id="298" name="Google Shape;298;p29"/>
          <p:cNvSpPr txBox="1"/>
          <p:nvPr/>
        </p:nvSpPr>
        <p:spPr>
          <a:xfrm>
            <a:off x="787200" y="1250100"/>
            <a:ext cx="33198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FFF2CC"/>
                </a:solidFill>
                <a:latin typeface="IBM Plex Sans"/>
                <a:ea typeface="IBM Plex Sans"/>
                <a:cs typeface="IBM Plex Sans"/>
                <a:sym typeface="IBM Plex Sans"/>
              </a:rPr>
              <a:t>The projected power consumption of the data center is the sum of power used by both the IT hardware and the Cooling hardware per 5 million users.</a:t>
            </a:r>
            <a:endParaRPr sz="1900">
              <a:solidFill>
                <a:srgbClr val="FFF2CC"/>
              </a:solidFill>
              <a:latin typeface="IBM Plex Sans"/>
              <a:ea typeface="IBM Plex Sans"/>
              <a:cs typeface="IBM Plex Sans"/>
              <a:sym typeface="IBM Plex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0"/>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Power Usage Effectiveness</a:t>
            </a:r>
            <a:endParaRPr/>
          </a:p>
        </p:txBody>
      </p:sp>
      <p:sp>
        <p:nvSpPr>
          <p:cNvPr id="304" name="Google Shape;304;p30"/>
          <p:cNvSpPr txBox="1"/>
          <p:nvPr>
            <p:ph idx="1" type="body"/>
          </p:nvPr>
        </p:nvSpPr>
        <p:spPr>
          <a:xfrm>
            <a:off x="787200" y="1494625"/>
            <a:ext cx="3331500" cy="285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000">
                <a:solidFill>
                  <a:srgbClr val="FFF2CC"/>
                </a:solidFill>
              </a:rPr>
              <a:t>The projected Power Usage Effectiveness is the ratio of the total power consumed to the power used by IT hardware per 5 million users.</a:t>
            </a:r>
            <a:endParaRPr sz="3000">
              <a:solidFill>
                <a:srgbClr val="FFF2CC"/>
              </a:solidFill>
            </a:endParaRPr>
          </a:p>
        </p:txBody>
      </p:sp>
      <p:sp>
        <p:nvSpPr>
          <p:cNvPr id="305" name="Google Shape;305;p3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06" name="Google Shape;306;p30"/>
          <p:cNvPicPr preferRelativeResize="0"/>
          <p:nvPr/>
        </p:nvPicPr>
        <p:blipFill rotWithShape="1">
          <a:blip r:embed="rId3">
            <a:alphaModFix/>
          </a:blip>
          <a:srcRect b="0" l="534" r="534" t="0"/>
          <a:stretch/>
        </p:blipFill>
        <p:spPr>
          <a:xfrm>
            <a:off x="4343400" y="1371600"/>
            <a:ext cx="3657600" cy="2286000"/>
          </a:xfrm>
          <a:prstGeom prst="rect">
            <a:avLst/>
          </a:prstGeom>
          <a:noFill/>
          <a:ln cap="flat" cmpd="sng" w="38100">
            <a:solidFill>
              <a:schemeClr val="accent1"/>
            </a:solidFill>
            <a:prstDash val="solid"/>
            <a:round/>
            <a:headEnd len="sm" w="sm" type="none"/>
            <a:tailEnd len="sm" w="sm" type="none"/>
          </a:ln>
          <a:effectLst>
            <a:outerShdw rotWithShape="0" algn="bl" dir="7500000" dist="95250">
              <a:schemeClr val="dk2"/>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1"/>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Location Slide</a:t>
            </a:r>
            <a:endParaRPr/>
          </a:p>
        </p:txBody>
      </p:sp>
      <p:sp>
        <p:nvSpPr>
          <p:cNvPr id="312" name="Google Shape;312;p31"/>
          <p:cNvSpPr txBox="1"/>
          <p:nvPr>
            <p:ph idx="1" type="body"/>
          </p:nvPr>
        </p:nvSpPr>
        <p:spPr>
          <a:xfrm>
            <a:off x="787200" y="1494625"/>
            <a:ext cx="20241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Stream Data Centers</a:t>
            </a:r>
            <a:endParaRPr/>
          </a:p>
          <a:p>
            <a:pPr indent="0" lvl="0" marL="0" rtl="0" algn="l">
              <a:spcBef>
                <a:spcPts val="600"/>
              </a:spcBef>
              <a:spcAft>
                <a:spcPts val="0"/>
              </a:spcAft>
              <a:buNone/>
            </a:pPr>
            <a:r>
              <a:rPr lang="en"/>
              <a:t>Minneapolis</a:t>
            </a:r>
            <a:endParaRPr/>
          </a:p>
          <a:p>
            <a:pPr indent="0" lvl="0" marL="0" rtl="0" algn="l">
              <a:spcBef>
                <a:spcPts val="600"/>
              </a:spcBef>
              <a:spcAft>
                <a:spcPts val="0"/>
              </a:spcAft>
              <a:buNone/>
            </a:pPr>
            <a:r>
              <a:rPr lang="en"/>
              <a:t>Dual Feed</a:t>
            </a:r>
            <a:endParaRPr/>
          </a:p>
          <a:p>
            <a:pPr indent="0" lvl="0" marL="0" rtl="0" algn="l">
              <a:spcBef>
                <a:spcPts val="600"/>
              </a:spcBef>
              <a:spcAft>
                <a:spcPts val="0"/>
              </a:spcAft>
              <a:buNone/>
            </a:pPr>
            <a:r>
              <a:rPr lang="en"/>
              <a:t>Tier III</a:t>
            </a:r>
            <a:endParaRPr/>
          </a:p>
          <a:p>
            <a:pPr indent="0" lvl="0" marL="0" rtl="0" algn="l">
              <a:spcBef>
                <a:spcPts val="600"/>
              </a:spcBef>
              <a:spcAft>
                <a:spcPts val="0"/>
              </a:spcAft>
              <a:buNone/>
            </a:pPr>
            <a:r>
              <a:rPr lang="en"/>
              <a:t>7- 8 cents per Kwh</a:t>
            </a:r>
            <a:endParaRPr/>
          </a:p>
          <a:p>
            <a:pPr indent="0" lvl="0" marL="0" rtl="0" algn="l">
              <a:spcBef>
                <a:spcPts val="600"/>
              </a:spcBef>
              <a:spcAft>
                <a:spcPts val="0"/>
              </a:spcAft>
              <a:buNone/>
            </a:pPr>
            <a:r>
              <a:rPr lang="en" u="sng">
                <a:solidFill>
                  <a:schemeClr val="hlink"/>
                </a:solidFill>
                <a:hlinkClick action="ppaction://hlinksldjump" r:id="rId3"/>
              </a:rPr>
              <a:t>More information</a:t>
            </a:r>
            <a:endParaRPr/>
          </a:p>
        </p:txBody>
      </p:sp>
      <p:sp>
        <p:nvSpPr>
          <p:cNvPr id="313" name="Google Shape;313;p31"/>
          <p:cNvSpPr txBox="1"/>
          <p:nvPr>
            <p:ph idx="2" type="body"/>
          </p:nvPr>
        </p:nvSpPr>
        <p:spPr>
          <a:xfrm>
            <a:off x="3134250" y="1494625"/>
            <a:ext cx="20241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Switch</a:t>
            </a:r>
            <a:endParaRPr/>
          </a:p>
          <a:p>
            <a:pPr indent="0" lvl="0" marL="0" rtl="0" algn="l">
              <a:spcBef>
                <a:spcPts val="600"/>
              </a:spcBef>
              <a:spcAft>
                <a:spcPts val="0"/>
              </a:spcAft>
              <a:buNone/>
            </a:pPr>
            <a:r>
              <a:rPr lang="en"/>
              <a:t>Atlanta</a:t>
            </a:r>
            <a:endParaRPr/>
          </a:p>
          <a:p>
            <a:pPr indent="0" lvl="0" marL="0" rtl="0" algn="l">
              <a:spcBef>
                <a:spcPts val="600"/>
              </a:spcBef>
              <a:spcAft>
                <a:spcPts val="0"/>
              </a:spcAft>
              <a:buNone/>
            </a:pPr>
            <a:r>
              <a:rPr lang="en"/>
              <a:t>Dual Feed</a:t>
            </a:r>
            <a:endParaRPr/>
          </a:p>
          <a:p>
            <a:pPr indent="0" lvl="0" marL="0" rtl="0" algn="l">
              <a:spcBef>
                <a:spcPts val="600"/>
              </a:spcBef>
              <a:spcAft>
                <a:spcPts val="0"/>
              </a:spcAft>
              <a:buNone/>
            </a:pPr>
            <a:r>
              <a:rPr lang="en"/>
              <a:t>Tier III</a:t>
            </a:r>
            <a:endParaRPr/>
          </a:p>
          <a:p>
            <a:pPr indent="0" lvl="0" marL="0" rtl="0" algn="l">
              <a:spcBef>
                <a:spcPts val="600"/>
              </a:spcBef>
              <a:spcAft>
                <a:spcPts val="0"/>
              </a:spcAft>
              <a:buNone/>
            </a:pPr>
            <a:r>
              <a:rPr lang="en"/>
              <a:t>Estimated</a:t>
            </a:r>
            <a:endParaRPr/>
          </a:p>
          <a:p>
            <a:pPr indent="0" lvl="0" marL="0" rtl="0" algn="l">
              <a:spcBef>
                <a:spcPts val="600"/>
              </a:spcBef>
              <a:spcAft>
                <a:spcPts val="0"/>
              </a:spcAft>
              <a:buNone/>
            </a:pPr>
            <a:r>
              <a:rPr lang="en"/>
              <a:t>5 -6 cents per Kwh</a:t>
            </a:r>
            <a:endParaRPr/>
          </a:p>
          <a:p>
            <a:pPr indent="0" lvl="0" marL="0" rtl="0" algn="l">
              <a:spcBef>
                <a:spcPts val="600"/>
              </a:spcBef>
              <a:spcAft>
                <a:spcPts val="0"/>
              </a:spcAft>
              <a:buNone/>
            </a:pPr>
            <a:r>
              <a:rPr lang="en" u="sng">
                <a:solidFill>
                  <a:schemeClr val="hlink"/>
                </a:solidFill>
                <a:hlinkClick action="ppaction://hlinksldjump" r:id="rId4"/>
              </a:rPr>
              <a:t>More Information</a:t>
            </a:r>
            <a:endParaRPr/>
          </a:p>
        </p:txBody>
      </p:sp>
      <p:sp>
        <p:nvSpPr>
          <p:cNvPr id="314" name="Google Shape;314;p31"/>
          <p:cNvSpPr txBox="1"/>
          <p:nvPr>
            <p:ph idx="3" type="body"/>
          </p:nvPr>
        </p:nvSpPr>
        <p:spPr>
          <a:xfrm>
            <a:off x="5481300" y="1494625"/>
            <a:ext cx="20241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Digital Realty</a:t>
            </a:r>
            <a:endParaRPr/>
          </a:p>
          <a:p>
            <a:pPr indent="0" lvl="0" marL="0" rtl="0" algn="l">
              <a:spcBef>
                <a:spcPts val="600"/>
              </a:spcBef>
              <a:spcAft>
                <a:spcPts val="0"/>
              </a:spcAft>
              <a:buNone/>
            </a:pPr>
            <a:r>
              <a:rPr lang="en"/>
              <a:t>Los Angeles</a:t>
            </a:r>
            <a:endParaRPr/>
          </a:p>
          <a:p>
            <a:pPr indent="0" lvl="0" marL="0" rtl="0" algn="l">
              <a:spcBef>
                <a:spcPts val="600"/>
              </a:spcBef>
              <a:spcAft>
                <a:spcPts val="0"/>
              </a:spcAft>
              <a:buNone/>
            </a:pPr>
            <a:r>
              <a:rPr lang="en"/>
              <a:t>Dual Feed</a:t>
            </a:r>
            <a:endParaRPr/>
          </a:p>
          <a:p>
            <a:pPr indent="0" lvl="0" marL="0" rtl="0" algn="l">
              <a:spcBef>
                <a:spcPts val="600"/>
              </a:spcBef>
              <a:spcAft>
                <a:spcPts val="0"/>
              </a:spcAft>
              <a:buNone/>
            </a:pPr>
            <a:r>
              <a:rPr lang="en"/>
              <a:t>Tier III</a:t>
            </a:r>
            <a:endParaRPr/>
          </a:p>
          <a:p>
            <a:pPr indent="0" lvl="0" marL="0" rtl="0" algn="l">
              <a:spcBef>
                <a:spcPts val="600"/>
              </a:spcBef>
              <a:spcAft>
                <a:spcPts val="0"/>
              </a:spcAft>
              <a:buNone/>
            </a:pPr>
            <a:r>
              <a:rPr lang="en"/>
              <a:t>11 cents per Kwh</a:t>
            </a:r>
            <a:endParaRPr/>
          </a:p>
          <a:p>
            <a:pPr indent="0" lvl="0" marL="0" rtl="0" algn="l">
              <a:spcBef>
                <a:spcPts val="600"/>
              </a:spcBef>
              <a:spcAft>
                <a:spcPts val="0"/>
              </a:spcAft>
              <a:buNone/>
            </a:pPr>
            <a:r>
              <a:rPr lang="en" u="sng">
                <a:solidFill>
                  <a:schemeClr val="hlink"/>
                </a:solidFill>
                <a:hlinkClick action="ppaction://hlinksldjump" r:id="rId5"/>
              </a:rPr>
              <a:t>More Information</a:t>
            </a:r>
            <a:endParaRPr/>
          </a:p>
        </p:txBody>
      </p:sp>
      <p:sp>
        <p:nvSpPr>
          <p:cNvPr id="315" name="Google Shape;315;p3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2"/>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Atlanta</a:t>
            </a:r>
            <a:r>
              <a:rPr lang="en"/>
              <a:t> Latency</a:t>
            </a:r>
            <a:endParaRPr/>
          </a:p>
        </p:txBody>
      </p:sp>
      <p:sp>
        <p:nvSpPr>
          <p:cNvPr id="321" name="Google Shape;321;p32"/>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22" name="Google Shape;322;p32"/>
          <p:cNvPicPr preferRelativeResize="0"/>
          <p:nvPr/>
        </p:nvPicPr>
        <p:blipFill>
          <a:blip r:embed="rId4">
            <a:alphaModFix/>
          </a:blip>
          <a:stretch>
            <a:fillRect/>
          </a:stretch>
        </p:blipFill>
        <p:spPr>
          <a:xfrm>
            <a:off x="787200" y="1271425"/>
            <a:ext cx="4799374" cy="3167000"/>
          </a:xfrm>
          <a:prstGeom prst="rect">
            <a:avLst/>
          </a:prstGeom>
          <a:noFill/>
          <a:ln cap="flat" cmpd="sng" w="38100">
            <a:solidFill>
              <a:schemeClr val="accent1"/>
            </a:solidFill>
            <a:prstDash val="solid"/>
            <a:round/>
            <a:headEnd len="sm" w="sm" type="none"/>
            <a:tailEnd len="sm" w="sm" type="none"/>
          </a:ln>
          <a:effectLst>
            <a:outerShdw rotWithShape="0" algn="bl" dir="7440000" dist="190500">
              <a:schemeClr val="dk2"/>
            </a:outerShdw>
          </a:effectLst>
        </p:spPr>
      </p:pic>
      <p:sp>
        <p:nvSpPr>
          <p:cNvPr id="323" name="Google Shape;323;p32"/>
          <p:cNvSpPr txBox="1"/>
          <p:nvPr/>
        </p:nvSpPr>
        <p:spPr>
          <a:xfrm>
            <a:off x="5679050" y="1387000"/>
            <a:ext cx="2346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IBM Plex Sans"/>
              <a:ea typeface="IBM Plex Sans"/>
              <a:cs typeface="IBM Plex Sans"/>
              <a:sym typeface="IBM Plex Sans"/>
            </a:endParaRPr>
          </a:p>
        </p:txBody>
      </p:sp>
      <p:sp>
        <p:nvSpPr>
          <p:cNvPr id="324" name="Google Shape;324;p32"/>
          <p:cNvSpPr txBox="1"/>
          <p:nvPr/>
        </p:nvSpPr>
        <p:spPr>
          <a:xfrm>
            <a:off x="5679050" y="1200200"/>
            <a:ext cx="264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FFF2CC"/>
              </a:solidFill>
              <a:latin typeface="IBM Plex Sans"/>
              <a:ea typeface="IBM Plex Sans"/>
              <a:cs typeface="IBM Plex Sans"/>
              <a:sym typeface="IBM Plex Sans"/>
            </a:endParaRPr>
          </a:p>
        </p:txBody>
      </p:sp>
      <p:sp>
        <p:nvSpPr>
          <p:cNvPr id="325" name="Google Shape;325;p32"/>
          <p:cNvSpPr txBox="1"/>
          <p:nvPr/>
        </p:nvSpPr>
        <p:spPr>
          <a:xfrm>
            <a:off x="5679050" y="1271425"/>
            <a:ext cx="26493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2CC"/>
                </a:solidFill>
                <a:latin typeface="IBM Plex Sans"/>
                <a:ea typeface="IBM Plex Sans"/>
                <a:cs typeface="IBM Plex Sans"/>
                <a:sym typeface="IBM Plex Sans"/>
              </a:rPr>
              <a:t>Area Latency:</a:t>
            </a:r>
            <a:endParaRPr b="1" sz="22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Green - 0 to 10ms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Yellow - 10 to 30ms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Orange - 30 to 50ms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Red - 50ms+</a:t>
            </a:r>
            <a:endParaRPr sz="2000">
              <a:solidFill>
                <a:srgbClr val="FFF2CC"/>
              </a:solidFill>
              <a:latin typeface="IBM Plex Sans"/>
              <a:ea typeface="IBM Plex Sans"/>
              <a:cs typeface="IBM Plex Sans"/>
              <a:sym typeface="IBM Plex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Los Angeles</a:t>
            </a:r>
            <a:r>
              <a:rPr lang="en"/>
              <a:t> Latency</a:t>
            </a:r>
            <a:endParaRPr/>
          </a:p>
        </p:txBody>
      </p:sp>
      <p:sp>
        <p:nvSpPr>
          <p:cNvPr id="331" name="Google Shape;331;p3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32" name="Google Shape;332;p33"/>
          <p:cNvPicPr preferRelativeResize="0"/>
          <p:nvPr/>
        </p:nvPicPr>
        <p:blipFill rotWithShape="1">
          <a:blip r:embed="rId4">
            <a:alphaModFix/>
          </a:blip>
          <a:srcRect b="0" l="0" r="0" t="0"/>
          <a:stretch/>
        </p:blipFill>
        <p:spPr>
          <a:xfrm>
            <a:off x="787200" y="1271425"/>
            <a:ext cx="4799374" cy="3167000"/>
          </a:xfrm>
          <a:prstGeom prst="rect">
            <a:avLst/>
          </a:prstGeom>
          <a:noFill/>
          <a:ln cap="flat" cmpd="sng" w="38100">
            <a:solidFill>
              <a:schemeClr val="accent1"/>
            </a:solidFill>
            <a:prstDash val="solid"/>
            <a:round/>
            <a:headEnd len="sm" w="sm" type="none"/>
            <a:tailEnd len="sm" w="sm" type="none"/>
          </a:ln>
          <a:effectLst>
            <a:outerShdw rotWithShape="0" algn="bl" dir="7440000" dist="190500">
              <a:schemeClr val="dk2"/>
            </a:outerShdw>
          </a:effectLst>
        </p:spPr>
      </p:pic>
      <p:sp>
        <p:nvSpPr>
          <p:cNvPr id="333" name="Google Shape;333;p33"/>
          <p:cNvSpPr txBox="1"/>
          <p:nvPr/>
        </p:nvSpPr>
        <p:spPr>
          <a:xfrm>
            <a:off x="5679050" y="1271425"/>
            <a:ext cx="26493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2CC"/>
                </a:solidFill>
                <a:latin typeface="IBM Plex Sans"/>
                <a:ea typeface="IBM Plex Sans"/>
                <a:cs typeface="IBM Plex Sans"/>
                <a:sym typeface="IBM Plex Sans"/>
              </a:rPr>
              <a:t>Area Latency:</a:t>
            </a:r>
            <a:endParaRPr b="1" sz="22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Green - 0 to 10ms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Yellow - 10 to 30ms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Orange - 30 to 50ms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Red - 50ms+</a:t>
            </a:r>
            <a:endParaRPr sz="2000">
              <a:solidFill>
                <a:srgbClr val="FFF2CC"/>
              </a:solidFill>
              <a:latin typeface="IBM Plex Sans"/>
              <a:ea typeface="IBM Plex Sans"/>
              <a:cs typeface="IBM Plex Sans"/>
              <a:sym typeface="IBM Plex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4"/>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Minneapolis</a:t>
            </a:r>
            <a:r>
              <a:rPr lang="en"/>
              <a:t> Latency</a:t>
            </a:r>
            <a:endParaRPr/>
          </a:p>
        </p:txBody>
      </p:sp>
      <p:sp>
        <p:nvSpPr>
          <p:cNvPr id="339" name="Google Shape;339;p3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40" name="Google Shape;340;p34"/>
          <p:cNvPicPr preferRelativeResize="0"/>
          <p:nvPr/>
        </p:nvPicPr>
        <p:blipFill rotWithShape="1">
          <a:blip r:embed="rId4">
            <a:alphaModFix/>
          </a:blip>
          <a:srcRect b="0" l="0" r="0" t="0"/>
          <a:stretch/>
        </p:blipFill>
        <p:spPr>
          <a:xfrm>
            <a:off x="787200" y="1271425"/>
            <a:ext cx="4799374" cy="3167000"/>
          </a:xfrm>
          <a:prstGeom prst="rect">
            <a:avLst/>
          </a:prstGeom>
          <a:noFill/>
          <a:ln cap="flat" cmpd="sng" w="38100">
            <a:solidFill>
              <a:schemeClr val="accent1"/>
            </a:solidFill>
            <a:prstDash val="solid"/>
            <a:round/>
            <a:headEnd len="sm" w="sm" type="none"/>
            <a:tailEnd len="sm" w="sm" type="none"/>
          </a:ln>
          <a:effectLst>
            <a:outerShdw rotWithShape="0" algn="bl" dir="7500000" dist="190500">
              <a:schemeClr val="dk2"/>
            </a:outerShdw>
          </a:effectLst>
        </p:spPr>
      </p:pic>
      <p:sp>
        <p:nvSpPr>
          <p:cNvPr id="341" name="Google Shape;341;p34"/>
          <p:cNvSpPr txBox="1"/>
          <p:nvPr/>
        </p:nvSpPr>
        <p:spPr>
          <a:xfrm>
            <a:off x="5679050" y="1271425"/>
            <a:ext cx="26493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FFF2CC"/>
                </a:solidFill>
                <a:latin typeface="IBM Plex Sans"/>
                <a:ea typeface="IBM Plex Sans"/>
                <a:cs typeface="IBM Plex Sans"/>
                <a:sym typeface="IBM Plex Sans"/>
              </a:rPr>
              <a:t>Area Latency:</a:t>
            </a:r>
            <a:endParaRPr b="1" sz="22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Green - 0 to 10ms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Yellow - 10 to 30ms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Orange - 30 to 50ms</a:t>
            </a:r>
            <a:endParaRPr sz="2000">
              <a:solidFill>
                <a:srgbClr val="FFF2CC"/>
              </a:solidFill>
              <a:latin typeface="IBM Plex Sans"/>
              <a:ea typeface="IBM Plex Sans"/>
              <a:cs typeface="IBM Plex Sans"/>
              <a:sym typeface="IBM Plex Sans"/>
            </a:endParaRPr>
          </a:p>
          <a:p>
            <a:pPr indent="0" lvl="0" marL="0" rtl="0" algn="l">
              <a:spcBef>
                <a:spcPts val="0"/>
              </a:spcBef>
              <a:spcAft>
                <a:spcPts val="0"/>
              </a:spcAft>
              <a:buNone/>
            </a:pPr>
            <a:r>
              <a:rPr lang="en" sz="2000">
                <a:solidFill>
                  <a:srgbClr val="FFF2CC"/>
                </a:solidFill>
                <a:latin typeface="IBM Plex Sans"/>
                <a:ea typeface="IBM Plex Sans"/>
                <a:cs typeface="IBM Plex Sans"/>
                <a:sym typeface="IBM Plex Sans"/>
              </a:rPr>
              <a:t>Red - 50ms+</a:t>
            </a:r>
            <a:endParaRPr sz="2000">
              <a:solidFill>
                <a:srgbClr val="FFF2CC"/>
              </a:solidFill>
              <a:latin typeface="IBM Plex Sans"/>
              <a:ea typeface="IBM Plex Sans"/>
              <a:cs typeface="IBM Plex Sans"/>
              <a:sym typeface="IBM Plex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5"/>
          <p:cNvSpPr txBox="1"/>
          <p:nvPr>
            <p:ph type="title"/>
          </p:nvPr>
        </p:nvSpPr>
        <p:spPr>
          <a:xfrm>
            <a:off x="787200" y="4835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Project Comparison</a:t>
            </a:r>
            <a:endParaRPr/>
          </a:p>
        </p:txBody>
      </p:sp>
      <p:sp>
        <p:nvSpPr>
          <p:cNvPr id="347" name="Google Shape;347;p35"/>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348" name="Google Shape;348;p35"/>
          <p:cNvGraphicFramePr/>
          <p:nvPr/>
        </p:nvGraphicFramePr>
        <p:xfrm>
          <a:off x="605775" y="1089600"/>
          <a:ext cx="3000000" cy="3000000"/>
        </p:xfrm>
        <a:graphic>
          <a:graphicData uri="http://schemas.openxmlformats.org/drawingml/2006/table">
            <a:tbl>
              <a:tblPr>
                <a:noFill/>
                <a:tableStyleId>{81185AFE-7F2C-4678-B09C-8F998FC79059}</a:tableStyleId>
              </a:tblPr>
              <a:tblGrid>
                <a:gridCol w="1842800"/>
                <a:gridCol w="2151200"/>
                <a:gridCol w="2184225"/>
                <a:gridCol w="1192975"/>
              </a:tblGrid>
              <a:tr h="307425">
                <a:tc>
                  <a:txBody>
                    <a:bodyPr/>
                    <a:lstStyle/>
                    <a:p>
                      <a:pPr indent="0" lvl="0" marL="0" rtl="0" algn="l">
                        <a:spcBef>
                          <a:spcPts val="0"/>
                        </a:spcBef>
                        <a:spcAft>
                          <a:spcPts val="0"/>
                        </a:spcAft>
                        <a:buNone/>
                      </a:pPr>
                      <a:r>
                        <a:rPr lang="en" sz="1200">
                          <a:solidFill>
                            <a:schemeClr val="accent1"/>
                          </a:solidFill>
                          <a:latin typeface="IBM Plex Sans"/>
                          <a:ea typeface="IBM Plex Sans"/>
                          <a:cs typeface="IBM Plex Sans"/>
                          <a:sym typeface="IBM Plex Sans"/>
                        </a:rPr>
                        <a:t>Data Center Type</a:t>
                      </a:r>
                      <a:endParaRPr sz="1200">
                        <a:solidFill>
                          <a:schemeClr val="accen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200">
                          <a:solidFill>
                            <a:schemeClr val="accent1"/>
                          </a:solidFill>
                          <a:latin typeface="IBM Plex Sans"/>
                          <a:ea typeface="IBM Plex Sans"/>
                          <a:cs typeface="IBM Plex Sans"/>
                          <a:sym typeface="IBM Plex Sans"/>
                        </a:rPr>
                        <a:t>Pros</a:t>
                      </a:r>
                      <a:endParaRPr sz="1200">
                        <a:solidFill>
                          <a:schemeClr val="accen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200">
                          <a:solidFill>
                            <a:schemeClr val="accent1"/>
                          </a:solidFill>
                          <a:latin typeface="IBM Plex Sans"/>
                          <a:ea typeface="IBM Plex Sans"/>
                          <a:cs typeface="IBM Plex Sans"/>
                          <a:sym typeface="IBM Plex Sans"/>
                        </a:rPr>
                        <a:t>Cons</a:t>
                      </a:r>
                      <a:endParaRPr sz="1200">
                        <a:solidFill>
                          <a:schemeClr val="accen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l">
                        <a:spcBef>
                          <a:spcPts val="0"/>
                        </a:spcBef>
                        <a:spcAft>
                          <a:spcPts val="0"/>
                        </a:spcAft>
                        <a:buNone/>
                      </a:pPr>
                      <a:r>
                        <a:rPr lang="en" sz="1200">
                          <a:solidFill>
                            <a:schemeClr val="accent1"/>
                          </a:solidFill>
                          <a:latin typeface="IBM Plex Sans"/>
                          <a:ea typeface="IBM Plex Sans"/>
                          <a:cs typeface="IBM Plex Sans"/>
                          <a:sym typeface="IBM Plex Sans"/>
                        </a:rPr>
                        <a:t>Selection</a:t>
                      </a:r>
                      <a:endParaRPr sz="1200">
                        <a:solidFill>
                          <a:schemeClr val="accen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547625">
                <a:tc>
                  <a:txBody>
                    <a:bodyPr/>
                    <a:lstStyle/>
                    <a:p>
                      <a:pPr indent="0" lvl="0" marL="0" rtl="0" algn="l">
                        <a:spcBef>
                          <a:spcPts val="0"/>
                        </a:spcBef>
                        <a:spcAft>
                          <a:spcPts val="0"/>
                        </a:spcAft>
                        <a:buNone/>
                      </a:pPr>
                      <a:r>
                        <a:rPr lang="en" sz="2000">
                          <a:solidFill>
                            <a:srgbClr val="FFFFFF"/>
                          </a:solidFill>
                          <a:latin typeface="IBM Plex Sans"/>
                          <a:ea typeface="IBM Plex Sans"/>
                          <a:cs typeface="IBM Plex Sans"/>
                          <a:sym typeface="IBM Plex Sans"/>
                        </a:rPr>
                        <a:t>Tier-1</a:t>
                      </a:r>
                      <a:endParaRPr sz="2000">
                        <a:solidFill>
                          <a:srgbClr val="FFFFFF"/>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Cheapest Solution Available</a:t>
                      </a:r>
                      <a:endParaRPr sz="1100">
                        <a:solidFill>
                          <a:srgbClr val="FFFFFF"/>
                        </a:solidFill>
                        <a:latin typeface="IBM Plex Sans"/>
                        <a:ea typeface="IBM Plex Sans"/>
                        <a:cs typeface="IBM Plex Sans"/>
                        <a:sym typeface="IBM Plex Sans"/>
                      </a:endParaRPr>
                    </a:p>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$11,500/kW of redundant UPS capacity</a:t>
                      </a:r>
                      <a:endParaRPr sz="11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No redundancy</a:t>
                      </a:r>
                      <a:endParaRPr sz="1000">
                        <a:solidFill>
                          <a:srgbClr val="FFFFFF"/>
                        </a:solidFill>
                        <a:latin typeface="IBM Plex Sans"/>
                        <a:ea typeface="IBM Plex Sans"/>
                        <a:cs typeface="IBM Plex Sans"/>
                        <a:sym typeface="IBM Plex Sans"/>
                      </a:endParaRPr>
                    </a:p>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28.8 hours of downtime per year</a:t>
                      </a:r>
                      <a:endParaRPr sz="1000">
                        <a:solidFill>
                          <a:srgbClr val="FFFFFF"/>
                        </a:solidFill>
                        <a:latin typeface="IBM Plex Sans"/>
                        <a:ea typeface="IBM Plex Sans"/>
                        <a:cs typeface="IBM Plex Sans"/>
                        <a:sym typeface="IBM Plex Sans"/>
                      </a:endParaRPr>
                    </a:p>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Maintenance</a:t>
                      </a:r>
                      <a:endParaRPr sz="10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sz="2000">
                        <a:solidFill>
                          <a:schemeClr val="l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671900">
                <a:tc>
                  <a:txBody>
                    <a:bodyPr/>
                    <a:lstStyle/>
                    <a:p>
                      <a:pPr indent="0" lvl="0" marL="0" rtl="0" algn="l">
                        <a:spcBef>
                          <a:spcPts val="0"/>
                        </a:spcBef>
                        <a:spcAft>
                          <a:spcPts val="0"/>
                        </a:spcAft>
                        <a:buNone/>
                      </a:pPr>
                      <a:r>
                        <a:rPr lang="en" sz="2000">
                          <a:solidFill>
                            <a:srgbClr val="FFFFFF"/>
                          </a:solidFill>
                          <a:latin typeface="IBM Plex Sans"/>
                          <a:ea typeface="IBM Plex Sans"/>
                          <a:cs typeface="IBM Plex Sans"/>
                          <a:sym typeface="IBM Plex Sans"/>
                        </a:rPr>
                        <a:t>Tier-2</a:t>
                      </a:r>
                      <a:endParaRPr sz="2000">
                        <a:solidFill>
                          <a:srgbClr val="FFFFFF"/>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Cheapest Data Center with Redundancy</a:t>
                      </a:r>
                      <a:endParaRPr sz="1000">
                        <a:solidFill>
                          <a:srgbClr val="FFFFFF"/>
                        </a:solidFill>
                        <a:latin typeface="IBM Plex Sans"/>
                        <a:ea typeface="IBM Plex Sans"/>
                        <a:cs typeface="IBM Plex Sans"/>
                        <a:sym typeface="IBM Plex Sans"/>
                      </a:endParaRPr>
                    </a:p>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$12,500/kW of redundant UPS capacity</a:t>
                      </a:r>
                      <a:endParaRPr sz="10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Minimal Redundancy</a:t>
                      </a:r>
                      <a:endParaRPr sz="1000">
                        <a:solidFill>
                          <a:srgbClr val="FFFFFF"/>
                        </a:solidFill>
                        <a:latin typeface="IBM Plex Sans"/>
                        <a:ea typeface="IBM Plex Sans"/>
                        <a:cs typeface="IBM Plex Sans"/>
                        <a:sym typeface="IBM Plex Sans"/>
                      </a:endParaRPr>
                    </a:p>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22.7 hours of downtime per year</a:t>
                      </a:r>
                      <a:endParaRPr sz="1000">
                        <a:solidFill>
                          <a:srgbClr val="FFFFFF"/>
                        </a:solidFill>
                        <a:latin typeface="IBM Plex Sans"/>
                        <a:ea typeface="IBM Plex Sans"/>
                        <a:cs typeface="IBM Plex Sans"/>
                        <a:sym typeface="IBM Plex Sans"/>
                      </a:endParaRPr>
                    </a:p>
                    <a:p>
                      <a:pPr indent="-109220" lvl="0" marL="137160" rtl="0" algn="l">
                        <a:spcBef>
                          <a:spcPts val="0"/>
                        </a:spcBef>
                        <a:spcAft>
                          <a:spcPts val="0"/>
                        </a:spcAft>
                        <a:buClr>
                          <a:srgbClr val="FFFFFF"/>
                        </a:buClr>
                        <a:buSzPts val="1000"/>
                        <a:buFont typeface="IBM Plex Sans"/>
                        <a:buChar char="●"/>
                      </a:pPr>
                      <a:r>
                        <a:rPr lang="en" sz="1000">
                          <a:solidFill>
                            <a:srgbClr val="FFFFFF"/>
                          </a:solidFill>
                          <a:latin typeface="IBM Plex Sans"/>
                          <a:ea typeface="IBM Plex Sans"/>
                          <a:cs typeface="IBM Plex Sans"/>
                          <a:sym typeface="IBM Plex Sans"/>
                        </a:rPr>
                        <a:t>Maintenance</a:t>
                      </a:r>
                      <a:endParaRPr sz="10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sz="2000">
                        <a:solidFill>
                          <a:schemeClr val="l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485900">
                <a:tc>
                  <a:txBody>
                    <a:bodyPr/>
                    <a:lstStyle/>
                    <a:p>
                      <a:pPr indent="0" lvl="0" marL="0" rtl="0" algn="l">
                        <a:spcBef>
                          <a:spcPts val="0"/>
                        </a:spcBef>
                        <a:spcAft>
                          <a:spcPts val="0"/>
                        </a:spcAft>
                        <a:buNone/>
                      </a:pPr>
                      <a:r>
                        <a:rPr lang="en" sz="2000">
                          <a:solidFill>
                            <a:srgbClr val="FFFFFF"/>
                          </a:solidFill>
                          <a:latin typeface="IBM Plex Sans"/>
                          <a:ea typeface="IBM Plex Sans"/>
                          <a:cs typeface="IBM Plex Sans"/>
                          <a:sym typeface="IBM Plex Sans"/>
                        </a:rPr>
                        <a:t>Tier-3</a:t>
                      </a:r>
                      <a:endParaRPr sz="2000">
                        <a:solidFill>
                          <a:srgbClr val="FFFFFF"/>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More redundancy</a:t>
                      </a:r>
                      <a:endParaRPr sz="1100">
                        <a:solidFill>
                          <a:srgbClr val="FFFFFF"/>
                        </a:solidFill>
                        <a:latin typeface="IBM Plex Sans"/>
                        <a:ea typeface="IBM Plex Sans"/>
                        <a:cs typeface="IBM Plex Sans"/>
                        <a:sym typeface="IBM Plex Sans"/>
                      </a:endParaRPr>
                    </a:p>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15.8 hours of downtime per year</a:t>
                      </a:r>
                      <a:endParaRPr sz="11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$23,000/kW of redundant UPS capacity</a:t>
                      </a:r>
                      <a:endParaRPr sz="1100">
                        <a:solidFill>
                          <a:srgbClr val="FFFFFF"/>
                        </a:solidFill>
                        <a:latin typeface="IBM Plex Sans"/>
                        <a:ea typeface="IBM Plex Sans"/>
                        <a:cs typeface="IBM Plex Sans"/>
                        <a:sym typeface="IBM Plex Sans"/>
                      </a:endParaRPr>
                    </a:p>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Maintenance</a:t>
                      </a:r>
                      <a:endParaRPr sz="11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sz="2000">
                          <a:solidFill>
                            <a:schemeClr val="accent1"/>
                          </a:solidFill>
                          <a:latin typeface="IBM Plex Sans"/>
                          <a:ea typeface="IBM Plex Sans"/>
                          <a:cs typeface="IBM Plex Sans"/>
                          <a:sym typeface="IBM Plex Sans"/>
                        </a:rPr>
                        <a:t>✔</a:t>
                      </a:r>
                      <a:endParaRPr sz="2000">
                        <a:solidFill>
                          <a:schemeClr val="accen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834975">
                <a:tc>
                  <a:txBody>
                    <a:bodyPr/>
                    <a:lstStyle/>
                    <a:p>
                      <a:pPr indent="0" lvl="0" marL="0" rtl="0" algn="l">
                        <a:spcBef>
                          <a:spcPts val="0"/>
                        </a:spcBef>
                        <a:spcAft>
                          <a:spcPts val="0"/>
                        </a:spcAft>
                        <a:buNone/>
                      </a:pPr>
                      <a:r>
                        <a:rPr lang="en" sz="2000">
                          <a:solidFill>
                            <a:srgbClr val="FFFFFF"/>
                          </a:solidFill>
                          <a:latin typeface="IBM Plex Sans"/>
                          <a:ea typeface="IBM Plex Sans"/>
                          <a:cs typeface="IBM Plex Sans"/>
                          <a:sym typeface="IBM Plex Sans"/>
                        </a:rPr>
                        <a:t>Tier-4</a:t>
                      </a:r>
                      <a:endParaRPr sz="2000">
                        <a:solidFill>
                          <a:srgbClr val="FFFFFF"/>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121920" lvl="0" marL="137160" rtl="0" algn="l">
                        <a:spcBef>
                          <a:spcPts val="0"/>
                        </a:spcBef>
                        <a:spcAft>
                          <a:spcPts val="0"/>
                        </a:spcAft>
                        <a:buClr>
                          <a:srgbClr val="FFFFFF"/>
                        </a:buClr>
                        <a:buSzPts val="1200"/>
                        <a:buFont typeface="IBM Plex Sans"/>
                        <a:buChar char="●"/>
                      </a:pPr>
                      <a:r>
                        <a:rPr lang="en" sz="1200">
                          <a:solidFill>
                            <a:srgbClr val="FFFFFF"/>
                          </a:solidFill>
                          <a:latin typeface="IBM Plex Sans"/>
                          <a:ea typeface="IBM Plex Sans"/>
                          <a:cs typeface="IBM Plex Sans"/>
                          <a:sym typeface="IBM Plex Sans"/>
                        </a:rPr>
                        <a:t>Most Redundancy</a:t>
                      </a:r>
                      <a:endParaRPr sz="1200">
                        <a:solidFill>
                          <a:srgbClr val="FFFFFF"/>
                        </a:solidFill>
                        <a:latin typeface="IBM Plex Sans"/>
                        <a:ea typeface="IBM Plex Sans"/>
                        <a:cs typeface="IBM Plex Sans"/>
                        <a:sym typeface="IBM Plex Sans"/>
                      </a:endParaRPr>
                    </a:p>
                    <a:p>
                      <a:pPr indent="-121920" lvl="0" marL="137160" rtl="0" algn="l">
                        <a:spcBef>
                          <a:spcPts val="0"/>
                        </a:spcBef>
                        <a:spcAft>
                          <a:spcPts val="0"/>
                        </a:spcAft>
                        <a:buClr>
                          <a:srgbClr val="FFFFFF"/>
                        </a:buClr>
                        <a:buSzPts val="1200"/>
                        <a:buFont typeface="IBM Plex Sans"/>
                        <a:buChar char="●"/>
                      </a:pPr>
                      <a:r>
                        <a:rPr lang="en" sz="1200">
                          <a:solidFill>
                            <a:srgbClr val="FFFFFF"/>
                          </a:solidFill>
                          <a:latin typeface="IBM Plex Sans"/>
                          <a:ea typeface="IBM Plex Sans"/>
                          <a:cs typeface="IBM Plex Sans"/>
                          <a:sym typeface="IBM Plex Sans"/>
                        </a:rPr>
                        <a:t>23 minutes of downtime per year</a:t>
                      </a:r>
                      <a:endParaRPr sz="12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High cost</a:t>
                      </a:r>
                      <a:endParaRPr sz="1100">
                        <a:solidFill>
                          <a:srgbClr val="FFFFFF"/>
                        </a:solidFill>
                        <a:latin typeface="IBM Plex Sans"/>
                        <a:ea typeface="IBM Plex Sans"/>
                        <a:cs typeface="IBM Plex Sans"/>
                        <a:sym typeface="IBM Plex Sans"/>
                      </a:endParaRPr>
                    </a:p>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$25,000/kW of redundant UPS capacity</a:t>
                      </a:r>
                      <a:endParaRPr sz="1100">
                        <a:solidFill>
                          <a:srgbClr val="FFFFFF"/>
                        </a:solidFill>
                        <a:latin typeface="IBM Plex Sans"/>
                        <a:ea typeface="IBM Plex Sans"/>
                        <a:cs typeface="IBM Plex Sans"/>
                        <a:sym typeface="IBM Plex Sans"/>
                      </a:endParaRPr>
                    </a:p>
                    <a:p>
                      <a:pPr indent="-115570" lvl="0" marL="137160" rtl="0" algn="l">
                        <a:spcBef>
                          <a:spcPts val="0"/>
                        </a:spcBef>
                        <a:spcAft>
                          <a:spcPts val="0"/>
                        </a:spcAft>
                        <a:buClr>
                          <a:srgbClr val="FFFFFF"/>
                        </a:buClr>
                        <a:buSzPts val="1100"/>
                        <a:buFont typeface="IBM Plex Sans"/>
                        <a:buChar char="●"/>
                      </a:pPr>
                      <a:r>
                        <a:rPr lang="en" sz="1100">
                          <a:solidFill>
                            <a:srgbClr val="FFFFFF"/>
                          </a:solidFill>
                          <a:latin typeface="IBM Plex Sans"/>
                          <a:ea typeface="IBM Plex Sans"/>
                          <a:cs typeface="IBM Plex Sans"/>
                          <a:sym typeface="IBM Plex Sans"/>
                        </a:rPr>
                        <a:t>Maintenance</a:t>
                      </a:r>
                      <a:endParaRPr sz="1100">
                        <a:solidFill>
                          <a:srgbClr val="FFFFFF"/>
                        </a:solidFill>
                        <a:latin typeface="IBM Plex Sans"/>
                        <a:ea typeface="IBM Plex Sans"/>
                        <a:cs typeface="IBM Plex Sans"/>
                        <a:sym typeface="IBM Plex Sans"/>
                      </a:endParaRPr>
                    </a:p>
                  </a:txBody>
                  <a:tcPr marT="45700" marB="45700"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2000">
                          <a:solidFill>
                            <a:schemeClr val="lt1"/>
                          </a:solidFill>
                          <a:latin typeface="IBM Plex Sans"/>
                          <a:ea typeface="IBM Plex Sans"/>
                          <a:cs typeface="IBM Plex Sans"/>
                          <a:sym typeface="IBM Plex Sans"/>
                        </a:rPr>
                        <a:t>X</a:t>
                      </a:r>
                      <a:endParaRPr sz="2000">
                        <a:solidFill>
                          <a:schemeClr val="lt1"/>
                        </a:solidFill>
                        <a:latin typeface="IBM Plex Sans"/>
                        <a:ea typeface="IBM Plex Sans"/>
                        <a:cs typeface="IBM Plex Sans"/>
                        <a:sym typeface="IBM Plex Sans"/>
                      </a:endParaRPr>
                    </a:p>
                  </a:txBody>
                  <a:tcPr marT="9125" marB="91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6"/>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Capex Price Breakdown</a:t>
            </a:r>
            <a:endParaRPr/>
          </a:p>
        </p:txBody>
      </p:sp>
      <p:sp>
        <p:nvSpPr>
          <p:cNvPr id="354" name="Google Shape;354;p36"/>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p>
            <a:pPr indent="-355600" lvl="0" marL="457200" rtl="0" algn="l">
              <a:spcBef>
                <a:spcPts val="600"/>
              </a:spcBef>
              <a:spcAft>
                <a:spcPts val="0"/>
              </a:spcAft>
              <a:buClr>
                <a:srgbClr val="FFF2CC"/>
              </a:buClr>
              <a:buSzPts val="2000"/>
              <a:buChar char="▫"/>
            </a:pPr>
            <a:r>
              <a:rPr lang="en">
                <a:solidFill>
                  <a:srgbClr val="FFF2CC"/>
                </a:solidFill>
              </a:rPr>
              <a:t>Total Cost = $8.5M</a:t>
            </a:r>
            <a:endParaRPr>
              <a:solidFill>
                <a:srgbClr val="FFF2CC"/>
              </a:solidFill>
            </a:endParaRPr>
          </a:p>
          <a:p>
            <a:pPr indent="-355600" lvl="0" marL="457200" rtl="0" algn="l">
              <a:spcBef>
                <a:spcPts val="0"/>
              </a:spcBef>
              <a:spcAft>
                <a:spcPts val="0"/>
              </a:spcAft>
              <a:buClr>
                <a:srgbClr val="FFF2CC"/>
              </a:buClr>
              <a:buSzPts val="2000"/>
              <a:buChar char="▫"/>
            </a:pPr>
            <a:r>
              <a:rPr lang="en">
                <a:solidFill>
                  <a:srgbClr val="FFF2CC"/>
                </a:solidFill>
              </a:rPr>
              <a:t>IT Hardware = $8.2M</a:t>
            </a:r>
            <a:endParaRPr>
              <a:solidFill>
                <a:srgbClr val="FFF2CC"/>
              </a:solidFill>
            </a:endParaRPr>
          </a:p>
          <a:p>
            <a:pPr indent="-355600" lvl="0" marL="457200" rtl="0" algn="l">
              <a:spcBef>
                <a:spcPts val="0"/>
              </a:spcBef>
              <a:spcAft>
                <a:spcPts val="0"/>
              </a:spcAft>
              <a:buClr>
                <a:srgbClr val="FFF2CC"/>
              </a:buClr>
              <a:buSzPts val="2000"/>
              <a:buChar char="▫"/>
            </a:pPr>
            <a:r>
              <a:rPr lang="en">
                <a:solidFill>
                  <a:srgbClr val="FFF2CC"/>
                </a:solidFill>
              </a:rPr>
              <a:t>Mechanical = $22K</a:t>
            </a:r>
            <a:endParaRPr>
              <a:solidFill>
                <a:srgbClr val="FFF2CC"/>
              </a:solidFill>
            </a:endParaRPr>
          </a:p>
          <a:p>
            <a:pPr indent="-355600" lvl="0" marL="457200" rtl="0" algn="l">
              <a:spcBef>
                <a:spcPts val="0"/>
              </a:spcBef>
              <a:spcAft>
                <a:spcPts val="0"/>
              </a:spcAft>
              <a:buClr>
                <a:srgbClr val="FFF2CC"/>
              </a:buClr>
              <a:buSzPts val="2000"/>
              <a:buChar char="▫"/>
            </a:pPr>
            <a:r>
              <a:rPr lang="en">
                <a:solidFill>
                  <a:srgbClr val="FFF2CC"/>
                </a:solidFill>
              </a:rPr>
              <a:t>Power =$2</a:t>
            </a:r>
            <a:r>
              <a:rPr lang="en">
                <a:solidFill>
                  <a:srgbClr val="FFF2CC"/>
                </a:solidFill>
              </a:rPr>
              <a:t>37.3</a:t>
            </a:r>
            <a:r>
              <a:rPr lang="en">
                <a:solidFill>
                  <a:srgbClr val="FFF2CC"/>
                </a:solidFill>
              </a:rPr>
              <a:t>K</a:t>
            </a:r>
            <a:endParaRPr>
              <a:solidFill>
                <a:srgbClr val="FFF2CC"/>
              </a:solidFill>
            </a:endParaRPr>
          </a:p>
        </p:txBody>
      </p:sp>
      <p:sp>
        <p:nvSpPr>
          <p:cNvPr id="355" name="Google Shape;355;p36"/>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56" name="Google Shape;356;p36"/>
          <p:cNvPicPr preferRelativeResize="0"/>
          <p:nvPr/>
        </p:nvPicPr>
        <p:blipFill>
          <a:blip r:embed="rId3">
            <a:alphaModFix/>
          </a:blip>
          <a:stretch>
            <a:fillRect/>
          </a:stretch>
        </p:blipFill>
        <p:spPr>
          <a:xfrm>
            <a:off x="4040300" y="1352600"/>
            <a:ext cx="4114800" cy="2514600"/>
          </a:xfrm>
          <a:prstGeom prst="rect">
            <a:avLst/>
          </a:prstGeom>
          <a:noFill/>
          <a:ln cap="flat" cmpd="sng" w="38100">
            <a:solidFill>
              <a:schemeClr val="accent1"/>
            </a:solidFill>
            <a:prstDash val="solid"/>
            <a:round/>
            <a:headEnd len="sm" w="sm" type="none"/>
            <a:tailEnd len="sm" w="sm" type="none"/>
          </a:ln>
          <a:effectLst>
            <a:outerShdw blurRad="28575" rotWithShape="0" algn="bl" dir="7500000" dist="95250">
              <a:schemeClr val="dk2"/>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7"/>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Opex Price Breakdown Power</a:t>
            </a:r>
            <a:endParaRPr/>
          </a:p>
        </p:txBody>
      </p:sp>
      <p:sp>
        <p:nvSpPr>
          <p:cNvPr id="362" name="Google Shape;362;p37"/>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363" name="Google Shape;363;p37"/>
          <p:cNvSpPr txBox="1"/>
          <p:nvPr>
            <p:ph idx="2" type="body"/>
          </p:nvPr>
        </p:nvSpPr>
        <p:spPr>
          <a:xfrm>
            <a:off x="4445379"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364" name="Google Shape;364;p3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365" name="Google Shape;365;p37"/>
          <p:cNvPicPr preferRelativeResize="0"/>
          <p:nvPr/>
        </p:nvPicPr>
        <p:blipFill>
          <a:blip r:embed="rId3">
            <a:alphaModFix/>
          </a:blip>
          <a:stretch>
            <a:fillRect/>
          </a:stretch>
        </p:blipFill>
        <p:spPr>
          <a:xfrm>
            <a:off x="504925" y="1744101"/>
            <a:ext cx="7893200" cy="1470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8"/>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Opex Price Breakdown (Colo Space)</a:t>
            </a:r>
            <a:endParaRPr/>
          </a:p>
        </p:txBody>
      </p:sp>
      <p:sp>
        <p:nvSpPr>
          <p:cNvPr id="371" name="Google Shape;371;p38"/>
          <p:cNvSpPr txBox="1"/>
          <p:nvPr>
            <p:ph idx="1" type="body"/>
          </p:nvPr>
        </p:nvSpPr>
        <p:spPr>
          <a:xfrm>
            <a:off x="787200"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Colo Rent - $202.55/kW</a:t>
            </a:r>
            <a:endParaRPr/>
          </a:p>
          <a:p>
            <a:pPr indent="0" lvl="0" marL="0" rtl="0" algn="l">
              <a:spcBef>
                <a:spcPts val="600"/>
              </a:spcBef>
              <a:spcAft>
                <a:spcPts val="0"/>
              </a:spcAft>
              <a:buNone/>
            </a:pPr>
            <a:r>
              <a:rPr lang="en"/>
              <a:t>ISP links - $2.00/Mbps</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372" name="Google Shape;372;p38"/>
          <p:cNvSpPr txBox="1"/>
          <p:nvPr>
            <p:ph idx="2" type="body"/>
          </p:nvPr>
        </p:nvSpPr>
        <p:spPr>
          <a:xfrm>
            <a:off x="4445379" y="1494625"/>
            <a:ext cx="3060000" cy="2843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DDoS protection- $13,896.09 yearly</a:t>
            </a:r>
            <a:endParaRPr/>
          </a:p>
        </p:txBody>
      </p:sp>
      <p:sp>
        <p:nvSpPr>
          <p:cNvPr id="373" name="Google Shape;373;p38"/>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9"/>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Project Impact Summary</a:t>
            </a:r>
            <a:endParaRPr/>
          </a:p>
        </p:txBody>
      </p:sp>
      <p:sp>
        <p:nvSpPr>
          <p:cNvPr id="379" name="Google Shape;379;p3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380" name="Google Shape;380;p39"/>
          <p:cNvGraphicFramePr/>
          <p:nvPr/>
        </p:nvGraphicFramePr>
        <p:xfrm>
          <a:off x="787200" y="1238250"/>
          <a:ext cx="3000000" cy="3000000"/>
        </p:xfrm>
        <a:graphic>
          <a:graphicData uri="http://schemas.openxmlformats.org/drawingml/2006/table">
            <a:tbl>
              <a:tblPr>
                <a:noFill/>
                <a:tableStyleId>{81185AFE-7F2C-4678-B09C-8F998FC79059}</a:tableStyleId>
              </a:tblPr>
              <a:tblGrid>
                <a:gridCol w="3619500"/>
                <a:gridCol w="3619500"/>
              </a:tblGrid>
              <a:tr h="381000">
                <a:tc>
                  <a:txBody>
                    <a:bodyPr/>
                    <a:lstStyle/>
                    <a:p>
                      <a:pPr indent="0" lvl="0" marL="0" rtl="0" algn="ctr">
                        <a:spcBef>
                          <a:spcPts val="0"/>
                        </a:spcBef>
                        <a:spcAft>
                          <a:spcPts val="0"/>
                        </a:spcAft>
                        <a:buNone/>
                      </a:pPr>
                      <a:r>
                        <a:rPr lang="en">
                          <a:solidFill>
                            <a:schemeClr val="accent1"/>
                          </a:solidFill>
                          <a:latin typeface="IBM Plex Serif Medium"/>
                          <a:ea typeface="IBM Plex Serif Medium"/>
                          <a:cs typeface="IBM Plex Serif Medium"/>
                          <a:sym typeface="IBM Plex Serif Medium"/>
                        </a:rPr>
                        <a:t>Category</a:t>
                      </a:r>
                      <a:endParaRPr>
                        <a:solidFill>
                          <a:schemeClr val="accent1"/>
                        </a:solidFill>
                        <a:latin typeface="IBM Plex Serif Medium"/>
                        <a:ea typeface="IBM Plex Serif Medium"/>
                        <a:cs typeface="IBM Plex Serif Medium"/>
                        <a:sym typeface="IBM Plex Serif Medium"/>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a:solidFill>
                            <a:schemeClr val="accent1"/>
                          </a:solidFill>
                          <a:latin typeface="IBM Plex Serif Medium"/>
                          <a:ea typeface="IBM Plex Serif Medium"/>
                          <a:cs typeface="IBM Plex Serif Medium"/>
                          <a:sym typeface="IBM Plex Serif Medium"/>
                        </a:rPr>
                        <a:t>Project Applicability</a:t>
                      </a:r>
                      <a:endParaRPr>
                        <a:solidFill>
                          <a:schemeClr val="accent1"/>
                        </a:solidFill>
                        <a:latin typeface="IBM Plex Serif Medium"/>
                        <a:ea typeface="IBM Plex Serif Medium"/>
                        <a:cs typeface="IBM Plex Serif Medium"/>
                        <a:sym typeface="IBM Plex Serif Medium"/>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Public Health, Safety, and Welfare</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t/>
                      </a:r>
                      <a:endParaRPr sz="11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Global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13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Cultural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t/>
                      </a:r>
                      <a:endParaRPr sz="13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Social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t/>
                      </a:r>
                      <a:endParaRPr sz="13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Environmental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rPr lang="en" sz="1700">
                          <a:solidFill>
                            <a:schemeClr val="accent1"/>
                          </a:solidFill>
                          <a:latin typeface="IBM Plex Sans"/>
                          <a:ea typeface="IBM Plex Sans"/>
                          <a:cs typeface="IBM Plex Sans"/>
                          <a:sym typeface="IBM Plex Sans"/>
                        </a:rPr>
                        <a:t>✔</a:t>
                      </a:r>
                      <a:endParaRPr sz="1300">
                        <a:solidFill>
                          <a:schemeClr val="accen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Economical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c>
                  <a:txBody>
                    <a:bodyPr/>
                    <a:lstStyle/>
                    <a:p>
                      <a:pPr indent="0" lvl="0" marL="0" rtl="0" algn="ctr">
                        <a:spcBef>
                          <a:spcPts val="0"/>
                        </a:spcBef>
                        <a:spcAft>
                          <a:spcPts val="0"/>
                        </a:spcAft>
                        <a:buNone/>
                      </a:pPr>
                      <a:r>
                        <a:rPr lang="en" sz="1700">
                          <a:solidFill>
                            <a:schemeClr val="accent1"/>
                          </a:solidFill>
                          <a:latin typeface="IBM Plex Sans"/>
                          <a:ea typeface="IBM Plex Sans"/>
                          <a:cs typeface="IBM Plex Sans"/>
                          <a:sym typeface="IBM Plex Sans"/>
                        </a:rPr>
                        <a:t>✔</a:t>
                      </a:r>
                      <a:endParaRPr sz="13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434343"/>
                    </a:solidFill>
                  </a:tcPr>
                </a:tc>
              </a:tr>
              <a:tr h="381000">
                <a:tc>
                  <a:txBody>
                    <a:bodyPr/>
                    <a:lstStyle/>
                    <a:p>
                      <a:pPr indent="0" lvl="0" marL="0" rtl="0" algn="ctr">
                        <a:spcBef>
                          <a:spcPts val="0"/>
                        </a:spcBef>
                        <a:spcAft>
                          <a:spcPts val="0"/>
                        </a:spcAft>
                        <a:buNone/>
                      </a:pPr>
                      <a:r>
                        <a:rPr lang="en">
                          <a:solidFill>
                            <a:schemeClr val="lt1"/>
                          </a:solidFill>
                          <a:latin typeface="IBM Plex Sans"/>
                          <a:ea typeface="IBM Plex Sans"/>
                          <a:cs typeface="IBM Plex Sans"/>
                          <a:sym typeface="IBM Plex Sans"/>
                        </a:rPr>
                        <a:t>Technical</a:t>
                      </a:r>
                      <a:endParaRPr>
                        <a:solidFill>
                          <a:schemeClr val="lt1"/>
                        </a:solidFill>
                        <a:latin typeface="IBM Plex Sans"/>
                        <a:ea typeface="IBM Plex Sans"/>
                        <a:cs typeface="IBM Plex Sans"/>
                        <a:sym typeface="IBM Plex Sans"/>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t/>
                      </a:r>
                      <a:endParaRPr sz="1300">
                        <a:solidFill>
                          <a:schemeClr val="lt1"/>
                        </a:solidFill>
                      </a:endParaRPr>
                    </a:p>
                  </a:txBody>
                  <a:tcPr marT="91425" marB="91425" marR="91425" marL="91425" anchor="ctr">
                    <a:lnL cap="flat" cmpd="sng" w="38100">
                      <a:solidFill>
                        <a:srgbClr val="FFD966"/>
                      </a:solidFill>
                      <a:prstDash val="solid"/>
                      <a:round/>
                      <a:headEnd len="sm" w="sm" type="none"/>
                      <a:tailEnd len="sm" w="sm" type="none"/>
                    </a:lnL>
                    <a:lnR cap="flat" cmpd="sng" w="38100">
                      <a:solidFill>
                        <a:srgbClr val="FFD966"/>
                      </a:solidFill>
                      <a:prstDash val="solid"/>
                      <a:round/>
                      <a:headEnd len="sm" w="sm" type="none"/>
                      <a:tailEnd len="sm" w="sm" type="none"/>
                    </a:lnR>
                    <a:lnT cap="flat" cmpd="sng" w="38100">
                      <a:solidFill>
                        <a:srgbClr val="FFD966"/>
                      </a:solidFill>
                      <a:prstDash val="solid"/>
                      <a:round/>
                      <a:headEnd len="sm" w="sm" type="none"/>
                      <a:tailEnd len="sm" w="sm" type="none"/>
                    </a:lnT>
                    <a:lnB cap="flat" cmpd="sng" w="38100">
                      <a:solidFill>
                        <a:srgbClr val="FFD966"/>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0"/>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Environmental Impact</a:t>
            </a:r>
            <a:endParaRPr/>
          </a:p>
        </p:txBody>
      </p:sp>
      <p:sp>
        <p:nvSpPr>
          <p:cNvPr id="386" name="Google Shape;386;p40"/>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42900" lvl="0" marL="457200" rtl="0" algn="l">
              <a:spcBef>
                <a:spcPts val="600"/>
              </a:spcBef>
              <a:spcAft>
                <a:spcPts val="0"/>
              </a:spcAft>
              <a:buClr>
                <a:srgbClr val="FFF2CC"/>
              </a:buClr>
              <a:buSzPts val="1800"/>
              <a:buChar char="▫"/>
            </a:pPr>
            <a:r>
              <a:rPr lang="en" sz="1800">
                <a:solidFill>
                  <a:srgbClr val="FFF2CC"/>
                </a:solidFill>
              </a:rPr>
              <a:t>Data centers account for 1% of global electricity demand</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Up to 90% of electricity used by a Data center is wasted as heat</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Data centers contribute to 0.3% of global CO</a:t>
            </a:r>
            <a:r>
              <a:rPr baseline="-25000" lang="en" sz="1800">
                <a:solidFill>
                  <a:srgbClr val="FFF2CC"/>
                </a:solidFill>
              </a:rPr>
              <a:t>2 </a:t>
            </a:r>
            <a:r>
              <a:rPr lang="en" sz="1800">
                <a:solidFill>
                  <a:srgbClr val="FFF2CC"/>
                </a:solidFill>
              </a:rPr>
              <a:t>emissions</a:t>
            </a:r>
            <a:endParaRPr sz="1800">
              <a:solidFill>
                <a:srgbClr val="FFF2CC"/>
              </a:solidFill>
            </a:endParaRPr>
          </a:p>
          <a:p>
            <a:pPr indent="-342900" lvl="0" marL="457200" rtl="0" algn="l">
              <a:spcBef>
                <a:spcPts val="0"/>
              </a:spcBef>
              <a:spcAft>
                <a:spcPts val="0"/>
              </a:spcAft>
              <a:buClr>
                <a:srgbClr val="FFF2CC"/>
              </a:buClr>
              <a:buSzPts val="1800"/>
              <a:buChar char="▫"/>
            </a:pPr>
            <a:r>
              <a:rPr lang="en" sz="1800">
                <a:solidFill>
                  <a:srgbClr val="FFF2CC"/>
                </a:solidFill>
              </a:rPr>
              <a:t>Our data center aims to use 100% renewable energy to avoid contributing to those statistics</a:t>
            </a:r>
            <a:endParaRPr sz="1800">
              <a:solidFill>
                <a:srgbClr val="FFF2CC"/>
              </a:solidFill>
            </a:endParaRPr>
          </a:p>
          <a:p>
            <a:pPr indent="0" lvl="0" marL="457200" rtl="0" algn="l">
              <a:spcBef>
                <a:spcPts val="600"/>
              </a:spcBef>
              <a:spcAft>
                <a:spcPts val="0"/>
              </a:spcAft>
              <a:buNone/>
            </a:pPr>
            <a:r>
              <a:t/>
            </a:r>
            <a:endParaRPr sz="1800"/>
          </a:p>
          <a:p>
            <a:pPr indent="0" lvl="0" marL="0" rtl="0" algn="l">
              <a:spcBef>
                <a:spcPts val="600"/>
              </a:spcBef>
              <a:spcAft>
                <a:spcPts val="0"/>
              </a:spcAft>
              <a:buNone/>
            </a:pPr>
            <a:r>
              <a:t/>
            </a:r>
            <a:endParaRPr sz="1800"/>
          </a:p>
          <a:p>
            <a:pPr indent="0" lvl="0" marL="0" rtl="0" algn="l">
              <a:spcBef>
                <a:spcPts val="0"/>
              </a:spcBef>
              <a:spcAft>
                <a:spcPts val="0"/>
              </a:spcAft>
              <a:buNone/>
            </a:pPr>
            <a:r>
              <a:rPr lang="en" sz="800"/>
              <a:t>Source:Forbes, Renewable Energy Alone Can’t Address Data Centers’ Adverse Environmental Impact, Asaf Ezra</a:t>
            </a:r>
            <a:endParaRPr sz="800"/>
          </a:p>
          <a:p>
            <a:pPr indent="0" lvl="0" marL="0" rtl="0" algn="l">
              <a:spcBef>
                <a:spcPts val="1200"/>
              </a:spcBef>
              <a:spcAft>
                <a:spcPts val="0"/>
              </a:spcAft>
              <a:buNone/>
            </a:pPr>
            <a:r>
              <a:t/>
            </a:r>
            <a:endParaRPr sz="1800">
              <a:solidFill>
                <a:srgbClr val="595959"/>
              </a:solidFill>
              <a:latin typeface="Arial"/>
              <a:ea typeface="Arial"/>
              <a:cs typeface="Arial"/>
              <a:sym typeface="Arial"/>
            </a:endParaRPr>
          </a:p>
          <a:p>
            <a:pPr indent="0" lvl="0" marL="457200" rtl="0" algn="l">
              <a:spcBef>
                <a:spcPts val="1200"/>
              </a:spcBef>
              <a:spcAft>
                <a:spcPts val="0"/>
              </a:spcAft>
              <a:buNone/>
            </a:pPr>
            <a:r>
              <a:t/>
            </a:r>
            <a:endParaRPr sz="1800"/>
          </a:p>
        </p:txBody>
      </p:sp>
      <p:sp>
        <p:nvSpPr>
          <p:cNvPr id="387" name="Google Shape;387;p4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1"/>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Economical Impact</a:t>
            </a:r>
            <a:endParaRPr/>
          </a:p>
        </p:txBody>
      </p:sp>
      <p:sp>
        <p:nvSpPr>
          <p:cNvPr id="393" name="Google Shape;393;p41"/>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42900" lvl="0" marL="457200" rtl="0" algn="l">
              <a:spcBef>
                <a:spcPts val="1000"/>
              </a:spcBef>
              <a:spcAft>
                <a:spcPts val="0"/>
              </a:spcAft>
              <a:buClr>
                <a:srgbClr val="FFF2CC"/>
              </a:buClr>
              <a:buSzPts val="1800"/>
              <a:buChar char="▫"/>
            </a:pPr>
            <a:r>
              <a:rPr lang="en" sz="1800">
                <a:solidFill>
                  <a:srgbClr val="FFF2CC"/>
                </a:solidFill>
              </a:rPr>
              <a:t>Cloud storage/colocation can be the economical solution for small companies (64% cost saving with colocation vs ownership)</a:t>
            </a:r>
            <a:endParaRPr sz="1800">
              <a:solidFill>
                <a:srgbClr val="FFF2CC"/>
              </a:solidFill>
              <a:highlight>
                <a:srgbClr val="134F5C"/>
              </a:highlight>
            </a:endParaRPr>
          </a:p>
          <a:p>
            <a:pPr indent="-342900" lvl="0" marL="457200" rtl="0" algn="l">
              <a:spcBef>
                <a:spcPts val="0"/>
              </a:spcBef>
              <a:spcAft>
                <a:spcPts val="0"/>
              </a:spcAft>
              <a:buClr>
                <a:srgbClr val="FFF2CC"/>
              </a:buClr>
              <a:buSzPts val="1800"/>
              <a:buChar char="▫"/>
            </a:pPr>
            <a:r>
              <a:rPr lang="en" sz="1800">
                <a:solidFill>
                  <a:srgbClr val="FFF2CC"/>
                </a:solidFill>
              </a:rPr>
              <a:t>Our data center will focus on the financial benefit of partnering with a wholesale provider.</a:t>
            </a:r>
            <a:endParaRPr sz="1800">
              <a:solidFill>
                <a:srgbClr val="FFF2CC"/>
              </a:solidFill>
            </a:endParaRPr>
          </a:p>
        </p:txBody>
      </p:sp>
      <p:sp>
        <p:nvSpPr>
          <p:cNvPr id="394" name="Google Shape;394;p4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2"/>
          <p:cNvSpPr txBox="1"/>
          <p:nvPr>
            <p:ph type="title"/>
          </p:nvPr>
        </p:nvSpPr>
        <p:spPr>
          <a:xfrm>
            <a:off x="787200" y="458175"/>
            <a:ext cx="6718200" cy="418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Schedule</a:t>
            </a:r>
            <a:endParaRPr/>
          </a:p>
        </p:txBody>
      </p:sp>
      <p:sp>
        <p:nvSpPr>
          <p:cNvPr id="400" name="Google Shape;400;p42"/>
          <p:cNvSpPr txBox="1"/>
          <p:nvPr>
            <p:ph idx="12" type="sldNum"/>
          </p:nvPr>
        </p:nvSpPr>
        <p:spPr>
          <a:xfrm>
            <a:off x="8328327" y="4338350"/>
            <a:ext cx="242700" cy="259200"/>
          </a:xfrm>
          <a:prstGeom prst="rect">
            <a:avLst/>
          </a:prstGeom>
          <a:ln>
            <a:noFill/>
          </a:ln>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401" name="Google Shape;401;p42"/>
          <p:cNvGraphicFramePr/>
          <p:nvPr/>
        </p:nvGraphicFramePr>
        <p:xfrm>
          <a:off x="1557338" y="1066800"/>
          <a:ext cx="3000000" cy="3000000"/>
        </p:xfrm>
        <a:graphic>
          <a:graphicData uri="http://schemas.openxmlformats.org/drawingml/2006/table">
            <a:tbl>
              <a:tblPr>
                <a:noFill/>
                <a:tableStyleId>{5ADEE308-5F35-401C-8D2F-4C834660E977}</a:tableStyleId>
              </a:tblPr>
              <a:tblGrid>
                <a:gridCol w="1228725"/>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gridCol w="133350"/>
              </a:tblGrid>
              <a:tr h="200025">
                <a:tc>
                  <a:txBody>
                    <a:bodyPr/>
                    <a:lstStyle/>
                    <a:p>
                      <a:pPr indent="0" lvl="0" marL="0" rtl="0" algn="l">
                        <a:lnSpc>
                          <a:spcPct val="115000"/>
                        </a:lnSpc>
                        <a:spcBef>
                          <a:spcPts val="0"/>
                        </a:spcBef>
                        <a:spcAft>
                          <a:spcPts val="0"/>
                        </a:spcAft>
                        <a:buNone/>
                      </a:pPr>
                      <a:r>
                        <a:t/>
                      </a:r>
                      <a:endParaRPr>
                        <a:solidFill>
                          <a:schemeClr val="accent1"/>
                        </a:solidFill>
                        <a:latin typeface="IBM Plex Serif"/>
                        <a:ea typeface="IBM Plex Serif"/>
                        <a:cs typeface="IBM Plex Serif"/>
                        <a:sym typeface="IBM Plex Serif"/>
                      </a:endParaRPr>
                    </a:p>
                  </a:txBody>
                  <a:tcPr marT="19050" marB="19050" marR="28575" marL="28575" anchor="b">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Aug</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Sep</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Oct</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Nov</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Dec</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Jan</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Feb</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Mar</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c gridSpan="4">
                  <a:txBody>
                    <a:bodyPr/>
                    <a:lstStyle/>
                    <a:p>
                      <a:pPr indent="0" lvl="0" marL="0" rtl="0" algn="l">
                        <a:lnSpc>
                          <a:spcPct val="115000"/>
                        </a:lnSpc>
                        <a:spcBef>
                          <a:spcPts val="0"/>
                        </a:spcBef>
                        <a:spcAft>
                          <a:spcPts val="0"/>
                        </a:spcAft>
                        <a:buNone/>
                      </a:pPr>
                      <a:r>
                        <a:rPr lang="en" sz="1000">
                          <a:solidFill>
                            <a:schemeClr val="accent1"/>
                          </a:solidFill>
                          <a:latin typeface="IBM Plex Serif"/>
                          <a:ea typeface="IBM Plex Serif"/>
                          <a:cs typeface="IBM Plex Serif"/>
                          <a:sym typeface="IBM Plex Serif"/>
                        </a:rPr>
                        <a:t>Apr</a:t>
                      </a:r>
                      <a:endParaRPr sz="1000">
                        <a:solidFill>
                          <a:schemeClr val="accent1"/>
                        </a:solidFill>
                        <a:latin typeface="IBM Plex Serif"/>
                        <a:ea typeface="IBM Plex Serif"/>
                        <a:cs typeface="IBM Plex Serif"/>
                        <a:sym typeface="IBM Plex Serif"/>
                      </a:endParaRPr>
                    </a:p>
                  </a:txBody>
                  <a:tcPr marT="19050" marB="19050" marR="91425" marL="91425" anchor="b">
                    <a:lnL cap="flat" cmpd="sng" w="9525">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hMerge="1"/>
                <a:tc hMerge="1"/>
                <a:tc hMerge="1"/>
              </a:tr>
              <a:tr h="133950">
                <a:tc>
                  <a:txBody>
                    <a:bodyPr/>
                    <a:lstStyle/>
                    <a:p>
                      <a:pPr indent="0" lvl="0" marL="0" rtl="0" algn="l">
                        <a:lnSpc>
                          <a:spcPct val="115000"/>
                        </a:lnSpc>
                        <a:spcBef>
                          <a:spcPts val="0"/>
                        </a:spcBef>
                        <a:spcAft>
                          <a:spcPts val="0"/>
                        </a:spcAft>
                        <a:buNone/>
                      </a:pPr>
                      <a:r>
                        <a:t/>
                      </a:r>
                      <a:endParaRPr sz="600">
                        <a:solidFill>
                          <a:srgbClr val="FFF2CC"/>
                        </a:solidFill>
                        <a:latin typeface="IBM Plex Serif"/>
                        <a:ea typeface="IBM Plex Serif"/>
                        <a:cs typeface="IBM Plex Serif"/>
                        <a:sym typeface="IBM Plex Serif"/>
                      </a:endParaRPr>
                    </a:p>
                  </a:txBody>
                  <a:tcPr marT="19050" marB="19050" marR="28575" marL="28575" anchor="b">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1</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2</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3</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r">
                        <a:lnSpc>
                          <a:spcPct val="115000"/>
                        </a:lnSpc>
                        <a:spcBef>
                          <a:spcPts val="0"/>
                        </a:spcBef>
                        <a:spcAft>
                          <a:spcPts val="0"/>
                        </a:spcAft>
                        <a:buNone/>
                      </a:pPr>
                      <a:r>
                        <a:rPr lang="en" sz="600">
                          <a:solidFill>
                            <a:srgbClr val="FFF2CC"/>
                          </a:solidFill>
                          <a:latin typeface="IBM Plex Serif"/>
                          <a:ea typeface="IBM Plex Serif"/>
                          <a:cs typeface="IBM Plex Serif"/>
                          <a:sym typeface="IBM Plex Serif"/>
                        </a:rPr>
                        <a:t>4</a:t>
                      </a:r>
                      <a:endParaRPr sz="600">
                        <a:solidFill>
                          <a:srgbClr val="FFF2CC"/>
                        </a:solidFill>
                        <a:latin typeface="IBM Plex Serif"/>
                        <a:ea typeface="IBM Plex Serif"/>
                        <a:cs typeface="IBM Plex Serif"/>
                        <a:sym typeface="IBM Plex Serif"/>
                      </a:endParaRPr>
                    </a:p>
                  </a:txBody>
                  <a:tcPr marT="19050" marB="19050" marR="28575" marL="28575" anchor="b">
                    <a:lnL cap="flat" cmpd="sng" w="9525">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solidFill>
                      <a:prstDash val="solid"/>
                      <a:round/>
                      <a:headEnd len="sm" w="sm" type="none"/>
                      <a:tailEnd len="sm" w="sm" type="none"/>
                    </a:lnB>
                    <a:solidFill>
                      <a:srgbClr val="000000"/>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Project Initiation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Planning</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Site Selection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Research</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Comparison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r>
              <a:tr h="3524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Data Center Design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Hardware Selection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Heat Management</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000000"/>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Power Distribution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9525">
                      <a:solidFill>
                        <a:srgbClr val="FFF2CC">
                          <a:alpha val="0"/>
                        </a:srgbClr>
                      </a:solidFill>
                      <a:prstDash val="solid"/>
                      <a:round/>
                      <a:headEnd len="sm" w="sm" type="none"/>
                      <a:tailEnd len="sm" w="sm" type="none"/>
                    </a:lnB>
                    <a:solidFill>
                      <a:srgbClr val="434343"/>
                    </a:solidFill>
                  </a:tcPr>
                </a:tc>
              </a:tr>
              <a:tr h="200025">
                <a:tc>
                  <a:txBody>
                    <a:bodyPr/>
                    <a:lstStyle/>
                    <a:p>
                      <a:pPr indent="0" lvl="0" marL="0" rtl="0" algn="l">
                        <a:lnSpc>
                          <a:spcPct val="115000"/>
                        </a:lnSpc>
                        <a:spcBef>
                          <a:spcPts val="0"/>
                        </a:spcBef>
                        <a:spcAft>
                          <a:spcPts val="0"/>
                        </a:spcAft>
                        <a:buNone/>
                      </a:pPr>
                      <a:r>
                        <a:rPr lang="en" sz="1000">
                          <a:solidFill>
                            <a:srgbClr val="FFF2CC"/>
                          </a:solidFill>
                          <a:latin typeface="IBM Plex Sans"/>
                          <a:ea typeface="IBM Plex Sans"/>
                          <a:cs typeface="IBM Plex Sans"/>
                          <a:sym typeface="IBM Plex Sans"/>
                        </a:rPr>
                        <a:t>Networking Solution</a:t>
                      </a:r>
                      <a:endParaRPr sz="1000">
                        <a:solidFill>
                          <a:srgbClr val="FFF2CC"/>
                        </a:solidFill>
                        <a:latin typeface="IBM Plex Sans"/>
                        <a:ea typeface="IBM Plex Sans"/>
                        <a:cs typeface="IBM Plex Sans"/>
                        <a:sym typeface="IBM Plex Sans"/>
                      </a:endParaRPr>
                    </a:p>
                  </a:txBody>
                  <a:tcPr marT="19050" marB="19050" marR="45700" marL="45700" anchor="ctr">
                    <a:lnL cap="flat" cmpd="sng" w="19050">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chemeClr val="accent1"/>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9525">
                      <a:solidFill>
                        <a:srgbClr val="FFF2CC">
                          <a:alpha val="0"/>
                        </a:srgbClr>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c>
                  <a:txBody>
                    <a:bodyPr/>
                    <a:lstStyle/>
                    <a:p>
                      <a:pPr indent="0" lvl="0" marL="0" rtl="0" algn="l">
                        <a:lnSpc>
                          <a:spcPct val="115000"/>
                        </a:lnSpc>
                        <a:spcBef>
                          <a:spcPts val="0"/>
                        </a:spcBef>
                        <a:spcAft>
                          <a:spcPts val="0"/>
                        </a:spcAft>
                        <a:buNone/>
                      </a:pPr>
                      <a:r>
                        <a:t/>
                      </a:r>
                      <a:endParaRPr/>
                    </a:p>
                  </a:txBody>
                  <a:tcPr marT="19050" marB="19050" marR="28575" marL="28575" anchor="b">
                    <a:lnL cap="flat" cmpd="sng" w="9525">
                      <a:solidFill>
                        <a:srgbClr val="FFF2CC">
                          <a:alpha val="0"/>
                        </a:srgb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9525">
                      <a:solidFill>
                        <a:srgbClr val="FFF2CC">
                          <a:alpha val="0"/>
                        </a:srgbClr>
                      </a:solidFill>
                      <a:prstDash val="solid"/>
                      <a:round/>
                      <a:headEnd len="sm" w="sm" type="none"/>
                      <a:tailEnd len="sm" w="sm" type="none"/>
                    </a:lnT>
                    <a:lnB cap="flat" cmpd="sng" w="19050">
                      <a:solidFill>
                        <a:schemeClr val="accent1"/>
                      </a:solidFill>
                      <a:prstDash val="solid"/>
                      <a:round/>
                      <a:headEnd len="sm" w="sm" type="none"/>
                      <a:tailEnd len="sm" w="sm" type="none"/>
                    </a:lnB>
                    <a:solidFill>
                      <a:srgbClr val="000000"/>
                    </a:solidFill>
                  </a:tcPr>
                </a:tc>
              </a:tr>
            </a:tbl>
          </a:graphicData>
        </a:graphic>
      </p:graphicFrame>
      <p:sp>
        <p:nvSpPr>
          <p:cNvPr id="402" name="Google Shape;402;p42"/>
          <p:cNvSpPr/>
          <p:nvPr/>
        </p:nvSpPr>
        <p:spPr>
          <a:xfrm>
            <a:off x="3186125" y="1488219"/>
            <a:ext cx="5334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2"/>
          <p:cNvSpPr/>
          <p:nvPr/>
        </p:nvSpPr>
        <p:spPr>
          <a:xfrm>
            <a:off x="3456432" y="1748019"/>
            <a:ext cx="6666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2"/>
          <p:cNvSpPr/>
          <p:nvPr/>
        </p:nvSpPr>
        <p:spPr>
          <a:xfrm>
            <a:off x="3719525" y="1994907"/>
            <a:ext cx="14670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2"/>
          <p:cNvSpPr/>
          <p:nvPr/>
        </p:nvSpPr>
        <p:spPr>
          <a:xfrm>
            <a:off x="3986225" y="2241795"/>
            <a:ext cx="3999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2"/>
          <p:cNvSpPr/>
          <p:nvPr/>
        </p:nvSpPr>
        <p:spPr>
          <a:xfrm>
            <a:off x="4252925" y="2497827"/>
            <a:ext cx="5334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2"/>
          <p:cNvSpPr/>
          <p:nvPr/>
        </p:nvSpPr>
        <p:spPr>
          <a:xfrm>
            <a:off x="5453075" y="2808723"/>
            <a:ext cx="20004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2"/>
          <p:cNvSpPr/>
          <p:nvPr/>
        </p:nvSpPr>
        <p:spPr>
          <a:xfrm>
            <a:off x="5319725" y="3101331"/>
            <a:ext cx="17337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2"/>
          <p:cNvSpPr/>
          <p:nvPr/>
        </p:nvSpPr>
        <p:spPr>
          <a:xfrm>
            <a:off x="6119825" y="3357363"/>
            <a:ext cx="13335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2"/>
          <p:cNvSpPr/>
          <p:nvPr/>
        </p:nvSpPr>
        <p:spPr>
          <a:xfrm>
            <a:off x="5319725" y="3604251"/>
            <a:ext cx="21336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2"/>
          <p:cNvSpPr/>
          <p:nvPr/>
        </p:nvSpPr>
        <p:spPr>
          <a:xfrm>
            <a:off x="3659675" y="3858768"/>
            <a:ext cx="3333600" cy="183000"/>
          </a:xfrm>
          <a:prstGeom prst="roundRect">
            <a:avLst>
              <a:gd fmla="val 16667" name="adj"/>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2" name="Google Shape;412;p42"/>
          <p:cNvCxnSpPr>
            <a:stCxn id="402" idx="3"/>
            <a:endCxn id="403" idx="1"/>
          </p:cNvCxnSpPr>
          <p:nvPr/>
        </p:nvCxnSpPr>
        <p:spPr>
          <a:xfrm flipH="1">
            <a:off x="3456425" y="1579719"/>
            <a:ext cx="263100" cy="259800"/>
          </a:xfrm>
          <a:prstGeom prst="bentConnector5">
            <a:avLst>
              <a:gd fmla="val -90507" name="adj1"/>
              <a:gd fmla="val 50000" name="adj2"/>
              <a:gd fmla="val 190505" name="adj3"/>
            </a:avLst>
          </a:prstGeom>
          <a:noFill/>
          <a:ln cap="flat" cmpd="sng" w="9525">
            <a:solidFill>
              <a:schemeClr val="accent1"/>
            </a:solidFill>
            <a:prstDash val="solid"/>
            <a:round/>
            <a:headEnd len="med" w="med" type="none"/>
            <a:tailEnd len="med" w="med" type="triangle"/>
          </a:ln>
        </p:spPr>
      </p:cxnSp>
      <p:cxnSp>
        <p:nvCxnSpPr>
          <p:cNvPr id="413" name="Google Shape;413;p42"/>
          <p:cNvCxnSpPr>
            <a:stCxn id="404" idx="1"/>
            <a:endCxn id="405" idx="1"/>
          </p:cNvCxnSpPr>
          <p:nvPr/>
        </p:nvCxnSpPr>
        <p:spPr>
          <a:xfrm>
            <a:off x="3719525" y="2086407"/>
            <a:ext cx="266700" cy="246900"/>
          </a:xfrm>
          <a:prstGeom prst="bentConnector3">
            <a:avLst>
              <a:gd fmla="val -89286" name="adj1"/>
            </a:avLst>
          </a:prstGeom>
          <a:noFill/>
          <a:ln cap="flat" cmpd="sng" w="9525">
            <a:solidFill>
              <a:schemeClr val="accent1"/>
            </a:solidFill>
            <a:prstDash val="solid"/>
            <a:round/>
            <a:headEnd len="med" w="med" type="none"/>
            <a:tailEnd len="med" w="med" type="triangle"/>
          </a:ln>
        </p:spPr>
      </p:cxnSp>
      <p:cxnSp>
        <p:nvCxnSpPr>
          <p:cNvPr id="414" name="Google Shape;414;p42"/>
          <p:cNvCxnSpPr>
            <a:stCxn id="405" idx="3"/>
            <a:endCxn id="406" idx="1"/>
          </p:cNvCxnSpPr>
          <p:nvPr/>
        </p:nvCxnSpPr>
        <p:spPr>
          <a:xfrm flipH="1">
            <a:off x="4252925" y="2333295"/>
            <a:ext cx="133200" cy="255900"/>
          </a:xfrm>
          <a:prstGeom prst="bentConnector5">
            <a:avLst>
              <a:gd fmla="val -178773" name="adj1"/>
              <a:gd fmla="val 50026" name="adj2"/>
              <a:gd fmla="val 278773" name="adj3"/>
            </a:avLst>
          </a:prstGeom>
          <a:noFill/>
          <a:ln cap="flat" cmpd="sng" w="9525">
            <a:solidFill>
              <a:schemeClr val="accent1"/>
            </a:solidFill>
            <a:prstDash val="solid"/>
            <a:round/>
            <a:headEnd len="med" w="med" type="none"/>
            <a:tailEnd len="med" w="med" type="triangle"/>
          </a:ln>
        </p:spPr>
      </p:cxnSp>
      <p:cxnSp>
        <p:nvCxnSpPr>
          <p:cNvPr id="415" name="Google Shape;415;p42"/>
          <p:cNvCxnSpPr>
            <a:stCxn id="404" idx="3"/>
            <a:endCxn id="407" idx="1"/>
          </p:cNvCxnSpPr>
          <p:nvPr/>
        </p:nvCxnSpPr>
        <p:spPr>
          <a:xfrm>
            <a:off x="5186525" y="2086407"/>
            <a:ext cx="266700" cy="813900"/>
          </a:xfrm>
          <a:prstGeom prst="bentConnector3">
            <a:avLst>
              <a:gd fmla="val 49972" name="adj1"/>
            </a:avLst>
          </a:prstGeom>
          <a:noFill/>
          <a:ln cap="flat" cmpd="sng" w="9525">
            <a:solidFill>
              <a:schemeClr val="accent1"/>
            </a:solidFill>
            <a:prstDash val="solid"/>
            <a:round/>
            <a:headEnd len="med" w="med" type="none"/>
            <a:tailEnd len="med" w="med" type="triangle"/>
          </a:ln>
        </p:spPr>
      </p:cxnSp>
      <p:cxnSp>
        <p:nvCxnSpPr>
          <p:cNvPr id="416" name="Google Shape;416;p42"/>
          <p:cNvCxnSpPr>
            <a:stCxn id="408" idx="1"/>
            <a:endCxn id="409" idx="1"/>
          </p:cNvCxnSpPr>
          <p:nvPr/>
        </p:nvCxnSpPr>
        <p:spPr>
          <a:xfrm>
            <a:off x="5319725" y="3192831"/>
            <a:ext cx="800100" cy="255900"/>
          </a:xfrm>
          <a:prstGeom prst="bentConnector3">
            <a:avLst>
              <a:gd fmla="val -29762" name="adj1"/>
            </a:avLst>
          </a:prstGeom>
          <a:noFill/>
          <a:ln cap="flat" cmpd="sng" w="9525">
            <a:solidFill>
              <a:schemeClr val="accent1"/>
            </a:solidFill>
            <a:prstDash val="solid"/>
            <a:round/>
            <a:headEnd len="med" w="med" type="none"/>
            <a:tailEnd len="med" w="med" type="triangle"/>
          </a:ln>
        </p:spPr>
      </p:cxnSp>
      <p:cxnSp>
        <p:nvCxnSpPr>
          <p:cNvPr id="417" name="Google Shape;417;p42"/>
          <p:cNvCxnSpPr>
            <a:stCxn id="408" idx="1"/>
            <a:endCxn id="410" idx="1"/>
          </p:cNvCxnSpPr>
          <p:nvPr/>
        </p:nvCxnSpPr>
        <p:spPr>
          <a:xfrm>
            <a:off x="5319725" y="3192831"/>
            <a:ext cx="600" cy="502800"/>
          </a:xfrm>
          <a:prstGeom prst="bentConnector3">
            <a:avLst>
              <a:gd fmla="val -39687500" name="adj1"/>
            </a:avLst>
          </a:prstGeom>
          <a:noFill/>
          <a:ln cap="flat" cmpd="sng" w="9525">
            <a:solidFill>
              <a:schemeClr val="accent1"/>
            </a:solidFill>
            <a:prstDash val="solid"/>
            <a:round/>
            <a:headEnd len="med" w="med" type="none"/>
            <a:tailEnd len="med" w="med" type="triangle"/>
          </a:ln>
        </p:spPr>
      </p:cxnSp>
      <p:cxnSp>
        <p:nvCxnSpPr>
          <p:cNvPr id="418" name="Google Shape;418;p42"/>
          <p:cNvCxnSpPr>
            <a:stCxn id="403" idx="1"/>
            <a:endCxn id="404" idx="1"/>
          </p:cNvCxnSpPr>
          <p:nvPr/>
        </p:nvCxnSpPr>
        <p:spPr>
          <a:xfrm>
            <a:off x="3456432" y="1839519"/>
            <a:ext cx="263100" cy="246900"/>
          </a:xfrm>
          <a:prstGeom prst="bentConnector3">
            <a:avLst>
              <a:gd fmla="val -90507" name="adj1"/>
            </a:avLst>
          </a:prstGeom>
          <a:noFill/>
          <a:ln cap="flat" cmpd="sng" w="9525">
            <a:solidFill>
              <a:schemeClr val="accent1"/>
            </a:solidFill>
            <a:prstDash val="solid"/>
            <a:round/>
            <a:headEnd len="med" w="med" type="none"/>
            <a:tailEnd len="med" w="med" type="triangl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References</a:t>
            </a:r>
            <a:endParaRPr/>
          </a:p>
        </p:txBody>
      </p:sp>
      <p:sp>
        <p:nvSpPr>
          <p:cNvPr id="424" name="Google Shape;424;p43"/>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04800" lvl="0" marL="457200" rtl="0" algn="l">
              <a:lnSpc>
                <a:spcPct val="115000"/>
              </a:lnSpc>
              <a:spcBef>
                <a:spcPts val="0"/>
              </a:spcBef>
              <a:spcAft>
                <a:spcPts val="0"/>
              </a:spcAft>
              <a:buClr>
                <a:srgbClr val="FFF2CC"/>
              </a:buClr>
              <a:buSzPts val="1200"/>
              <a:buChar char="▫"/>
            </a:pPr>
            <a:r>
              <a:rPr lang="en" sz="1200">
                <a:solidFill>
                  <a:srgbClr val="FFF2CC"/>
                </a:solidFill>
              </a:rPr>
              <a:t>R. Asceirto, "The disrupted datacenter: Cloud, colos could become their own electric micro-utilities," June 16 2017,</a:t>
            </a:r>
            <a:endParaRPr sz="1200">
              <a:solidFill>
                <a:srgbClr val="FFF2CC"/>
              </a:solidFill>
            </a:endParaRPr>
          </a:p>
          <a:p>
            <a:pPr indent="-304800" lvl="0" marL="457200" rtl="0" algn="l">
              <a:lnSpc>
                <a:spcPct val="115000"/>
              </a:lnSpc>
              <a:spcBef>
                <a:spcPts val="100"/>
              </a:spcBef>
              <a:spcAft>
                <a:spcPts val="0"/>
              </a:spcAft>
              <a:buClr>
                <a:srgbClr val="FFF2CC"/>
              </a:buClr>
              <a:buSzPts val="1200"/>
              <a:buChar char="▫"/>
            </a:pPr>
            <a:r>
              <a:rPr lang="en" sz="1200">
                <a:solidFill>
                  <a:srgbClr val="FFF2CC"/>
                </a:solidFill>
              </a:rPr>
              <a:t>D. Bizo, "Global Prefabricated Modular Datacenter Forecast 2017-2021," July 2018, </a:t>
            </a:r>
            <a:r>
              <a:rPr lang="en" sz="1200" u="sng">
                <a:solidFill>
                  <a:srgbClr val="FFF2CC"/>
                </a:solidFill>
                <a:hlinkClick r:id="rId3">
                  <a:extLst>
                    <a:ext uri="{A12FA001-AC4F-418D-AE19-62706E023703}">
                      <ahyp:hlinkClr val="tx"/>
                    </a:ext>
                  </a:extLst>
                </a:hlinkClick>
              </a:rPr>
              <a:t>www.451reasearch.com</a:t>
            </a:r>
            <a:endParaRPr sz="1200">
              <a:solidFill>
                <a:srgbClr val="FFF2CC"/>
              </a:solidFill>
            </a:endParaRPr>
          </a:p>
          <a:p>
            <a:pPr indent="-304800" lvl="0" marL="457200" rtl="0" algn="l">
              <a:lnSpc>
                <a:spcPct val="115000"/>
              </a:lnSpc>
              <a:spcBef>
                <a:spcPts val="100"/>
              </a:spcBef>
              <a:spcAft>
                <a:spcPts val="0"/>
              </a:spcAft>
              <a:buClr>
                <a:srgbClr val="FFF2CC"/>
              </a:buClr>
              <a:buSzPts val="1200"/>
              <a:buChar char="▫"/>
            </a:pPr>
            <a:r>
              <a:rPr lang="en" sz="1200">
                <a:solidFill>
                  <a:srgbClr val="FFF2CC"/>
                </a:solidFill>
              </a:rPr>
              <a:t>J. Koomey et al., "A Simple Model for Determining True Total Cost of Ownership for Data Centers,"</a:t>
            </a:r>
            <a:endParaRPr sz="1200">
              <a:solidFill>
                <a:srgbClr val="FFF2CC"/>
              </a:solidFill>
            </a:endParaRPr>
          </a:p>
          <a:p>
            <a:pPr indent="-304800" lvl="0" marL="457200" rtl="0" algn="l">
              <a:lnSpc>
                <a:spcPct val="115000"/>
              </a:lnSpc>
              <a:spcBef>
                <a:spcPts val="100"/>
              </a:spcBef>
              <a:spcAft>
                <a:spcPts val="0"/>
              </a:spcAft>
              <a:buClr>
                <a:srgbClr val="FFF2CC"/>
              </a:buClr>
              <a:buSzPts val="1200"/>
              <a:buChar char="▫"/>
            </a:pPr>
            <a:r>
              <a:rPr lang="en" sz="1200">
                <a:solidFill>
                  <a:srgbClr val="FFF2CC"/>
                </a:solidFill>
              </a:rPr>
              <a:t>C. Synesael et al., "Livin' on the Edge, Part 1: Evolving Tomorrow's Internet," May 18 2020, </a:t>
            </a:r>
            <a:r>
              <a:rPr lang="en" sz="1200" u="sng">
                <a:solidFill>
                  <a:srgbClr val="FFF2CC"/>
                </a:solidFill>
                <a:hlinkClick r:id="rId4">
                  <a:extLst>
                    <a:ext uri="{A12FA001-AC4F-418D-AE19-62706E023703}">
                      <ahyp:hlinkClr val="tx"/>
                    </a:ext>
                  </a:extLst>
                </a:hlinkClick>
              </a:rPr>
              <a:t>www.cowen.com</a:t>
            </a:r>
            <a:endParaRPr sz="1200">
              <a:solidFill>
                <a:srgbClr val="FFF2CC"/>
              </a:solidFill>
            </a:endParaRPr>
          </a:p>
          <a:p>
            <a:pPr indent="-304800" lvl="0" marL="457200" rtl="0" algn="l">
              <a:lnSpc>
                <a:spcPct val="115000"/>
              </a:lnSpc>
              <a:spcBef>
                <a:spcPts val="100"/>
              </a:spcBef>
              <a:spcAft>
                <a:spcPts val="0"/>
              </a:spcAft>
              <a:buClr>
                <a:srgbClr val="FFF2CC"/>
              </a:buClr>
              <a:buSzPts val="1200"/>
              <a:buChar char="▫"/>
            </a:pPr>
            <a:r>
              <a:rPr lang="en" sz="1200">
                <a:solidFill>
                  <a:srgbClr val="FFF2CC"/>
                </a:solidFill>
              </a:rPr>
              <a:t> Source:Forbes, Renewable Energy Alone Can’t Address Data Centers’ Adverse Environmental Impact, Asaf Ezra</a:t>
            </a:r>
            <a:endParaRPr sz="1200">
              <a:solidFill>
                <a:srgbClr val="FFF2CC"/>
              </a:solidFill>
            </a:endParaRPr>
          </a:p>
          <a:p>
            <a:pPr indent="-304800" lvl="0" marL="457200" rtl="0" algn="l">
              <a:lnSpc>
                <a:spcPct val="115000"/>
              </a:lnSpc>
              <a:spcBef>
                <a:spcPts val="100"/>
              </a:spcBef>
              <a:spcAft>
                <a:spcPts val="100"/>
              </a:spcAft>
              <a:buClr>
                <a:srgbClr val="FFF2CC"/>
              </a:buClr>
              <a:buSzPts val="1200"/>
              <a:buChar char="▫"/>
            </a:pPr>
            <a:r>
              <a:rPr lang="en" sz="1200">
                <a:solidFill>
                  <a:srgbClr val="FFF2CC"/>
                </a:solidFill>
              </a:rPr>
              <a:t>Dobran, Bojana. “Demystifying Data Center Tier Ratings: Make an Educated Choice.” </a:t>
            </a:r>
            <a:r>
              <a:rPr i="1" lang="en" sz="1200">
                <a:solidFill>
                  <a:srgbClr val="FFF2CC"/>
                </a:solidFill>
              </a:rPr>
              <a:t>PhoenixNAP Blog</a:t>
            </a:r>
            <a:r>
              <a:rPr lang="en" sz="1200">
                <a:solidFill>
                  <a:srgbClr val="FFF2CC"/>
                </a:solidFill>
              </a:rPr>
              <a:t>, 16 Sept. 2021, </a:t>
            </a:r>
            <a:r>
              <a:rPr lang="en" sz="1200" u="sng">
                <a:solidFill>
                  <a:srgbClr val="FFF2CC"/>
                </a:solidFill>
                <a:hlinkClick r:id="rId5">
                  <a:extLst>
                    <a:ext uri="{A12FA001-AC4F-418D-AE19-62706E023703}">
                      <ahyp:hlinkClr val="tx"/>
                    </a:ext>
                  </a:extLst>
                </a:hlinkClick>
              </a:rPr>
              <a:t>https://phoenixnap.com/blog/data-center-tiers-classification</a:t>
            </a:r>
            <a:endParaRPr sz="1200">
              <a:solidFill>
                <a:srgbClr val="FFF2CC"/>
              </a:solidFill>
            </a:endParaRPr>
          </a:p>
        </p:txBody>
      </p:sp>
      <p:sp>
        <p:nvSpPr>
          <p:cNvPr id="425" name="Google Shape;425;p4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4"/>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Codes and Standards</a:t>
            </a:r>
            <a:endParaRPr/>
          </a:p>
        </p:txBody>
      </p:sp>
      <p:sp>
        <p:nvSpPr>
          <p:cNvPr id="431" name="Google Shape;431;p44"/>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298450" lvl="0" marL="457200" rtl="0" algn="l">
              <a:lnSpc>
                <a:spcPct val="150000"/>
              </a:lnSpc>
              <a:spcBef>
                <a:spcPts val="600"/>
              </a:spcBef>
              <a:spcAft>
                <a:spcPts val="0"/>
              </a:spcAft>
              <a:buClr>
                <a:srgbClr val="FFF2CC"/>
              </a:buClr>
              <a:buSzPts val="1100"/>
              <a:buChar char="▫"/>
            </a:pPr>
            <a:r>
              <a:rPr lang="en" sz="1200">
                <a:solidFill>
                  <a:srgbClr val="FFF2CC"/>
                </a:solidFill>
                <a:latin typeface="Arial"/>
                <a:ea typeface="Arial"/>
                <a:cs typeface="Arial"/>
                <a:sym typeface="Arial"/>
              </a:rPr>
              <a:t>IEEE Policies, Section 7 - </a:t>
            </a:r>
            <a:r>
              <a:rPr i="1" lang="en" sz="1200">
                <a:solidFill>
                  <a:srgbClr val="FFF2CC"/>
                </a:solidFill>
                <a:latin typeface="Arial"/>
                <a:ea typeface="Arial"/>
                <a:cs typeface="Arial"/>
                <a:sym typeface="Arial"/>
              </a:rPr>
              <a:t>Professional Activities - Code of Ethics</a:t>
            </a:r>
            <a:endParaRPr i="1" sz="1200">
              <a:solidFill>
                <a:srgbClr val="FFF2CC"/>
              </a:solidFill>
              <a:latin typeface="Arial"/>
              <a:ea typeface="Arial"/>
              <a:cs typeface="Arial"/>
              <a:sym typeface="Arial"/>
            </a:endParaRPr>
          </a:p>
          <a:p>
            <a:pPr indent="-298450" lvl="0" marL="457200" rtl="0" algn="l">
              <a:lnSpc>
                <a:spcPct val="150000"/>
              </a:lnSpc>
              <a:spcBef>
                <a:spcPts val="0"/>
              </a:spcBef>
              <a:spcAft>
                <a:spcPts val="0"/>
              </a:spcAft>
              <a:buClr>
                <a:srgbClr val="FFF2CC"/>
              </a:buClr>
              <a:buSzPts val="1100"/>
              <a:buChar char="▫"/>
            </a:pPr>
            <a:r>
              <a:rPr lang="en" sz="1200">
                <a:solidFill>
                  <a:srgbClr val="FFF2CC"/>
                </a:solidFill>
                <a:latin typeface="Arial"/>
                <a:ea typeface="Arial"/>
                <a:cs typeface="Arial"/>
                <a:sym typeface="Arial"/>
              </a:rPr>
              <a:t>ANSI /</a:t>
            </a:r>
            <a:r>
              <a:rPr lang="en" sz="1200" u="sng">
                <a:solidFill>
                  <a:srgbClr val="FFF2CC"/>
                </a:solidFill>
                <a:latin typeface="Arial"/>
                <a:ea typeface="Arial"/>
                <a:cs typeface="Arial"/>
                <a:sym typeface="Arial"/>
                <a:hlinkClick r:id="rId4">
                  <a:extLst>
                    <a:ext uri="{A12FA001-AC4F-418D-AE19-62706E023703}">
                      <ahyp:hlinkClr val="tx"/>
                    </a:ext>
                  </a:extLst>
                </a:hlinkClick>
              </a:rPr>
              <a:t>IEEE</a:t>
            </a:r>
            <a:r>
              <a:rPr lang="en" sz="1200">
                <a:solidFill>
                  <a:srgbClr val="FFF2CC"/>
                </a:solidFill>
                <a:latin typeface="Arial"/>
                <a:ea typeface="Arial"/>
                <a:cs typeface="Arial"/>
                <a:sym typeface="Arial"/>
              </a:rPr>
              <a:t> Standard C37.2 </a:t>
            </a:r>
            <a:r>
              <a:rPr i="1" lang="en" sz="1200">
                <a:solidFill>
                  <a:srgbClr val="FFF2CC"/>
                </a:solidFill>
                <a:latin typeface="Arial"/>
                <a:ea typeface="Arial"/>
                <a:cs typeface="Arial"/>
                <a:sym typeface="Arial"/>
              </a:rPr>
              <a:t>Standard for Electrical Power System Device Function Numbers, Acronyms, and Contact Designations</a:t>
            </a:r>
            <a:endParaRPr i="1" sz="1200">
              <a:solidFill>
                <a:srgbClr val="FFF2CC"/>
              </a:solidFill>
              <a:latin typeface="Arial"/>
              <a:ea typeface="Arial"/>
              <a:cs typeface="Arial"/>
              <a:sym typeface="Arial"/>
            </a:endParaRPr>
          </a:p>
          <a:p>
            <a:pPr indent="-298450" lvl="0" marL="457200" rtl="0" algn="l">
              <a:lnSpc>
                <a:spcPct val="150000"/>
              </a:lnSpc>
              <a:spcBef>
                <a:spcPts val="0"/>
              </a:spcBef>
              <a:spcAft>
                <a:spcPts val="0"/>
              </a:spcAft>
              <a:buClr>
                <a:srgbClr val="FFF2CC"/>
              </a:buClr>
              <a:buSzPts val="1100"/>
              <a:buFont typeface="Arial"/>
              <a:buChar char="▫"/>
            </a:pPr>
            <a:r>
              <a:rPr lang="en" sz="1200">
                <a:solidFill>
                  <a:srgbClr val="FFF2CC"/>
                </a:solidFill>
                <a:latin typeface="Arial"/>
                <a:ea typeface="Arial"/>
                <a:cs typeface="Arial"/>
                <a:sym typeface="Arial"/>
              </a:rPr>
              <a:t>TUI3026E - </a:t>
            </a:r>
            <a:r>
              <a:rPr i="1" lang="en" sz="1200">
                <a:solidFill>
                  <a:srgbClr val="FFF2CC"/>
                </a:solidFill>
                <a:latin typeface="Arial"/>
                <a:ea typeface="Arial"/>
                <a:cs typeface="Arial"/>
                <a:sym typeface="Arial"/>
              </a:rPr>
              <a:t>Uptime Institute Tier Standards</a:t>
            </a:r>
            <a:endParaRPr sz="1200">
              <a:solidFill>
                <a:srgbClr val="FFF2CC"/>
              </a:solidFill>
              <a:latin typeface="Arial"/>
              <a:ea typeface="Arial"/>
              <a:cs typeface="Arial"/>
              <a:sym typeface="Arial"/>
            </a:endParaRPr>
          </a:p>
          <a:p>
            <a:pPr indent="-298450" lvl="0" marL="457200" rtl="0" algn="l">
              <a:lnSpc>
                <a:spcPct val="150000"/>
              </a:lnSpc>
              <a:spcBef>
                <a:spcPts val="0"/>
              </a:spcBef>
              <a:spcAft>
                <a:spcPts val="0"/>
              </a:spcAft>
              <a:buClr>
                <a:srgbClr val="FFF2CC"/>
              </a:buClr>
              <a:buSzPts val="1100"/>
              <a:buFont typeface="Arial"/>
              <a:buChar char="▫"/>
            </a:pPr>
            <a:r>
              <a:rPr lang="en" sz="1200">
                <a:solidFill>
                  <a:srgbClr val="FFF2CC"/>
                </a:solidFill>
                <a:latin typeface="Arial"/>
                <a:ea typeface="Arial"/>
                <a:cs typeface="Arial"/>
                <a:sym typeface="Arial"/>
              </a:rPr>
              <a:t>ANSI/BICSI 002-2014 - </a:t>
            </a:r>
            <a:r>
              <a:rPr i="1" lang="en" sz="1200">
                <a:solidFill>
                  <a:srgbClr val="FFF2CC"/>
                </a:solidFill>
                <a:latin typeface="Arial"/>
                <a:ea typeface="Arial"/>
                <a:cs typeface="Arial"/>
                <a:sym typeface="Arial"/>
              </a:rPr>
              <a:t>Data Center Design and Best Practices</a:t>
            </a:r>
            <a:endParaRPr sz="1200">
              <a:solidFill>
                <a:srgbClr val="FFF2CC"/>
              </a:solidFill>
              <a:latin typeface="Arial"/>
              <a:ea typeface="Arial"/>
              <a:cs typeface="Arial"/>
              <a:sym typeface="Arial"/>
            </a:endParaRPr>
          </a:p>
          <a:p>
            <a:pPr indent="-298450" lvl="0" marL="457200" rtl="0" algn="l">
              <a:lnSpc>
                <a:spcPct val="150000"/>
              </a:lnSpc>
              <a:spcBef>
                <a:spcPts val="0"/>
              </a:spcBef>
              <a:spcAft>
                <a:spcPts val="0"/>
              </a:spcAft>
              <a:buClr>
                <a:srgbClr val="FFF2CC"/>
              </a:buClr>
              <a:buSzPts val="1100"/>
              <a:buFont typeface="Arial"/>
              <a:buChar char="▫"/>
            </a:pPr>
            <a:r>
              <a:rPr lang="en" sz="1200">
                <a:solidFill>
                  <a:srgbClr val="FFF2CC"/>
                </a:solidFill>
                <a:latin typeface="Arial"/>
                <a:ea typeface="Arial"/>
                <a:cs typeface="Arial"/>
                <a:sym typeface="Arial"/>
              </a:rPr>
              <a:t>ANSI/TIA 942-A 2014 - </a:t>
            </a:r>
            <a:r>
              <a:rPr i="1" lang="en" sz="1200">
                <a:solidFill>
                  <a:srgbClr val="FFF2CC"/>
                </a:solidFill>
                <a:latin typeface="Arial"/>
                <a:ea typeface="Arial"/>
                <a:cs typeface="Arial"/>
                <a:sym typeface="Arial"/>
              </a:rPr>
              <a:t>Telecommunications Infrastructure Standard for Data Centers</a:t>
            </a:r>
            <a:r>
              <a:rPr lang="en" sz="1200">
                <a:solidFill>
                  <a:srgbClr val="FFF2CC"/>
                </a:solidFill>
                <a:latin typeface="Arial"/>
                <a:ea typeface="Arial"/>
                <a:cs typeface="Arial"/>
                <a:sym typeface="Arial"/>
              </a:rPr>
              <a:t> </a:t>
            </a:r>
            <a:endParaRPr sz="1200">
              <a:solidFill>
                <a:srgbClr val="FFF2CC"/>
              </a:solidFill>
              <a:latin typeface="Arial"/>
              <a:ea typeface="Arial"/>
              <a:cs typeface="Arial"/>
              <a:sym typeface="Arial"/>
            </a:endParaRPr>
          </a:p>
        </p:txBody>
      </p:sp>
      <p:sp>
        <p:nvSpPr>
          <p:cNvPr id="432" name="Google Shape;432;p4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5"/>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Any Questions</a:t>
            </a:r>
            <a:endParaRPr/>
          </a:p>
        </p:txBody>
      </p:sp>
      <p:sp>
        <p:nvSpPr>
          <p:cNvPr id="438" name="Google Shape;438;p45"/>
          <p:cNvSpPr txBox="1"/>
          <p:nvPr>
            <p:ph idx="1" type="body"/>
          </p:nvPr>
        </p:nvSpPr>
        <p:spPr>
          <a:xfrm>
            <a:off x="787200" y="1494625"/>
            <a:ext cx="6718200" cy="2854800"/>
          </a:xfrm>
          <a:prstGeom prst="rect">
            <a:avLst/>
          </a:prstGeom>
        </p:spPr>
        <p:txBody>
          <a:bodyPr anchorCtr="0" anchor="ctr" bIns="0" lIns="0" spcFirstLastPara="1" rIns="0" wrap="square" tIns="0">
            <a:noAutofit/>
          </a:bodyPr>
          <a:lstStyle/>
          <a:p>
            <a:pPr indent="0" lvl="0" marL="0" rtl="0" algn="ctr">
              <a:spcBef>
                <a:spcPts val="600"/>
              </a:spcBef>
              <a:spcAft>
                <a:spcPts val="0"/>
              </a:spcAft>
              <a:buNone/>
            </a:pPr>
            <a:r>
              <a:rPr lang="en" sz="15000">
                <a:solidFill>
                  <a:schemeClr val="accent1"/>
                </a:solidFill>
              </a:rPr>
              <a:t>?</a:t>
            </a:r>
            <a:endParaRPr sz="15000">
              <a:solidFill>
                <a:schemeClr val="accen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6"/>
          <p:cNvSpPr txBox="1"/>
          <p:nvPr>
            <p:ph type="ctrTitle"/>
          </p:nvPr>
        </p:nvSpPr>
        <p:spPr>
          <a:xfrm>
            <a:off x="787200" y="1494625"/>
            <a:ext cx="5754000" cy="2154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Backup</a:t>
            </a:r>
            <a:r>
              <a:rPr lang="en"/>
              <a:t> Slides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7"/>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Engineering Design Process</a:t>
            </a:r>
            <a:endParaRPr/>
          </a:p>
        </p:txBody>
      </p:sp>
      <p:sp>
        <p:nvSpPr>
          <p:cNvPr id="449" name="Google Shape;449;p4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450" name="Google Shape;450;p47"/>
          <p:cNvGrpSpPr/>
          <p:nvPr/>
        </p:nvGrpSpPr>
        <p:grpSpPr>
          <a:xfrm>
            <a:off x="787200" y="1200286"/>
            <a:ext cx="2300517" cy="3210130"/>
            <a:chOff x="0" y="1189989"/>
            <a:chExt cx="2726700" cy="3482836"/>
          </a:xfrm>
        </p:grpSpPr>
        <p:sp>
          <p:nvSpPr>
            <p:cNvPr id="451" name="Google Shape;451;p47"/>
            <p:cNvSpPr/>
            <p:nvPr/>
          </p:nvSpPr>
          <p:spPr>
            <a:xfrm>
              <a:off x="0" y="1189989"/>
              <a:ext cx="2726700" cy="669000"/>
            </a:xfrm>
            <a:prstGeom prst="homePlate">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Serif"/>
                  <a:ea typeface="IBM Plex Serif"/>
                  <a:cs typeface="IBM Plex Serif"/>
                  <a:sym typeface="IBM Plex Serif"/>
                </a:rPr>
                <a:t>Idea</a:t>
              </a:r>
              <a:endParaRPr>
                <a:solidFill>
                  <a:schemeClr val="accent1"/>
                </a:solidFill>
                <a:latin typeface="IBM Plex Serif"/>
                <a:ea typeface="IBM Plex Serif"/>
                <a:cs typeface="IBM Plex Serif"/>
                <a:sym typeface="IBM Plex Serif"/>
              </a:endParaRPr>
            </a:p>
          </p:txBody>
        </p:sp>
        <p:sp>
          <p:nvSpPr>
            <p:cNvPr id="452" name="Google Shape;452;p47"/>
            <p:cNvSpPr txBox="1"/>
            <p:nvPr/>
          </p:nvSpPr>
          <p:spPr>
            <a:xfrm>
              <a:off x="410850" y="2057125"/>
              <a:ext cx="1905000" cy="26157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Identify the parts of the problem.</a:t>
              </a:r>
              <a:endParaRPr sz="1200">
                <a:solidFill>
                  <a:srgbClr val="FFF2CC"/>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rPr lang="en" sz="1200">
                  <a:solidFill>
                    <a:srgbClr val="FFF2CC"/>
                  </a:solidFill>
                  <a:latin typeface="IBM Plex Sans"/>
                  <a:ea typeface="IBM Plex Sans"/>
                  <a:cs typeface="IBM Plex Sans"/>
                  <a:sym typeface="IBM Plex Sans"/>
                </a:rPr>
                <a:t>(IT, Cooling, Power, Location)</a:t>
              </a:r>
              <a:endParaRPr sz="1200">
                <a:solidFill>
                  <a:srgbClr val="FFF2CC"/>
                </a:solidFill>
                <a:latin typeface="IBM Plex Sans"/>
                <a:ea typeface="IBM Plex Sans"/>
                <a:cs typeface="IBM Plex Sans"/>
                <a:sym typeface="IBM Plex Sans"/>
              </a:endParaRPr>
            </a:p>
          </p:txBody>
        </p:sp>
      </p:grpSp>
      <p:grpSp>
        <p:nvGrpSpPr>
          <p:cNvPr id="453" name="Google Shape;453;p47"/>
          <p:cNvGrpSpPr/>
          <p:nvPr/>
        </p:nvGrpSpPr>
        <p:grpSpPr>
          <a:xfrm>
            <a:off x="2696852" y="1200192"/>
            <a:ext cx="2144095" cy="3210327"/>
            <a:chOff x="2263425" y="1189775"/>
            <a:chExt cx="2541300" cy="3483050"/>
          </a:xfrm>
        </p:grpSpPr>
        <p:sp>
          <p:nvSpPr>
            <p:cNvPr id="454" name="Google Shape;454;p47"/>
            <p:cNvSpPr/>
            <p:nvPr/>
          </p:nvSpPr>
          <p:spPr>
            <a:xfrm>
              <a:off x="2263425" y="1189775"/>
              <a:ext cx="2541300" cy="669000"/>
            </a:xfrm>
            <a:prstGeom prst="chevron">
              <a:avLst>
                <a:gd fmla="val 50000" name="adj"/>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Serif"/>
                  <a:ea typeface="IBM Plex Serif"/>
                  <a:cs typeface="IBM Plex Serif"/>
                  <a:sym typeface="IBM Plex Serif"/>
                </a:rPr>
                <a:t>Concept</a:t>
              </a:r>
              <a:endParaRPr>
                <a:solidFill>
                  <a:schemeClr val="accent1"/>
                </a:solidFill>
                <a:latin typeface="IBM Plex Serif"/>
                <a:ea typeface="IBM Plex Serif"/>
                <a:cs typeface="IBM Plex Serif"/>
                <a:sym typeface="IBM Plex Serif"/>
              </a:endParaRPr>
            </a:p>
          </p:txBody>
        </p:sp>
        <p:sp>
          <p:nvSpPr>
            <p:cNvPr id="455" name="Google Shape;455;p47"/>
            <p:cNvSpPr txBox="1"/>
            <p:nvPr/>
          </p:nvSpPr>
          <p:spPr>
            <a:xfrm>
              <a:off x="2512202" y="2057125"/>
              <a:ext cx="1905000" cy="26157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Requirements</a:t>
              </a:r>
              <a:endParaRPr sz="1200">
                <a:solidFill>
                  <a:srgbClr val="FFF2CC"/>
                </a:solidFill>
                <a:latin typeface="IBM Plex Sans"/>
                <a:ea typeface="IBM Plex Sans"/>
                <a:cs typeface="IBM Plex Sans"/>
                <a:sym typeface="IBM Plex Sans"/>
              </a:endParaRPr>
            </a:p>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Constraints</a:t>
              </a:r>
              <a:endParaRPr sz="1200">
                <a:solidFill>
                  <a:srgbClr val="FFF2CC"/>
                </a:solidFill>
                <a:latin typeface="IBM Plex Sans"/>
                <a:ea typeface="IBM Plex Sans"/>
                <a:cs typeface="IBM Plex Sans"/>
                <a:sym typeface="IBM Plex Sans"/>
              </a:endParaRPr>
            </a:p>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Assumptions</a:t>
              </a:r>
              <a:endParaRPr sz="1200">
                <a:solidFill>
                  <a:srgbClr val="FFF2CC"/>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200">
                <a:solidFill>
                  <a:srgbClr val="FFF2CC"/>
                </a:solidFill>
                <a:latin typeface="IBM Plex Sans"/>
                <a:ea typeface="IBM Plex Sans"/>
                <a:cs typeface="IBM Plex Sans"/>
                <a:sym typeface="IBM Plex Sans"/>
              </a:endParaRPr>
            </a:p>
          </p:txBody>
        </p:sp>
      </p:grpSp>
      <p:grpSp>
        <p:nvGrpSpPr>
          <p:cNvPr id="456" name="Google Shape;456;p47"/>
          <p:cNvGrpSpPr/>
          <p:nvPr/>
        </p:nvGrpSpPr>
        <p:grpSpPr>
          <a:xfrm>
            <a:off x="4383249" y="1200192"/>
            <a:ext cx="2144095" cy="3210323"/>
            <a:chOff x="4329974" y="1189775"/>
            <a:chExt cx="2541300" cy="3483046"/>
          </a:xfrm>
        </p:grpSpPr>
        <p:sp>
          <p:nvSpPr>
            <p:cNvPr id="457" name="Google Shape;457;p47"/>
            <p:cNvSpPr/>
            <p:nvPr/>
          </p:nvSpPr>
          <p:spPr>
            <a:xfrm>
              <a:off x="4329974" y="1189775"/>
              <a:ext cx="2541300" cy="669000"/>
            </a:xfrm>
            <a:prstGeom prst="chevron">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Serif"/>
                  <a:ea typeface="IBM Plex Serif"/>
                  <a:cs typeface="IBM Plex Serif"/>
                  <a:sym typeface="IBM Plex Serif"/>
                </a:rPr>
                <a:t>Planning</a:t>
              </a:r>
              <a:endParaRPr>
                <a:solidFill>
                  <a:schemeClr val="accent1"/>
                </a:solidFill>
                <a:latin typeface="IBM Plex Serif"/>
                <a:ea typeface="IBM Plex Serif"/>
                <a:cs typeface="IBM Plex Serif"/>
                <a:sym typeface="IBM Plex Serif"/>
              </a:endParaRPr>
            </a:p>
          </p:txBody>
        </p:sp>
        <p:sp>
          <p:nvSpPr>
            <p:cNvPr id="458" name="Google Shape;458;p47"/>
            <p:cNvSpPr txBox="1"/>
            <p:nvPr/>
          </p:nvSpPr>
          <p:spPr>
            <a:xfrm>
              <a:off x="4613547" y="2057121"/>
              <a:ext cx="2104800" cy="26157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Define Objectives &amp; </a:t>
              </a:r>
              <a:r>
                <a:rPr lang="en" sz="1200">
                  <a:solidFill>
                    <a:srgbClr val="FFF2CC"/>
                  </a:solidFill>
                  <a:latin typeface="IBM Plex Sans"/>
                  <a:ea typeface="IBM Plex Sans"/>
                  <a:cs typeface="IBM Plex Sans"/>
                  <a:sym typeface="IBM Plex Sans"/>
                </a:rPr>
                <a:t>Dependencies</a:t>
              </a:r>
              <a:endParaRPr sz="1200">
                <a:solidFill>
                  <a:srgbClr val="FFF2CC"/>
                </a:solidFill>
                <a:latin typeface="IBM Plex Sans"/>
                <a:ea typeface="IBM Plex Sans"/>
                <a:cs typeface="IBM Plex Sans"/>
                <a:sym typeface="IBM Plex Sans"/>
              </a:endParaRPr>
            </a:p>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Create Schedule</a:t>
              </a:r>
              <a:endParaRPr sz="1200">
                <a:solidFill>
                  <a:srgbClr val="FFF2CC"/>
                </a:solidFill>
                <a:latin typeface="IBM Plex Sans"/>
                <a:ea typeface="IBM Plex Sans"/>
                <a:cs typeface="IBM Plex Sans"/>
                <a:sym typeface="IBM Plex Sans"/>
              </a:endParaRPr>
            </a:p>
          </p:txBody>
        </p:sp>
      </p:grpSp>
      <p:grpSp>
        <p:nvGrpSpPr>
          <p:cNvPr id="459" name="Google Shape;459;p47"/>
          <p:cNvGrpSpPr/>
          <p:nvPr/>
        </p:nvGrpSpPr>
        <p:grpSpPr>
          <a:xfrm>
            <a:off x="6184129" y="1200192"/>
            <a:ext cx="2144095" cy="3210327"/>
            <a:chOff x="6396739" y="1189775"/>
            <a:chExt cx="2541300" cy="3483050"/>
          </a:xfrm>
        </p:grpSpPr>
        <p:sp>
          <p:nvSpPr>
            <p:cNvPr id="460" name="Google Shape;460;p47"/>
            <p:cNvSpPr/>
            <p:nvPr/>
          </p:nvSpPr>
          <p:spPr>
            <a:xfrm>
              <a:off x="6396739" y="1189775"/>
              <a:ext cx="2541300" cy="669000"/>
            </a:xfrm>
            <a:prstGeom prst="chevron">
              <a:avLst>
                <a:gd fmla="val 50000"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Serif"/>
                  <a:ea typeface="IBM Plex Serif"/>
                  <a:cs typeface="IBM Plex Serif"/>
                  <a:sym typeface="IBM Plex Serif"/>
                </a:rPr>
                <a:t>Design</a:t>
              </a:r>
              <a:endParaRPr>
                <a:solidFill>
                  <a:schemeClr val="accent1"/>
                </a:solidFill>
                <a:latin typeface="IBM Plex Serif"/>
                <a:ea typeface="IBM Plex Serif"/>
                <a:cs typeface="IBM Plex Serif"/>
                <a:sym typeface="IBM Plex Serif"/>
              </a:endParaRPr>
            </a:p>
          </p:txBody>
        </p:sp>
        <p:sp>
          <p:nvSpPr>
            <p:cNvPr id="461" name="Google Shape;461;p47"/>
            <p:cNvSpPr txBox="1"/>
            <p:nvPr/>
          </p:nvSpPr>
          <p:spPr>
            <a:xfrm>
              <a:off x="6714905" y="2057125"/>
              <a:ext cx="1905000" cy="26157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Prototypes</a:t>
              </a:r>
              <a:endParaRPr sz="1200">
                <a:solidFill>
                  <a:srgbClr val="FFF2CC"/>
                </a:solidFill>
                <a:latin typeface="IBM Plex Sans"/>
                <a:ea typeface="IBM Plex Sans"/>
                <a:cs typeface="IBM Plex Sans"/>
                <a:sym typeface="IBM Plex Sans"/>
              </a:endParaRPr>
            </a:p>
            <a:p>
              <a:pPr indent="-304800" lvl="0" marL="457200" rtl="0" algn="l">
                <a:lnSpc>
                  <a:spcPct val="115000"/>
                </a:lnSpc>
                <a:spcBef>
                  <a:spcPts val="0"/>
                </a:spcBef>
                <a:spcAft>
                  <a:spcPts val="0"/>
                </a:spcAft>
                <a:buClr>
                  <a:srgbClr val="FFF2CC"/>
                </a:buClr>
                <a:buSzPts val="1200"/>
                <a:buFont typeface="IBM Plex Sans"/>
                <a:buChar char="●"/>
              </a:pPr>
              <a:r>
                <a:rPr lang="en" sz="1200">
                  <a:solidFill>
                    <a:srgbClr val="FFF2CC"/>
                  </a:solidFill>
                  <a:latin typeface="IBM Plex Sans"/>
                  <a:ea typeface="IBM Plex Sans"/>
                  <a:cs typeface="IBM Plex Sans"/>
                  <a:sym typeface="IBM Plex Sans"/>
                </a:rPr>
                <a:t>Validation </a:t>
              </a:r>
              <a:endParaRPr sz="1200">
                <a:solidFill>
                  <a:srgbClr val="FFF2CC"/>
                </a:solidFill>
                <a:latin typeface="IBM Plex Sans"/>
                <a:ea typeface="IBM Plex Sans"/>
                <a:cs typeface="IBM Plex Sans"/>
                <a:sym typeface="IBM Plex Sans"/>
              </a:endParaRPr>
            </a:p>
            <a:p>
              <a:pPr indent="0" lvl="0" marL="457200" rtl="0" algn="l">
                <a:lnSpc>
                  <a:spcPct val="115000"/>
                </a:lnSpc>
                <a:spcBef>
                  <a:spcPts val="0"/>
                </a:spcBef>
                <a:spcAft>
                  <a:spcPts val="0"/>
                </a:spcAft>
                <a:buNone/>
              </a:pPr>
              <a:r>
                <a:t/>
              </a:r>
              <a:endParaRPr sz="1200">
                <a:solidFill>
                  <a:srgbClr val="FFF2CC"/>
                </a:solidFill>
                <a:latin typeface="IBM Plex Sans"/>
                <a:ea typeface="IBM Plex Sans"/>
                <a:cs typeface="IBM Plex Sans"/>
                <a:sym typeface="IBM Plex Sans"/>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8"/>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Atlanta Latency</a:t>
            </a:r>
            <a:r>
              <a:rPr lang="en"/>
              <a:t> in depth</a:t>
            </a:r>
            <a:endParaRPr/>
          </a:p>
        </p:txBody>
      </p:sp>
      <p:sp>
        <p:nvSpPr>
          <p:cNvPr id="467" name="Google Shape;467;p48"/>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468" name="Google Shape;468;p48"/>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469" name="Google Shape;469;p48"/>
          <p:cNvPicPr preferRelativeResize="0"/>
          <p:nvPr/>
        </p:nvPicPr>
        <p:blipFill rotWithShape="1">
          <a:blip r:embed="rId4">
            <a:alphaModFix/>
          </a:blip>
          <a:srcRect b="0" l="3375" r="3375" t="0"/>
          <a:stretch/>
        </p:blipFill>
        <p:spPr>
          <a:xfrm>
            <a:off x="2028213" y="1193513"/>
            <a:ext cx="5087575" cy="34570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9"/>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Los Angeles Latency</a:t>
            </a:r>
            <a:r>
              <a:rPr lang="en"/>
              <a:t> in depth</a:t>
            </a:r>
            <a:endParaRPr/>
          </a:p>
        </p:txBody>
      </p:sp>
      <p:sp>
        <p:nvSpPr>
          <p:cNvPr id="475" name="Google Shape;475;p49"/>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476" name="Google Shape;476;p4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477" name="Google Shape;477;p49"/>
          <p:cNvPicPr preferRelativeResize="0"/>
          <p:nvPr/>
        </p:nvPicPr>
        <p:blipFill rotWithShape="1">
          <a:blip r:embed="rId4">
            <a:alphaModFix/>
          </a:blip>
          <a:srcRect b="0" l="3375" r="3375" t="0"/>
          <a:stretch/>
        </p:blipFill>
        <p:spPr>
          <a:xfrm>
            <a:off x="2028213" y="1193513"/>
            <a:ext cx="5087575" cy="34570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0"/>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Minneapolis Latency</a:t>
            </a:r>
            <a:r>
              <a:rPr lang="en"/>
              <a:t> in depth</a:t>
            </a:r>
            <a:endParaRPr/>
          </a:p>
        </p:txBody>
      </p:sp>
      <p:sp>
        <p:nvSpPr>
          <p:cNvPr id="483" name="Google Shape;483;p50"/>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484" name="Google Shape;484;p5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485" name="Google Shape;485;p50"/>
          <p:cNvPicPr preferRelativeResize="0"/>
          <p:nvPr/>
        </p:nvPicPr>
        <p:blipFill rotWithShape="1">
          <a:blip r:embed="rId4">
            <a:alphaModFix/>
          </a:blip>
          <a:srcRect b="0" l="3375" r="3375" t="0"/>
          <a:stretch/>
        </p:blipFill>
        <p:spPr>
          <a:xfrm>
            <a:off x="2028213" y="1193513"/>
            <a:ext cx="5087575" cy="3457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1"/>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Stream</a:t>
            </a:r>
            <a:r>
              <a:rPr lang="en"/>
              <a:t> Minneapolis</a:t>
            </a:r>
            <a:endParaRPr/>
          </a:p>
        </p:txBody>
      </p:sp>
      <p:sp>
        <p:nvSpPr>
          <p:cNvPr id="491" name="Google Shape;491;p51"/>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Tier 3 Data Center with estimated 8 cents/Kwh</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ISP providers will be Comcast and Centurylink</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Renewable energy options</a:t>
            </a:r>
            <a:endParaRPr sz="2000"/>
          </a:p>
          <a:p>
            <a:pPr indent="0" lvl="0" marL="457200" rtl="0" algn="l">
              <a:spcBef>
                <a:spcPts val="600"/>
              </a:spcBef>
              <a:spcAft>
                <a:spcPts val="0"/>
              </a:spcAft>
              <a:buNone/>
            </a:pPr>
            <a:r>
              <a:t/>
            </a:r>
            <a:endParaRPr sz="2000"/>
          </a:p>
        </p:txBody>
      </p:sp>
      <p:sp>
        <p:nvSpPr>
          <p:cNvPr id="492" name="Google Shape;492;p5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493" name="Google Shape;493;p51"/>
          <p:cNvPicPr preferRelativeResize="0"/>
          <p:nvPr/>
        </p:nvPicPr>
        <p:blipFill>
          <a:blip r:embed="rId4">
            <a:alphaModFix/>
          </a:blip>
          <a:stretch>
            <a:fillRect/>
          </a:stretch>
        </p:blipFill>
        <p:spPr>
          <a:xfrm>
            <a:off x="6564150" y="147023"/>
            <a:ext cx="2098276" cy="131142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2"/>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Digital Realty</a:t>
            </a:r>
            <a:r>
              <a:rPr lang="en"/>
              <a:t> Los Angeles</a:t>
            </a:r>
            <a:endParaRPr/>
          </a:p>
        </p:txBody>
      </p:sp>
      <p:sp>
        <p:nvSpPr>
          <p:cNvPr id="499" name="Google Shape;499;p52"/>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Tier 3 Data Center with estimated 11 cents/Kwh</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ISP providers will be Cogent Communications and AT&amp;T</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Energy Star Certified</a:t>
            </a:r>
            <a:endParaRPr sz="2000"/>
          </a:p>
          <a:p>
            <a:pPr indent="0" lvl="0" marL="457200" rtl="0" algn="l">
              <a:spcBef>
                <a:spcPts val="600"/>
              </a:spcBef>
              <a:spcAft>
                <a:spcPts val="0"/>
              </a:spcAft>
              <a:buNone/>
            </a:pPr>
            <a:r>
              <a:t/>
            </a:r>
            <a:endParaRPr sz="2000"/>
          </a:p>
          <a:p>
            <a:pPr indent="0" lvl="0" marL="0" rtl="0" algn="l">
              <a:spcBef>
                <a:spcPts val="600"/>
              </a:spcBef>
              <a:spcAft>
                <a:spcPts val="0"/>
              </a:spcAft>
              <a:buNone/>
            </a:pPr>
            <a:r>
              <a:t/>
            </a:r>
            <a:endParaRPr sz="2000"/>
          </a:p>
          <a:p>
            <a:pPr indent="0" lvl="0" marL="0" rtl="0" algn="l">
              <a:spcBef>
                <a:spcPts val="600"/>
              </a:spcBef>
              <a:spcAft>
                <a:spcPts val="0"/>
              </a:spcAft>
              <a:buNone/>
            </a:pPr>
            <a:r>
              <a:t/>
            </a:r>
            <a:endParaRPr/>
          </a:p>
        </p:txBody>
      </p:sp>
      <p:sp>
        <p:nvSpPr>
          <p:cNvPr id="500" name="Google Shape;500;p52"/>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01" name="Google Shape;501;p52"/>
          <p:cNvPicPr preferRelativeResize="0"/>
          <p:nvPr/>
        </p:nvPicPr>
        <p:blipFill>
          <a:blip r:embed="rId4">
            <a:alphaModFix/>
          </a:blip>
          <a:stretch>
            <a:fillRect/>
          </a:stretch>
        </p:blipFill>
        <p:spPr>
          <a:xfrm>
            <a:off x="6932625" y="170925"/>
            <a:ext cx="1976600" cy="12353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u="sng">
                <a:solidFill>
                  <a:schemeClr val="hlink"/>
                </a:solidFill>
                <a:hlinkClick action="ppaction://hlinksldjump" r:id="rId3"/>
              </a:rPr>
              <a:t>Switch</a:t>
            </a:r>
            <a:r>
              <a:rPr lang="en"/>
              <a:t> Atlanta</a:t>
            </a:r>
            <a:endParaRPr/>
          </a:p>
        </p:txBody>
      </p:sp>
      <p:sp>
        <p:nvSpPr>
          <p:cNvPr id="507" name="Google Shape;507;p53"/>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Tier 3 Data Center with estimated 6 cents/Kwh</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ISP providers will be Comcast and AT&amp;T with links</a:t>
            </a:r>
            <a:endParaRPr sz="2000"/>
          </a:p>
          <a:p>
            <a:pPr indent="0" lvl="0" marL="457200" rtl="0" algn="l">
              <a:spcBef>
                <a:spcPts val="600"/>
              </a:spcBef>
              <a:spcAft>
                <a:spcPts val="0"/>
              </a:spcAft>
              <a:buNone/>
            </a:pPr>
            <a:r>
              <a:t/>
            </a:r>
            <a:endParaRPr sz="2000"/>
          </a:p>
          <a:p>
            <a:pPr indent="-355600" lvl="0" marL="457200" rtl="0" algn="l">
              <a:spcBef>
                <a:spcPts val="600"/>
              </a:spcBef>
              <a:spcAft>
                <a:spcPts val="0"/>
              </a:spcAft>
              <a:buSzPts val="2000"/>
              <a:buChar char="▫"/>
            </a:pPr>
            <a:r>
              <a:rPr lang="en" sz="2000"/>
              <a:t>100% Green Energy</a:t>
            </a:r>
            <a:endParaRPr sz="2000"/>
          </a:p>
          <a:p>
            <a:pPr indent="0" lvl="0" marL="0" rtl="0" algn="l">
              <a:spcBef>
                <a:spcPts val="600"/>
              </a:spcBef>
              <a:spcAft>
                <a:spcPts val="0"/>
              </a:spcAft>
              <a:buNone/>
            </a:pPr>
            <a:r>
              <a:t/>
            </a:r>
            <a:endParaRPr/>
          </a:p>
        </p:txBody>
      </p:sp>
      <p:sp>
        <p:nvSpPr>
          <p:cNvPr id="508" name="Google Shape;508;p5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09" name="Google Shape;509;p53"/>
          <p:cNvPicPr preferRelativeResize="0"/>
          <p:nvPr/>
        </p:nvPicPr>
        <p:blipFill>
          <a:blip r:embed="rId4">
            <a:alphaModFix/>
          </a:blip>
          <a:stretch>
            <a:fillRect/>
          </a:stretch>
        </p:blipFill>
        <p:spPr>
          <a:xfrm>
            <a:off x="6013700" y="231049"/>
            <a:ext cx="2929752" cy="13198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4"/>
          <p:cNvSpPr txBox="1"/>
          <p:nvPr>
            <p:ph type="title"/>
          </p:nvPr>
        </p:nvSpPr>
        <p:spPr>
          <a:xfrm>
            <a:off x="720525" y="400475"/>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IT Hardware Selection</a:t>
            </a:r>
            <a:endParaRPr/>
          </a:p>
        </p:txBody>
      </p:sp>
      <p:sp>
        <p:nvSpPr>
          <p:cNvPr id="515" name="Google Shape;515;p54"/>
          <p:cNvSpPr txBox="1"/>
          <p:nvPr>
            <p:ph idx="1" type="body"/>
          </p:nvPr>
        </p:nvSpPr>
        <p:spPr>
          <a:xfrm>
            <a:off x="483400" y="885875"/>
            <a:ext cx="79533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sz="2300"/>
              <a:t>Cluster Nodes:</a:t>
            </a:r>
            <a:r>
              <a:rPr lang="en" sz="2300"/>
              <a:t> HPE Apollo 4200 Gen 10 Node for Qumulo</a:t>
            </a:r>
            <a:endParaRPr sz="2300"/>
          </a:p>
          <a:p>
            <a:pPr indent="-2628900" lvl="0" marL="2628900" rtl="0" algn="l">
              <a:spcBef>
                <a:spcPts val="600"/>
              </a:spcBef>
              <a:spcAft>
                <a:spcPts val="0"/>
              </a:spcAft>
              <a:buNone/>
            </a:pPr>
            <a:r>
              <a:rPr b="1" lang="en" sz="2300"/>
              <a:t>Out of Band Switch:</a:t>
            </a:r>
            <a:r>
              <a:rPr lang="en" sz="2300"/>
              <a:t> </a:t>
            </a:r>
            <a:r>
              <a:rPr lang="en" sz="2300">
                <a:latin typeface="IBM Plex Serif"/>
                <a:ea typeface="IBM Plex Serif"/>
                <a:cs typeface="IBM Plex Serif"/>
                <a:sym typeface="IBM Plex Serif"/>
              </a:rPr>
              <a:t>Aruba 6300F 48-port Switch &amp; Aruba 6300F 24-port Switch</a:t>
            </a:r>
            <a:endParaRPr sz="2300"/>
          </a:p>
          <a:p>
            <a:pPr indent="0" lvl="0" marL="0" rtl="0" algn="l">
              <a:spcBef>
                <a:spcPts val="600"/>
              </a:spcBef>
              <a:spcAft>
                <a:spcPts val="0"/>
              </a:spcAft>
              <a:buNone/>
            </a:pPr>
            <a:r>
              <a:rPr b="1" lang="en" sz="2300"/>
              <a:t>Cluster Switch:</a:t>
            </a:r>
            <a:r>
              <a:rPr lang="en" sz="2300"/>
              <a:t> HPE SN4600cM Switch</a:t>
            </a:r>
            <a:endParaRPr sz="2300"/>
          </a:p>
          <a:p>
            <a:pPr indent="0" lvl="0" marL="0" rtl="0" algn="l">
              <a:spcBef>
                <a:spcPts val="600"/>
              </a:spcBef>
              <a:spcAft>
                <a:spcPts val="0"/>
              </a:spcAft>
              <a:buNone/>
            </a:pPr>
            <a:r>
              <a:rPr b="1" lang="en" sz="2300"/>
              <a:t>In Rack PDU:</a:t>
            </a:r>
            <a:r>
              <a:rPr lang="en" sz="2300"/>
              <a:t> Vertive VP8965</a:t>
            </a:r>
            <a:endParaRPr sz="2300"/>
          </a:p>
          <a:p>
            <a:pPr indent="0" lvl="0" marL="0" rtl="0" algn="l">
              <a:spcBef>
                <a:spcPts val="600"/>
              </a:spcBef>
              <a:spcAft>
                <a:spcPts val="0"/>
              </a:spcAft>
              <a:buNone/>
            </a:pPr>
            <a:r>
              <a:rPr b="1" lang="en" sz="2300"/>
              <a:t>Cluster Management Software:</a:t>
            </a:r>
            <a:r>
              <a:rPr lang="en" sz="2300"/>
              <a:t> Qumulo</a:t>
            </a:r>
            <a:endParaRPr sz="2300"/>
          </a:p>
          <a:p>
            <a:pPr indent="0" lvl="0" marL="0" rtl="0" algn="l">
              <a:spcBef>
                <a:spcPts val="600"/>
              </a:spcBef>
              <a:spcAft>
                <a:spcPts val="0"/>
              </a:spcAft>
              <a:buNone/>
            </a:pPr>
            <a:r>
              <a:rPr b="1" lang="en" sz="2300"/>
              <a:t>Database: </a:t>
            </a:r>
            <a:r>
              <a:rPr lang="en" sz="2300"/>
              <a:t>HPE Dl380 configured for data storage</a:t>
            </a:r>
            <a:endParaRPr sz="2300"/>
          </a:p>
          <a:p>
            <a:pPr indent="0" lvl="0" marL="0" rtl="0" algn="l">
              <a:spcBef>
                <a:spcPts val="600"/>
              </a:spcBef>
              <a:spcAft>
                <a:spcPts val="0"/>
              </a:spcAft>
              <a:buNone/>
            </a:pPr>
            <a:r>
              <a:rPr b="1" lang="en" sz="2300"/>
              <a:t>Firewall:</a:t>
            </a:r>
            <a:r>
              <a:rPr lang="en" sz="2300"/>
              <a:t> Fortigate 6500F</a:t>
            </a:r>
            <a:endParaRPr sz="2300"/>
          </a:p>
        </p:txBody>
      </p:sp>
      <p:sp>
        <p:nvSpPr>
          <p:cNvPr id="516" name="Google Shape;516;p54"/>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5"/>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Hardware Implementation Schedule</a:t>
            </a:r>
            <a:endParaRPr/>
          </a:p>
        </p:txBody>
      </p:sp>
      <p:sp>
        <p:nvSpPr>
          <p:cNvPr id="522" name="Google Shape;522;p55"/>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23" name="Google Shape;523;p55"/>
          <p:cNvPicPr preferRelativeResize="0"/>
          <p:nvPr/>
        </p:nvPicPr>
        <p:blipFill>
          <a:blip r:embed="rId3">
            <a:alphaModFix/>
          </a:blip>
          <a:stretch>
            <a:fillRect/>
          </a:stretch>
        </p:blipFill>
        <p:spPr>
          <a:xfrm>
            <a:off x="496750" y="1488100"/>
            <a:ext cx="8017599" cy="25623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6"/>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Network Diagram</a:t>
            </a:r>
            <a:endParaRPr/>
          </a:p>
        </p:txBody>
      </p:sp>
      <p:sp>
        <p:nvSpPr>
          <p:cNvPr id="529" name="Google Shape;529;p56"/>
          <p:cNvSpPr txBox="1"/>
          <p:nvPr>
            <p:ph idx="1" type="body"/>
          </p:nvPr>
        </p:nvSpPr>
        <p:spPr>
          <a:xfrm>
            <a:off x="787200" y="1494625"/>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a:p>
        </p:txBody>
      </p:sp>
      <p:sp>
        <p:nvSpPr>
          <p:cNvPr id="530" name="Google Shape;530;p56"/>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31" name="Google Shape;531;p56"/>
          <p:cNvPicPr preferRelativeResize="0"/>
          <p:nvPr/>
        </p:nvPicPr>
        <p:blipFill>
          <a:blip r:embed="rId3">
            <a:alphaModFix/>
          </a:blip>
          <a:stretch>
            <a:fillRect/>
          </a:stretch>
        </p:blipFill>
        <p:spPr>
          <a:xfrm>
            <a:off x="4051950" y="607825"/>
            <a:ext cx="3255650" cy="39278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57"/>
          <p:cNvSpPr txBox="1"/>
          <p:nvPr>
            <p:ph type="title"/>
          </p:nvPr>
        </p:nvSpPr>
        <p:spPr>
          <a:xfrm>
            <a:off x="770875" y="739275"/>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Footprint</a:t>
            </a:r>
            <a:endParaRPr/>
          </a:p>
        </p:txBody>
      </p:sp>
      <p:sp>
        <p:nvSpPr>
          <p:cNvPr id="537" name="Google Shape;537;p57"/>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538" name="Google Shape;538;p57"/>
          <p:cNvPicPr preferRelativeResize="0"/>
          <p:nvPr/>
        </p:nvPicPr>
        <p:blipFill>
          <a:blip r:embed="rId3">
            <a:alphaModFix/>
          </a:blip>
          <a:stretch>
            <a:fillRect/>
          </a:stretch>
        </p:blipFill>
        <p:spPr>
          <a:xfrm>
            <a:off x="2298875" y="1224675"/>
            <a:ext cx="4374138" cy="3494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8"/>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Power Distribution Hardware</a:t>
            </a:r>
            <a:endParaRPr/>
          </a:p>
        </p:txBody>
      </p:sp>
      <p:sp>
        <p:nvSpPr>
          <p:cNvPr id="544" name="Google Shape;544;p58"/>
          <p:cNvSpPr txBox="1"/>
          <p:nvPr>
            <p:ph idx="1" type="body"/>
          </p:nvPr>
        </p:nvSpPr>
        <p:spPr>
          <a:xfrm>
            <a:off x="787200" y="1377700"/>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Row PDU: Vertiv Powerbar iMPB</a:t>
            </a:r>
            <a:endParaRPr/>
          </a:p>
          <a:p>
            <a:pPr indent="0" lvl="0" marL="0" rtl="0" algn="l">
              <a:spcBef>
                <a:spcPts val="600"/>
              </a:spcBef>
              <a:spcAft>
                <a:spcPts val="0"/>
              </a:spcAft>
              <a:buNone/>
            </a:pPr>
            <a:r>
              <a:rPr lang="en"/>
              <a:t>Room PDU: Vertiv Liebert FPC 15-125kVA</a:t>
            </a:r>
            <a:endParaRPr/>
          </a:p>
          <a:p>
            <a:pPr indent="0" lvl="0" marL="0" rtl="0" algn="l">
              <a:spcBef>
                <a:spcPts val="600"/>
              </a:spcBef>
              <a:spcAft>
                <a:spcPts val="0"/>
              </a:spcAft>
              <a:buNone/>
            </a:pPr>
            <a:r>
              <a:rPr lang="en"/>
              <a:t>UPS: Vertiv Liebert EXM 480V</a:t>
            </a:r>
            <a:endParaRPr/>
          </a:p>
          <a:p>
            <a:pPr indent="0" lvl="0" marL="0" rtl="0" algn="l">
              <a:spcBef>
                <a:spcPts val="600"/>
              </a:spcBef>
              <a:spcAft>
                <a:spcPts val="0"/>
              </a:spcAft>
              <a:buNone/>
            </a:pPr>
            <a:r>
              <a:rPr lang="en"/>
              <a:t>ATS: CAT Bypass Isolation Contactor Type ATS</a:t>
            </a:r>
            <a:endParaRPr/>
          </a:p>
        </p:txBody>
      </p:sp>
      <p:sp>
        <p:nvSpPr>
          <p:cNvPr id="545" name="Google Shape;545;p58"/>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9"/>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Problem Statement &amp; Mission</a:t>
            </a:r>
            <a:endParaRPr/>
          </a:p>
        </p:txBody>
      </p:sp>
      <p:sp>
        <p:nvSpPr>
          <p:cNvPr id="551" name="Google Shape;551;p59"/>
          <p:cNvSpPr txBox="1"/>
          <p:nvPr>
            <p:ph idx="1" type="body"/>
          </p:nvPr>
        </p:nvSpPr>
        <p:spPr>
          <a:xfrm>
            <a:off x="787200" y="1360450"/>
            <a:ext cx="6718200" cy="28548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lang="en" sz="1800" u="sng">
                <a:latin typeface="Roboto Slab Medium"/>
                <a:ea typeface="Roboto Slab Medium"/>
                <a:cs typeface="Roboto Slab Medium"/>
                <a:sym typeface="Roboto Slab Medium"/>
              </a:rPr>
              <a:t>Problem Statement:</a:t>
            </a:r>
            <a:r>
              <a:rPr lang="en" sz="1800">
                <a:latin typeface="Roboto Slab Medium"/>
                <a:ea typeface="Roboto Slab Medium"/>
                <a:cs typeface="Roboto Slab Medium"/>
                <a:sym typeface="Roboto Slab Medium"/>
              </a:rPr>
              <a:t> </a:t>
            </a:r>
            <a:endParaRPr sz="1800">
              <a:latin typeface="Roboto Slab Medium"/>
              <a:ea typeface="Roboto Slab Medium"/>
              <a:cs typeface="Roboto Slab Medium"/>
              <a:sym typeface="Roboto Slab Medium"/>
            </a:endParaRPr>
          </a:p>
          <a:p>
            <a:pPr indent="0" lvl="0" marL="0" rtl="0" algn="l">
              <a:lnSpc>
                <a:spcPct val="100000"/>
              </a:lnSpc>
              <a:spcBef>
                <a:spcPts val="600"/>
              </a:spcBef>
              <a:spcAft>
                <a:spcPts val="0"/>
              </a:spcAft>
              <a:buNone/>
            </a:pPr>
            <a:r>
              <a:rPr lang="en" sz="1800">
                <a:solidFill>
                  <a:srgbClr val="FFF2CC"/>
                </a:solidFill>
              </a:rPr>
              <a:t>ACME paint needs to find a more cost effective solution to handle the expanding needs of their smartphone application. Expecting to grow from 5M users to 60M users over 3 years.</a:t>
            </a:r>
            <a:endParaRPr sz="1800">
              <a:solidFill>
                <a:srgbClr val="FFF2CC"/>
              </a:solidFill>
              <a:latin typeface="Roboto Slab Medium"/>
              <a:ea typeface="Roboto Slab Medium"/>
              <a:cs typeface="Roboto Slab Medium"/>
              <a:sym typeface="Roboto Slab Medium"/>
            </a:endParaRPr>
          </a:p>
          <a:p>
            <a:pPr indent="0" lvl="0" marL="0" rtl="0" algn="l">
              <a:lnSpc>
                <a:spcPct val="100000"/>
              </a:lnSpc>
              <a:spcBef>
                <a:spcPts val="600"/>
              </a:spcBef>
              <a:spcAft>
                <a:spcPts val="0"/>
              </a:spcAft>
              <a:buNone/>
            </a:pPr>
            <a:r>
              <a:t/>
            </a:r>
            <a:endParaRPr sz="1800">
              <a:latin typeface="Roboto Slab Medium"/>
              <a:ea typeface="Roboto Slab Medium"/>
              <a:cs typeface="Roboto Slab Medium"/>
              <a:sym typeface="Roboto Slab Medium"/>
            </a:endParaRPr>
          </a:p>
          <a:p>
            <a:pPr indent="0" lvl="0" marL="0" rtl="0" algn="l">
              <a:lnSpc>
                <a:spcPct val="100000"/>
              </a:lnSpc>
              <a:spcBef>
                <a:spcPts val="600"/>
              </a:spcBef>
              <a:spcAft>
                <a:spcPts val="0"/>
              </a:spcAft>
              <a:buNone/>
            </a:pPr>
            <a:r>
              <a:rPr lang="en" sz="1800" u="sng">
                <a:latin typeface="Roboto Slab Medium"/>
                <a:ea typeface="Roboto Slab Medium"/>
                <a:cs typeface="Roboto Slab Medium"/>
                <a:sym typeface="Roboto Slab Medium"/>
              </a:rPr>
              <a:t>Mission Statement: </a:t>
            </a:r>
            <a:endParaRPr sz="1800" u="sng">
              <a:latin typeface="Roboto Slab Medium"/>
              <a:ea typeface="Roboto Slab Medium"/>
              <a:cs typeface="Roboto Slab Medium"/>
              <a:sym typeface="Roboto Slab Medium"/>
            </a:endParaRPr>
          </a:p>
          <a:p>
            <a:pPr indent="0" lvl="0" marL="0" rtl="0" algn="l">
              <a:lnSpc>
                <a:spcPct val="100000"/>
              </a:lnSpc>
              <a:spcBef>
                <a:spcPts val="600"/>
              </a:spcBef>
              <a:spcAft>
                <a:spcPts val="0"/>
              </a:spcAft>
              <a:buNone/>
            </a:pPr>
            <a:r>
              <a:rPr lang="en" sz="1800">
                <a:solidFill>
                  <a:srgbClr val="FFF2CC"/>
                </a:solidFill>
              </a:rPr>
              <a:t>To create a detailed budget report to build a data center (hardware, power, and cooling systems) that meets the needs of the application. As well as an operational budget to operate the data center.</a:t>
            </a:r>
            <a:endParaRPr sz="1800">
              <a:solidFill>
                <a:srgbClr val="FFF2CC"/>
              </a:solidFill>
            </a:endParaRPr>
          </a:p>
        </p:txBody>
      </p:sp>
      <p:sp>
        <p:nvSpPr>
          <p:cNvPr id="552" name="Google Shape;552;p59"/>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60"/>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Proposed Deliverables</a:t>
            </a:r>
            <a:endParaRPr/>
          </a:p>
        </p:txBody>
      </p:sp>
      <p:sp>
        <p:nvSpPr>
          <p:cNvPr id="558" name="Google Shape;558;p60"/>
          <p:cNvSpPr txBox="1"/>
          <p:nvPr>
            <p:ph idx="1" type="body"/>
          </p:nvPr>
        </p:nvSpPr>
        <p:spPr>
          <a:xfrm>
            <a:off x="787200" y="1297050"/>
            <a:ext cx="6718200" cy="3052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1800" u="sng">
                <a:latin typeface="Roboto Slab"/>
                <a:ea typeface="Roboto Slab"/>
                <a:cs typeface="Roboto Slab"/>
                <a:sym typeface="Roboto Slab"/>
              </a:rPr>
              <a:t>Hardware:</a:t>
            </a:r>
            <a:r>
              <a:rPr lang="en" sz="1400"/>
              <a:t> </a:t>
            </a:r>
            <a:r>
              <a:rPr lang="en" sz="1600">
                <a:solidFill>
                  <a:srgbClr val="FFF2CC"/>
                </a:solidFill>
              </a:rPr>
              <a:t>Create a hardware design to handle the computation and storage workload for the application.</a:t>
            </a:r>
            <a:endParaRPr sz="1600">
              <a:solidFill>
                <a:srgbClr val="FFF2CC"/>
              </a:solidFill>
            </a:endParaRPr>
          </a:p>
          <a:p>
            <a:pPr indent="0" lvl="0" marL="0" rtl="0" algn="l">
              <a:spcBef>
                <a:spcPts val="600"/>
              </a:spcBef>
              <a:spcAft>
                <a:spcPts val="0"/>
              </a:spcAft>
              <a:buNone/>
            </a:pPr>
            <a:r>
              <a:rPr lang="en" sz="1800" u="sng">
                <a:latin typeface="Roboto Slab"/>
                <a:ea typeface="Roboto Slab"/>
                <a:cs typeface="Roboto Slab"/>
                <a:sym typeface="Roboto Slab"/>
              </a:rPr>
              <a:t>Power:</a:t>
            </a:r>
            <a:r>
              <a:rPr lang="en" sz="1800"/>
              <a:t> </a:t>
            </a:r>
            <a:r>
              <a:rPr lang="en" sz="1600">
                <a:solidFill>
                  <a:srgbClr val="FFF2CC"/>
                </a:solidFill>
              </a:rPr>
              <a:t>Create a power distribution solution to provide power to both the hardware and the HVAC components.</a:t>
            </a:r>
            <a:endParaRPr sz="1600">
              <a:solidFill>
                <a:srgbClr val="FFF2CC"/>
              </a:solidFill>
            </a:endParaRPr>
          </a:p>
          <a:p>
            <a:pPr indent="0" lvl="0" marL="0" rtl="0" algn="l">
              <a:spcBef>
                <a:spcPts val="600"/>
              </a:spcBef>
              <a:spcAft>
                <a:spcPts val="0"/>
              </a:spcAft>
              <a:buNone/>
            </a:pPr>
            <a:r>
              <a:rPr lang="en" sz="1800" u="sng">
                <a:latin typeface="Roboto Slab"/>
                <a:ea typeface="Roboto Slab"/>
                <a:cs typeface="Roboto Slab"/>
                <a:sym typeface="Roboto Slab"/>
              </a:rPr>
              <a:t>Cooling:</a:t>
            </a:r>
            <a:r>
              <a:rPr lang="en" sz="1800" u="sng"/>
              <a:t> </a:t>
            </a:r>
            <a:r>
              <a:rPr lang="en" sz="1600">
                <a:solidFill>
                  <a:srgbClr val="FFF2CC"/>
                </a:solidFill>
              </a:rPr>
              <a:t>Create an efficient cooling solution that will adequately cool the hardware.</a:t>
            </a:r>
            <a:endParaRPr sz="1600">
              <a:solidFill>
                <a:srgbClr val="FFF2CC"/>
              </a:solidFill>
            </a:endParaRPr>
          </a:p>
          <a:p>
            <a:pPr indent="0" lvl="0" marL="0" rtl="0" algn="l">
              <a:spcBef>
                <a:spcPts val="600"/>
              </a:spcBef>
              <a:spcAft>
                <a:spcPts val="0"/>
              </a:spcAft>
              <a:buNone/>
            </a:pPr>
            <a:r>
              <a:rPr lang="en" sz="1800" u="sng">
                <a:latin typeface="Roboto Slab"/>
                <a:ea typeface="Roboto Slab"/>
                <a:cs typeface="Roboto Slab"/>
                <a:sym typeface="Roboto Slab"/>
              </a:rPr>
              <a:t>Networking:</a:t>
            </a:r>
            <a:r>
              <a:rPr lang="en" sz="2000"/>
              <a:t> </a:t>
            </a:r>
            <a:r>
              <a:rPr lang="en" sz="1600">
                <a:solidFill>
                  <a:srgbClr val="FFF2CC"/>
                </a:solidFill>
              </a:rPr>
              <a:t>Create a network diagram that takes into consideration both geolocation and bandwidth needs.</a:t>
            </a:r>
            <a:endParaRPr sz="1600">
              <a:solidFill>
                <a:srgbClr val="FFF2CC"/>
              </a:solidFill>
            </a:endParaRPr>
          </a:p>
          <a:p>
            <a:pPr indent="0" lvl="0" marL="0" rtl="0" algn="l">
              <a:spcBef>
                <a:spcPts val="600"/>
              </a:spcBef>
              <a:spcAft>
                <a:spcPts val="0"/>
              </a:spcAft>
              <a:buNone/>
            </a:pPr>
            <a:r>
              <a:rPr lang="en" sz="1800" u="sng">
                <a:latin typeface="Roboto Slab"/>
                <a:ea typeface="Roboto Slab"/>
                <a:cs typeface="Roboto Slab"/>
                <a:sym typeface="Roboto Slab"/>
              </a:rPr>
              <a:t>Budget:</a:t>
            </a:r>
            <a:r>
              <a:rPr lang="en" sz="1400"/>
              <a:t> </a:t>
            </a:r>
            <a:r>
              <a:rPr lang="en" sz="1600">
                <a:solidFill>
                  <a:srgbClr val="FFF2CC"/>
                </a:solidFill>
              </a:rPr>
              <a:t>Both Capex and Opex budgets need to be created for this project.</a:t>
            </a:r>
            <a:endParaRPr sz="1600">
              <a:solidFill>
                <a:srgbClr val="FFF2CC"/>
              </a:solidFill>
            </a:endParaRPr>
          </a:p>
        </p:txBody>
      </p:sp>
      <p:sp>
        <p:nvSpPr>
          <p:cNvPr id="559" name="Google Shape;559;p60"/>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1"/>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Requirements &amp; Constraints</a:t>
            </a:r>
            <a:endParaRPr/>
          </a:p>
        </p:txBody>
      </p:sp>
      <p:sp>
        <p:nvSpPr>
          <p:cNvPr id="565" name="Google Shape;565;p61"/>
          <p:cNvSpPr txBox="1"/>
          <p:nvPr>
            <p:ph idx="1" type="body"/>
          </p:nvPr>
        </p:nvSpPr>
        <p:spPr>
          <a:xfrm>
            <a:off x="556600" y="1250475"/>
            <a:ext cx="8199600" cy="347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000" u="sng">
                <a:latin typeface="Roboto Slab Medium"/>
                <a:ea typeface="Roboto Slab Medium"/>
                <a:cs typeface="Roboto Slab Medium"/>
                <a:sym typeface="Roboto Slab Medium"/>
              </a:rPr>
              <a:t>Customer Requirements:</a:t>
            </a:r>
            <a:endParaRPr sz="2000" u="sng">
              <a:latin typeface="Roboto Slab Medium"/>
              <a:ea typeface="Roboto Slab Medium"/>
              <a:cs typeface="Roboto Slab Medium"/>
              <a:sym typeface="Roboto Slab Medium"/>
            </a:endParaRPr>
          </a:p>
          <a:p>
            <a:pPr indent="-330200" lvl="0" marL="457200" rtl="0" algn="l">
              <a:spcBef>
                <a:spcPts val="600"/>
              </a:spcBef>
              <a:spcAft>
                <a:spcPts val="0"/>
              </a:spcAft>
              <a:buClr>
                <a:srgbClr val="FFF2CC"/>
              </a:buClr>
              <a:buSzPts val="1600"/>
              <a:buChar char="▫"/>
            </a:pPr>
            <a:r>
              <a:rPr lang="en" sz="1600">
                <a:solidFill>
                  <a:srgbClr val="FFF2CC"/>
                </a:solidFill>
              </a:rPr>
              <a:t>50 milliseconds or less of latency to the whole U.S.</a:t>
            </a:r>
            <a:endParaRPr sz="1600">
              <a:solidFill>
                <a:srgbClr val="FFF2CC"/>
              </a:solidFill>
            </a:endParaRPr>
          </a:p>
          <a:p>
            <a:pPr indent="-330200" lvl="0" marL="457200" rtl="0" algn="l">
              <a:spcBef>
                <a:spcPts val="0"/>
              </a:spcBef>
              <a:spcAft>
                <a:spcPts val="0"/>
              </a:spcAft>
              <a:buClr>
                <a:srgbClr val="FFF2CC"/>
              </a:buClr>
              <a:buSzPts val="1600"/>
              <a:buChar char="▫"/>
            </a:pPr>
            <a:r>
              <a:rPr lang="en" sz="1600">
                <a:solidFill>
                  <a:srgbClr val="FFF2CC"/>
                </a:solidFill>
              </a:rPr>
              <a:t>Users can store photos and color schemes on the app (In our data center).</a:t>
            </a:r>
            <a:endParaRPr sz="1600">
              <a:solidFill>
                <a:srgbClr val="FFF2CC"/>
              </a:solidFill>
            </a:endParaRPr>
          </a:p>
          <a:p>
            <a:pPr indent="-330200" lvl="0" marL="457200" rtl="0" algn="l">
              <a:lnSpc>
                <a:spcPct val="100000"/>
              </a:lnSpc>
              <a:spcBef>
                <a:spcPts val="0"/>
              </a:spcBef>
              <a:spcAft>
                <a:spcPts val="0"/>
              </a:spcAft>
              <a:buClr>
                <a:srgbClr val="FFF2CC"/>
              </a:buClr>
              <a:buSzPts val="1600"/>
              <a:buChar char="▫"/>
            </a:pPr>
            <a:r>
              <a:rPr lang="en" sz="1600">
                <a:solidFill>
                  <a:srgbClr val="FFF2CC"/>
                </a:solidFill>
              </a:rPr>
              <a:t>99.999% uptime.</a:t>
            </a:r>
            <a:endParaRPr sz="1600">
              <a:solidFill>
                <a:srgbClr val="FFF2CC"/>
              </a:solidFill>
            </a:endParaRPr>
          </a:p>
          <a:p>
            <a:pPr indent="-330200" lvl="0" marL="457200" rtl="0" algn="l">
              <a:lnSpc>
                <a:spcPct val="100000"/>
              </a:lnSpc>
              <a:spcBef>
                <a:spcPts val="0"/>
              </a:spcBef>
              <a:spcAft>
                <a:spcPts val="0"/>
              </a:spcAft>
              <a:buClr>
                <a:srgbClr val="FFF2CC"/>
              </a:buClr>
              <a:buSzPts val="1600"/>
              <a:buChar char="▫"/>
            </a:pPr>
            <a:r>
              <a:rPr lang="en" sz="1600">
                <a:solidFill>
                  <a:srgbClr val="FFF2CC"/>
                </a:solidFill>
              </a:rPr>
              <a:t>100% renewable energy by 2025.</a:t>
            </a:r>
            <a:endParaRPr sz="1600">
              <a:solidFill>
                <a:srgbClr val="FFF2CC"/>
              </a:solidFill>
            </a:endParaRPr>
          </a:p>
          <a:p>
            <a:pPr indent="-330200" lvl="0" marL="457200" rtl="0" algn="l">
              <a:lnSpc>
                <a:spcPct val="100000"/>
              </a:lnSpc>
              <a:spcBef>
                <a:spcPts val="0"/>
              </a:spcBef>
              <a:spcAft>
                <a:spcPts val="0"/>
              </a:spcAft>
              <a:buClr>
                <a:srgbClr val="FFF2CC"/>
              </a:buClr>
              <a:buSzPts val="1600"/>
              <a:buChar char="▫"/>
            </a:pPr>
            <a:r>
              <a:rPr lang="en" sz="1600">
                <a:solidFill>
                  <a:srgbClr val="FFF2CC"/>
                </a:solidFill>
              </a:rPr>
              <a:t>Must be located within the United States.</a:t>
            </a:r>
            <a:endParaRPr sz="1600">
              <a:solidFill>
                <a:srgbClr val="FFF2CC"/>
              </a:solidFill>
            </a:endParaRPr>
          </a:p>
          <a:p>
            <a:pPr indent="0" lvl="0" marL="0" rtl="0" algn="l">
              <a:lnSpc>
                <a:spcPct val="100000"/>
              </a:lnSpc>
              <a:spcBef>
                <a:spcPts val="600"/>
              </a:spcBef>
              <a:spcAft>
                <a:spcPts val="0"/>
              </a:spcAft>
              <a:buNone/>
            </a:pPr>
            <a:r>
              <a:t/>
            </a:r>
            <a:endParaRPr sz="900"/>
          </a:p>
          <a:p>
            <a:pPr indent="0" lvl="0" marL="0" rtl="0" algn="l">
              <a:lnSpc>
                <a:spcPct val="100000"/>
              </a:lnSpc>
              <a:spcBef>
                <a:spcPts val="600"/>
              </a:spcBef>
              <a:spcAft>
                <a:spcPts val="0"/>
              </a:spcAft>
              <a:buNone/>
            </a:pPr>
            <a:r>
              <a:rPr lang="en" sz="2300" u="sng">
                <a:latin typeface="Roboto Slab Medium"/>
                <a:ea typeface="Roboto Slab Medium"/>
                <a:cs typeface="Roboto Slab Medium"/>
                <a:sym typeface="Roboto Slab Medium"/>
              </a:rPr>
              <a:t>Constraints:</a:t>
            </a:r>
            <a:endParaRPr sz="2300" u="sng">
              <a:latin typeface="Roboto Slab Medium"/>
              <a:ea typeface="Roboto Slab Medium"/>
              <a:cs typeface="Roboto Slab Medium"/>
              <a:sym typeface="Roboto Slab Medium"/>
            </a:endParaRPr>
          </a:p>
          <a:p>
            <a:pPr indent="-330200" lvl="0" marL="457200" rtl="0" algn="l">
              <a:lnSpc>
                <a:spcPct val="100000"/>
              </a:lnSpc>
              <a:spcBef>
                <a:spcPts val="600"/>
              </a:spcBef>
              <a:spcAft>
                <a:spcPts val="0"/>
              </a:spcAft>
              <a:buClr>
                <a:srgbClr val="FFF2CC"/>
              </a:buClr>
              <a:buSzPts val="1600"/>
              <a:buChar char="▫"/>
            </a:pPr>
            <a:r>
              <a:rPr lang="en" sz="1600">
                <a:solidFill>
                  <a:srgbClr val="FFF2CC"/>
                </a:solidFill>
              </a:rPr>
              <a:t>Some pricing is hard to obtain due to not being published.</a:t>
            </a:r>
            <a:endParaRPr sz="1600">
              <a:solidFill>
                <a:srgbClr val="FFF2CC"/>
              </a:solidFill>
            </a:endParaRPr>
          </a:p>
          <a:p>
            <a:pPr indent="-330200" lvl="0" marL="457200" rtl="0" algn="l">
              <a:spcBef>
                <a:spcPts val="0"/>
              </a:spcBef>
              <a:spcAft>
                <a:spcPts val="0"/>
              </a:spcAft>
              <a:buClr>
                <a:srgbClr val="FFF2CC"/>
              </a:buClr>
              <a:buSzPts val="1600"/>
              <a:buChar char="▫"/>
            </a:pPr>
            <a:r>
              <a:rPr lang="en" sz="1600">
                <a:solidFill>
                  <a:srgbClr val="FFF2CC"/>
                </a:solidFill>
              </a:rPr>
              <a:t>Equipment is too costly to buy for use of testing, so this project is a paper design only.</a:t>
            </a:r>
            <a:endParaRPr sz="1600">
              <a:solidFill>
                <a:srgbClr val="FFF2CC"/>
              </a:solidFill>
            </a:endParaRPr>
          </a:p>
        </p:txBody>
      </p:sp>
      <p:sp>
        <p:nvSpPr>
          <p:cNvPr id="566" name="Google Shape;566;p61"/>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2"/>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Benefits:</a:t>
            </a:r>
            <a:endParaRPr/>
          </a:p>
        </p:txBody>
      </p:sp>
      <p:sp>
        <p:nvSpPr>
          <p:cNvPr id="572" name="Google Shape;572;p62"/>
          <p:cNvSpPr txBox="1"/>
          <p:nvPr>
            <p:ph idx="1" type="body"/>
          </p:nvPr>
        </p:nvSpPr>
        <p:spPr>
          <a:xfrm>
            <a:off x="787200" y="1410125"/>
            <a:ext cx="6718200" cy="285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000" u="sng">
                <a:latin typeface="Roboto Slab Medium"/>
                <a:ea typeface="Roboto Slab Medium"/>
                <a:cs typeface="Roboto Slab Medium"/>
                <a:sym typeface="Roboto Slab Medium"/>
              </a:rPr>
              <a:t>Environmental:</a:t>
            </a:r>
            <a:r>
              <a:rPr lang="en" sz="2000"/>
              <a:t> </a:t>
            </a:r>
            <a:r>
              <a:rPr lang="en" sz="1600">
                <a:solidFill>
                  <a:srgbClr val="FFF2CC"/>
                </a:solidFill>
              </a:rPr>
              <a:t>By running the data center on 100% renewable resources, it will not contribute to carbon emissions.</a:t>
            </a:r>
            <a:endParaRPr sz="1600">
              <a:solidFill>
                <a:srgbClr val="FFF2CC"/>
              </a:solidFill>
            </a:endParaRPr>
          </a:p>
          <a:p>
            <a:pPr indent="0" lvl="0" marL="0" rtl="0" algn="l">
              <a:spcBef>
                <a:spcPts val="600"/>
              </a:spcBef>
              <a:spcAft>
                <a:spcPts val="0"/>
              </a:spcAft>
              <a:buNone/>
            </a:pPr>
            <a:r>
              <a:t/>
            </a:r>
            <a:endParaRPr sz="1000"/>
          </a:p>
          <a:p>
            <a:pPr indent="0" lvl="0" marL="0" rtl="0" algn="l">
              <a:spcBef>
                <a:spcPts val="600"/>
              </a:spcBef>
              <a:spcAft>
                <a:spcPts val="0"/>
              </a:spcAft>
              <a:buNone/>
            </a:pPr>
            <a:r>
              <a:rPr lang="en" sz="2000" u="sng">
                <a:latin typeface="Roboto Slab Medium"/>
                <a:ea typeface="Roboto Slab Medium"/>
                <a:cs typeface="Roboto Slab Medium"/>
                <a:sym typeface="Roboto Slab Medium"/>
              </a:rPr>
              <a:t>Economical:</a:t>
            </a:r>
            <a:r>
              <a:rPr lang="en" sz="1600"/>
              <a:t> </a:t>
            </a:r>
            <a:r>
              <a:rPr lang="en" sz="1600">
                <a:solidFill>
                  <a:srgbClr val="FFF2CC"/>
                </a:solidFill>
              </a:rPr>
              <a:t>By standardizing data center resources, implementing a timed rollout of equipment is easier, and leads to upfront capital savings, as well as decreased operational costs.</a:t>
            </a:r>
            <a:endParaRPr sz="1600">
              <a:solidFill>
                <a:srgbClr val="FFF2CC"/>
              </a:solidFill>
            </a:endParaRPr>
          </a:p>
          <a:p>
            <a:pPr indent="0" lvl="0" marL="0" rtl="0" algn="l">
              <a:spcBef>
                <a:spcPts val="600"/>
              </a:spcBef>
              <a:spcAft>
                <a:spcPts val="0"/>
              </a:spcAft>
              <a:buNone/>
            </a:pPr>
            <a:r>
              <a:t/>
            </a:r>
            <a:endParaRPr sz="1000"/>
          </a:p>
          <a:p>
            <a:pPr indent="0" lvl="0" marL="0" rtl="0" algn="l">
              <a:spcBef>
                <a:spcPts val="600"/>
              </a:spcBef>
              <a:spcAft>
                <a:spcPts val="0"/>
              </a:spcAft>
              <a:buNone/>
            </a:pPr>
            <a:r>
              <a:rPr lang="en" sz="2000" u="sng">
                <a:latin typeface="Roboto Slab Medium"/>
                <a:ea typeface="Roboto Slab Medium"/>
                <a:cs typeface="Roboto Slab Medium"/>
                <a:sym typeface="Roboto Slab Medium"/>
              </a:rPr>
              <a:t>Technical:</a:t>
            </a:r>
            <a:r>
              <a:rPr lang="en" sz="2000"/>
              <a:t> </a:t>
            </a:r>
            <a:r>
              <a:rPr lang="en" sz="1600">
                <a:solidFill>
                  <a:srgbClr val="FFF2CC"/>
                </a:solidFill>
              </a:rPr>
              <a:t>By strategically locating our data centers across the country we can improve latency and increase the whole systems robustness to any one data center failure.</a:t>
            </a:r>
            <a:endParaRPr sz="1600">
              <a:solidFill>
                <a:srgbClr val="FFF2CC"/>
              </a:solidFill>
            </a:endParaRPr>
          </a:p>
        </p:txBody>
      </p:sp>
      <p:sp>
        <p:nvSpPr>
          <p:cNvPr id="573" name="Google Shape;573;p62"/>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63"/>
          <p:cNvSpPr txBox="1"/>
          <p:nvPr>
            <p:ph type="title"/>
          </p:nvPr>
        </p:nvSpPr>
        <p:spPr>
          <a:xfrm>
            <a:off x="787200" y="714800"/>
            <a:ext cx="6718200" cy="485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Recommendation &amp; Conclusion</a:t>
            </a:r>
            <a:endParaRPr/>
          </a:p>
        </p:txBody>
      </p:sp>
      <p:sp>
        <p:nvSpPr>
          <p:cNvPr id="579" name="Google Shape;579;p63"/>
          <p:cNvSpPr txBox="1"/>
          <p:nvPr>
            <p:ph idx="1" type="body"/>
          </p:nvPr>
        </p:nvSpPr>
        <p:spPr>
          <a:xfrm>
            <a:off x="556600" y="1200200"/>
            <a:ext cx="8199600" cy="3463200"/>
          </a:xfrm>
          <a:prstGeom prst="rect">
            <a:avLst/>
          </a:prstGeom>
        </p:spPr>
        <p:txBody>
          <a:bodyPr anchorCtr="0" anchor="t" bIns="0" lIns="0" spcFirstLastPara="1" rIns="0" wrap="square" tIns="0">
            <a:noAutofit/>
          </a:bodyPr>
          <a:lstStyle/>
          <a:p>
            <a:pPr indent="0" lvl="0" marL="0" rtl="0" algn="l">
              <a:lnSpc>
                <a:spcPct val="115000"/>
              </a:lnSpc>
              <a:spcBef>
                <a:spcPts val="600"/>
              </a:spcBef>
              <a:spcAft>
                <a:spcPts val="0"/>
              </a:spcAft>
              <a:buSzPts val="935"/>
              <a:buNone/>
            </a:pPr>
            <a:r>
              <a:rPr lang="en" sz="2000">
                <a:latin typeface="Roboto Slab Medium"/>
                <a:ea typeface="Roboto Slab Medium"/>
                <a:cs typeface="Roboto Slab Medium"/>
                <a:sym typeface="Roboto Slab Medium"/>
              </a:rPr>
              <a:t>Recommendation:</a:t>
            </a:r>
            <a:endParaRPr sz="2000">
              <a:latin typeface="Roboto Slab Medium"/>
              <a:ea typeface="Roboto Slab Medium"/>
              <a:cs typeface="Roboto Slab Medium"/>
              <a:sym typeface="Roboto Slab Medium"/>
            </a:endParaRPr>
          </a:p>
          <a:p>
            <a:pPr indent="-323850" lvl="0" marL="457200" rtl="0" algn="l">
              <a:lnSpc>
                <a:spcPct val="115000"/>
              </a:lnSpc>
              <a:spcBef>
                <a:spcPts val="600"/>
              </a:spcBef>
              <a:spcAft>
                <a:spcPts val="0"/>
              </a:spcAft>
              <a:buClr>
                <a:srgbClr val="FFF2CC"/>
              </a:buClr>
              <a:buSzPts val="1500"/>
              <a:buChar char="▫"/>
            </a:pPr>
            <a:r>
              <a:rPr lang="en" sz="1500">
                <a:solidFill>
                  <a:srgbClr val="FFF2CC"/>
                </a:solidFill>
              </a:rPr>
              <a:t>Standardize the data center hardware into blocks based on serviceable customers.</a:t>
            </a:r>
            <a:endParaRPr sz="1500">
              <a:solidFill>
                <a:srgbClr val="FFF2CC"/>
              </a:solidFill>
            </a:endParaRPr>
          </a:p>
          <a:p>
            <a:pPr indent="-323850" lvl="0" marL="457200" rtl="0" algn="l">
              <a:lnSpc>
                <a:spcPct val="115000"/>
              </a:lnSpc>
              <a:spcBef>
                <a:spcPts val="0"/>
              </a:spcBef>
              <a:spcAft>
                <a:spcPts val="0"/>
              </a:spcAft>
              <a:buClr>
                <a:srgbClr val="FFF2CC"/>
              </a:buClr>
              <a:buSzPts val="1500"/>
              <a:buChar char="▫"/>
            </a:pPr>
            <a:r>
              <a:rPr lang="en" sz="1500">
                <a:solidFill>
                  <a:srgbClr val="FFF2CC"/>
                </a:solidFill>
              </a:rPr>
              <a:t>Use off the shelf hardware in order to save on time to implementation and obtain support from the hardware producers.</a:t>
            </a:r>
            <a:endParaRPr sz="1500">
              <a:solidFill>
                <a:srgbClr val="FFF2CC"/>
              </a:solidFill>
            </a:endParaRPr>
          </a:p>
          <a:p>
            <a:pPr indent="-323850" lvl="0" marL="457200" rtl="0" algn="l">
              <a:lnSpc>
                <a:spcPct val="115000"/>
              </a:lnSpc>
              <a:spcBef>
                <a:spcPts val="600"/>
              </a:spcBef>
              <a:spcAft>
                <a:spcPts val="0"/>
              </a:spcAft>
              <a:buClr>
                <a:srgbClr val="FFF2CC"/>
              </a:buClr>
              <a:buSzPts val="1500"/>
              <a:buChar char="▫"/>
            </a:pPr>
            <a:r>
              <a:rPr lang="en" sz="1500">
                <a:solidFill>
                  <a:srgbClr val="FFF2CC"/>
                </a:solidFill>
              </a:rPr>
              <a:t>Place one data center on the west coast, one in the midwest, and one on the east coast in order to service the whole United States.</a:t>
            </a:r>
            <a:endParaRPr sz="1900">
              <a:solidFill>
                <a:srgbClr val="FFF2CC"/>
              </a:solidFill>
            </a:endParaRPr>
          </a:p>
          <a:p>
            <a:pPr indent="0" lvl="0" marL="0" rtl="0" algn="l">
              <a:lnSpc>
                <a:spcPct val="115000"/>
              </a:lnSpc>
              <a:spcBef>
                <a:spcPts val="600"/>
              </a:spcBef>
              <a:spcAft>
                <a:spcPts val="0"/>
              </a:spcAft>
              <a:buSzPts val="935"/>
              <a:buNone/>
            </a:pPr>
            <a:r>
              <a:rPr lang="en" sz="2000">
                <a:latin typeface="Roboto Slab Medium"/>
                <a:ea typeface="Roboto Slab Medium"/>
                <a:cs typeface="Roboto Slab Medium"/>
                <a:sym typeface="Roboto Slab Medium"/>
              </a:rPr>
              <a:t>Conclusion:</a:t>
            </a:r>
            <a:endParaRPr sz="2000">
              <a:latin typeface="Roboto Slab Medium"/>
              <a:ea typeface="Roboto Slab Medium"/>
              <a:cs typeface="Roboto Slab Medium"/>
              <a:sym typeface="Roboto Slab Medium"/>
            </a:endParaRPr>
          </a:p>
          <a:p>
            <a:pPr indent="-323850" lvl="0" marL="457200" rtl="0" algn="l">
              <a:lnSpc>
                <a:spcPct val="115000"/>
              </a:lnSpc>
              <a:spcBef>
                <a:spcPts val="600"/>
              </a:spcBef>
              <a:spcAft>
                <a:spcPts val="0"/>
              </a:spcAft>
              <a:buClr>
                <a:srgbClr val="FFF2CC"/>
              </a:buClr>
              <a:buSzPts val="1500"/>
              <a:buChar char="▫"/>
            </a:pPr>
            <a:r>
              <a:rPr lang="en" sz="1500">
                <a:solidFill>
                  <a:srgbClr val="FFF2CC"/>
                </a:solidFill>
              </a:rPr>
              <a:t>Doing all of these things will increase the ease with which the data centers can be assembled, as well as the speed with which they can be put together. By placing them strategically across the United States the robustness of the data center system is increased against any one failure.</a:t>
            </a:r>
            <a:endParaRPr sz="1500">
              <a:solidFill>
                <a:srgbClr val="FFF2CC"/>
              </a:solidFill>
            </a:endParaRPr>
          </a:p>
        </p:txBody>
      </p:sp>
      <p:sp>
        <p:nvSpPr>
          <p:cNvPr id="580" name="Google Shape;580;p63"/>
          <p:cNvSpPr txBox="1"/>
          <p:nvPr>
            <p:ph idx="12" type="sldNum"/>
          </p:nvPr>
        </p:nvSpPr>
        <p:spPr>
          <a:xfrm>
            <a:off x="8328327" y="4338350"/>
            <a:ext cx="242700" cy="259200"/>
          </a:xfrm>
          <a:prstGeom prst="rect">
            <a:avLst/>
          </a:prstGeom>
        </p:spPr>
        <p:txBody>
          <a:bodyPr anchorCtr="0" anchor="b"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Bullen template">
  <a:themeElements>
    <a:clrScheme name="Custom 347">
      <a:dk1>
        <a:srgbClr val="040F20"/>
      </a:dk1>
      <a:lt1>
        <a:srgbClr val="FFFFFF"/>
      </a:lt1>
      <a:dk2>
        <a:srgbClr val="717881"/>
      </a:dk2>
      <a:lt2>
        <a:srgbClr val="F3F3F3"/>
      </a:lt2>
      <a:accent1>
        <a:srgbClr val="FFDE00"/>
      </a:accent1>
      <a:accent2>
        <a:srgbClr val="FFA700"/>
      </a:accent2>
      <a:accent3>
        <a:srgbClr val="E97100"/>
      </a:accent3>
      <a:accent4>
        <a:srgbClr val="91AACF"/>
      </a:accent4>
      <a:accent5>
        <a:srgbClr val="466799"/>
      </a:accent5>
      <a:accent6>
        <a:srgbClr val="040F20"/>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