
<file path=[Content_Types].xml><?xml version="1.0" encoding="utf-8"?>
<Types xmlns="http://schemas.openxmlformats.org/package/2006/content-types">
  <Default Extension="gif" ContentType="image/gi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4"/>
  </p:sldMasterIdLst>
  <p:notesMasterIdLst>
    <p:notesMasterId r:id="rId38"/>
  </p:notesMasterIdLst>
  <p:sldIdLst>
    <p:sldId id="256" r:id="rId5"/>
    <p:sldId id="260" r:id="rId6"/>
    <p:sldId id="258" r:id="rId7"/>
    <p:sldId id="261" r:id="rId8"/>
    <p:sldId id="277" r:id="rId9"/>
    <p:sldId id="262" r:id="rId10"/>
    <p:sldId id="263" r:id="rId11"/>
    <p:sldId id="264" r:id="rId12"/>
    <p:sldId id="265" r:id="rId13"/>
    <p:sldId id="267" r:id="rId14"/>
    <p:sldId id="266" r:id="rId15"/>
    <p:sldId id="282" r:id="rId16"/>
    <p:sldId id="271" r:id="rId17"/>
    <p:sldId id="272" r:id="rId18"/>
    <p:sldId id="276" r:id="rId19"/>
    <p:sldId id="283" r:id="rId20"/>
    <p:sldId id="280" r:id="rId21"/>
    <p:sldId id="293" r:id="rId22"/>
    <p:sldId id="292" r:id="rId23"/>
    <p:sldId id="270" r:id="rId24"/>
    <p:sldId id="278" r:id="rId25"/>
    <p:sldId id="268" r:id="rId26"/>
    <p:sldId id="275" r:id="rId27"/>
    <p:sldId id="281" r:id="rId28"/>
    <p:sldId id="27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99"/>
    <a:srgbClr val="00FFFF"/>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6CD182-F1CA-4BEB-8782-53646FFFD1A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6EF507F-5535-445C-BB81-F8E36F425FE3}">
      <dgm:prSet/>
      <dgm:spPr/>
      <dgm:t>
        <a:bodyPr/>
        <a:lstStyle/>
        <a:p>
          <a:r>
            <a:rPr lang="en-US" i="1"/>
            <a:t>Mortality &amp; Risk in ASD wandering/elopement 2011-2016</a:t>
          </a:r>
          <a:r>
            <a:rPr lang="en-US"/>
            <a:t>. (n.d.). Retrieved October 3, 2021, from https://nationalautismassociation.org/wp-content/uploads/2017/04/NAAMortalityRiskASDElopement.pdf. </a:t>
          </a:r>
        </a:p>
      </dgm:t>
    </dgm:pt>
    <dgm:pt modelId="{7080F78D-2CDA-4DC5-AD71-AC48E7018800}" type="parTrans" cxnId="{56BAFB0C-28F5-4B6F-9264-DFF3D0640F45}">
      <dgm:prSet/>
      <dgm:spPr/>
      <dgm:t>
        <a:bodyPr/>
        <a:lstStyle/>
        <a:p>
          <a:endParaRPr lang="en-US"/>
        </a:p>
      </dgm:t>
    </dgm:pt>
    <dgm:pt modelId="{81992B0D-34C9-4340-9597-99E3D4606C06}" type="sibTrans" cxnId="{56BAFB0C-28F5-4B6F-9264-DFF3D0640F45}">
      <dgm:prSet/>
      <dgm:spPr/>
      <dgm:t>
        <a:bodyPr/>
        <a:lstStyle/>
        <a:p>
          <a:endParaRPr lang="en-US"/>
        </a:p>
      </dgm:t>
    </dgm:pt>
    <dgm:pt modelId="{5B37013A-B347-4C93-A0A9-EE7463D227FB}">
      <dgm:prSet/>
      <dgm:spPr/>
      <dgm:t>
        <a:bodyPr/>
        <a:lstStyle/>
        <a:p>
          <a:r>
            <a:rPr lang="en-US" i="1"/>
            <a:t>Autism plus wandering</a:t>
          </a:r>
          <a:r>
            <a:rPr lang="en-US"/>
            <a:t>. Child Mind Institute. (2021, September 26). Retrieved October 3, 2021, from https://childmind.org/article/autism-plus-wandering/. </a:t>
          </a:r>
        </a:p>
      </dgm:t>
    </dgm:pt>
    <dgm:pt modelId="{38028F66-F0C7-49C5-8F08-EB3321302EB4}" type="parTrans" cxnId="{57F1F9F4-E339-44E6-976D-76DB094E0B99}">
      <dgm:prSet/>
      <dgm:spPr/>
      <dgm:t>
        <a:bodyPr/>
        <a:lstStyle/>
        <a:p>
          <a:endParaRPr lang="en-US"/>
        </a:p>
      </dgm:t>
    </dgm:pt>
    <dgm:pt modelId="{332096C8-B39A-4B24-B189-841A4A6D142A}" type="sibTrans" cxnId="{57F1F9F4-E339-44E6-976D-76DB094E0B99}">
      <dgm:prSet/>
      <dgm:spPr/>
      <dgm:t>
        <a:bodyPr/>
        <a:lstStyle/>
        <a:p>
          <a:endParaRPr lang="en-US"/>
        </a:p>
      </dgm:t>
    </dgm:pt>
    <dgm:pt modelId="{5CE290ED-31E3-4F57-8CCE-86214AB9492C}">
      <dgm:prSet/>
      <dgm:spPr/>
      <dgm:t>
        <a:bodyPr/>
        <a:lstStyle/>
        <a:p>
          <a:r>
            <a:rPr lang="en-US"/>
            <a:t>Law, P. (2011, April 20). </a:t>
          </a:r>
          <a:r>
            <a:rPr lang="en-US" i="1"/>
            <a:t>Ian Research Report: Elopement and wandering</a:t>
          </a:r>
          <a:r>
            <a:rPr lang="en-US"/>
            <a:t>. IAN Research Report: Elopement and Wandering | Interactive Autism Network. Retrieved October 3, 2021, from https://iancommunity.org/cs/ian_research_reports/ian_research_report_elopement. </a:t>
          </a:r>
        </a:p>
      </dgm:t>
    </dgm:pt>
    <dgm:pt modelId="{49BE8FD4-9B29-4AD9-810A-934CF285476C}" type="parTrans" cxnId="{D2BC4BEA-CB24-47D3-9FE0-3036E551880F}">
      <dgm:prSet/>
      <dgm:spPr/>
      <dgm:t>
        <a:bodyPr/>
        <a:lstStyle/>
        <a:p>
          <a:endParaRPr lang="en-US"/>
        </a:p>
      </dgm:t>
    </dgm:pt>
    <dgm:pt modelId="{AA03DB5A-F556-4598-A222-FA48718F0306}" type="sibTrans" cxnId="{D2BC4BEA-CB24-47D3-9FE0-3036E551880F}">
      <dgm:prSet/>
      <dgm:spPr/>
      <dgm:t>
        <a:bodyPr/>
        <a:lstStyle/>
        <a:p>
          <a:endParaRPr lang="en-US"/>
        </a:p>
      </dgm:t>
    </dgm:pt>
    <dgm:pt modelId="{72F85B2C-9C3D-4626-AF25-7723CE9544A5}">
      <dgm:prSet/>
      <dgm:spPr/>
      <dgm:t>
        <a:bodyPr/>
        <a:lstStyle/>
        <a:p>
          <a:r>
            <a:rPr lang="en-US" i="1"/>
            <a:t>SX1272</a:t>
          </a:r>
          <a:r>
            <a:rPr lang="en-US"/>
            <a:t>. Semtech. (n.d.). Retrieved October 3, 2021, from https://www.semtech.com/products/wireless-rf/lora-core/sx1272. </a:t>
          </a:r>
        </a:p>
      </dgm:t>
    </dgm:pt>
    <dgm:pt modelId="{55E31AD4-78CB-4596-84AD-072A7CE9077C}" type="parTrans" cxnId="{45AF8DCA-2E6A-4337-8D4E-2D6305ED1C84}">
      <dgm:prSet/>
      <dgm:spPr/>
      <dgm:t>
        <a:bodyPr/>
        <a:lstStyle/>
        <a:p>
          <a:endParaRPr lang="en-US"/>
        </a:p>
      </dgm:t>
    </dgm:pt>
    <dgm:pt modelId="{8F1F6A4F-45AC-44B3-928D-DD362B74953D}" type="sibTrans" cxnId="{45AF8DCA-2E6A-4337-8D4E-2D6305ED1C84}">
      <dgm:prSet/>
      <dgm:spPr/>
      <dgm:t>
        <a:bodyPr/>
        <a:lstStyle/>
        <a:p>
          <a:endParaRPr lang="en-US"/>
        </a:p>
      </dgm:t>
    </dgm:pt>
    <dgm:pt modelId="{0B7115A8-5982-49C8-804E-CB485C2DC5D1}">
      <dgm:prSet/>
      <dgm:spPr/>
      <dgm:t>
        <a:bodyPr/>
        <a:lstStyle/>
        <a:p>
          <a:r>
            <a:rPr lang="en-US"/>
            <a:t>Griffey-Hill, L. (2020, June 2). </a:t>
          </a:r>
          <a:r>
            <a:rPr lang="en-US" i="1"/>
            <a:t>ChirpStack - A LoRawan network server to make you sing</a:t>
          </a:r>
          <a:r>
            <a:rPr lang="en-US"/>
            <a:t>. Pycom. Retrieved October 3, 2021, from https://pycom.io/chirpstack-a-lorawan-network-server-to-make-you-sing/. </a:t>
          </a:r>
        </a:p>
      </dgm:t>
    </dgm:pt>
    <dgm:pt modelId="{73529A21-EE37-45F3-A0C3-F2A4454ED4E9}" type="parTrans" cxnId="{ECC55DFE-D0A6-473E-A3D0-4C289ACD9393}">
      <dgm:prSet/>
      <dgm:spPr/>
      <dgm:t>
        <a:bodyPr/>
        <a:lstStyle/>
        <a:p>
          <a:endParaRPr lang="en-US"/>
        </a:p>
      </dgm:t>
    </dgm:pt>
    <dgm:pt modelId="{B8E6529E-8F92-4710-B7C0-E8177F9ADE90}" type="sibTrans" cxnId="{ECC55DFE-D0A6-473E-A3D0-4C289ACD9393}">
      <dgm:prSet/>
      <dgm:spPr/>
      <dgm:t>
        <a:bodyPr/>
        <a:lstStyle/>
        <a:p>
          <a:endParaRPr lang="en-US"/>
        </a:p>
      </dgm:t>
    </dgm:pt>
    <dgm:pt modelId="{68AA2CE6-398D-4E14-BF19-EEDC2B5698E5}" type="pres">
      <dgm:prSet presAssocID="{8C6CD182-F1CA-4BEB-8782-53646FFFD1A9}" presName="linear" presStyleCnt="0">
        <dgm:presLayoutVars>
          <dgm:animLvl val="lvl"/>
          <dgm:resizeHandles val="exact"/>
        </dgm:presLayoutVars>
      </dgm:prSet>
      <dgm:spPr/>
    </dgm:pt>
    <dgm:pt modelId="{D43D8F34-AEF1-4F05-8D21-451979C7F679}" type="pres">
      <dgm:prSet presAssocID="{06EF507F-5535-445C-BB81-F8E36F425FE3}" presName="parentText" presStyleLbl="node1" presStyleIdx="0" presStyleCnt="5">
        <dgm:presLayoutVars>
          <dgm:chMax val="0"/>
          <dgm:bulletEnabled val="1"/>
        </dgm:presLayoutVars>
      </dgm:prSet>
      <dgm:spPr/>
    </dgm:pt>
    <dgm:pt modelId="{DFF32249-923D-45E9-BEB9-7EFB8DC288FF}" type="pres">
      <dgm:prSet presAssocID="{81992B0D-34C9-4340-9597-99E3D4606C06}" presName="spacer" presStyleCnt="0"/>
      <dgm:spPr/>
    </dgm:pt>
    <dgm:pt modelId="{853C70E7-2E93-43ED-9EB5-060CD8BFF6F6}" type="pres">
      <dgm:prSet presAssocID="{5B37013A-B347-4C93-A0A9-EE7463D227FB}" presName="parentText" presStyleLbl="node1" presStyleIdx="1" presStyleCnt="5">
        <dgm:presLayoutVars>
          <dgm:chMax val="0"/>
          <dgm:bulletEnabled val="1"/>
        </dgm:presLayoutVars>
      </dgm:prSet>
      <dgm:spPr/>
    </dgm:pt>
    <dgm:pt modelId="{5085C3E6-70AC-4317-9E3B-09AD4A28EED8}" type="pres">
      <dgm:prSet presAssocID="{332096C8-B39A-4B24-B189-841A4A6D142A}" presName="spacer" presStyleCnt="0"/>
      <dgm:spPr/>
    </dgm:pt>
    <dgm:pt modelId="{888EF80D-B9D5-4AF0-ACC7-34A718F1A31B}" type="pres">
      <dgm:prSet presAssocID="{5CE290ED-31E3-4F57-8CCE-86214AB9492C}" presName="parentText" presStyleLbl="node1" presStyleIdx="2" presStyleCnt="5">
        <dgm:presLayoutVars>
          <dgm:chMax val="0"/>
          <dgm:bulletEnabled val="1"/>
        </dgm:presLayoutVars>
      </dgm:prSet>
      <dgm:spPr/>
    </dgm:pt>
    <dgm:pt modelId="{6B5649EE-E6C2-41A9-9675-2F0725241327}" type="pres">
      <dgm:prSet presAssocID="{AA03DB5A-F556-4598-A222-FA48718F0306}" presName="spacer" presStyleCnt="0"/>
      <dgm:spPr/>
    </dgm:pt>
    <dgm:pt modelId="{916127EA-2EAB-48C3-972C-E90BB46D6700}" type="pres">
      <dgm:prSet presAssocID="{72F85B2C-9C3D-4626-AF25-7723CE9544A5}" presName="parentText" presStyleLbl="node1" presStyleIdx="3" presStyleCnt="5">
        <dgm:presLayoutVars>
          <dgm:chMax val="0"/>
          <dgm:bulletEnabled val="1"/>
        </dgm:presLayoutVars>
      </dgm:prSet>
      <dgm:spPr/>
    </dgm:pt>
    <dgm:pt modelId="{F8A43A99-C8E7-42CB-9072-01B89C79EE25}" type="pres">
      <dgm:prSet presAssocID="{8F1F6A4F-45AC-44B3-928D-DD362B74953D}" presName="spacer" presStyleCnt="0"/>
      <dgm:spPr/>
    </dgm:pt>
    <dgm:pt modelId="{E1B76E87-CB11-4C21-A1CF-5D0F541F02F9}" type="pres">
      <dgm:prSet presAssocID="{0B7115A8-5982-49C8-804E-CB485C2DC5D1}" presName="parentText" presStyleLbl="node1" presStyleIdx="4" presStyleCnt="5">
        <dgm:presLayoutVars>
          <dgm:chMax val="0"/>
          <dgm:bulletEnabled val="1"/>
        </dgm:presLayoutVars>
      </dgm:prSet>
      <dgm:spPr/>
    </dgm:pt>
  </dgm:ptLst>
  <dgm:cxnLst>
    <dgm:cxn modelId="{F974FB05-358F-4BF1-B367-D1D84DEC7F9C}" type="presOf" srcId="{06EF507F-5535-445C-BB81-F8E36F425FE3}" destId="{D43D8F34-AEF1-4F05-8D21-451979C7F679}" srcOrd="0" destOrd="0" presId="urn:microsoft.com/office/officeart/2005/8/layout/vList2"/>
    <dgm:cxn modelId="{62D1450C-F95D-4652-BE25-ECBE2A948151}" type="presOf" srcId="{0B7115A8-5982-49C8-804E-CB485C2DC5D1}" destId="{E1B76E87-CB11-4C21-A1CF-5D0F541F02F9}" srcOrd="0" destOrd="0" presId="urn:microsoft.com/office/officeart/2005/8/layout/vList2"/>
    <dgm:cxn modelId="{56BAFB0C-28F5-4B6F-9264-DFF3D0640F45}" srcId="{8C6CD182-F1CA-4BEB-8782-53646FFFD1A9}" destId="{06EF507F-5535-445C-BB81-F8E36F425FE3}" srcOrd="0" destOrd="0" parTransId="{7080F78D-2CDA-4DC5-AD71-AC48E7018800}" sibTransId="{81992B0D-34C9-4340-9597-99E3D4606C06}"/>
    <dgm:cxn modelId="{BA392E3F-8518-442E-9918-CE9F872B808E}" type="presOf" srcId="{72F85B2C-9C3D-4626-AF25-7723CE9544A5}" destId="{916127EA-2EAB-48C3-972C-E90BB46D6700}" srcOrd="0" destOrd="0" presId="urn:microsoft.com/office/officeart/2005/8/layout/vList2"/>
    <dgm:cxn modelId="{08F99A69-7309-4120-90DE-28B88E473277}" type="presOf" srcId="{8C6CD182-F1CA-4BEB-8782-53646FFFD1A9}" destId="{68AA2CE6-398D-4E14-BF19-EEDC2B5698E5}" srcOrd="0" destOrd="0" presId="urn:microsoft.com/office/officeart/2005/8/layout/vList2"/>
    <dgm:cxn modelId="{45AF8DCA-2E6A-4337-8D4E-2D6305ED1C84}" srcId="{8C6CD182-F1CA-4BEB-8782-53646FFFD1A9}" destId="{72F85B2C-9C3D-4626-AF25-7723CE9544A5}" srcOrd="3" destOrd="0" parTransId="{55E31AD4-78CB-4596-84AD-072A7CE9077C}" sibTransId="{8F1F6A4F-45AC-44B3-928D-DD362B74953D}"/>
    <dgm:cxn modelId="{B09644E5-8EBA-4AF6-AC47-5CE9D4147492}" type="presOf" srcId="{5B37013A-B347-4C93-A0A9-EE7463D227FB}" destId="{853C70E7-2E93-43ED-9EB5-060CD8BFF6F6}" srcOrd="0" destOrd="0" presId="urn:microsoft.com/office/officeart/2005/8/layout/vList2"/>
    <dgm:cxn modelId="{D2BC4BEA-CB24-47D3-9FE0-3036E551880F}" srcId="{8C6CD182-F1CA-4BEB-8782-53646FFFD1A9}" destId="{5CE290ED-31E3-4F57-8CCE-86214AB9492C}" srcOrd="2" destOrd="0" parTransId="{49BE8FD4-9B29-4AD9-810A-934CF285476C}" sibTransId="{AA03DB5A-F556-4598-A222-FA48718F0306}"/>
    <dgm:cxn modelId="{ECF83BF4-38BB-4EAA-AAE3-17442AD7D2ED}" type="presOf" srcId="{5CE290ED-31E3-4F57-8CCE-86214AB9492C}" destId="{888EF80D-B9D5-4AF0-ACC7-34A718F1A31B}" srcOrd="0" destOrd="0" presId="urn:microsoft.com/office/officeart/2005/8/layout/vList2"/>
    <dgm:cxn modelId="{57F1F9F4-E339-44E6-976D-76DB094E0B99}" srcId="{8C6CD182-F1CA-4BEB-8782-53646FFFD1A9}" destId="{5B37013A-B347-4C93-A0A9-EE7463D227FB}" srcOrd="1" destOrd="0" parTransId="{38028F66-F0C7-49C5-8F08-EB3321302EB4}" sibTransId="{332096C8-B39A-4B24-B189-841A4A6D142A}"/>
    <dgm:cxn modelId="{ECC55DFE-D0A6-473E-A3D0-4C289ACD9393}" srcId="{8C6CD182-F1CA-4BEB-8782-53646FFFD1A9}" destId="{0B7115A8-5982-49C8-804E-CB485C2DC5D1}" srcOrd="4" destOrd="0" parTransId="{73529A21-EE37-45F3-A0C3-F2A4454ED4E9}" sibTransId="{B8E6529E-8F92-4710-B7C0-E8177F9ADE90}"/>
    <dgm:cxn modelId="{ADF35C3B-511B-461C-BC20-E00A461CF99D}" type="presParOf" srcId="{68AA2CE6-398D-4E14-BF19-EEDC2B5698E5}" destId="{D43D8F34-AEF1-4F05-8D21-451979C7F679}" srcOrd="0" destOrd="0" presId="urn:microsoft.com/office/officeart/2005/8/layout/vList2"/>
    <dgm:cxn modelId="{8993E75C-9925-4675-A266-4E8B6155190C}" type="presParOf" srcId="{68AA2CE6-398D-4E14-BF19-EEDC2B5698E5}" destId="{DFF32249-923D-45E9-BEB9-7EFB8DC288FF}" srcOrd="1" destOrd="0" presId="urn:microsoft.com/office/officeart/2005/8/layout/vList2"/>
    <dgm:cxn modelId="{36DF1289-16E5-4659-ABE9-41F781B8E38A}" type="presParOf" srcId="{68AA2CE6-398D-4E14-BF19-EEDC2B5698E5}" destId="{853C70E7-2E93-43ED-9EB5-060CD8BFF6F6}" srcOrd="2" destOrd="0" presId="urn:microsoft.com/office/officeart/2005/8/layout/vList2"/>
    <dgm:cxn modelId="{2EA7ECF5-462E-4445-827E-94476310347B}" type="presParOf" srcId="{68AA2CE6-398D-4E14-BF19-EEDC2B5698E5}" destId="{5085C3E6-70AC-4317-9E3B-09AD4A28EED8}" srcOrd="3" destOrd="0" presId="urn:microsoft.com/office/officeart/2005/8/layout/vList2"/>
    <dgm:cxn modelId="{E26A68A6-5DCE-4182-8691-C8245FEDB88E}" type="presParOf" srcId="{68AA2CE6-398D-4E14-BF19-EEDC2B5698E5}" destId="{888EF80D-B9D5-4AF0-ACC7-34A718F1A31B}" srcOrd="4" destOrd="0" presId="urn:microsoft.com/office/officeart/2005/8/layout/vList2"/>
    <dgm:cxn modelId="{1A2BB7E6-69BA-424F-8EC3-134075613067}" type="presParOf" srcId="{68AA2CE6-398D-4E14-BF19-EEDC2B5698E5}" destId="{6B5649EE-E6C2-41A9-9675-2F0725241327}" srcOrd="5" destOrd="0" presId="urn:microsoft.com/office/officeart/2005/8/layout/vList2"/>
    <dgm:cxn modelId="{F1B3D0D0-63F4-47FB-A51D-2E8144249DCF}" type="presParOf" srcId="{68AA2CE6-398D-4E14-BF19-EEDC2B5698E5}" destId="{916127EA-2EAB-48C3-972C-E90BB46D6700}" srcOrd="6" destOrd="0" presId="urn:microsoft.com/office/officeart/2005/8/layout/vList2"/>
    <dgm:cxn modelId="{3D405C33-B4B8-46E5-9577-5727F312E3F2}" type="presParOf" srcId="{68AA2CE6-398D-4E14-BF19-EEDC2B5698E5}" destId="{F8A43A99-C8E7-42CB-9072-01B89C79EE25}" srcOrd="7" destOrd="0" presId="urn:microsoft.com/office/officeart/2005/8/layout/vList2"/>
    <dgm:cxn modelId="{D13391ED-5E99-407A-8EC5-F0F1185F6F72}" type="presParOf" srcId="{68AA2CE6-398D-4E14-BF19-EEDC2B5698E5}" destId="{E1B76E87-CB11-4C21-A1CF-5D0F541F02F9}"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3D8F34-AEF1-4F05-8D21-451979C7F679}">
      <dsp:nvSpPr>
        <dsp:cNvPr id="0" name=""/>
        <dsp:cNvSpPr/>
      </dsp:nvSpPr>
      <dsp:spPr>
        <a:xfrm>
          <a:off x="0" y="11805"/>
          <a:ext cx="9905999" cy="9558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i="1" kern="1200"/>
            <a:t>Mortality &amp; Risk in ASD wandering/elopement 2011-2016</a:t>
          </a:r>
          <a:r>
            <a:rPr lang="en-US" sz="1900" kern="1200"/>
            <a:t>. (n.d.). Retrieved October 3, 2021, from https://nationalautismassociation.org/wp-content/uploads/2017/04/NAAMortalityRiskASDElopement.pdf. </a:t>
          </a:r>
        </a:p>
      </dsp:txBody>
      <dsp:txXfrm>
        <a:off x="46663" y="58468"/>
        <a:ext cx="9812673" cy="862564"/>
      </dsp:txXfrm>
    </dsp:sp>
    <dsp:sp modelId="{853C70E7-2E93-43ED-9EB5-060CD8BFF6F6}">
      <dsp:nvSpPr>
        <dsp:cNvPr id="0" name=""/>
        <dsp:cNvSpPr/>
      </dsp:nvSpPr>
      <dsp:spPr>
        <a:xfrm>
          <a:off x="0" y="1022415"/>
          <a:ext cx="9905999" cy="9558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i="1" kern="1200"/>
            <a:t>Autism plus wandering</a:t>
          </a:r>
          <a:r>
            <a:rPr lang="en-US" sz="1900" kern="1200"/>
            <a:t>. Child Mind Institute. (2021, September 26). Retrieved October 3, 2021, from https://childmind.org/article/autism-plus-wandering/. </a:t>
          </a:r>
        </a:p>
      </dsp:txBody>
      <dsp:txXfrm>
        <a:off x="46663" y="1069078"/>
        <a:ext cx="9812673" cy="862564"/>
      </dsp:txXfrm>
    </dsp:sp>
    <dsp:sp modelId="{888EF80D-B9D5-4AF0-ACC7-34A718F1A31B}">
      <dsp:nvSpPr>
        <dsp:cNvPr id="0" name=""/>
        <dsp:cNvSpPr/>
      </dsp:nvSpPr>
      <dsp:spPr>
        <a:xfrm>
          <a:off x="0" y="2033026"/>
          <a:ext cx="9905999" cy="9558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Law, P. (2011, April 20). </a:t>
          </a:r>
          <a:r>
            <a:rPr lang="en-US" sz="1900" i="1" kern="1200"/>
            <a:t>Ian Research Report: Elopement and wandering</a:t>
          </a:r>
          <a:r>
            <a:rPr lang="en-US" sz="1900" kern="1200"/>
            <a:t>. IAN Research Report: Elopement and Wandering | Interactive Autism Network. Retrieved October 3, 2021, from https://iancommunity.org/cs/ian_research_reports/ian_research_report_elopement. </a:t>
          </a:r>
        </a:p>
      </dsp:txBody>
      <dsp:txXfrm>
        <a:off x="46663" y="2079689"/>
        <a:ext cx="9812673" cy="862564"/>
      </dsp:txXfrm>
    </dsp:sp>
    <dsp:sp modelId="{916127EA-2EAB-48C3-972C-E90BB46D6700}">
      <dsp:nvSpPr>
        <dsp:cNvPr id="0" name=""/>
        <dsp:cNvSpPr/>
      </dsp:nvSpPr>
      <dsp:spPr>
        <a:xfrm>
          <a:off x="0" y="3043636"/>
          <a:ext cx="9905999" cy="9558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i="1" kern="1200"/>
            <a:t>SX1272</a:t>
          </a:r>
          <a:r>
            <a:rPr lang="en-US" sz="1900" kern="1200"/>
            <a:t>. Semtech. (n.d.). Retrieved October 3, 2021, from https://www.semtech.com/products/wireless-rf/lora-core/sx1272. </a:t>
          </a:r>
        </a:p>
      </dsp:txBody>
      <dsp:txXfrm>
        <a:off x="46663" y="3090299"/>
        <a:ext cx="9812673" cy="862564"/>
      </dsp:txXfrm>
    </dsp:sp>
    <dsp:sp modelId="{E1B76E87-CB11-4C21-A1CF-5D0F541F02F9}">
      <dsp:nvSpPr>
        <dsp:cNvPr id="0" name=""/>
        <dsp:cNvSpPr/>
      </dsp:nvSpPr>
      <dsp:spPr>
        <a:xfrm>
          <a:off x="0" y="4054245"/>
          <a:ext cx="9905999" cy="95589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Griffey-Hill, L. (2020, June 2). </a:t>
          </a:r>
          <a:r>
            <a:rPr lang="en-US" sz="1900" i="1" kern="1200"/>
            <a:t>ChirpStack - A LoRawan network server to make you sing</a:t>
          </a:r>
          <a:r>
            <a:rPr lang="en-US" sz="1900" kern="1200"/>
            <a:t>. Pycom. Retrieved October 3, 2021, from https://pycom.io/chirpstack-a-lorawan-network-server-to-make-you-sing/. </a:t>
          </a:r>
        </a:p>
      </dsp:txBody>
      <dsp:txXfrm>
        <a:off x="46663" y="4100908"/>
        <a:ext cx="9812673" cy="8625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D5A182-AA22-4BAE-B43C-A6FF3706EA7E}" type="datetimeFigureOut">
              <a:rPr lang="en-US" smtClean="0"/>
              <a:t>4/18/22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74C8B0-D653-4FD7-AE2E-79FD02F7FEED}" type="slidenum">
              <a:rPr lang="en-US" smtClean="0"/>
              <a:t>‹#›</a:t>
            </a:fld>
            <a:endParaRPr lang="en-US"/>
          </a:p>
        </p:txBody>
      </p:sp>
    </p:spTree>
    <p:extLst>
      <p:ext uri="{BB962C8B-B14F-4D97-AF65-F5344CB8AC3E}">
        <p14:creationId xmlns:p14="http://schemas.microsoft.com/office/powerpoint/2010/main" val="2160345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74C8B0-D653-4FD7-AE2E-79FD02F7FEED}" type="slidenum">
              <a:rPr lang="en-US" smtClean="0"/>
              <a:t>1</a:t>
            </a:fld>
            <a:endParaRPr lang="en-US"/>
          </a:p>
        </p:txBody>
      </p:sp>
    </p:spTree>
    <p:extLst>
      <p:ext uri="{BB962C8B-B14F-4D97-AF65-F5344CB8AC3E}">
        <p14:creationId xmlns:p14="http://schemas.microsoft.com/office/powerpoint/2010/main" val="10314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a:latin typeface="Time New Romans "/>
              </a:rPr>
              <a:t>We recognize the struggle to keep track of people with special needs, so we have designed a prototype to aid caregivers with an affordable solution. </a:t>
            </a:r>
            <a:r>
              <a:rPr lang="en-US" sz="2400" b="0" i="0">
                <a:solidFill>
                  <a:srgbClr val="222222"/>
                </a:solidFill>
                <a:effectLst/>
                <a:latin typeface="Time New Romans "/>
              </a:rPr>
              <a:t>One of the biggest concerns of caregivers who tend to people with autism is how to prevent wandering from their safe environment. This is because nearly 50% of children with autism disorder engage in wandering behavior. When a loved one goes missing, even if it is for a short duration, the agonizing moments experienced by family members and caregivers is unimaginable. </a:t>
            </a:r>
            <a:endParaRPr lang="en-US" sz="2400">
              <a:latin typeface="Time New Romans "/>
            </a:endParaRPr>
          </a:p>
        </p:txBody>
      </p:sp>
      <p:sp>
        <p:nvSpPr>
          <p:cNvPr id="4" name="Slide Number Placeholder 3"/>
          <p:cNvSpPr>
            <a:spLocks noGrp="1"/>
          </p:cNvSpPr>
          <p:nvPr>
            <p:ph type="sldNum" sz="quarter" idx="5"/>
          </p:nvPr>
        </p:nvSpPr>
        <p:spPr/>
        <p:txBody>
          <a:bodyPr/>
          <a:lstStyle/>
          <a:p>
            <a:fld id="{5F74C8B0-D653-4FD7-AE2E-79FD02F7FEED}" type="slidenum">
              <a:rPr lang="en-US" smtClean="0"/>
              <a:t>3</a:t>
            </a:fld>
            <a:endParaRPr lang="en-US"/>
          </a:p>
        </p:txBody>
      </p:sp>
    </p:spTree>
    <p:extLst>
      <p:ext uri="{BB962C8B-B14F-4D97-AF65-F5344CB8AC3E}">
        <p14:creationId xmlns:p14="http://schemas.microsoft.com/office/powerpoint/2010/main" val="3865759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We will approach this challenge by creating a </a:t>
            </a:r>
            <a:r>
              <a:rPr lang="en-US" err="1"/>
              <a:t>loRa</a:t>
            </a:r>
            <a:r>
              <a:rPr lang="en-US"/>
              <a:t>-based IOT device that sends a signal to the </a:t>
            </a:r>
            <a:r>
              <a:rPr lang="en-US" err="1"/>
              <a:t>loRaWan</a:t>
            </a:r>
            <a:r>
              <a:rPr lang="en-US"/>
              <a:t> gateway which will interface with the IOT tracker which sends an SMS to the mobile device. The goal is to implement a wider network coverage in a safe and secure server. </a:t>
            </a:r>
          </a:p>
        </p:txBody>
      </p:sp>
      <p:sp>
        <p:nvSpPr>
          <p:cNvPr id="4" name="Slide Number Placeholder 3"/>
          <p:cNvSpPr>
            <a:spLocks noGrp="1"/>
          </p:cNvSpPr>
          <p:nvPr>
            <p:ph type="sldNum" sz="quarter" idx="5"/>
          </p:nvPr>
        </p:nvSpPr>
        <p:spPr/>
        <p:txBody>
          <a:bodyPr/>
          <a:lstStyle/>
          <a:p>
            <a:fld id="{5F74C8B0-D653-4FD7-AE2E-79FD02F7FEED}" type="slidenum">
              <a:rPr lang="en-US" smtClean="0"/>
              <a:t>5</a:t>
            </a:fld>
            <a:endParaRPr lang="en-US"/>
          </a:p>
        </p:txBody>
      </p:sp>
    </p:spTree>
    <p:extLst>
      <p:ext uri="{BB962C8B-B14F-4D97-AF65-F5344CB8AC3E}">
        <p14:creationId xmlns:p14="http://schemas.microsoft.com/office/powerpoint/2010/main" val="916310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74C8B0-D653-4FD7-AE2E-79FD02F7FEED}" type="slidenum">
              <a:rPr lang="en-US" smtClean="0"/>
              <a:t>6</a:t>
            </a:fld>
            <a:endParaRPr lang="en-US"/>
          </a:p>
        </p:txBody>
      </p:sp>
    </p:spTree>
    <p:extLst>
      <p:ext uri="{BB962C8B-B14F-4D97-AF65-F5344CB8AC3E}">
        <p14:creationId xmlns:p14="http://schemas.microsoft.com/office/powerpoint/2010/main" val="259602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74C8B0-D653-4FD7-AE2E-79FD02F7FEED}" type="slidenum">
              <a:rPr lang="en-US" smtClean="0"/>
              <a:t>9</a:t>
            </a:fld>
            <a:endParaRPr lang="en-US"/>
          </a:p>
        </p:txBody>
      </p:sp>
    </p:spTree>
    <p:extLst>
      <p:ext uri="{BB962C8B-B14F-4D97-AF65-F5344CB8AC3E}">
        <p14:creationId xmlns:p14="http://schemas.microsoft.com/office/powerpoint/2010/main" val="505208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rPr>
              <a:t>As you can see in the diagram Lora have a wider range, compared to Wi-Fi/ Bluetooth and Cellular networks.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err="1">
                <a:solidFill>
                  <a:srgbClr val="454344"/>
                </a:solidFill>
                <a:effectLst/>
                <a:latin typeface="Time New Romans "/>
              </a:rPr>
              <a:t>LoRaWAN</a:t>
            </a:r>
            <a:r>
              <a:rPr lang="en-US" sz="2400" b="0" i="0">
                <a:solidFill>
                  <a:srgbClr val="454344"/>
                </a:solidFill>
                <a:effectLst/>
                <a:latin typeface="Time New Romans "/>
              </a:rPr>
              <a:t>, uses unlicensed band which provide a highly secure dual encryption to keep data safe during transfer.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rPr>
              <a:t>Our IoT device minimize the  data transmission to conserve power.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 New Romans "/>
              </a:rPr>
              <a:t>Unlike other sensors that  transmitting data constantly, LoRa-based sensor does not need to pair with a gateway before sending data, which further reduces energy use and prolongs battery life.</a:t>
            </a:r>
            <a:r>
              <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n>
                  <a:solidFill>
                    <a:srgbClr val="404040">
                      <a:alpha val="10000"/>
                    </a:srgbClr>
                  </a:solidFill>
                </a:ln>
                <a:solidFill>
                  <a:srgbClr val="DADADA"/>
                </a:solidFill>
                <a:effectLst>
                  <a:outerShdw blurRad="9525" dist="25400" dir="14640000" algn="tl" rotWithShape="0">
                    <a:schemeClr val="bg1">
                      <a:alpha val="30000"/>
                    </a:schemeClr>
                  </a:outerShdw>
                </a:effectLst>
                <a:latin typeface="Time New Romans "/>
              </a:rPr>
              <a:t>Overall, reducing operational costs and improving efficiency.</a:t>
            </a:r>
            <a:r>
              <a:rPr lang="en-US" sz="2400" b="0" i="0">
                <a:solidFill>
                  <a:srgbClr val="454344"/>
                </a:solidFill>
                <a:effectLst/>
                <a:latin typeface="Time New Romans "/>
              </a:rPr>
              <a:t> </a:t>
            </a:r>
            <a:endParaRPr lang="en-US" sz="2400">
              <a:latin typeface="Time New Romans "/>
            </a:endParaRPr>
          </a:p>
        </p:txBody>
      </p:sp>
      <p:sp>
        <p:nvSpPr>
          <p:cNvPr id="4" name="Slide Number Placeholder 3"/>
          <p:cNvSpPr>
            <a:spLocks noGrp="1"/>
          </p:cNvSpPr>
          <p:nvPr>
            <p:ph type="sldNum" sz="quarter" idx="5"/>
          </p:nvPr>
        </p:nvSpPr>
        <p:spPr/>
        <p:txBody>
          <a:bodyPr/>
          <a:lstStyle/>
          <a:p>
            <a:fld id="{5F74C8B0-D653-4FD7-AE2E-79FD02F7FEED}" type="slidenum">
              <a:rPr lang="en-US" smtClean="0"/>
              <a:t>10</a:t>
            </a:fld>
            <a:endParaRPr lang="en-US"/>
          </a:p>
        </p:txBody>
      </p:sp>
    </p:spTree>
    <p:extLst>
      <p:ext uri="{BB962C8B-B14F-4D97-AF65-F5344CB8AC3E}">
        <p14:creationId xmlns:p14="http://schemas.microsoft.com/office/powerpoint/2010/main" val="3383069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74C8B0-D653-4FD7-AE2E-79FD02F7FEED}" type="slidenum">
              <a:rPr lang="en-US" smtClean="0"/>
              <a:t>14</a:t>
            </a:fld>
            <a:endParaRPr lang="en-US"/>
          </a:p>
        </p:txBody>
      </p:sp>
    </p:spTree>
    <p:extLst>
      <p:ext uri="{BB962C8B-B14F-4D97-AF65-F5344CB8AC3E}">
        <p14:creationId xmlns:p14="http://schemas.microsoft.com/office/powerpoint/2010/main" val="2167875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codes and standards that we found most applicable to our project.</a:t>
            </a:r>
          </a:p>
        </p:txBody>
      </p:sp>
      <p:sp>
        <p:nvSpPr>
          <p:cNvPr id="4" name="Slide Number Placeholder 3"/>
          <p:cNvSpPr>
            <a:spLocks noGrp="1"/>
          </p:cNvSpPr>
          <p:nvPr>
            <p:ph type="sldNum" sz="quarter" idx="10"/>
          </p:nvPr>
        </p:nvSpPr>
        <p:spPr/>
        <p:txBody>
          <a:bodyPr/>
          <a:lstStyle/>
          <a:p>
            <a:fld id="{5F74C8B0-D653-4FD7-AE2E-79FD02F7FEED}" type="slidenum">
              <a:rPr lang="en-US" smtClean="0"/>
              <a:t>16</a:t>
            </a:fld>
            <a:endParaRPr lang="en-US"/>
          </a:p>
        </p:txBody>
      </p:sp>
    </p:spTree>
    <p:extLst>
      <p:ext uri="{BB962C8B-B14F-4D97-AF65-F5344CB8AC3E}">
        <p14:creationId xmlns:p14="http://schemas.microsoft.com/office/powerpoint/2010/main" val="3518526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REMEMBER TO TURN OFF ALL AUDIO</a:t>
            </a:r>
          </a:p>
        </p:txBody>
      </p:sp>
      <p:sp>
        <p:nvSpPr>
          <p:cNvPr id="4" name="Slide Number Placeholder 3"/>
          <p:cNvSpPr>
            <a:spLocks noGrp="1"/>
          </p:cNvSpPr>
          <p:nvPr>
            <p:ph type="sldNum" sz="quarter" idx="5"/>
          </p:nvPr>
        </p:nvSpPr>
        <p:spPr/>
        <p:txBody>
          <a:bodyPr/>
          <a:lstStyle/>
          <a:p>
            <a:fld id="{5F74C8B0-D653-4FD7-AE2E-79FD02F7FEED}" type="slidenum">
              <a:rPr lang="en-US" smtClean="0"/>
              <a:t>19</a:t>
            </a:fld>
            <a:endParaRPr lang="en-US"/>
          </a:p>
        </p:txBody>
      </p:sp>
    </p:spTree>
    <p:extLst>
      <p:ext uri="{BB962C8B-B14F-4D97-AF65-F5344CB8AC3E}">
        <p14:creationId xmlns:p14="http://schemas.microsoft.com/office/powerpoint/2010/main" val="340905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74C8B0-D653-4FD7-AE2E-79FD02F7FEED}" type="slidenum">
              <a:rPr lang="en-US" smtClean="0"/>
              <a:t>21</a:t>
            </a:fld>
            <a:endParaRPr lang="en-US"/>
          </a:p>
        </p:txBody>
      </p:sp>
    </p:spTree>
    <p:extLst>
      <p:ext uri="{BB962C8B-B14F-4D97-AF65-F5344CB8AC3E}">
        <p14:creationId xmlns:p14="http://schemas.microsoft.com/office/powerpoint/2010/main" val="3030537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74C8B0-D653-4FD7-AE2E-79FD02F7FEED}" type="slidenum">
              <a:rPr lang="en-US" smtClean="0"/>
              <a:t>23</a:t>
            </a:fld>
            <a:endParaRPr lang="en-US"/>
          </a:p>
        </p:txBody>
      </p:sp>
    </p:spTree>
    <p:extLst>
      <p:ext uri="{BB962C8B-B14F-4D97-AF65-F5344CB8AC3E}">
        <p14:creationId xmlns:p14="http://schemas.microsoft.com/office/powerpoint/2010/main" val="716991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Time New Romans "/>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Time New Romans "/>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Time New Romans "/>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 New Romans "/>
              </a:rPr>
              <a:t>Problem Statement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 New Romans "/>
              </a:rPr>
              <a:t>We recognize the struggle to keep track of people with special needs, so we have designed a prototype to aid caregivers with an affordable solution. </a:t>
            </a:r>
            <a:r>
              <a:rPr lang="en-US" sz="1200" b="0" i="0">
                <a:solidFill>
                  <a:srgbClr val="222222"/>
                </a:solidFill>
                <a:effectLst/>
                <a:latin typeface="Time New Romans "/>
              </a:rPr>
              <a:t>One of the biggest concerns of caregivers who tend to people with autism is how to prevent wandering from their safe environment. This is because nearly 50% of children with autism disorder engage in wandering behavior. When a loved one goes missing, even if it is for a short duration, the agonizing moments experienced by family members and caregivers is unimaginable. </a:t>
            </a:r>
            <a:endParaRPr lang="en-US" sz="1200">
              <a:latin typeface="Time New Romans "/>
            </a:endParaRPr>
          </a:p>
          <a:p>
            <a:endParaRPr lang="en-US"/>
          </a:p>
        </p:txBody>
      </p:sp>
      <p:sp>
        <p:nvSpPr>
          <p:cNvPr id="4" name="Slide Number Placeholder 3"/>
          <p:cNvSpPr>
            <a:spLocks noGrp="1"/>
          </p:cNvSpPr>
          <p:nvPr>
            <p:ph type="sldNum" sz="quarter" idx="5"/>
          </p:nvPr>
        </p:nvSpPr>
        <p:spPr/>
        <p:txBody>
          <a:bodyPr/>
          <a:lstStyle/>
          <a:p>
            <a:fld id="{867DF10E-F009-4B29-AE14-B932FE656226}" type="slidenum">
              <a:rPr lang="en-US" smtClean="0"/>
              <a:t>28</a:t>
            </a:fld>
            <a:endParaRPr lang="en-US"/>
          </a:p>
        </p:txBody>
      </p:sp>
    </p:spTree>
    <p:extLst>
      <p:ext uri="{BB962C8B-B14F-4D97-AF65-F5344CB8AC3E}">
        <p14:creationId xmlns:p14="http://schemas.microsoft.com/office/powerpoint/2010/main" val="1792128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 We will approach this challenge by creating a </a:t>
            </a:r>
            <a:r>
              <a:rPr lang="en-US" err="1"/>
              <a:t>loRa</a:t>
            </a:r>
            <a:r>
              <a:rPr lang="en-US"/>
              <a:t>-based IOT device that sends a signal to the </a:t>
            </a:r>
            <a:r>
              <a:rPr lang="en-US" err="1"/>
              <a:t>loRaWan</a:t>
            </a:r>
            <a:r>
              <a:rPr lang="en-US"/>
              <a:t> gateway which will interface with the IOT tracker which sends an SMS to the mobile device. The goal is to implement a wider network coverage in a safe and secure server. Which will transmit a signal to the </a:t>
            </a:r>
            <a:r>
              <a:rPr lang="en-US" err="1"/>
              <a:t>LoRaWAN</a:t>
            </a:r>
            <a:r>
              <a:rPr lang="en-US"/>
              <a:t> gateway, with the influence of Arduino programming, the gateway will convert the location into a text message to be sent to an android device. </a:t>
            </a:r>
          </a:p>
          <a:p>
            <a:endParaRPr lang="en-US"/>
          </a:p>
        </p:txBody>
      </p:sp>
      <p:sp>
        <p:nvSpPr>
          <p:cNvPr id="4" name="Slide Number Placeholder 3"/>
          <p:cNvSpPr>
            <a:spLocks noGrp="1"/>
          </p:cNvSpPr>
          <p:nvPr>
            <p:ph type="sldNum" sz="quarter" idx="5"/>
          </p:nvPr>
        </p:nvSpPr>
        <p:spPr/>
        <p:txBody>
          <a:bodyPr/>
          <a:lstStyle/>
          <a:p>
            <a:fld id="{867DF10E-F009-4B29-AE14-B932FE656226}" type="slidenum">
              <a:rPr lang="en-US" smtClean="0"/>
              <a:t>29</a:t>
            </a:fld>
            <a:endParaRPr lang="en-US"/>
          </a:p>
        </p:txBody>
      </p:sp>
    </p:spTree>
    <p:extLst>
      <p:ext uri="{BB962C8B-B14F-4D97-AF65-F5344CB8AC3E}">
        <p14:creationId xmlns:p14="http://schemas.microsoft.com/office/powerpoint/2010/main" val="4187124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20000"/>
              </a:lnSpc>
              <a:spcAft>
                <a:spcPts val="200"/>
              </a:spcAft>
              <a:buFont typeface="Arial"/>
              <a:buChar char="•"/>
            </a:pPr>
            <a:r>
              <a:rPr lang="en-US"/>
              <a:t>Statistics show that roughly half of children with autism between the ages of 4 and 10 attempt to elope. </a:t>
            </a:r>
          </a:p>
          <a:p>
            <a:pPr marL="285750" indent="-285750">
              <a:lnSpc>
                <a:spcPct val="120000"/>
              </a:lnSpc>
              <a:spcAft>
                <a:spcPts val="200"/>
              </a:spcAft>
              <a:buFont typeface="Arial"/>
              <a:buChar char="•"/>
            </a:pPr>
            <a:r>
              <a:rPr lang="en-US"/>
              <a:t>Out of 808 reported autistic missing person cases of wandering in the US (2011-2016), 17% resulted in death.</a:t>
            </a:r>
            <a:endParaRPr lang="en-US">
              <a:cs typeface="Calibri"/>
            </a:endParaRPr>
          </a:p>
          <a:p>
            <a:pPr marL="171450" indent="-171450">
              <a:lnSpc>
                <a:spcPct val="120000"/>
              </a:lnSpc>
              <a:spcAft>
                <a:spcPts val="200"/>
              </a:spcAft>
              <a:buFont typeface="Arial"/>
              <a:buChar char="•"/>
            </a:pPr>
            <a:r>
              <a:rPr lang="en-US"/>
              <a:t>Device is designed to be an affordable method for tracking autistic children. </a:t>
            </a:r>
            <a:endParaRPr lang="en-US">
              <a:cs typeface="Calibri" panose="020F0502020204030204"/>
            </a:endParaRPr>
          </a:p>
          <a:p>
            <a:pPr marL="171450" indent="-171450">
              <a:lnSpc>
                <a:spcPct val="120000"/>
              </a:lnSpc>
              <a:spcAft>
                <a:spcPts val="200"/>
              </a:spcAft>
              <a:buFont typeface="Arial"/>
              <a:buChar char="•"/>
            </a:pPr>
            <a:r>
              <a:rPr lang="en-US"/>
              <a:t>Device uses minimal battery power and is made with abundant material.</a:t>
            </a:r>
            <a:endParaRPr lang="en-US">
              <a:cs typeface="Calibri"/>
            </a:endParaRPr>
          </a:p>
          <a:p>
            <a:r>
              <a:rPr lang="en-US"/>
              <a:t>According to Child Mind Institute, various parents stated that wandering is the most  stressful autistic behavior</a:t>
            </a:r>
            <a:endParaRPr lang="en-US">
              <a:cs typeface="Calibri"/>
            </a:endParaRPr>
          </a:p>
          <a:p>
            <a:pPr marL="171450" indent="-171450">
              <a:lnSpc>
                <a:spcPct val="120000"/>
              </a:lnSpc>
              <a:spcBef>
                <a:spcPct val="20000"/>
              </a:spcBef>
              <a:spcAft>
                <a:spcPts val="200"/>
              </a:spcAft>
              <a:buFont typeface="Arial"/>
              <a:buChar char="•"/>
            </a:pPr>
            <a:r>
              <a:rPr lang="en-US"/>
              <a:t>62% of parents of autistic children stated fear of their child wandering prevented them from participating in activities outside the home, increasing their social isolation</a:t>
            </a:r>
            <a:endParaRPr lang="en-US">
              <a:cs typeface="Calibri" panose="020F0502020204030204"/>
            </a:endParaRPr>
          </a:p>
          <a:p>
            <a:pPr marL="171450" indent="-171450">
              <a:lnSpc>
                <a:spcPct val="120000"/>
              </a:lnSpc>
              <a:spcBef>
                <a:spcPct val="20000"/>
              </a:spcBef>
              <a:spcAft>
                <a:spcPts val="200"/>
              </a:spcAft>
              <a:buFont typeface="Arial"/>
              <a:buChar char="•"/>
            </a:pPr>
            <a:r>
              <a:rPr lang="en-US"/>
              <a:t> 40% of these already exhausted parents said they lost sleep while worrying about a potential escape during the night.</a:t>
            </a:r>
          </a:p>
          <a:p>
            <a:pPr marL="171450" indent="-171450">
              <a:lnSpc>
                <a:spcPct val="120000"/>
              </a:lnSpc>
              <a:spcBef>
                <a:spcPct val="20000"/>
              </a:spcBef>
              <a:spcAft>
                <a:spcPts val="200"/>
              </a:spcAft>
              <a:buFont typeface="Arial"/>
              <a:buChar char="•"/>
            </a:pPr>
            <a:r>
              <a:rPr lang="en-US"/>
              <a:t>In an ideal IoT device, data transmission is kept to a minimum to conserve power. </a:t>
            </a:r>
            <a:endParaRPr lang="en-US">
              <a:cs typeface="Calibri" panose="020F0502020204030204"/>
            </a:endParaRPr>
          </a:p>
          <a:p>
            <a:pPr marL="171450" indent="-171450">
              <a:lnSpc>
                <a:spcPct val="120000"/>
              </a:lnSpc>
              <a:spcBef>
                <a:spcPct val="20000"/>
              </a:spcBef>
              <a:spcAft>
                <a:spcPts val="200"/>
              </a:spcAft>
              <a:buFont typeface="Arial"/>
              <a:buChar char="•"/>
            </a:pPr>
            <a:r>
              <a:rPr lang="en-US"/>
              <a:t>LoRa-based sensors do not need to pair with a gateway before sending data, which further reduces energy use and prolongs battery life.</a:t>
            </a:r>
            <a:endParaRPr lang="en-US">
              <a:cs typeface="Calibri"/>
            </a:endParaRPr>
          </a:p>
          <a:p>
            <a:pPr marL="171450" indent="-171450">
              <a:lnSpc>
                <a:spcPct val="120000"/>
              </a:lnSpc>
              <a:spcBef>
                <a:spcPct val="20000"/>
              </a:spcBef>
              <a:spcAft>
                <a:spcPts val="200"/>
              </a:spcAft>
              <a:buFont typeface="Arial"/>
              <a:buChar cha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67DF10E-F009-4B29-AE14-B932FE656226}" type="slidenum">
              <a:rPr lang="en-US" smtClean="0"/>
              <a:t>31</a:t>
            </a:fld>
            <a:endParaRPr lang="en-US"/>
          </a:p>
        </p:txBody>
      </p:sp>
    </p:spTree>
    <p:extLst>
      <p:ext uri="{BB962C8B-B14F-4D97-AF65-F5344CB8AC3E}">
        <p14:creationId xmlns:p14="http://schemas.microsoft.com/office/powerpoint/2010/main" val="25619635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A6C249D4-5828-4157-B8ED-EC37D558F6CE}" type="datetime1">
              <a:rPr lang="en-US" smtClean="0"/>
              <a:t>4/18/22</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95694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3F2BC-8F30-473E-8947-450833998F06}" type="datetime1">
              <a:rPr lang="en-US" smtClean="0"/>
              <a:t>4/18/22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a:p>
        </p:txBody>
      </p:sp>
    </p:spTree>
    <p:extLst>
      <p:ext uri="{BB962C8B-B14F-4D97-AF65-F5344CB8AC3E}">
        <p14:creationId xmlns:p14="http://schemas.microsoft.com/office/powerpoint/2010/main" val="4012358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C52C41-F9E8-4842-9C2B-37CEB7A9606B}" type="datetime1">
              <a:rPr lang="en-US" smtClean="0"/>
              <a:t>4/18/22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74933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E11806-9728-417F-8280-A0A2BAFE136C}"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a:p>
        </p:txBody>
      </p:sp>
    </p:spTree>
    <p:extLst>
      <p:ext uri="{BB962C8B-B14F-4D97-AF65-F5344CB8AC3E}">
        <p14:creationId xmlns:p14="http://schemas.microsoft.com/office/powerpoint/2010/main" val="3787293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D75F1-0DEB-4562-B7EB-C981DA3BC3B0}" type="datetime1">
              <a:rPr lang="en-US" smtClean="0"/>
              <a:t>4/18/22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54548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F5C722-5027-41DA-BE4F-32CE186AE2B6}" type="datetime1">
              <a:rPr lang="en-US" smtClean="0"/>
              <a:t>4/18/22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70995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CD391F-1817-459E-A8B9-3DF958A414C7}" type="datetime1">
              <a:rPr lang="en-US" smtClean="0"/>
              <a:t>4/18/22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78735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475473-4CB1-4AEB-9BB5-5BA9907363DD}"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34280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0CE277-FB6A-41DF-8018-2A9F1A42A87E}"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7302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3AC4F1-69E5-491D-8DA4-5BC7D8B82733}"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24756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9B9419C-D151-456F-B4C6-E0CC5C7CB9FF}"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888079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FB59DD-3EBE-4ADA-A7A0-CD0DA99F820F}"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2607809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73437D-00CC-480E-9C74-F6AE1672526A}" type="datetime1">
              <a:rPr lang="en-US" smtClean="0"/>
              <a:t>4/18/22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23034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86B867C-469E-4583-99F4-4DFD2A4C6AFB}" type="datetime1">
              <a:rPr lang="en-US" smtClean="0"/>
              <a:t>4/18/22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01070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3EFB13D-F85D-4DDC-8520-FA15BD1A142E}" type="datetime1">
              <a:rPr lang="en-US" smtClean="0"/>
              <a:t>4/18/22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23120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C2AA7A-CE31-44BA-9568-AFC1C49705F1}" type="datetime1">
              <a:rPr lang="en-US" smtClean="0"/>
              <a:t>4/18/22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94451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02E59B-2112-4F01-B77D-2E2B9A857C0D}" type="datetime1">
              <a:rPr lang="en-US" smtClean="0"/>
              <a:t>4/18/22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463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E8394E9-E684-462A-BF31-7649802BAE34}" type="datetime1">
              <a:rPr lang="en-US" smtClean="0"/>
              <a:t>4/18/22</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003257266"/>
      </p:ext>
    </p:extLst>
  </p:cSld>
  <p:clrMap bg1="dk1" tx1="lt1" bg2="dk2" tx2="lt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hyperlink" Target="https://fr.wikipedia.org/wiki/AirTag_(traceur)" TargetMode="External"/><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gadgetsin.com/new-tile-mate-bluetooth-tracker-supports-amazon-alexa-and-google-home.htm" TargetMode="External"/><Relationship Id="rId5" Type="http://schemas.openxmlformats.org/officeDocument/2006/relationships/image" Target="../media/image26.jpeg"/><Relationship Id="rId4" Type="http://schemas.openxmlformats.org/officeDocument/2006/relationships/hyperlink" Target="http://www.theautismdaddy.com/2015/03/review-of-angelsense-gps-tracking.html" TargetMode="External"/><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tandards.ieee.org/ieee/802.15.9/769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standards.ieee.org/standard/C95_1-2019.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0.png"/><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8" Type="http://schemas.openxmlformats.org/officeDocument/2006/relationships/hyperlink" Target="https://pngimg.com/download/38106" TargetMode="External"/><Relationship Id="rId13" Type="http://schemas.openxmlformats.org/officeDocument/2006/relationships/image" Target="../media/image38.jpeg"/><Relationship Id="rId3" Type="http://schemas.openxmlformats.org/officeDocument/2006/relationships/image" Target="../media/image31.jpeg"/><Relationship Id="rId7" Type="http://schemas.openxmlformats.org/officeDocument/2006/relationships/image" Target="../media/image35.png"/><Relationship Id="rId12" Type="http://schemas.openxmlformats.org/officeDocument/2006/relationships/hyperlink" Target="http://www.theochem.ru.nl/~pwormer/Knowino/knowino.org/wiki/File_QuestionMark.html" TargetMode="Externa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34.jpeg"/><Relationship Id="rId11" Type="http://schemas.openxmlformats.org/officeDocument/2006/relationships/image" Target="../media/image37.gif"/><Relationship Id="rId5" Type="http://schemas.openxmlformats.org/officeDocument/2006/relationships/image" Target="../media/image33.jpeg"/><Relationship Id="rId10" Type="http://schemas.openxmlformats.org/officeDocument/2006/relationships/hyperlink" Target="http://profslusos.blogspot.com/2016/08/e-quanto-aos-resultados-da-mobilidade.html" TargetMode="External"/><Relationship Id="rId4" Type="http://schemas.openxmlformats.org/officeDocument/2006/relationships/image" Target="../media/image32.png"/><Relationship Id="rId9" Type="http://schemas.openxmlformats.org/officeDocument/2006/relationships/image" Target="../media/image36.jpeg"/><Relationship Id="rId14" Type="http://schemas.openxmlformats.org/officeDocument/2006/relationships/image" Target="../media/image39.gif"/></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standards.ieee.org/standard/C95_1-2019.html" TargetMode="External"/><Relationship Id="rId2" Type="http://schemas.openxmlformats.org/officeDocument/2006/relationships/hyperlink" Target="https://standards.ieee.org/ieee/802.15.9/7697/"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0930" y="596152"/>
            <a:ext cx="8791575" cy="2387600"/>
          </a:xfrm>
        </p:spPr>
        <p:txBody>
          <a:bodyPr>
            <a:normAutofit/>
          </a:bodyPr>
          <a:lstStyle/>
          <a:p>
            <a:pPr algn="ctr"/>
            <a:r>
              <a:rPr lang="en-US" sz="5600" b="1" cap="none">
                <a:ln w="9525">
                  <a:solidFill>
                    <a:schemeClr val="bg1"/>
                  </a:solidFill>
                  <a:prstDash val="solid"/>
                </a:ln>
                <a:solidFill>
                  <a:srgbClr val="00FFFF"/>
                </a:solidFill>
                <a:effectLst>
                  <a:outerShdw blurRad="12700" dist="38100" dir="2700000" algn="tl" rotWithShape="0">
                    <a:schemeClr val="bg1">
                      <a:lumMod val="50000"/>
                    </a:schemeClr>
                  </a:outerShdw>
                </a:effectLst>
                <a:latin typeface="Times New Roman"/>
                <a:cs typeface="Times New Roman"/>
              </a:rPr>
              <a:t>Geo Location for People with Special Needs</a:t>
            </a:r>
            <a:br>
              <a:rPr lang="en-US"/>
            </a:br>
            <a:endParaRPr lang="en-US"/>
          </a:p>
        </p:txBody>
      </p:sp>
      <p:sp>
        <p:nvSpPr>
          <p:cNvPr id="4" name="TextBox 3">
            <a:extLst>
              <a:ext uri="{FF2B5EF4-FFF2-40B4-BE49-F238E27FC236}">
                <a16:creationId xmlns:a16="http://schemas.microsoft.com/office/drawing/2014/main" id="{4C2D9546-F731-457C-9902-FE9E9DE523A4}"/>
              </a:ext>
            </a:extLst>
          </p:cNvPr>
          <p:cNvSpPr txBox="1"/>
          <p:nvPr/>
        </p:nvSpPr>
        <p:spPr>
          <a:xfrm>
            <a:off x="4040760" y="3500918"/>
            <a:ext cx="549643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chemeClr val="bg1"/>
                </a:solidFill>
                <a:latin typeface="Times New Roman" panose="02020603050405020304" pitchFamily="18" charset="0"/>
                <a:cs typeface="Times New Roman" panose="02020603050405020304" pitchFamily="18" charset="0"/>
              </a:rPr>
              <a:t>Instructor: Professor Turner,   </a:t>
            </a:r>
          </a:p>
          <a:p>
            <a:pPr algn="ctr"/>
            <a:r>
              <a:rPr lang="en-US" sz="2400" b="1">
                <a:solidFill>
                  <a:schemeClr val="bg1"/>
                </a:solidFill>
                <a:latin typeface="Times New Roman" panose="02020603050405020304" pitchFamily="18" charset="0"/>
                <a:cs typeface="Times New Roman" panose="02020603050405020304" pitchFamily="18" charset="0"/>
              </a:rPr>
              <a:t>Dr. Musa</a:t>
            </a:r>
          </a:p>
          <a:p>
            <a:pPr algn="ctr"/>
            <a:r>
              <a:rPr lang="en-US" sz="2400" b="1">
                <a:solidFill>
                  <a:schemeClr val="bg1"/>
                </a:solidFill>
                <a:latin typeface="Times New Roman" panose="02020603050405020304" pitchFamily="18" charset="0"/>
                <a:cs typeface="Times New Roman" panose="02020603050405020304" pitchFamily="18" charset="0"/>
              </a:rPr>
              <a:t>Team Sponsor: </a:t>
            </a:r>
          </a:p>
          <a:p>
            <a:pPr algn="ctr"/>
            <a:r>
              <a:rPr lang="en-US" sz="2400" b="1">
                <a:solidFill>
                  <a:schemeClr val="bg1"/>
                </a:solidFill>
                <a:latin typeface="Times New Roman" panose="02020603050405020304" pitchFamily="18" charset="0"/>
                <a:cs typeface="Times New Roman" panose="02020603050405020304" pitchFamily="18" charset="0"/>
              </a:rPr>
              <a:t>Dr. Annamalai</a:t>
            </a:r>
          </a:p>
        </p:txBody>
      </p:sp>
      <p:sp>
        <p:nvSpPr>
          <p:cNvPr id="5" name="TextBox 4">
            <a:extLst>
              <a:ext uri="{FF2B5EF4-FFF2-40B4-BE49-F238E27FC236}">
                <a16:creationId xmlns:a16="http://schemas.microsoft.com/office/drawing/2014/main" id="{DF7E1A73-A198-4797-891E-0368F2584086}"/>
              </a:ext>
            </a:extLst>
          </p:cNvPr>
          <p:cNvSpPr txBox="1"/>
          <p:nvPr/>
        </p:nvSpPr>
        <p:spPr>
          <a:xfrm>
            <a:off x="3624643" y="5250507"/>
            <a:ext cx="5364148" cy="646331"/>
          </a:xfrm>
          <a:prstGeom prst="rect">
            <a:avLst/>
          </a:prstGeom>
          <a:noFill/>
        </p:spPr>
        <p:txBody>
          <a:bodyPr wrap="square" rtlCol="0">
            <a:spAutoFit/>
          </a:bodyPr>
          <a:lstStyle/>
          <a:p>
            <a:r>
              <a:rPr lang="en-US" sz="3600" b="1">
                <a:ln w="9525">
                  <a:solidFill>
                    <a:schemeClr val="bg1"/>
                  </a:solidFill>
                  <a:prstDash val="solid"/>
                </a:ln>
                <a:solidFill>
                  <a:srgbClr val="00FFFF"/>
                </a:solidFill>
                <a:effectLst>
                  <a:outerShdw blurRad="12700" dist="38100" dir="2700000" algn="tl" rotWithShape="0">
                    <a:schemeClr val="bg1">
                      <a:lumMod val="50000"/>
                    </a:schemeClr>
                  </a:outerShdw>
                </a:effectLst>
              </a:rPr>
              <a:t>Team 3 Name: Team G3O</a:t>
            </a:r>
          </a:p>
        </p:txBody>
      </p:sp>
      <p:sp>
        <p:nvSpPr>
          <p:cNvPr id="3" name="Slide Number Placeholder 2">
            <a:extLst>
              <a:ext uri="{FF2B5EF4-FFF2-40B4-BE49-F238E27FC236}">
                <a16:creationId xmlns:a16="http://schemas.microsoft.com/office/drawing/2014/main" id="{B8D25E9E-3A0B-481B-BBA6-6A8ADF8DED0D}"/>
              </a:ext>
            </a:extLst>
          </p:cNvPr>
          <p:cNvSpPr>
            <a:spLocks noGrp="1"/>
          </p:cNvSpPr>
          <p:nvPr>
            <p:ph type="sldNum" sz="quarter" idx="12"/>
          </p:nvPr>
        </p:nvSpPr>
        <p:spPr/>
        <p:txBody>
          <a:bodyPr/>
          <a:lstStyle/>
          <a:p>
            <a:fld id="{D57F1E4F-1CFF-5643-939E-217C01CDF565}" type="slidenum">
              <a:rPr lang="en-US" smtClean="0"/>
              <a:pPr/>
              <a:t>1</a:t>
            </a:fld>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49ACA9-5C0C-4273-BEA3-84BB79048403}"/>
              </a:ext>
            </a:extLst>
          </p:cNvPr>
          <p:cNvSpPr txBox="1"/>
          <p:nvPr/>
        </p:nvSpPr>
        <p:spPr>
          <a:xfrm>
            <a:off x="817325" y="1660401"/>
            <a:ext cx="2865120" cy="1297599"/>
          </a:xfrm>
          <a:prstGeom prst="rect">
            <a:avLst/>
          </a:prstGeom>
          <a:noFill/>
        </p:spPr>
        <p:txBody>
          <a:bodyPr wrap="square">
            <a:spAutoFit/>
          </a:bodyPr>
          <a:lstStyle/>
          <a:p>
            <a:pPr marR="0" lvl="0">
              <a:lnSpc>
                <a:spcPct val="107000"/>
              </a:lnSpc>
              <a:spcBef>
                <a:spcPts val="0"/>
              </a:spcBef>
              <a:spcAft>
                <a:spcPts val="0"/>
              </a:spcAft>
            </a:pPr>
            <a:r>
              <a:rPr lang="en-US" sz="2000" b="1">
                <a:solidFill>
                  <a:schemeClr val="bg1"/>
                </a:solidFill>
                <a:effectLst>
                  <a:outerShdw blurRad="38100" dist="38100" dir="2700000" algn="tl">
                    <a:srgbClr val="000000">
                      <a:alpha val="43137"/>
                    </a:srgbClr>
                  </a:outerShdw>
                </a:effectLst>
                <a:latin typeface="Tw Cen MT (Body)"/>
                <a:ea typeface="Times New Roman" panose="02020603050405020304" pitchFamily="18" charset="0"/>
                <a:cs typeface="Arial" panose="020B0604020202020204" pitchFamily="34" charset="0"/>
              </a:rPr>
              <a:t>Johnn Owens</a:t>
            </a:r>
          </a:p>
          <a:p>
            <a:pPr marR="0" lvl="0">
              <a:lnSpc>
                <a:spcPct val="107000"/>
              </a:lnSpc>
              <a:spcBef>
                <a:spcPts val="0"/>
              </a:spcBef>
              <a:spcAft>
                <a:spcPts val="0"/>
              </a:spcAft>
            </a:pPr>
            <a:r>
              <a:rPr lang="en-US" sz="1800">
                <a:solidFill>
                  <a:schemeClr val="bg1"/>
                </a:solidFill>
                <a:effectLst>
                  <a:outerShdw blurRad="38100" dist="38100" dir="2700000" algn="tl">
                    <a:srgbClr val="000000">
                      <a:alpha val="43137"/>
                    </a:srgbClr>
                  </a:outerShdw>
                </a:effectLst>
                <a:latin typeface="Tw Cen MT (Body)"/>
                <a:ea typeface="Times New Roman" panose="02020603050405020304" pitchFamily="18" charset="0"/>
                <a:cs typeface="Arial" panose="020B0604020202020204" pitchFamily="34" charset="0"/>
              </a:rPr>
              <a:t>Team Leader</a:t>
            </a:r>
          </a:p>
          <a:p>
            <a:pPr marR="0" lvl="0">
              <a:lnSpc>
                <a:spcPct val="107000"/>
              </a:lnSpc>
              <a:spcBef>
                <a:spcPts val="0"/>
              </a:spcBef>
              <a:spcAft>
                <a:spcPts val="0"/>
              </a:spcAft>
            </a:pPr>
            <a:r>
              <a:rPr lang="en-US" sz="1800">
                <a:solidFill>
                  <a:schemeClr val="bg1"/>
                </a:solidFill>
                <a:effectLst>
                  <a:outerShdw blurRad="38100" dist="38100" dir="2700000" algn="tl">
                    <a:srgbClr val="000000">
                      <a:alpha val="43137"/>
                    </a:srgbClr>
                  </a:outerShdw>
                </a:effectLst>
                <a:latin typeface="Tw Cen MT (Body)"/>
                <a:ea typeface="Times New Roman" panose="02020603050405020304" pitchFamily="18" charset="0"/>
                <a:cs typeface="Arial" panose="020B0604020202020204" pitchFamily="34" charset="0"/>
              </a:rPr>
              <a:t>Alternate: Test Lead</a:t>
            </a:r>
          </a:p>
          <a:p>
            <a:pPr marR="0" lvl="0">
              <a:lnSpc>
                <a:spcPct val="107000"/>
              </a:lnSpc>
              <a:spcBef>
                <a:spcPts val="0"/>
              </a:spcBef>
              <a:spcAft>
                <a:spcPts val="0"/>
              </a:spcAft>
            </a:pPr>
            <a:r>
              <a:rPr lang="en-US">
                <a:solidFill>
                  <a:schemeClr val="bg1"/>
                </a:solidFill>
                <a:effectLst>
                  <a:outerShdw blurRad="38100" dist="38100" dir="2700000" algn="tl">
                    <a:srgbClr val="000000">
                      <a:alpha val="43137"/>
                    </a:srgbClr>
                  </a:outerShdw>
                </a:effectLst>
                <a:latin typeface="Tw Cen MT (Body)"/>
                <a:ea typeface="Calibri" panose="020F0502020204030204" pitchFamily="34" charset="0"/>
                <a:cs typeface="Arial" panose="020B0604020202020204" pitchFamily="34" charset="0"/>
              </a:rPr>
              <a:t>Electrical Engineering </a:t>
            </a:r>
            <a:endParaRPr lang="en-US" sz="1800">
              <a:solidFill>
                <a:schemeClr val="bg1"/>
              </a:solidFill>
              <a:effectLst>
                <a:outerShdw blurRad="38100" dist="38100" dir="2700000" algn="tl">
                  <a:srgbClr val="000000">
                    <a:alpha val="43137"/>
                  </a:srgbClr>
                </a:outerShdw>
              </a:effectLst>
              <a:latin typeface="Tw Cen MT (Body)"/>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A73BD48E-2ACC-4A5A-BDDB-090757FAD77B}"/>
              </a:ext>
            </a:extLst>
          </p:cNvPr>
          <p:cNvSpPr txBox="1"/>
          <p:nvPr/>
        </p:nvSpPr>
        <p:spPr>
          <a:xfrm>
            <a:off x="2446020" y="682675"/>
            <a:ext cx="6096000" cy="1200329"/>
          </a:xfrm>
          <a:prstGeom prst="rect">
            <a:avLst/>
          </a:prstGeom>
          <a:noFill/>
        </p:spPr>
        <p:txBody>
          <a:bodyPr wrap="square">
            <a:spAutoFit/>
          </a:bodyPr>
          <a:lstStyle/>
          <a:p>
            <a:pPr algn="ctr"/>
            <a:r>
              <a:rPr lang="en-US" altLang="en-US" sz="2400" b="1">
                <a:ln w="9525">
                  <a:solidFill>
                    <a:schemeClr val="bg1"/>
                  </a:solidFill>
                  <a:prstDash val="solid"/>
                </a:ln>
                <a:solidFill>
                  <a:srgbClr val="7030A0"/>
                </a:solidFill>
                <a:latin typeface="Times New Roman" panose="02020603050405020304" pitchFamily="18" charset="0"/>
                <a:cs typeface="Times New Roman" panose="02020603050405020304" pitchFamily="18" charset="0"/>
                <a:sym typeface="Times New Roman" panose="02020603050405020304" pitchFamily="18" charset="0"/>
              </a:rPr>
              <a:t>PRAIRIE VIEW A&amp;M UNIVERSITY</a:t>
            </a:r>
            <a:br>
              <a:rPr lang="en-US" altLang="en-US" sz="2400" b="1">
                <a:solidFill>
                  <a:schemeClr val="bg1"/>
                </a:solidFill>
                <a:latin typeface="Times New Roman" panose="02020603050405020304" pitchFamily="18" charset="0"/>
                <a:cs typeface="Times New Roman" panose="02020603050405020304" pitchFamily="18" charset="0"/>
                <a:sym typeface="Times New Roman" panose="02020603050405020304" pitchFamily="18" charset="0"/>
              </a:rPr>
            </a:br>
            <a:r>
              <a:rPr lang="en-US" altLang="en-US" sz="24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Times New Roman" panose="02020603050405020304" pitchFamily="18" charset="0"/>
              </a:rPr>
              <a:t>ROY G. PERRY COLLEGE OF ENGINEERING</a:t>
            </a:r>
            <a:endParaRPr lang="en-US" sz="2400">
              <a:solidFill>
                <a:schemeClr val="bg1"/>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0BA3B95C-F11E-4B88-B9BF-7E8371C3071B}"/>
              </a:ext>
            </a:extLst>
          </p:cNvPr>
          <p:cNvSpPr txBox="1"/>
          <p:nvPr/>
        </p:nvSpPr>
        <p:spPr>
          <a:xfrm>
            <a:off x="3118477" y="4822494"/>
            <a:ext cx="2865120" cy="1231106"/>
          </a:xfrm>
          <a:prstGeom prst="rect">
            <a:avLst/>
          </a:prstGeom>
          <a:noFill/>
        </p:spPr>
        <p:txBody>
          <a:bodyPr wrap="square" lIns="91440" tIns="45720" rIns="91440" bIns="45720" anchor="t">
            <a:spAutoFit/>
          </a:bodyPr>
          <a:lstStyle/>
          <a:p>
            <a:r>
              <a:rPr lang="en-US" sz="2000" b="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Michael Shepard</a:t>
            </a:r>
          </a:p>
          <a:p>
            <a:r>
              <a:rPr lang="en-US">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Scribe</a:t>
            </a:r>
          </a:p>
          <a:p>
            <a:r>
              <a:rPr lang="en-US">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Alternate: Purchasing Lead</a:t>
            </a:r>
          </a:p>
          <a:p>
            <a:r>
              <a:rPr lang="en-US">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Electrical Engineering</a:t>
            </a:r>
          </a:p>
        </p:txBody>
      </p:sp>
      <p:sp>
        <p:nvSpPr>
          <p:cNvPr id="9" name="TextBox 8">
            <a:extLst>
              <a:ext uri="{FF2B5EF4-FFF2-40B4-BE49-F238E27FC236}">
                <a16:creationId xmlns:a16="http://schemas.microsoft.com/office/drawing/2014/main" id="{297B272C-3306-443F-A86C-50C6260CCB9B}"/>
              </a:ext>
            </a:extLst>
          </p:cNvPr>
          <p:cNvSpPr txBox="1"/>
          <p:nvPr/>
        </p:nvSpPr>
        <p:spPr>
          <a:xfrm>
            <a:off x="5311140" y="1790918"/>
            <a:ext cx="2478326" cy="1231106"/>
          </a:xfrm>
          <a:prstGeom prst="rect">
            <a:avLst/>
          </a:prstGeom>
          <a:noFill/>
        </p:spPr>
        <p:txBody>
          <a:bodyPr wrap="square" lIns="91440" tIns="45720" rIns="91440" bIns="45720" anchor="t">
            <a:spAutoFit/>
          </a:bodyPr>
          <a:lstStyle/>
          <a:p>
            <a:r>
              <a:rPr lang="en-US" sz="2000" b="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Adeola Okeowo</a:t>
            </a:r>
          </a:p>
          <a:p>
            <a:r>
              <a:rPr lang="en-US">
                <a:ln>
                  <a:solidFill>
                    <a:prstClr val="black">
                      <a:lumMod val="75000"/>
                      <a:lumOff val="25000"/>
                      <a:alpha val="10000"/>
                    </a:prstClr>
                  </a:solidFill>
                </a:ln>
                <a:solidFill>
                  <a:schemeClr val="bg1"/>
                </a:solidFill>
                <a:effectLst>
                  <a:outerShdw blurRad="38100" dist="38100" dir="2700000" algn="tl">
                    <a:srgbClr val="000000">
                      <a:alpha val="43137"/>
                    </a:srgbClr>
                  </a:outerShdw>
                </a:effectLst>
              </a:rPr>
              <a:t>Data Analyst</a:t>
            </a:r>
            <a:endParaRPr lang="en-US">
              <a:solidFill>
                <a:schemeClr val="bg1"/>
              </a:solidFill>
              <a:effectLst>
                <a:outerShdw blurRad="38100" dist="38100" dir="2700000" algn="tl">
                  <a:srgbClr val="000000">
                    <a:alpha val="43137"/>
                  </a:srgbClr>
                </a:outerShdw>
              </a:effectLst>
            </a:endParaRPr>
          </a:p>
          <a:p>
            <a:r>
              <a:rPr lang="en-US">
                <a:solidFill>
                  <a:schemeClr val="bg1"/>
                </a:solidFill>
                <a:effectLst>
                  <a:outerShdw blurRad="38100" dist="38100" dir="2700000" algn="tl">
                    <a:srgbClr val="000000">
                      <a:alpha val="43137"/>
                    </a:srgbClr>
                  </a:outerShdw>
                </a:effectLst>
              </a:rPr>
              <a:t>Alternate: Scribe</a:t>
            </a:r>
          </a:p>
          <a:p>
            <a:r>
              <a:rPr lang="en-US">
                <a:solidFill>
                  <a:schemeClr val="bg1"/>
                </a:solidFill>
                <a:effectLst>
                  <a:outerShdw blurRad="38100" dist="38100" dir="2700000" algn="tl">
                    <a:srgbClr val="000000">
                      <a:alpha val="43137"/>
                    </a:srgbClr>
                  </a:outerShdw>
                </a:effectLst>
              </a:rPr>
              <a:t>Electrical Engineering</a:t>
            </a:r>
          </a:p>
        </p:txBody>
      </p:sp>
      <p:sp>
        <p:nvSpPr>
          <p:cNvPr id="2" name="TextBox 1">
            <a:extLst>
              <a:ext uri="{FF2B5EF4-FFF2-40B4-BE49-F238E27FC236}">
                <a16:creationId xmlns:a16="http://schemas.microsoft.com/office/drawing/2014/main" id="{053EF7CC-6876-4294-82B2-7B86BCB1A482}"/>
              </a:ext>
            </a:extLst>
          </p:cNvPr>
          <p:cNvSpPr txBox="1"/>
          <p:nvPr/>
        </p:nvSpPr>
        <p:spPr>
          <a:xfrm>
            <a:off x="9314515" y="1824165"/>
            <a:ext cx="2435958" cy="1231106"/>
          </a:xfrm>
          <a:prstGeom prst="rect">
            <a:avLst/>
          </a:prstGeom>
          <a:noFill/>
        </p:spPr>
        <p:txBody>
          <a:bodyPr wrap="square" rtlCol="0">
            <a:spAutoFit/>
          </a:bodyPr>
          <a:lstStyle/>
          <a:p>
            <a:r>
              <a:rPr lang="en-US" sz="2000" b="1">
                <a:solidFill>
                  <a:schemeClr val="bg1"/>
                </a:solidFill>
                <a:effectLst>
                  <a:outerShdw blurRad="38100" dist="38100" dir="2700000" algn="tl">
                    <a:srgbClr val="000000">
                      <a:alpha val="43137"/>
                    </a:srgbClr>
                  </a:outerShdw>
                </a:effectLst>
              </a:rPr>
              <a:t>Trevor Johnson</a:t>
            </a:r>
          </a:p>
          <a:p>
            <a:r>
              <a:rPr lang="en-US">
                <a:solidFill>
                  <a:schemeClr val="bg1"/>
                </a:solidFill>
                <a:effectLst>
                  <a:outerShdw blurRad="38100" dist="38100" dir="2700000" algn="tl">
                    <a:srgbClr val="000000">
                      <a:alpha val="43137"/>
                    </a:srgbClr>
                  </a:outerShdw>
                </a:effectLst>
              </a:rPr>
              <a:t>Software Developer</a:t>
            </a:r>
          </a:p>
          <a:p>
            <a:r>
              <a:rPr lang="en-US">
                <a:solidFill>
                  <a:schemeClr val="bg1"/>
                </a:solidFill>
                <a:effectLst>
                  <a:outerShdw blurRad="38100" dist="38100" dir="2700000" algn="tl">
                    <a:srgbClr val="000000">
                      <a:alpha val="43137"/>
                    </a:srgbClr>
                  </a:outerShdw>
                </a:effectLst>
              </a:rPr>
              <a:t>Alternate: Team Lead</a:t>
            </a:r>
          </a:p>
          <a:p>
            <a:r>
              <a:rPr lang="en-US">
                <a:solidFill>
                  <a:schemeClr val="bg1"/>
                </a:solidFill>
                <a:effectLst>
                  <a:outerShdw blurRad="38100" dist="38100" dir="2700000" algn="tl">
                    <a:srgbClr val="000000">
                      <a:alpha val="43137"/>
                    </a:srgbClr>
                  </a:outerShdw>
                </a:effectLst>
              </a:rPr>
              <a:t>Electrical Engineering </a:t>
            </a:r>
          </a:p>
        </p:txBody>
      </p:sp>
      <p:sp>
        <p:nvSpPr>
          <p:cNvPr id="4" name="TextBox 3">
            <a:extLst>
              <a:ext uri="{FF2B5EF4-FFF2-40B4-BE49-F238E27FC236}">
                <a16:creationId xmlns:a16="http://schemas.microsoft.com/office/drawing/2014/main" id="{E2D1056B-5D65-4C88-8ECE-48A8F1901D9D}"/>
              </a:ext>
            </a:extLst>
          </p:cNvPr>
          <p:cNvSpPr txBox="1"/>
          <p:nvPr/>
        </p:nvSpPr>
        <p:spPr>
          <a:xfrm>
            <a:off x="7335163" y="4974996"/>
            <a:ext cx="255455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a:solidFill>
                  <a:schemeClr val="bg1"/>
                </a:solidFill>
                <a:effectLst>
                  <a:outerShdw blurRad="38100" dist="38100" dir="2700000" algn="tl">
                    <a:srgbClr val="000000">
                      <a:alpha val="43137"/>
                    </a:srgbClr>
                  </a:outerShdw>
                </a:effectLst>
              </a:rPr>
              <a:t>Osesiye Ayeni</a:t>
            </a:r>
          </a:p>
          <a:p>
            <a:r>
              <a:rPr lang="en-US">
                <a:solidFill>
                  <a:schemeClr val="bg1"/>
                </a:solidFill>
                <a:effectLst>
                  <a:outerShdw blurRad="38100" dist="38100" dir="2700000" algn="tl">
                    <a:srgbClr val="000000">
                      <a:alpha val="43137"/>
                    </a:srgbClr>
                  </a:outerShdw>
                </a:effectLst>
              </a:rPr>
              <a:t>Test Lead</a:t>
            </a:r>
          </a:p>
          <a:p>
            <a:r>
              <a:rPr lang="en-US">
                <a:solidFill>
                  <a:schemeClr val="bg1"/>
                </a:solidFill>
                <a:effectLst>
                  <a:outerShdw blurRad="38100" dist="38100" dir="2700000" algn="tl">
                    <a:srgbClr val="000000">
                      <a:alpha val="43137"/>
                    </a:srgbClr>
                  </a:outerShdw>
                </a:effectLst>
              </a:rPr>
              <a:t>Alternate: Data Analyst</a:t>
            </a:r>
          </a:p>
          <a:p>
            <a:r>
              <a:rPr lang="en-US">
                <a:solidFill>
                  <a:schemeClr val="bg1"/>
                </a:solidFill>
                <a:effectLst>
                  <a:outerShdw blurRad="38100" dist="38100" dir="2700000" algn="tl">
                    <a:srgbClr val="000000">
                      <a:alpha val="43137"/>
                    </a:srgbClr>
                  </a:outerShdw>
                </a:effectLst>
              </a:rPr>
              <a:t>Electrical Engineering</a:t>
            </a:r>
          </a:p>
        </p:txBody>
      </p:sp>
      <p:pic>
        <p:nvPicPr>
          <p:cNvPr id="10" name="Picture 9" descr="A picture containing wall, person, indoor, sofa&#10;&#10;Description automatically generated">
            <a:extLst>
              <a:ext uri="{FF2B5EF4-FFF2-40B4-BE49-F238E27FC236}">
                <a16:creationId xmlns:a16="http://schemas.microsoft.com/office/drawing/2014/main" id="{2469197E-7F50-4F8B-95E5-0153C41E5CB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9217"/>
          <a:stretch/>
        </p:blipFill>
        <p:spPr>
          <a:xfrm rot="16200000">
            <a:off x="9508603" y="3059897"/>
            <a:ext cx="1820005" cy="1928430"/>
          </a:xfrm>
          <a:prstGeom prst="rect">
            <a:avLst/>
          </a:prstGeom>
        </p:spPr>
      </p:pic>
      <p:pic>
        <p:nvPicPr>
          <p:cNvPr id="8" name="Picture 10">
            <a:extLst>
              <a:ext uri="{FF2B5EF4-FFF2-40B4-BE49-F238E27FC236}">
                <a16:creationId xmlns:a16="http://schemas.microsoft.com/office/drawing/2014/main" id="{B8B5A395-3FC3-45B2-96B6-59CD5ECE788C}"/>
              </a:ext>
            </a:extLst>
          </p:cNvPr>
          <p:cNvPicPr>
            <a:picLocks noChangeAspect="1"/>
          </p:cNvPicPr>
          <p:nvPr/>
        </p:nvPicPr>
        <p:blipFill rotWithShape="1">
          <a:blip r:embed="rId3"/>
          <a:srcRect t="20874"/>
          <a:stretch/>
        </p:blipFill>
        <p:spPr>
          <a:xfrm>
            <a:off x="3316910" y="2958001"/>
            <a:ext cx="1411847" cy="1864493"/>
          </a:xfrm>
          <a:prstGeom prst="rect">
            <a:avLst/>
          </a:prstGeom>
        </p:spPr>
      </p:pic>
      <p:pic>
        <p:nvPicPr>
          <p:cNvPr id="11" name="Picture 11">
            <a:extLst>
              <a:ext uri="{FF2B5EF4-FFF2-40B4-BE49-F238E27FC236}">
                <a16:creationId xmlns:a16="http://schemas.microsoft.com/office/drawing/2014/main" id="{0E965B61-D736-48A7-BDC0-DA9FACAA1B68}"/>
              </a:ext>
            </a:extLst>
          </p:cNvPr>
          <p:cNvPicPr>
            <a:picLocks noChangeAspect="1"/>
          </p:cNvPicPr>
          <p:nvPr/>
        </p:nvPicPr>
        <p:blipFill>
          <a:blip r:embed="rId4"/>
          <a:stretch>
            <a:fillRect/>
          </a:stretch>
        </p:blipFill>
        <p:spPr>
          <a:xfrm>
            <a:off x="7367287" y="3164143"/>
            <a:ext cx="1564258" cy="1845540"/>
          </a:xfrm>
          <a:prstGeom prst="rect">
            <a:avLst/>
          </a:prstGeom>
        </p:spPr>
      </p:pic>
      <p:pic>
        <p:nvPicPr>
          <p:cNvPr id="13" name="Picture 13" descr="A person taking a selfie&#10;&#10;Description automatically generated">
            <a:extLst>
              <a:ext uri="{FF2B5EF4-FFF2-40B4-BE49-F238E27FC236}">
                <a16:creationId xmlns:a16="http://schemas.microsoft.com/office/drawing/2014/main" id="{C2B66985-2EE6-4561-A8F4-AC0EEC2C1A3E}"/>
              </a:ext>
            </a:extLst>
          </p:cNvPr>
          <p:cNvPicPr>
            <a:picLocks noChangeAspect="1"/>
          </p:cNvPicPr>
          <p:nvPr/>
        </p:nvPicPr>
        <p:blipFill rotWithShape="1">
          <a:blip r:embed="rId5"/>
          <a:srcRect b="3135"/>
          <a:stretch/>
        </p:blipFill>
        <p:spPr>
          <a:xfrm>
            <a:off x="5385698" y="2985460"/>
            <a:ext cx="1487521" cy="2277512"/>
          </a:xfrm>
          <a:prstGeom prst="rect">
            <a:avLst/>
          </a:prstGeom>
        </p:spPr>
      </p:pic>
      <p:sp>
        <p:nvSpPr>
          <p:cNvPr id="12" name="Slide Number Placeholder 11">
            <a:extLst>
              <a:ext uri="{FF2B5EF4-FFF2-40B4-BE49-F238E27FC236}">
                <a16:creationId xmlns:a16="http://schemas.microsoft.com/office/drawing/2014/main" id="{8F14DEA8-F3BE-4883-8B2E-585BEF5CC385}"/>
              </a:ext>
            </a:extLst>
          </p:cNvPr>
          <p:cNvSpPr>
            <a:spLocks noGrp="1"/>
          </p:cNvSpPr>
          <p:nvPr>
            <p:ph type="sldNum" sz="quarter" idx="12"/>
          </p:nvPr>
        </p:nvSpPr>
        <p:spPr/>
        <p:txBody>
          <a:bodyPr/>
          <a:lstStyle/>
          <a:p>
            <a:fld id="{D57F1E4F-1CFF-5643-939E-217C01CDF565}" type="slidenum">
              <a:rPr lang="en-US" smtClean="0"/>
              <a:pPr/>
              <a:t>2</a:t>
            </a:fld>
            <a:endParaRPr lang="en-US"/>
          </a:p>
        </p:txBody>
      </p:sp>
      <p:pic>
        <p:nvPicPr>
          <p:cNvPr id="15" name="Picture 14">
            <a:extLst>
              <a:ext uri="{FF2B5EF4-FFF2-40B4-BE49-F238E27FC236}">
                <a16:creationId xmlns:a16="http://schemas.microsoft.com/office/drawing/2014/main" id="{0879411B-F373-4C6B-8086-06C0FD49AD19}"/>
              </a:ext>
            </a:extLst>
          </p:cNvPr>
          <p:cNvPicPr>
            <a:picLocks noChangeAspect="1"/>
          </p:cNvPicPr>
          <p:nvPr/>
        </p:nvPicPr>
        <p:blipFill>
          <a:blip r:embed="rId6"/>
          <a:stretch>
            <a:fillRect/>
          </a:stretch>
        </p:blipFill>
        <p:spPr>
          <a:xfrm>
            <a:off x="827733" y="3055271"/>
            <a:ext cx="2058380" cy="2058380"/>
          </a:xfrm>
          <a:prstGeom prst="rect">
            <a:avLst/>
          </a:prstGeom>
        </p:spPr>
      </p:pic>
    </p:spTree>
    <p:extLst>
      <p:ext uri="{BB962C8B-B14F-4D97-AF65-F5344CB8AC3E}">
        <p14:creationId xmlns:p14="http://schemas.microsoft.com/office/powerpoint/2010/main" val="2265867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110" name="Picture 2">
            <a:extLst>
              <a:ext uri="{FF2B5EF4-FFF2-40B4-BE49-F238E27FC236}">
                <a16:creationId xmlns:a16="http://schemas.microsoft.com/office/drawing/2014/main" id="{9FBB3149-8289-4060-BB01-ED3047C531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6="http://schemas.microsoft.com/office/drawing/2014/main" xmlns:a14="http://schemas.microsoft.com/office/drawing/2010/main" xmlns="">
                <a:solidFill>
                  <a:srgbClr val="FFFFFF"/>
                </a:solidFill>
              </a14:hiddenFill>
            </a:ext>
          </a:extLst>
        </p:spPr>
      </p:pic>
      <p:grpSp>
        <p:nvGrpSpPr>
          <p:cNvPr id="111" name="Group 10">
            <a:extLst>
              <a:ext uri="{FF2B5EF4-FFF2-40B4-BE49-F238E27FC236}">
                <a16:creationId xmlns:a16="http://schemas.microsoft.com/office/drawing/2014/main" id="{3BAEF7DA-43C4-4736-B5A3-B48E6125AB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2" name="Group 11">
              <a:extLst>
                <a:ext uri="{FF2B5EF4-FFF2-40B4-BE49-F238E27FC236}">
                  <a16:creationId xmlns:a16="http://schemas.microsoft.com/office/drawing/2014/main" id="{A909436B-313B-4D27-BD55-E8303EF45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4" name="Rectangle 5">
                <a:extLst>
                  <a:ext uri="{FF2B5EF4-FFF2-40B4-BE49-F238E27FC236}">
                    <a16:creationId xmlns:a16="http://schemas.microsoft.com/office/drawing/2014/main" id="{758BC0E2-32D9-41ED-907C-DA3C4A698EF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sp>
            <p:nvSpPr>
              <p:cNvPr id="25" name="Freeform 6">
                <a:extLst>
                  <a:ext uri="{FF2B5EF4-FFF2-40B4-BE49-F238E27FC236}">
                    <a16:creationId xmlns:a16="http://schemas.microsoft.com/office/drawing/2014/main" id="{41E486E5-1757-4896-A762-4D0BE33091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6" name="Freeform 7">
                <a:extLst>
                  <a:ext uri="{FF2B5EF4-FFF2-40B4-BE49-F238E27FC236}">
                    <a16:creationId xmlns:a16="http://schemas.microsoft.com/office/drawing/2014/main" id="{5812B4BD-11B4-43E6-B3D0-1F424A9FD83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7" name="Freeform 8">
                <a:extLst>
                  <a:ext uri="{FF2B5EF4-FFF2-40B4-BE49-F238E27FC236}">
                    <a16:creationId xmlns:a16="http://schemas.microsoft.com/office/drawing/2014/main" id="{6A0E1D38-C2A3-42C9-920D-F40319CE1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8" name="Freeform 9">
                <a:extLst>
                  <a:ext uri="{FF2B5EF4-FFF2-40B4-BE49-F238E27FC236}">
                    <a16:creationId xmlns:a16="http://schemas.microsoft.com/office/drawing/2014/main" id="{3FAF6AF3-9B01-4BEB-BB6B-08B3485119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9" name="Freeform 10">
                <a:extLst>
                  <a:ext uri="{FF2B5EF4-FFF2-40B4-BE49-F238E27FC236}">
                    <a16:creationId xmlns:a16="http://schemas.microsoft.com/office/drawing/2014/main" id="{53F7FADA-61E9-4AAB-BED8-D6FD1BB545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0" name="Freeform 11">
                <a:extLst>
                  <a:ext uri="{FF2B5EF4-FFF2-40B4-BE49-F238E27FC236}">
                    <a16:creationId xmlns:a16="http://schemas.microsoft.com/office/drawing/2014/main" id="{46419F9F-3EEC-45FF-98BB-4F20D5347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1" name="Freeform 12">
                <a:extLst>
                  <a:ext uri="{FF2B5EF4-FFF2-40B4-BE49-F238E27FC236}">
                    <a16:creationId xmlns:a16="http://schemas.microsoft.com/office/drawing/2014/main" id="{1E081BCD-31AF-4E94-966D-497357D221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2" name="Freeform 13">
                <a:extLst>
                  <a:ext uri="{FF2B5EF4-FFF2-40B4-BE49-F238E27FC236}">
                    <a16:creationId xmlns:a16="http://schemas.microsoft.com/office/drawing/2014/main" id="{5082EAA7-B95F-462F-8307-2C9EC1C35A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3" name="Freeform 14">
                <a:extLst>
                  <a:ext uri="{FF2B5EF4-FFF2-40B4-BE49-F238E27FC236}">
                    <a16:creationId xmlns:a16="http://schemas.microsoft.com/office/drawing/2014/main" id="{E9A57125-4B73-448E-B7B7-94380A928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4" name="Freeform 15">
                <a:extLst>
                  <a:ext uri="{FF2B5EF4-FFF2-40B4-BE49-F238E27FC236}">
                    <a16:creationId xmlns:a16="http://schemas.microsoft.com/office/drawing/2014/main" id="{7290E834-81F0-42A1-B66B-33D4580573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5" name="Line 16">
                <a:extLst>
                  <a:ext uri="{FF2B5EF4-FFF2-40B4-BE49-F238E27FC236}">
                    <a16:creationId xmlns:a16="http://schemas.microsoft.com/office/drawing/2014/main" id="{C9FA5563-6ED2-4EAC-A8ED-DF71850ACD9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6" name="Freeform 17">
                <a:extLst>
                  <a:ext uri="{FF2B5EF4-FFF2-40B4-BE49-F238E27FC236}">
                    <a16:creationId xmlns:a16="http://schemas.microsoft.com/office/drawing/2014/main" id="{50479572-5CA3-41F4-8BDC-F039335C2C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7" name="Freeform 18">
                <a:extLst>
                  <a:ext uri="{FF2B5EF4-FFF2-40B4-BE49-F238E27FC236}">
                    <a16:creationId xmlns:a16="http://schemas.microsoft.com/office/drawing/2014/main" id="{4156CB6F-DF65-4A51-A840-7A4177BDF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8" name="Freeform 19">
                <a:extLst>
                  <a:ext uri="{FF2B5EF4-FFF2-40B4-BE49-F238E27FC236}">
                    <a16:creationId xmlns:a16="http://schemas.microsoft.com/office/drawing/2014/main" id="{9252974F-88C0-4CAA-A42D-E94E2B7A6D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9" name="Freeform 20">
                <a:extLst>
                  <a:ext uri="{FF2B5EF4-FFF2-40B4-BE49-F238E27FC236}">
                    <a16:creationId xmlns:a16="http://schemas.microsoft.com/office/drawing/2014/main" id="{DE3974B2-2875-4AFE-A30A-6EE823E579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0" name="Rectangle 21">
                <a:extLst>
                  <a:ext uri="{FF2B5EF4-FFF2-40B4-BE49-F238E27FC236}">
                    <a16:creationId xmlns:a16="http://schemas.microsoft.com/office/drawing/2014/main" id="{948A52FE-E1B0-4297-BBBE-C860B4E3D3F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sp>
            <p:nvSpPr>
              <p:cNvPr id="41" name="Freeform 22">
                <a:extLst>
                  <a:ext uri="{FF2B5EF4-FFF2-40B4-BE49-F238E27FC236}">
                    <a16:creationId xmlns:a16="http://schemas.microsoft.com/office/drawing/2014/main" id="{C6E71B5D-6B02-417C-A0CF-4447C55F27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2" name="Freeform 23">
                <a:extLst>
                  <a:ext uri="{FF2B5EF4-FFF2-40B4-BE49-F238E27FC236}">
                    <a16:creationId xmlns:a16="http://schemas.microsoft.com/office/drawing/2014/main" id="{0FB94710-B373-451B-84A2-947DDB4564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3" name="Freeform 24">
                <a:extLst>
                  <a:ext uri="{FF2B5EF4-FFF2-40B4-BE49-F238E27FC236}">
                    <a16:creationId xmlns:a16="http://schemas.microsoft.com/office/drawing/2014/main" id="{4E47778B-FD55-4A2C-A53F-E548158C89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4" name="Freeform 25">
                <a:extLst>
                  <a:ext uri="{FF2B5EF4-FFF2-40B4-BE49-F238E27FC236}">
                    <a16:creationId xmlns:a16="http://schemas.microsoft.com/office/drawing/2014/main" id="{DA2A4F49-8FC4-4F12-8707-A6CC117E58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5" name="Freeform 26">
                <a:extLst>
                  <a:ext uri="{FF2B5EF4-FFF2-40B4-BE49-F238E27FC236}">
                    <a16:creationId xmlns:a16="http://schemas.microsoft.com/office/drawing/2014/main" id="{2293D140-51FA-484D-8464-785D8FD3DD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6" name="Freeform 27">
                <a:extLst>
                  <a:ext uri="{FF2B5EF4-FFF2-40B4-BE49-F238E27FC236}">
                    <a16:creationId xmlns:a16="http://schemas.microsoft.com/office/drawing/2014/main" id="{AA66B21A-3C7F-426E-9C38-C0D6AEF1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7" name="Freeform 28">
                <a:extLst>
                  <a:ext uri="{FF2B5EF4-FFF2-40B4-BE49-F238E27FC236}">
                    <a16:creationId xmlns:a16="http://schemas.microsoft.com/office/drawing/2014/main" id="{F22F8B0E-04B8-4D29-9E19-CACDAE6ABD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8" name="Freeform 29">
                <a:extLst>
                  <a:ext uri="{FF2B5EF4-FFF2-40B4-BE49-F238E27FC236}">
                    <a16:creationId xmlns:a16="http://schemas.microsoft.com/office/drawing/2014/main" id="{E0D8C2CC-1759-4605-B3C9-DA4B1EF250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9" name="Freeform 30">
                <a:extLst>
                  <a:ext uri="{FF2B5EF4-FFF2-40B4-BE49-F238E27FC236}">
                    <a16:creationId xmlns:a16="http://schemas.microsoft.com/office/drawing/2014/main" id="{547A4BC3-AA95-4A78-AC23-65A4CE843B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0" name="Freeform 31">
                <a:extLst>
                  <a:ext uri="{FF2B5EF4-FFF2-40B4-BE49-F238E27FC236}">
                    <a16:creationId xmlns:a16="http://schemas.microsoft.com/office/drawing/2014/main" id="{93059BC9-C7C3-41F9-8BBA-7BF49FF602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grpSp>
        <p:grpSp>
          <p:nvGrpSpPr>
            <p:cNvPr id="13" name="Group 12">
              <a:extLst>
                <a:ext uri="{FF2B5EF4-FFF2-40B4-BE49-F238E27FC236}">
                  <a16:creationId xmlns:a16="http://schemas.microsoft.com/office/drawing/2014/main" id="{F335FE01-8192-4D2A-93F8-2F680F728C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4" name="Freeform 32">
                <a:extLst>
                  <a:ext uri="{FF2B5EF4-FFF2-40B4-BE49-F238E27FC236}">
                    <a16:creationId xmlns:a16="http://schemas.microsoft.com/office/drawing/2014/main" id="{A150A82A-9896-4D5B-BAA5-0A7ECD078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5" name="Freeform 33">
                <a:extLst>
                  <a:ext uri="{FF2B5EF4-FFF2-40B4-BE49-F238E27FC236}">
                    <a16:creationId xmlns:a16="http://schemas.microsoft.com/office/drawing/2014/main" id="{82641EF7-9CDB-40BE-A964-13F866165C3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6" name="Freeform 34">
                <a:extLst>
                  <a:ext uri="{FF2B5EF4-FFF2-40B4-BE49-F238E27FC236}">
                    <a16:creationId xmlns:a16="http://schemas.microsoft.com/office/drawing/2014/main" id="{A1D1CF16-B5BD-4021-9BA9-637569FC80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7" name="Freeform 35">
                <a:extLst>
                  <a:ext uri="{FF2B5EF4-FFF2-40B4-BE49-F238E27FC236}">
                    <a16:creationId xmlns:a16="http://schemas.microsoft.com/office/drawing/2014/main" id="{FF13F72C-CC27-48A0-AC55-686AB9153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8" name="Freeform 36">
                <a:extLst>
                  <a:ext uri="{FF2B5EF4-FFF2-40B4-BE49-F238E27FC236}">
                    <a16:creationId xmlns:a16="http://schemas.microsoft.com/office/drawing/2014/main" id="{0EC3BA8B-33ED-483D-935C-170AD0C4DC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9" name="Freeform 37">
                <a:extLst>
                  <a:ext uri="{FF2B5EF4-FFF2-40B4-BE49-F238E27FC236}">
                    <a16:creationId xmlns:a16="http://schemas.microsoft.com/office/drawing/2014/main" id="{C4C451E6-48CE-4642-B51D-FE4484087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0" name="Freeform 38">
                <a:extLst>
                  <a:ext uri="{FF2B5EF4-FFF2-40B4-BE49-F238E27FC236}">
                    <a16:creationId xmlns:a16="http://schemas.microsoft.com/office/drawing/2014/main" id="{0F88F098-E44C-4A45-AE2B-595A7B8527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1" name="Freeform 39">
                <a:extLst>
                  <a:ext uri="{FF2B5EF4-FFF2-40B4-BE49-F238E27FC236}">
                    <a16:creationId xmlns:a16="http://schemas.microsoft.com/office/drawing/2014/main" id="{5B782B5D-8B67-4CD5-A0B3-8067BBB3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2" name="Freeform 40">
                <a:extLst>
                  <a:ext uri="{FF2B5EF4-FFF2-40B4-BE49-F238E27FC236}">
                    <a16:creationId xmlns:a16="http://schemas.microsoft.com/office/drawing/2014/main" id="{897A4906-0942-4CD6-840D-0915E0C4D0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3" name="Rectangle 41">
                <a:extLst>
                  <a:ext uri="{FF2B5EF4-FFF2-40B4-BE49-F238E27FC236}">
                    <a16:creationId xmlns:a16="http://schemas.microsoft.com/office/drawing/2014/main" id="{D1131789-2DD5-462E-9FC9-E25021F5CFB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grpSp>
      </p:grpSp>
      <p:sp useBgFill="1">
        <p:nvSpPr>
          <p:cNvPr id="112" name="Rectangle 51">
            <a:extLst>
              <a:ext uri="{FF2B5EF4-FFF2-40B4-BE49-F238E27FC236}">
                <a16:creationId xmlns:a16="http://schemas.microsoft.com/office/drawing/2014/main" id="{E9B448F0-DA06-4165-AB5F-4330A20E0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3" name="Picture 2">
            <a:extLst>
              <a:ext uri="{FF2B5EF4-FFF2-40B4-BE49-F238E27FC236}">
                <a16:creationId xmlns:a16="http://schemas.microsoft.com/office/drawing/2014/main" id="{92D83638-A467-411A-9C31-FE9A111CD8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6="http://schemas.microsoft.com/office/drawing/2014/main" xmlns:p14="http://schemas.microsoft.com/office/powerpoint/2010/main" xmlns:a14="http://schemas.microsoft.com/office/drawing/2010/main" xmlns="">
                <a:solidFill>
                  <a:srgbClr val="FFFFFF"/>
                </a:solidFill>
              </a14:hiddenFill>
            </a:ext>
          </a:extLst>
        </p:spPr>
      </p:pic>
      <p:grpSp>
        <p:nvGrpSpPr>
          <p:cNvPr id="114" name="Group 55">
            <a:extLst>
              <a:ext uri="{FF2B5EF4-FFF2-40B4-BE49-F238E27FC236}">
                <a16:creationId xmlns:a16="http://schemas.microsoft.com/office/drawing/2014/main" id="{2576BCDF-119F-4EB5-83D7-ED823C93EB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solidFill>
            <a:schemeClr val="tx2">
              <a:alpha val="45000"/>
            </a:schemeClr>
          </a:solidFill>
        </p:grpSpPr>
        <p:sp>
          <p:nvSpPr>
            <p:cNvPr id="57" name="Rectangle 5">
              <a:extLst>
                <a:ext uri="{FF2B5EF4-FFF2-40B4-BE49-F238E27FC236}">
                  <a16:creationId xmlns:a16="http://schemas.microsoft.com/office/drawing/2014/main" id="{43D63E8F-FD8A-4CE3-B7C9-3E9E2B66B5F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58" name="Freeform 6">
              <a:extLst>
                <a:ext uri="{FF2B5EF4-FFF2-40B4-BE49-F238E27FC236}">
                  <a16:creationId xmlns:a16="http://schemas.microsoft.com/office/drawing/2014/main" id="{D107D890-1831-46D8-90FB-F2FC0B2884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9" name="Freeform 7">
              <a:extLst>
                <a:ext uri="{FF2B5EF4-FFF2-40B4-BE49-F238E27FC236}">
                  <a16:creationId xmlns:a16="http://schemas.microsoft.com/office/drawing/2014/main" id="{02440904-A4EC-4F72-8E22-AAF4D9DB5C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0" name="Freeform 8">
              <a:extLst>
                <a:ext uri="{FF2B5EF4-FFF2-40B4-BE49-F238E27FC236}">
                  <a16:creationId xmlns:a16="http://schemas.microsoft.com/office/drawing/2014/main" id="{625E9C1F-1569-416B-A85C-FA1434872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1" name="Freeform 9">
              <a:extLst>
                <a:ext uri="{FF2B5EF4-FFF2-40B4-BE49-F238E27FC236}">
                  <a16:creationId xmlns:a16="http://schemas.microsoft.com/office/drawing/2014/main" id="{3A186C77-43BF-4B1B-8170-48944F30575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2" name="Freeform 10">
              <a:extLst>
                <a:ext uri="{FF2B5EF4-FFF2-40B4-BE49-F238E27FC236}">
                  <a16:creationId xmlns:a16="http://schemas.microsoft.com/office/drawing/2014/main" id="{FA8D72C1-8526-44B4-9333-5E0057ECC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3" name="Freeform 11">
              <a:extLst>
                <a:ext uri="{FF2B5EF4-FFF2-40B4-BE49-F238E27FC236}">
                  <a16:creationId xmlns:a16="http://schemas.microsoft.com/office/drawing/2014/main" id="{790E4BA0-9C47-48B6-AA4A-8FC22DA954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4" name="Freeform 12">
              <a:extLst>
                <a:ext uri="{FF2B5EF4-FFF2-40B4-BE49-F238E27FC236}">
                  <a16:creationId xmlns:a16="http://schemas.microsoft.com/office/drawing/2014/main" id="{FD051475-431F-4B9D-94C6-7B49A69582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5" name="Freeform 13">
              <a:extLst>
                <a:ext uri="{FF2B5EF4-FFF2-40B4-BE49-F238E27FC236}">
                  <a16:creationId xmlns:a16="http://schemas.microsoft.com/office/drawing/2014/main" id="{82255D2F-85A1-4A19-8BC4-EB2715F36C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6" name="Freeform 14">
              <a:extLst>
                <a:ext uri="{FF2B5EF4-FFF2-40B4-BE49-F238E27FC236}">
                  <a16:creationId xmlns:a16="http://schemas.microsoft.com/office/drawing/2014/main" id="{EBC3A004-9794-4EFA-83F0-989248797C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7" name="Freeform 15">
              <a:extLst>
                <a:ext uri="{FF2B5EF4-FFF2-40B4-BE49-F238E27FC236}">
                  <a16:creationId xmlns:a16="http://schemas.microsoft.com/office/drawing/2014/main" id="{6EFD9FC3-E11A-44E3-BCAC-A07F3C601F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8" name="Line 16">
              <a:extLst>
                <a:ext uri="{FF2B5EF4-FFF2-40B4-BE49-F238E27FC236}">
                  <a16:creationId xmlns:a16="http://schemas.microsoft.com/office/drawing/2014/main" id="{AB6AB6F7-6592-4028-B349-1C0E53A29C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69" name="Freeform 17">
              <a:extLst>
                <a:ext uri="{FF2B5EF4-FFF2-40B4-BE49-F238E27FC236}">
                  <a16:creationId xmlns:a16="http://schemas.microsoft.com/office/drawing/2014/main" id="{6C2415E6-F914-4C11-B48B-4910AA6CA6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0" name="Freeform 18">
              <a:extLst>
                <a:ext uri="{FF2B5EF4-FFF2-40B4-BE49-F238E27FC236}">
                  <a16:creationId xmlns:a16="http://schemas.microsoft.com/office/drawing/2014/main" id="{2412013C-072A-489E-851A-CFEF91A9A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1" name="Freeform 19">
              <a:extLst>
                <a:ext uri="{FF2B5EF4-FFF2-40B4-BE49-F238E27FC236}">
                  <a16:creationId xmlns:a16="http://schemas.microsoft.com/office/drawing/2014/main" id="{DE93DF9F-296F-4DE4-8813-D8C04DE4C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2" name="Freeform 20">
              <a:extLst>
                <a:ext uri="{FF2B5EF4-FFF2-40B4-BE49-F238E27FC236}">
                  <a16:creationId xmlns:a16="http://schemas.microsoft.com/office/drawing/2014/main" id="{F440D966-5030-460C-9916-BF9B915421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3" name="Rectangle 21">
              <a:extLst>
                <a:ext uri="{FF2B5EF4-FFF2-40B4-BE49-F238E27FC236}">
                  <a16:creationId xmlns:a16="http://schemas.microsoft.com/office/drawing/2014/main" id="{1EFE245D-BA05-4F4D-A6E8-40739F48E76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74" name="Freeform 22">
              <a:extLst>
                <a:ext uri="{FF2B5EF4-FFF2-40B4-BE49-F238E27FC236}">
                  <a16:creationId xmlns:a16="http://schemas.microsoft.com/office/drawing/2014/main" id="{ED67811C-F735-441C-98A6-2517EC099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5" name="Freeform 23">
              <a:extLst>
                <a:ext uri="{FF2B5EF4-FFF2-40B4-BE49-F238E27FC236}">
                  <a16:creationId xmlns:a16="http://schemas.microsoft.com/office/drawing/2014/main" id="{3070FC44-32F9-470F-A131-868F3F1DB7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6" name="Freeform 24">
              <a:extLst>
                <a:ext uri="{FF2B5EF4-FFF2-40B4-BE49-F238E27FC236}">
                  <a16:creationId xmlns:a16="http://schemas.microsoft.com/office/drawing/2014/main" id="{95FB52C7-C779-4E3F-978C-4595FEF86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7" name="Freeform 25">
              <a:extLst>
                <a:ext uri="{FF2B5EF4-FFF2-40B4-BE49-F238E27FC236}">
                  <a16:creationId xmlns:a16="http://schemas.microsoft.com/office/drawing/2014/main" id="{D4EB1759-62AC-4B24-9DC6-E4F8737E89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8" name="Freeform 26">
              <a:extLst>
                <a:ext uri="{FF2B5EF4-FFF2-40B4-BE49-F238E27FC236}">
                  <a16:creationId xmlns:a16="http://schemas.microsoft.com/office/drawing/2014/main" id="{7BF6FB39-864B-4F58-86E8-790E16FB3C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9" name="Freeform 27">
              <a:extLst>
                <a:ext uri="{FF2B5EF4-FFF2-40B4-BE49-F238E27FC236}">
                  <a16:creationId xmlns:a16="http://schemas.microsoft.com/office/drawing/2014/main" id="{5FE4FA46-B51C-43DA-87FC-2644ED11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0" name="Freeform 28">
              <a:extLst>
                <a:ext uri="{FF2B5EF4-FFF2-40B4-BE49-F238E27FC236}">
                  <a16:creationId xmlns:a16="http://schemas.microsoft.com/office/drawing/2014/main" id="{25DD1322-2D3A-4E7B-B23B-B4F96E02C29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1" name="Freeform 29">
              <a:extLst>
                <a:ext uri="{FF2B5EF4-FFF2-40B4-BE49-F238E27FC236}">
                  <a16:creationId xmlns:a16="http://schemas.microsoft.com/office/drawing/2014/main" id="{6E4FFBEB-52BB-494D-AD99-A0F072AB6F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2" name="Freeform 30">
              <a:extLst>
                <a:ext uri="{FF2B5EF4-FFF2-40B4-BE49-F238E27FC236}">
                  <a16:creationId xmlns:a16="http://schemas.microsoft.com/office/drawing/2014/main" id="{7DE92406-3F65-4333-BAAA-A9A7B5AEE9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15" name="Freeform 31">
              <a:extLst>
                <a:ext uri="{FF2B5EF4-FFF2-40B4-BE49-F238E27FC236}">
                  <a16:creationId xmlns:a16="http://schemas.microsoft.com/office/drawing/2014/main" id="{B8B0FFC4-D1BB-4BB9-A224-BB78BFD338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E2C1A8E2-2572-42B2-A972-38BC313113EA}"/>
              </a:ext>
            </a:extLst>
          </p:cNvPr>
          <p:cNvSpPr>
            <a:spLocks noGrp="1"/>
          </p:cNvSpPr>
          <p:nvPr>
            <p:ph type="title"/>
          </p:nvPr>
        </p:nvSpPr>
        <p:spPr>
          <a:xfrm>
            <a:off x="1141411" y="748240"/>
            <a:ext cx="9906000" cy="1117073"/>
          </a:xfrm>
        </p:spPr>
        <p:txBody>
          <a:bodyPr vert="horz" lIns="91440" tIns="45720" rIns="91440" bIns="45720" rtlCol="0" anchor="ctr">
            <a:normAutofit/>
          </a:bodyPr>
          <a:lstStyle/>
          <a:p>
            <a:pPr algn="ctr"/>
            <a:r>
              <a:rPr lang="en-US" sz="4000" b="1" u="sng"/>
              <a:t>Problem Statement:</a:t>
            </a:r>
          </a:p>
        </p:txBody>
      </p:sp>
      <p:sp>
        <p:nvSpPr>
          <p:cNvPr id="3" name="Content Placeholder 2">
            <a:extLst>
              <a:ext uri="{FF2B5EF4-FFF2-40B4-BE49-F238E27FC236}">
                <a16:creationId xmlns:a16="http://schemas.microsoft.com/office/drawing/2014/main" id="{3A642269-0DFE-457C-BD72-2B8BF97DC7C0}"/>
              </a:ext>
            </a:extLst>
          </p:cNvPr>
          <p:cNvSpPr>
            <a:spLocks noGrp="1"/>
          </p:cNvSpPr>
          <p:nvPr>
            <p:ph sz="half" idx="1"/>
          </p:nvPr>
        </p:nvSpPr>
        <p:spPr>
          <a:xfrm>
            <a:off x="1206500" y="2249487"/>
            <a:ext cx="9840911" cy="3541714"/>
          </a:xfrm>
        </p:spPr>
        <p:txBody>
          <a:bodyPr vert="horz" lIns="91440" tIns="45720" rIns="91440" bIns="45720" rtlCol="0" anchor="t">
            <a:normAutofit/>
          </a:bodyPr>
          <a:lstStyle/>
          <a:p>
            <a:pPr marL="185420" lvl="1" indent="0">
              <a:buNone/>
            </a:pPr>
            <a:r>
              <a:rPr lang="en-US"/>
              <a:t>One of the major concerns of caregivers who tend to special needs individuals is how to find an affordable solution to prevent them from wandering from their safe environment. According to statistics, </a:t>
            </a:r>
            <a:r>
              <a:rPr lang="en-US">
                <a:ln>
                  <a:solidFill>
                    <a:prstClr val="black">
                      <a:lumMod val="75000"/>
                      <a:lumOff val="25000"/>
                      <a:alpha val="10000"/>
                    </a:prstClr>
                  </a:solidFill>
                </a:ln>
              </a:rPr>
              <a:t>"roughly 50 percent of children between the ages of 4 and 10 with autism wander at some point. More than half of these wandering children go missing – often into dangerous situations." (autismspeaks.org) </a:t>
            </a:r>
          </a:p>
          <a:p>
            <a:pPr marL="185420" lvl="1" indent="0">
              <a:buNone/>
            </a:pPr>
            <a:endParaRPr lang="en-US" u="sng">
              <a:ln>
                <a:solidFill>
                  <a:prstClr val="black">
                    <a:lumMod val="75000"/>
                    <a:lumOff val="25000"/>
                    <a:alpha val="10000"/>
                  </a:prstClr>
                </a:solidFill>
              </a:ln>
            </a:endParaRPr>
          </a:p>
          <a:p>
            <a:pPr marL="185420" lvl="1" indent="0">
              <a:buNone/>
            </a:pPr>
            <a:r>
              <a:rPr lang="en-US" u="sng">
                <a:ln>
                  <a:solidFill>
                    <a:prstClr val="black">
                      <a:lumMod val="75000"/>
                      <a:lumOff val="25000"/>
                      <a:alpha val="10000"/>
                    </a:prstClr>
                  </a:solidFill>
                </a:ln>
              </a:rPr>
              <a:t>Target Audience:</a:t>
            </a:r>
          </a:p>
          <a:p>
            <a:pPr marL="185420" lvl="1" indent="0">
              <a:buNone/>
            </a:pPr>
            <a:r>
              <a:rPr lang="en-US">
                <a:ln>
                  <a:solidFill>
                    <a:prstClr val="black">
                      <a:lumMod val="75000"/>
                      <a:lumOff val="25000"/>
                      <a:alpha val="10000"/>
                    </a:prstClr>
                  </a:solidFill>
                </a:ln>
              </a:rPr>
              <a:t>Parents/Caregivers</a:t>
            </a:r>
          </a:p>
        </p:txBody>
      </p:sp>
      <p:sp>
        <p:nvSpPr>
          <p:cNvPr id="4" name="Slide Number Placeholder 3">
            <a:extLst>
              <a:ext uri="{FF2B5EF4-FFF2-40B4-BE49-F238E27FC236}">
                <a16:creationId xmlns:a16="http://schemas.microsoft.com/office/drawing/2014/main" id="{3E5A8EFA-732E-40B6-9D28-8744040DFDA7}"/>
              </a:ext>
            </a:extLst>
          </p:cNvPr>
          <p:cNvSpPr>
            <a:spLocks noGrp="1"/>
          </p:cNvSpPr>
          <p:nvPr>
            <p:ph type="sldNum" sz="quarter" idx="12"/>
          </p:nvPr>
        </p:nvSpPr>
        <p:spPr>
          <a:xfrm>
            <a:off x="10276321" y="5883274"/>
            <a:ext cx="771089" cy="365125"/>
          </a:xfrm>
        </p:spPr>
        <p:txBody>
          <a:bodyPr vert="horz" lIns="91440" tIns="45720" rIns="91440" bIns="45720" rtlCol="0" anchor="ctr">
            <a:normAutofit/>
          </a:bodyPr>
          <a:lstStyle/>
          <a:p>
            <a:pPr>
              <a:spcAft>
                <a:spcPts val="600"/>
              </a:spcAft>
            </a:pPr>
            <a:fld id="{5D84065D-F351-4B03-BD91-D8A6B8D4B362}" type="slidenum">
              <a:rPr lang="en-US" kern="1200">
                <a:solidFill>
                  <a:schemeClr val="tx1"/>
                </a:solidFill>
                <a:latin typeface="+mn-lt"/>
                <a:ea typeface="+mn-ea"/>
                <a:cs typeface="+mn-cs"/>
              </a:rPr>
              <a:pPr>
                <a:spcAft>
                  <a:spcPts val="600"/>
                </a:spcAft>
              </a:pPr>
              <a:t>3</a:t>
            </a:fld>
            <a:endParaRPr lang="en-US" kern="1200">
              <a:solidFill>
                <a:schemeClr val="tx1"/>
              </a:solidFill>
              <a:latin typeface="+mn-lt"/>
              <a:ea typeface="+mn-ea"/>
              <a:cs typeface="+mn-cs"/>
            </a:endParaRPr>
          </a:p>
        </p:txBody>
      </p:sp>
      <p:grpSp>
        <p:nvGrpSpPr>
          <p:cNvPr id="116" name="Group 84">
            <a:extLst>
              <a:ext uri="{FF2B5EF4-FFF2-40B4-BE49-F238E27FC236}">
                <a16:creationId xmlns:a16="http://schemas.microsoft.com/office/drawing/2014/main" id="{8DB4BB99-C854-45F9-BED1-63D15E3A24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solidFill>
            <a:schemeClr val="tx2">
              <a:alpha val="45000"/>
            </a:schemeClr>
          </a:solidFill>
        </p:grpSpPr>
        <p:sp>
          <p:nvSpPr>
            <p:cNvPr id="86" name="Freeform 32">
              <a:extLst>
                <a:ext uri="{FF2B5EF4-FFF2-40B4-BE49-F238E27FC236}">
                  <a16:creationId xmlns:a16="http://schemas.microsoft.com/office/drawing/2014/main" id="{5D1CCC4C-284C-4BF6-97D9-D97467463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7" name="Freeform 33">
              <a:extLst>
                <a:ext uri="{FF2B5EF4-FFF2-40B4-BE49-F238E27FC236}">
                  <a16:creationId xmlns:a16="http://schemas.microsoft.com/office/drawing/2014/main" id="{35D82D1B-EB09-4028-9107-D60B547C7B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8" name="Freeform 34">
              <a:extLst>
                <a:ext uri="{FF2B5EF4-FFF2-40B4-BE49-F238E27FC236}">
                  <a16:creationId xmlns:a16="http://schemas.microsoft.com/office/drawing/2014/main" id="{1389EE93-8059-437E-8507-7557AD68FB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9" name="Freeform 35">
              <a:extLst>
                <a:ext uri="{FF2B5EF4-FFF2-40B4-BE49-F238E27FC236}">
                  <a16:creationId xmlns:a16="http://schemas.microsoft.com/office/drawing/2014/main" id="{377C05DC-75FF-4426-A34F-DBF0C7E7BE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0" name="Freeform 36">
              <a:extLst>
                <a:ext uri="{FF2B5EF4-FFF2-40B4-BE49-F238E27FC236}">
                  <a16:creationId xmlns:a16="http://schemas.microsoft.com/office/drawing/2014/main" id="{03D385C8-866D-437D-91B1-2E3ECDD88E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1" name="Freeform 37">
              <a:extLst>
                <a:ext uri="{FF2B5EF4-FFF2-40B4-BE49-F238E27FC236}">
                  <a16:creationId xmlns:a16="http://schemas.microsoft.com/office/drawing/2014/main" id="{3F649CBB-748F-4C79-A14F-C531C40B08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2" name="Freeform 38">
              <a:extLst>
                <a:ext uri="{FF2B5EF4-FFF2-40B4-BE49-F238E27FC236}">
                  <a16:creationId xmlns:a16="http://schemas.microsoft.com/office/drawing/2014/main" id="{7F4622C0-84AF-41F1-9128-FE73CADD36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3" name="Freeform 39">
              <a:extLst>
                <a:ext uri="{FF2B5EF4-FFF2-40B4-BE49-F238E27FC236}">
                  <a16:creationId xmlns:a16="http://schemas.microsoft.com/office/drawing/2014/main" id="{CC6F29C1-A471-4CDE-8C21-E4B15C5EF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4" name="Freeform 40">
              <a:extLst>
                <a:ext uri="{FF2B5EF4-FFF2-40B4-BE49-F238E27FC236}">
                  <a16:creationId xmlns:a16="http://schemas.microsoft.com/office/drawing/2014/main" id="{67F5B7DA-86C7-4AE0-96B6-D7F5AA51E2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5" name="Rectangle 41">
              <a:extLst>
                <a:ext uri="{FF2B5EF4-FFF2-40B4-BE49-F238E27FC236}">
                  <a16:creationId xmlns:a16="http://schemas.microsoft.com/office/drawing/2014/main" id="{0FA481E3-0439-484A-AC9B-19D58B98E49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grpSp>
    </p:spTree>
    <p:extLst>
      <p:ext uri="{BB962C8B-B14F-4D97-AF65-F5344CB8AC3E}">
        <p14:creationId xmlns:p14="http://schemas.microsoft.com/office/powerpoint/2010/main" val="149197357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C892AB0-7D6D-4FC9-9105-0CB427161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807353E4-FA19-40CB-8AF8-3A8E6704BE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2533" y="0"/>
            <a:ext cx="598488" cy="1981201"/>
            <a:chOff x="194733" y="0"/>
            <a:chExt cx="598488" cy="1981201"/>
          </a:xfrm>
        </p:grpSpPr>
        <p:sp>
          <p:nvSpPr>
            <p:cNvPr id="12" name="Freeform 35">
              <a:extLst>
                <a:ext uri="{FF2B5EF4-FFF2-40B4-BE49-F238E27FC236}">
                  <a16:creationId xmlns:a16="http://schemas.microsoft.com/office/drawing/2014/main" id="{697D009D-8E70-460A-BE57-321BB0764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85221" y="0"/>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13" name="Freeform 36">
              <a:extLst>
                <a:ext uri="{FF2B5EF4-FFF2-40B4-BE49-F238E27FC236}">
                  <a16:creationId xmlns:a16="http://schemas.microsoft.com/office/drawing/2014/main" id="{D0001F35-F282-403E-8D08-0D204D851F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526521" y="1141413"/>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14" name="Freeform 38">
              <a:extLst>
                <a:ext uri="{FF2B5EF4-FFF2-40B4-BE49-F238E27FC236}">
                  <a16:creationId xmlns:a16="http://schemas.microsoft.com/office/drawing/2014/main" id="{3F8A69A2-2D15-40CD-8C14-A18643ABA5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9996" y="1792288"/>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5" name="Freeform 39">
              <a:extLst>
                <a:ext uri="{FF2B5EF4-FFF2-40B4-BE49-F238E27FC236}">
                  <a16:creationId xmlns:a16="http://schemas.microsoft.com/office/drawing/2014/main" id="{B665CA2A-9D55-4786-9343-EB46672627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94733" y="0"/>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16" name="Freeform 40">
              <a:extLst>
                <a:ext uri="{FF2B5EF4-FFF2-40B4-BE49-F238E27FC236}">
                  <a16:creationId xmlns:a16="http://schemas.microsoft.com/office/drawing/2014/main" id="{CEE9BD85-96DF-4CDF-BC0F-C4E46062B3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602721" y="24288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17" name="Rectangle 41">
              <a:extLst>
                <a:ext uri="{FF2B5EF4-FFF2-40B4-BE49-F238E27FC236}">
                  <a16:creationId xmlns:a16="http://schemas.microsoft.com/office/drawing/2014/main" id="{6BB6F5E5-6CA3-4B20-86A7-1174D6E71F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flipV="1">
              <a:off x="693208" y="0"/>
              <a:ext cx="23813" cy="252413"/>
            </a:xfrm>
            <a:prstGeom prst="rect">
              <a:avLst/>
            </a:prstGeom>
            <a:solidFill>
              <a:schemeClr val="tx2">
                <a:alpha val="80000"/>
              </a:schemeClr>
            </a:solidFill>
            <a:ln>
              <a:noFill/>
            </a:ln>
          </p:spPr>
        </p:sp>
      </p:grpSp>
      <p:grpSp>
        <p:nvGrpSpPr>
          <p:cNvPr id="19" name="Group 18">
            <a:extLst>
              <a:ext uri="{FF2B5EF4-FFF2-40B4-BE49-F238E27FC236}">
                <a16:creationId xmlns:a16="http://schemas.microsoft.com/office/drawing/2014/main" id="{0328E69E-CE3D-4110-8BF7-AD3C0C10CB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85512" y="0"/>
            <a:ext cx="650875" cy="1730375"/>
            <a:chOff x="11347978" y="0"/>
            <a:chExt cx="650875" cy="1730375"/>
          </a:xfrm>
        </p:grpSpPr>
        <p:sp>
          <p:nvSpPr>
            <p:cNvPr id="20" name="Freeform 32">
              <a:extLst>
                <a:ext uri="{FF2B5EF4-FFF2-40B4-BE49-F238E27FC236}">
                  <a16:creationId xmlns:a16="http://schemas.microsoft.com/office/drawing/2014/main" id="{30F84C80-9E12-4460-B88F-D03839F0C8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67041"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21" name="Freeform 33">
              <a:extLst>
                <a:ext uri="{FF2B5EF4-FFF2-40B4-BE49-F238E27FC236}">
                  <a16:creationId xmlns:a16="http://schemas.microsoft.com/office/drawing/2014/main" id="{2F84C18C-5783-48FF-9DE0-FDA327CFC4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47978"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22" name="Freeform 34">
              <a:extLst>
                <a:ext uri="{FF2B5EF4-FFF2-40B4-BE49-F238E27FC236}">
                  <a16:creationId xmlns:a16="http://schemas.microsoft.com/office/drawing/2014/main" id="{08C6A855-346C-4589-9AD4-5E15BCBC7A2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4678"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3" name="Freeform 37">
              <a:extLst>
                <a:ext uri="{FF2B5EF4-FFF2-40B4-BE49-F238E27FC236}">
                  <a16:creationId xmlns:a16="http://schemas.microsoft.com/office/drawing/2014/main" id="{7E64BEE6-1157-421C-A02A-47639E4D9F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694053"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25" name="Group 24">
            <a:extLst>
              <a:ext uri="{FF2B5EF4-FFF2-40B4-BE49-F238E27FC236}">
                <a16:creationId xmlns:a16="http://schemas.microsoft.com/office/drawing/2014/main" id="{F64806C9-3599-45A7-BCFF-F762C54276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40267" y="5118101"/>
            <a:ext cx="650875" cy="1730375"/>
            <a:chOff x="118533" y="5118101"/>
            <a:chExt cx="650875" cy="1730375"/>
          </a:xfrm>
        </p:grpSpPr>
        <p:sp>
          <p:nvSpPr>
            <p:cNvPr id="26" name="Freeform 32">
              <a:extLst>
                <a:ext uri="{FF2B5EF4-FFF2-40B4-BE49-F238E27FC236}">
                  <a16:creationId xmlns:a16="http://schemas.microsoft.com/office/drawing/2014/main" id="{41D6E755-9558-4CAA-8F56-469D231C35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237596" y="6335713"/>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80000"/>
              </a:schemeClr>
            </a:solidFill>
            <a:ln>
              <a:noFill/>
            </a:ln>
          </p:spPr>
        </p:sp>
        <p:sp>
          <p:nvSpPr>
            <p:cNvPr id="27" name="Freeform 33">
              <a:extLst>
                <a:ext uri="{FF2B5EF4-FFF2-40B4-BE49-F238E27FC236}">
                  <a16:creationId xmlns:a16="http://schemas.microsoft.com/office/drawing/2014/main" id="{8FCD41C4-606C-446C-8C81-6353C64424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118533" y="622141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80000"/>
              </a:schemeClr>
            </a:solidFill>
            <a:ln>
              <a:noFill/>
            </a:ln>
          </p:spPr>
        </p:sp>
        <p:sp>
          <p:nvSpPr>
            <p:cNvPr id="28" name="Freeform 34">
              <a:extLst>
                <a:ext uri="{FF2B5EF4-FFF2-40B4-BE49-F238E27FC236}">
                  <a16:creationId xmlns:a16="http://schemas.microsoft.com/office/drawing/2014/main" id="{274CFBE4-CEA6-4C81-BB1E-83E1896771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flipV="1">
              <a:off x="385233" y="5118101"/>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29" name="Freeform 37">
              <a:extLst>
                <a:ext uri="{FF2B5EF4-FFF2-40B4-BE49-F238E27FC236}">
                  <a16:creationId xmlns:a16="http://schemas.microsoft.com/office/drawing/2014/main" id="{24813D3D-7B30-42F2-9065-1B40F140C7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464608" y="5299075"/>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80000"/>
              </a:schemeClr>
            </a:solidFill>
            <a:ln>
              <a:noFill/>
            </a:ln>
          </p:spPr>
        </p:sp>
      </p:grpSp>
      <p:grpSp>
        <p:nvGrpSpPr>
          <p:cNvPr id="31" name="Group 30">
            <a:extLst>
              <a:ext uri="{FF2B5EF4-FFF2-40B4-BE49-F238E27FC236}">
                <a16:creationId xmlns:a16="http://schemas.microsoft.com/office/drawing/2014/main" id="{1287AC97-A8E8-4B45-A50A-3057A88B40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1229445" y="4867275"/>
            <a:ext cx="598488" cy="1981201"/>
            <a:chOff x="11424178" y="4867275"/>
            <a:chExt cx="598488" cy="1981201"/>
          </a:xfrm>
        </p:grpSpPr>
        <p:sp>
          <p:nvSpPr>
            <p:cNvPr id="32" name="Freeform 35">
              <a:extLst>
                <a:ext uri="{FF2B5EF4-FFF2-40B4-BE49-F238E27FC236}">
                  <a16:creationId xmlns:a16="http://schemas.microsoft.com/office/drawing/2014/main" id="{57D70AA8-D36C-4DF9-B7D7-4E2C9BEFD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14666"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80000"/>
              </a:schemeClr>
            </a:solidFill>
            <a:ln>
              <a:noFill/>
            </a:ln>
          </p:spPr>
        </p:sp>
        <p:sp>
          <p:nvSpPr>
            <p:cNvPr id="33" name="Freeform 36">
              <a:extLst>
                <a:ext uri="{FF2B5EF4-FFF2-40B4-BE49-F238E27FC236}">
                  <a16:creationId xmlns:a16="http://schemas.microsoft.com/office/drawing/2014/main" id="{74D88556-8C5B-41AF-9FA0-92D2734708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55966"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80000"/>
              </a:schemeClr>
            </a:solidFill>
            <a:ln>
              <a:noFill/>
            </a:ln>
          </p:spPr>
        </p:sp>
        <p:sp>
          <p:nvSpPr>
            <p:cNvPr id="34" name="Freeform 38">
              <a:extLst>
                <a:ext uri="{FF2B5EF4-FFF2-40B4-BE49-F238E27FC236}">
                  <a16:creationId xmlns:a16="http://schemas.microsoft.com/office/drawing/2014/main" id="{17E00558-8912-48C6-8202-D8A2D854B7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19441"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5" name="Freeform 39">
              <a:extLst>
                <a:ext uri="{FF2B5EF4-FFF2-40B4-BE49-F238E27FC236}">
                  <a16:creationId xmlns:a16="http://schemas.microsoft.com/office/drawing/2014/main" id="{7E4C092A-90EF-4870-97FC-C2D97FD2CE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24178"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80000"/>
              </a:schemeClr>
            </a:solidFill>
            <a:ln>
              <a:noFill/>
            </a:ln>
          </p:spPr>
        </p:sp>
        <p:sp>
          <p:nvSpPr>
            <p:cNvPr id="36" name="Freeform 40">
              <a:extLst>
                <a:ext uri="{FF2B5EF4-FFF2-40B4-BE49-F238E27FC236}">
                  <a16:creationId xmlns:a16="http://schemas.microsoft.com/office/drawing/2014/main" id="{0C8C091A-4902-4B98-BB6B-AF6FA1174B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32166"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80000"/>
              </a:schemeClr>
            </a:solidFill>
            <a:ln>
              <a:noFill/>
            </a:ln>
          </p:spPr>
        </p:sp>
        <p:sp>
          <p:nvSpPr>
            <p:cNvPr id="37" name="Rectangle 41">
              <a:extLst>
                <a:ext uri="{FF2B5EF4-FFF2-40B4-BE49-F238E27FC236}">
                  <a16:creationId xmlns:a16="http://schemas.microsoft.com/office/drawing/2014/main" id="{50C57AA3-5B6E-4C49-9AE3-D130A25404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22653" y="6596063"/>
              <a:ext cx="23813" cy="252413"/>
            </a:xfrm>
            <a:prstGeom prst="rect">
              <a:avLst/>
            </a:prstGeom>
            <a:solidFill>
              <a:schemeClr val="tx2">
                <a:alpha val="80000"/>
              </a:schemeClr>
            </a:solidFill>
            <a:ln>
              <a:noFill/>
            </a:ln>
          </p:spPr>
        </p:sp>
      </p:grpSp>
      <p:sp>
        <p:nvSpPr>
          <p:cNvPr id="39" name="Rectangle 38">
            <a:extLst>
              <a:ext uri="{FF2B5EF4-FFF2-40B4-BE49-F238E27FC236}">
                <a16:creationId xmlns:a16="http://schemas.microsoft.com/office/drawing/2014/main" id="{6D29BE04-4454-4832-B83F-10D001BFF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 Diagonal Corner Rectangle 7">
            <a:extLst>
              <a:ext uri="{FF2B5EF4-FFF2-40B4-BE49-F238E27FC236}">
                <a16:creationId xmlns:a16="http://schemas.microsoft.com/office/drawing/2014/main" id="{98714CE9-3C2C-48E1-8B8F-CFB7735C43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2867" y="766234"/>
            <a:ext cx="10346266" cy="5325532"/>
          </a:xfrm>
          <a:prstGeom prst="round2DiagRect">
            <a:avLst>
              <a:gd name="adj1" fmla="val 4147"/>
              <a:gd name="adj2" fmla="val 0"/>
            </a:avLst>
          </a:prstGeom>
          <a:solidFill>
            <a:schemeClr val="bg2">
              <a:lumMod val="50000"/>
              <a:alpha val="80000"/>
            </a:schemeClr>
          </a:solidFill>
          <a:ln w="19050" cap="sq">
            <a:solidFill>
              <a:srgbClr val="FFFFFF">
                <a:alpha val="60000"/>
              </a:srgb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75FF2D-6DAF-4531-A002-DA19B28A7155}"/>
              </a:ext>
            </a:extLst>
          </p:cNvPr>
          <p:cNvSpPr>
            <a:spLocks noGrp="1"/>
          </p:cNvSpPr>
          <p:nvPr>
            <p:ph type="title"/>
          </p:nvPr>
        </p:nvSpPr>
        <p:spPr>
          <a:xfrm>
            <a:off x="1577445" y="1168078"/>
            <a:ext cx="9048219" cy="1092200"/>
          </a:xfrm>
        </p:spPr>
        <p:txBody>
          <a:bodyPr anchor="ctr">
            <a:normAutofit/>
          </a:bodyPr>
          <a:lstStyle/>
          <a:p>
            <a:pPr algn="ctr"/>
            <a:r>
              <a:rPr lang="en-US" b="1" u="sng">
                <a:solidFill>
                  <a:srgbClr val="FFFFFF"/>
                </a:solidFill>
                <a:latin typeface="Times New Roman"/>
                <a:cs typeface="Times New Roman"/>
              </a:rPr>
              <a:t>Objective: </a:t>
            </a:r>
            <a:br>
              <a:rPr lang="en-US" b="1" u="sng">
                <a:solidFill>
                  <a:srgbClr val="FFFFFF"/>
                </a:solidFill>
                <a:latin typeface="Times New Roman"/>
                <a:cs typeface="Times New Roman"/>
              </a:rPr>
            </a:br>
            <a:endParaRPr lang="en-US">
              <a:solidFill>
                <a:srgbClr val="FFFFFF"/>
              </a:solidFill>
            </a:endParaRPr>
          </a:p>
        </p:txBody>
      </p:sp>
      <p:sp>
        <p:nvSpPr>
          <p:cNvPr id="3" name="Content Placeholder 2">
            <a:extLst>
              <a:ext uri="{FF2B5EF4-FFF2-40B4-BE49-F238E27FC236}">
                <a16:creationId xmlns:a16="http://schemas.microsoft.com/office/drawing/2014/main" id="{47E2501B-29BF-40A7-8882-60ED1BB94AB1}"/>
              </a:ext>
            </a:extLst>
          </p:cNvPr>
          <p:cNvSpPr>
            <a:spLocks noGrp="1"/>
          </p:cNvSpPr>
          <p:nvPr>
            <p:ph idx="1"/>
          </p:nvPr>
        </p:nvSpPr>
        <p:spPr>
          <a:xfrm>
            <a:off x="1738842" y="1804752"/>
            <a:ext cx="9048218" cy="3033180"/>
          </a:xfrm>
        </p:spPr>
        <p:txBody>
          <a:bodyPr vert="horz" lIns="91440" tIns="45720" rIns="91440" bIns="45720" rtlCol="0" anchor="ctr">
            <a:normAutofit/>
          </a:bodyPr>
          <a:lstStyle/>
          <a:p>
            <a:pPr marL="37465" indent="0">
              <a:buNone/>
            </a:pPr>
            <a:r>
              <a:rPr lang="en-US" sz="2000">
                <a:ln>
                  <a:solidFill>
                    <a:prstClr val="black">
                      <a:lumMod val="75000"/>
                      <a:lumOff val="25000"/>
                      <a:alpha val="10000"/>
                    </a:prstClr>
                  </a:solidFill>
                </a:ln>
                <a:solidFill>
                  <a:srgbClr val="FFFFFF"/>
                </a:solidFill>
                <a:latin typeface="Times New Roman"/>
                <a:cs typeface="Times New Roman"/>
              </a:rPr>
              <a:t>The main goal of this project is to create an affordable, robust, and effective solution to locate special-needs individuals by investigating viability, performing a feasibility study, and implementing geo-location-based technology in a LoRaWAN (Long Range Wide Area Network) platform. </a:t>
            </a:r>
            <a:endParaRPr lang="en-US" sz="2000">
              <a:ln>
                <a:solidFill>
                  <a:prstClr val="black">
                    <a:lumMod val="75000"/>
                    <a:lumOff val="25000"/>
                    <a:alpha val="10000"/>
                  </a:prstClr>
                </a:solidFill>
              </a:ln>
              <a:solidFill>
                <a:srgbClr val="FFFFFF"/>
              </a:solidFill>
              <a:latin typeface="Times New Roman"/>
              <a:ea typeface="+mn-lt"/>
              <a:cs typeface="Times New Roman"/>
            </a:endParaRPr>
          </a:p>
          <a:p>
            <a:pPr marL="36830" indent="0">
              <a:buNone/>
            </a:pPr>
            <a:endParaRPr lang="en-US" sz="2000">
              <a:ln>
                <a:solidFill>
                  <a:prstClr val="black">
                    <a:lumMod val="75000"/>
                    <a:lumOff val="25000"/>
                    <a:alpha val="10000"/>
                  </a:prstClr>
                </a:solidFill>
              </a:ln>
              <a:solidFill>
                <a:srgbClr val="FFFFFF"/>
              </a:solidFill>
              <a:effectLst>
                <a:outerShdw blurRad="9525" dist="25400" dir="14640000" algn="tl" rotWithShape="0">
                  <a:prstClr val="black">
                    <a:alpha val="30000"/>
                  </a:prstClr>
                </a:outerShdw>
              </a:effectLst>
            </a:endParaRPr>
          </a:p>
        </p:txBody>
      </p:sp>
      <p:sp>
        <p:nvSpPr>
          <p:cNvPr id="4" name="Slide Number Placeholder 3">
            <a:extLst>
              <a:ext uri="{FF2B5EF4-FFF2-40B4-BE49-F238E27FC236}">
                <a16:creationId xmlns:a16="http://schemas.microsoft.com/office/drawing/2014/main" id="{7DE56AE3-BA0E-4C24-9BDE-93AE88E9DCF9}"/>
              </a:ext>
            </a:extLst>
          </p:cNvPr>
          <p:cNvSpPr>
            <a:spLocks noGrp="1"/>
          </p:cNvSpPr>
          <p:nvPr>
            <p:ph type="sldNum" sz="quarter" idx="12"/>
          </p:nvPr>
        </p:nvSpPr>
        <p:spPr>
          <a:xfrm>
            <a:off x="9854575" y="6354522"/>
            <a:ext cx="771089" cy="365125"/>
          </a:xfrm>
        </p:spPr>
        <p:txBody>
          <a:bodyPr>
            <a:normAutofit/>
          </a:bodyPr>
          <a:lstStyle/>
          <a:p>
            <a:pPr>
              <a:spcAft>
                <a:spcPts val="600"/>
              </a:spcAft>
            </a:pPr>
            <a:fld id="{E97799C9-84D9-46D2-A11E-BCF8A720529D}" type="slidenum">
              <a:rPr lang="en-US">
                <a:solidFill>
                  <a:srgbClr val="FFFFFF"/>
                </a:solidFill>
              </a:rPr>
              <a:pPr>
                <a:spcAft>
                  <a:spcPts val="600"/>
                </a:spcAft>
              </a:pPr>
              <a:t>4</a:t>
            </a:fld>
            <a:endParaRPr lang="en-US">
              <a:solidFill>
                <a:srgbClr val="FFFFFF"/>
              </a:solidFill>
            </a:endParaRPr>
          </a:p>
        </p:txBody>
      </p:sp>
    </p:spTree>
    <p:extLst>
      <p:ext uri="{BB962C8B-B14F-4D97-AF65-F5344CB8AC3E}">
        <p14:creationId xmlns:p14="http://schemas.microsoft.com/office/powerpoint/2010/main" val="279824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82" name="Rectangle 81">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6="http://schemas.microsoft.com/office/drawing/2014/main" xmlns:a14="http://schemas.microsoft.com/office/drawing/2010/main" xmlns:p14="http://schemas.microsoft.com/office/powerpoint/2010/main" xmlns="">
                  <a:solidFill>
                    <a:srgbClr val="FFFFFF"/>
                  </a:solidFill>
                </a14:hiddenFill>
              </a:ext>
            </a:extLst>
          </p:spPr>
        </p:pic>
      </p:grpSp>
      <p:sp>
        <p:nvSpPr>
          <p:cNvPr id="2" name="Title 1">
            <a:extLst>
              <a:ext uri="{FF2B5EF4-FFF2-40B4-BE49-F238E27FC236}">
                <a16:creationId xmlns:a16="http://schemas.microsoft.com/office/drawing/2014/main" id="{5AD6F273-D694-41A9-BBF4-21003013B10F}"/>
              </a:ext>
            </a:extLst>
          </p:cNvPr>
          <p:cNvSpPr>
            <a:spLocks noGrp="1"/>
          </p:cNvSpPr>
          <p:nvPr>
            <p:ph type="title"/>
          </p:nvPr>
        </p:nvSpPr>
        <p:spPr>
          <a:xfrm>
            <a:off x="4996697" y="618518"/>
            <a:ext cx="6050713" cy="1478570"/>
          </a:xfrm>
        </p:spPr>
        <p:txBody>
          <a:bodyPr>
            <a:normAutofit/>
          </a:bodyPr>
          <a:lstStyle/>
          <a:p>
            <a:r>
              <a:rPr lang="en-US" b="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Proposed Solution </a:t>
            </a:r>
          </a:p>
        </p:txBody>
      </p:sp>
      <p:pic>
        <p:nvPicPr>
          <p:cNvPr id="77" name="Picture 76">
            <a:extLst>
              <a:ext uri="{FF2B5EF4-FFF2-40B4-BE49-F238E27FC236}">
                <a16:creationId xmlns:a16="http://schemas.microsoft.com/office/drawing/2014/main" id="{AEC0261C-35E9-ED66-11EC-A44A09A31C37}"/>
              </a:ext>
            </a:extLst>
          </p:cNvPr>
          <p:cNvPicPr>
            <a:picLocks noChangeAspect="1"/>
          </p:cNvPicPr>
          <p:nvPr/>
        </p:nvPicPr>
        <p:blipFill rotWithShape="1">
          <a:blip r:embed="rId5"/>
          <a:srcRect l="16980" r="44999"/>
          <a:stretch/>
        </p:blipFill>
        <p:spPr>
          <a:xfrm>
            <a:off x="-5597" y="10"/>
            <a:ext cx="4635583" cy="6857990"/>
          </a:xfrm>
          <a:prstGeom prst="rect">
            <a:avLst/>
          </a:prstGeom>
        </p:spPr>
      </p:pic>
      <p:grpSp>
        <p:nvGrpSpPr>
          <p:cNvPr id="85" name="Group 84">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86" name="Rectangle 85">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miter lim="800000"/>
                  <a:headEnd/>
                  <a:tailEnd/>
                </a14:hiddenLine>
              </a:ext>
            </a:extLst>
          </p:spPr>
        </p:sp>
        <p:sp>
          <p:nvSpPr>
            <p:cNvPr id="87"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88"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89" name="Rectangle 88">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miter lim="800000"/>
                  <a:headEnd/>
                  <a:tailEnd/>
                </a14:hiddenLine>
              </a:ext>
            </a:extLst>
          </p:spPr>
        </p:sp>
        <p:sp>
          <p:nvSpPr>
            <p:cNvPr id="90"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1"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2"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3"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4"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5"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6"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7"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8"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99"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0"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1"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2"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3"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4"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5"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6"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7"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8"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09"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0"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1"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2"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3"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4" name="Rectangle 113">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miter lim="800000"/>
                  <a:headEnd/>
                  <a:tailEnd/>
                </a14:hiddenLine>
              </a:ext>
            </a:extLst>
          </p:spPr>
        </p:sp>
        <p:sp>
          <p:nvSpPr>
            <p:cNvPr id="115"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6"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7"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8"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19"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0"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1"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2"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3"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4"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5"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6" name="Rectangle 125">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miter lim="800000"/>
                  <a:headEnd/>
                  <a:tailEnd/>
                </a14:hiddenLine>
              </a:ext>
            </a:extLst>
          </p:spPr>
        </p:sp>
        <p:sp>
          <p:nvSpPr>
            <p:cNvPr id="127"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8"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29"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0"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1"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2"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3"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4"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5"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6"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7"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8"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sp>
          <p:nvSpPr>
            <p:cNvPr id="139"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6="http://schemas.microsoft.com/office/drawing/2014/main" xmlns:a14="http://schemas.microsoft.com/office/drawing/2010/main" xmlns:p14="http://schemas.microsoft.com/office/powerpoint/2010/main" xmlns="" w="9525">
                  <a:solidFill>
                    <a:srgbClr val="000000"/>
                  </a:solidFill>
                  <a:round/>
                  <a:headEnd/>
                  <a:tailEnd/>
                </a14:hiddenLine>
              </a:ext>
            </a:extLst>
          </p:spPr>
        </p:sp>
      </p:grpSp>
      <p:sp>
        <p:nvSpPr>
          <p:cNvPr id="43" name="Content Placeholder 2">
            <a:extLst>
              <a:ext uri="{FF2B5EF4-FFF2-40B4-BE49-F238E27FC236}">
                <a16:creationId xmlns:a16="http://schemas.microsoft.com/office/drawing/2014/main" id="{A4955A07-BAEF-42FC-AAF6-64C042DF8DE0}"/>
              </a:ext>
            </a:extLst>
          </p:cNvPr>
          <p:cNvSpPr>
            <a:spLocks noGrp="1"/>
          </p:cNvSpPr>
          <p:nvPr>
            <p:ph idx="1"/>
          </p:nvPr>
        </p:nvSpPr>
        <p:spPr>
          <a:xfrm>
            <a:off x="4968958" y="2249487"/>
            <a:ext cx="6078453" cy="3541714"/>
          </a:xfrm>
        </p:spPr>
        <p:txBody>
          <a:bodyPr vert="horz" lIns="91440" tIns="45720" rIns="91440" bIns="45720" rtlCol="0">
            <a:normAutofit/>
          </a:bodyPr>
          <a:lstStyle/>
          <a:p>
            <a:pPr marL="0" indent="0">
              <a:lnSpc>
                <a:spcPct val="110000"/>
              </a:lnSpc>
              <a:buNone/>
            </a:pPr>
            <a:r>
              <a:rPr lang="en-US" b="0" i="0">
                <a:effectLst/>
                <a:latin typeface="Time New Romans "/>
                <a:cs typeface="Times New Roman"/>
              </a:rPr>
              <a:t>Create a </a:t>
            </a:r>
            <a:r>
              <a:rPr lang="en-US" b="0" i="0" err="1">
                <a:effectLst/>
                <a:latin typeface="Time New Romans "/>
                <a:cs typeface="Times New Roman"/>
              </a:rPr>
              <a:t>LoRa</a:t>
            </a:r>
            <a:r>
              <a:rPr lang="en-US" baseline="30000">
                <a:latin typeface="Time New Romans "/>
                <a:cs typeface="Times New Roman"/>
              </a:rPr>
              <a:t> </a:t>
            </a:r>
            <a:r>
              <a:rPr lang="en-US" b="0" i="0">
                <a:effectLst/>
                <a:latin typeface="Time New Romans "/>
                <a:cs typeface="Times New Roman"/>
              </a:rPr>
              <a:t> </a:t>
            </a:r>
            <a:r>
              <a:rPr lang="en-US" b="0" i="0" err="1">
                <a:effectLst/>
                <a:latin typeface="Time New Romans "/>
                <a:cs typeface="Times New Roman"/>
              </a:rPr>
              <a:t>IoT</a:t>
            </a:r>
            <a:r>
              <a:rPr lang="en-US" b="0" i="0">
                <a:effectLst/>
                <a:latin typeface="Time New Romans "/>
                <a:cs typeface="Times New Roman"/>
              </a:rPr>
              <a:t> device that is suitable for wireless data communications that sends small amounts of data over long distances at a low data rate periodically.</a:t>
            </a:r>
          </a:p>
          <a:p>
            <a:pPr marL="0" indent="0">
              <a:lnSpc>
                <a:spcPct val="110000"/>
              </a:lnSpc>
              <a:buNone/>
            </a:pPr>
            <a:r>
              <a:rPr lang="en">
                <a:latin typeface="Time New Romans "/>
                <a:ea typeface="+mn-lt"/>
                <a:cs typeface="Times New Roman"/>
              </a:rPr>
              <a:t>This is a step into future network servers, with the </a:t>
            </a:r>
            <a:r>
              <a:rPr lang="en-US">
                <a:latin typeface="Time New Romans "/>
                <a:ea typeface="+mn-lt"/>
                <a:cs typeface="Times New Roman"/>
              </a:rPr>
              <a:t>focus</a:t>
            </a:r>
            <a:r>
              <a:rPr lang="en">
                <a:latin typeface="Time New Romans "/>
                <a:ea typeface="+mn-lt"/>
                <a:cs typeface="Times New Roman"/>
              </a:rPr>
              <a:t> being directed toward expanding a wider network coverage and a safer and secure private server.</a:t>
            </a:r>
          </a:p>
          <a:p>
            <a:pPr marL="0" indent="0">
              <a:lnSpc>
                <a:spcPct val="110000"/>
              </a:lnSpc>
              <a:buNone/>
            </a:pPr>
            <a:endParaRPr lang="en-US"/>
          </a:p>
          <a:p>
            <a:pPr>
              <a:lnSpc>
                <a:spcPct val="110000"/>
              </a:lnSpc>
            </a:pPr>
            <a:endParaRPr lang="en-US"/>
          </a:p>
        </p:txBody>
      </p:sp>
      <p:sp>
        <p:nvSpPr>
          <p:cNvPr id="3" name="Slide Number Placeholder 2">
            <a:extLst>
              <a:ext uri="{FF2B5EF4-FFF2-40B4-BE49-F238E27FC236}">
                <a16:creationId xmlns:a16="http://schemas.microsoft.com/office/drawing/2014/main" id="{A7869103-99B7-4003-9E09-C5B95CE76BF2}"/>
              </a:ext>
            </a:extLst>
          </p:cNvPr>
          <p:cNvSpPr>
            <a:spLocks noGrp="1"/>
          </p:cNvSpPr>
          <p:nvPr>
            <p:ph type="sldNum" sz="quarter" idx="12"/>
          </p:nvPr>
        </p:nvSpPr>
        <p:spPr>
          <a:xfrm>
            <a:off x="10276321" y="5883274"/>
            <a:ext cx="771089" cy="365125"/>
          </a:xfrm>
        </p:spPr>
        <p:txBody>
          <a:bodyPr>
            <a:normAutofit/>
          </a:bodyPr>
          <a:lstStyle/>
          <a:p>
            <a:pPr>
              <a:spcAft>
                <a:spcPts val="600"/>
              </a:spcAft>
            </a:pPr>
            <a:fld id="{E97799C9-84D9-46D2-A11E-BCF8A720529D}" type="slidenum">
              <a:rPr lang="en-US" smtClean="0"/>
              <a:pPr>
                <a:spcAft>
                  <a:spcPts val="600"/>
                </a:spcAft>
              </a:pPr>
              <a:t>5</a:t>
            </a:fld>
            <a:endParaRPr lang="en-US"/>
          </a:p>
        </p:txBody>
      </p:sp>
    </p:spTree>
    <p:extLst>
      <p:ext uri="{BB962C8B-B14F-4D97-AF65-F5344CB8AC3E}">
        <p14:creationId xmlns:p14="http://schemas.microsoft.com/office/powerpoint/2010/main" val="45418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FD9-2B6F-4D9E-AE1F-0C5D4A3C57E3}"/>
              </a:ext>
            </a:extLst>
          </p:cNvPr>
          <p:cNvSpPr>
            <a:spLocks noGrp="1"/>
          </p:cNvSpPr>
          <p:nvPr>
            <p:ph type="title"/>
          </p:nvPr>
        </p:nvSpPr>
        <p:spPr>
          <a:xfrm>
            <a:off x="350902" y="98899"/>
            <a:ext cx="11590932" cy="813847"/>
          </a:xfrm>
        </p:spPr>
        <p:txBody>
          <a:bodyPr>
            <a:normAutofit fontScale="90000"/>
          </a:bodyPr>
          <a:lstStyle/>
          <a:p>
            <a:r>
              <a:rPr lang="en-US" sz="4000" b="1">
                <a:ln>
                  <a:solidFill>
                    <a:schemeClr val="bg1"/>
                  </a:solidFill>
                </a:ln>
                <a:solidFill>
                  <a:srgbClr val="00FFFF"/>
                </a:solidFill>
                <a:latin typeface="Times New Roman" panose="02020603050405020304" pitchFamily="18" charset="0"/>
                <a:cs typeface="Times New Roman" panose="02020603050405020304" pitchFamily="18" charset="0"/>
              </a:rPr>
              <a:t>Marketing and Engineering Requirements</a:t>
            </a:r>
            <a:br>
              <a:rPr lang="en-US" sz="4000">
                <a:solidFill>
                  <a:srgbClr val="00FFFF"/>
                </a:solidFill>
                <a:latin typeface="Times New Roman" panose="02020603050405020304" pitchFamily="18" charset="0"/>
                <a:cs typeface="Times New Roman" panose="02020603050405020304" pitchFamily="18" charset="0"/>
              </a:rPr>
            </a:br>
            <a:endParaRPr lang="en-US">
              <a:solidFill>
                <a:srgbClr val="00FFFF"/>
              </a:solidFill>
            </a:endParaRPr>
          </a:p>
        </p:txBody>
      </p:sp>
      <p:graphicFrame>
        <p:nvGraphicFramePr>
          <p:cNvPr id="6" name="Table 6">
            <a:extLst>
              <a:ext uri="{FF2B5EF4-FFF2-40B4-BE49-F238E27FC236}">
                <a16:creationId xmlns:a16="http://schemas.microsoft.com/office/drawing/2014/main" id="{9B62AC82-FB60-43E8-AD4B-1C0B14AFB9A1}"/>
              </a:ext>
            </a:extLst>
          </p:cNvPr>
          <p:cNvGraphicFramePr>
            <a:graphicFrameLocks noGrp="1"/>
          </p:cNvGraphicFramePr>
          <p:nvPr>
            <p:extLst>
              <p:ext uri="{D42A27DB-BD31-4B8C-83A1-F6EECF244321}">
                <p14:modId xmlns:p14="http://schemas.microsoft.com/office/powerpoint/2010/main" val="1894339037"/>
              </p:ext>
            </p:extLst>
          </p:nvPr>
        </p:nvGraphicFramePr>
        <p:xfrm>
          <a:off x="404882" y="930266"/>
          <a:ext cx="11563662" cy="5372526"/>
        </p:xfrm>
        <a:graphic>
          <a:graphicData uri="http://schemas.openxmlformats.org/drawingml/2006/table">
            <a:tbl>
              <a:tblPr firstRow="1" bandRow="1">
                <a:tableStyleId>{3C2FFA5D-87B4-456A-9821-1D502468CF0F}</a:tableStyleId>
              </a:tblPr>
              <a:tblGrid>
                <a:gridCol w="3836374">
                  <a:extLst>
                    <a:ext uri="{9D8B030D-6E8A-4147-A177-3AD203B41FA5}">
                      <a16:colId xmlns:a16="http://schemas.microsoft.com/office/drawing/2014/main" val="3996916364"/>
                    </a:ext>
                  </a:extLst>
                </a:gridCol>
                <a:gridCol w="4306824">
                  <a:extLst>
                    <a:ext uri="{9D8B030D-6E8A-4147-A177-3AD203B41FA5}">
                      <a16:colId xmlns:a16="http://schemas.microsoft.com/office/drawing/2014/main" val="1196689796"/>
                    </a:ext>
                  </a:extLst>
                </a:gridCol>
                <a:gridCol w="3420464">
                  <a:extLst>
                    <a:ext uri="{9D8B030D-6E8A-4147-A177-3AD203B41FA5}">
                      <a16:colId xmlns:a16="http://schemas.microsoft.com/office/drawing/2014/main" val="3773931137"/>
                    </a:ext>
                  </a:extLst>
                </a:gridCol>
              </a:tblGrid>
              <a:tr h="51088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u="none" strike="noStrike">
                          <a:solidFill>
                            <a:schemeClr val="bg1"/>
                          </a:solidFill>
                          <a:effectLst/>
                        </a:rPr>
                        <a:t>Marketing Requirement </a:t>
                      </a:r>
                      <a:endParaRPr lang="en-US" sz="1400" b="1" u="none" strike="noStrike">
                        <a:solidFill>
                          <a:schemeClr val="bg1"/>
                        </a:solidFill>
                        <a:effectLst/>
                        <a:latin typeface="Times New Roman"/>
                        <a:cs typeface="Times New Roman"/>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u="none" strike="noStrike">
                          <a:solidFill>
                            <a:schemeClr val="bg1"/>
                          </a:solidFill>
                          <a:effectLst/>
                        </a:rPr>
                        <a:t>Engineering Requirement </a:t>
                      </a:r>
                      <a:endParaRPr lang="en-US" sz="1400" b="1" u="none" strike="noStrike">
                        <a:solidFill>
                          <a:schemeClr val="bg1"/>
                        </a:solidFill>
                        <a:effectLst/>
                        <a:latin typeface="Times New Roman"/>
                        <a:cs typeface="Times New Roman"/>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u="none" strike="noStrike">
                          <a:solidFill>
                            <a:schemeClr val="bg1"/>
                          </a:solidFill>
                          <a:effectLst/>
                        </a:rPr>
                        <a:t>Justification</a:t>
                      </a:r>
                      <a:endParaRPr lang="en-US" sz="1400" b="1" u="none" strike="noStrike">
                        <a:solidFill>
                          <a:schemeClr val="bg1"/>
                        </a:solidFill>
                        <a:effectLst/>
                        <a:latin typeface="Times New Roman"/>
                        <a:cs typeface="Times New Roman"/>
                      </a:endParaRPr>
                    </a:p>
                  </a:txBody>
                  <a:tcPr/>
                </a:tc>
                <a:extLst>
                  <a:ext uri="{0D108BD9-81ED-4DB2-BD59-A6C34878D82A}">
                    <a16:rowId xmlns:a16="http://schemas.microsoft.com/office/drawing/2014/main" val="690080293"/>
                  </a:ext>
                </a:extLst>
              </a:tr>
              <a:tr h="642725">
                <a:tc>
                  <a:txBody>
                    <a:bodyPr/>
                    <a:lstStyle/>
                    <a:p>
                      <a:pPr algn="ctr"/>
                      <a:r>
                        <a:rPr lang="en-US" sz="1400" b="1">
                          <a:solidFill>
                            <a:schemeClr val="bg1"/>
                          </a:solidFill>
                        </a:rPr>
                        <a:t>Reliable and consistent tracking system</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Effectively implement LoRaWAN/Cellular technology</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Detects individual’s location  </a:t>
                      </a:r>
                      <a:endParaRPr lang="en-US" sz="1400" b="1">
                        <a:solidFill>
                          <a:schemeClr val="bg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86300103"/>
                  </a:ext>
                </a:extLst>
              </a:tr>
              <a:tr h="593285">
                <a:tc>
                  <a:txBody>
                    <a:bodyPr/>
                    <a:lstStyle/>
                    <a:p>
                      <a:pPr algn="ctr"/>
                      <a:r>
                        <a:rPr lang="en-US" sz="1400" b="1">
                          <a:solidFill>
                            <a:schemeClr val="bg1"/>
                          </a:solidFill>
                        </a:rPr>
                        <a:t>Alert System through notifications</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Implementing geo fencing</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Alerts caregiver through a notification once child is out of range</a:t>
                      </a:r>
                      <a:endParaRPr lang="en-US" sz="1400" b="1">
                        <a:solidFill>
                          <a:schemeClr val="bg1"/>
                        </a:solidFill>
                        <a:latin typeface="Times New Roman"/>
                        <a:cs typeface="Times New Roman"/>
                      </a:endParaRPr>
                    </a:p>
                  </a:txBody>
                  <a:tcPr/>
                </a:tc>
                <a:extLst>
                  <a:ext uri="{0D108BD9-81ED-4DB2-BD59-A6C34878D82A}">
                    <a16:rowId xmlns:a16="http://schemas.microsoft.com/office/drawing/2014/main" val="3776718802"/>
                  </a:ext>
                </a:extLst>
              </a:tr>
              <a:tr h="906408">
                <a:tc>
                  <a:txBody>
                    <a:bodyPr/>
                    <a:lstStyle/>
                    <a:p>
                      <a:pPr algn="ctr"/>
                      <a:r>
                        <a:rPr lang="en-US" sz="1400" b="1">
                          <a:solidFill>
                            <a:schemeClr val="bg1"/>
                          </a:solidFill>
                        </a:rPr>
                        <a:t>Lightweight/Portable</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Peripheral Interface Controller (PIC) will fit in case</a:t>
                      </a:r>
                      <a:endParaRPr lang="en-US" sz="1400" b="1">
                        <a:solidFill>
                          <a:schemeClr val="bg1"/>
                        </a:solidFill>
                        <a:latin typeface="Times New Roman"/>
                        <a:cs typeface="Times New Roman"/>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a:solidFill>
                            <a:schemeClr val="bg1"/>
                          </a:solidFill>
                        </a:rPr>
                        <a:t>Device should be small enough to fit on a wristband</a:t>
                      </a:r>
                    </a:p>
                    <a:p>
                      <a:pPr algn="ctr"/>
                      <a:endParaRPr lang="en-US" sz="1400" b="1">
                        <a:solidFill>
                          <a:schemeClr val="bg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77774199"/>
                  </a:ext>
                </a:extLst>
              </a:tr>
              <a:tr h="69216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a:solidFill>
                            <a:schemeClr val="bg1"/>
                          </a:solidFill>
                        </a:rPr>
                        <a:t>Low cost and affordable</a:t>
                      </a:r>
                    </a:p>
                    <a:p>
                      <a:pPr marL="0" marR="0" lvl="0" indent="0" algn="ctr" rtl="0" eaLnBrk="1" fontAlgn="auto" latinLnBrk="0" hangingPunct="1">
                        <a:lnSpc>
                          <a:spcPct val="100000"/>
                        </a:lnSpc>
                        <a:spcBef>
                          <a:spcPts val="0"/>
                        </a:spcBef>
                        <a:spcAft>
                          <a:spcPts val="0"/>
                        </a:spcAft>
                        <a:buClrTx/>
                        <a:buSzTx/>
                        <a:buFontTx/>
                        <a:buNone/>
                      </a:pPr>
                      <a:r>
                        <a:rPr lang="en-US" sz="1400" b="1">
                          <a:solidFill>
                            <a:schemeClr val="bg1"/>
                          </a:solidFill>
                        </a:rPr>
                        <a:t> (No recurring monthly fees)</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Internet of Things (IoT) Network System</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The device prioritizes safety over profit </a:t>
                      </a:r>
                      <a:endParaRPr lang="en-US" sz="1400" b="1">
                        <a:solidFill>
                          <a:schemeClr val="bg1"/>
                        </a:solidFill>
                        <a:latin typeface="Times New Roman"/>
                        <a:cs typeface="Times New Roman"/>
                      </a:endParaRPr>
                    </a:p>
                  </a:txBody>
                  <a:tcPr/>
                </a:tc>
                <a:extLst>
                  <a:ext uri="{0D108BD9-81ED-4DB2-BD59-A6C34878D82A}">
                    <a16:rowId xmlns:a16="http://schemas.microsoft.com/office/drawing/2014/main" val="797699839"/>
                  </a:ext>
                </a:extLst>
              </a:tr>
              <a:tr h="840487">
                <a:tc>
                  <a:txBody>
                    <a:bodyPr/>
                    <a:lstStyle/>
                    <a:p>
                      <a:pPr algn="ctr"/>
                      <a:r>
                        <a:rPr lang="en-US" sz="1400" b="1">
                          <a:solidFill>
                            <a:schemeClr val="bg1"/>
                          </a:solidFill>
                        </a:rPr>
                        <a:t>Wider coverage than Wi-Fi or Bluetooth</a:t>
                      </a:r>
                      <a:endParaRPr lang="en-US" sz="1400" b="1">
                        <a:solidFill>
                          <a:schemeClr val="bg1"/>
                        </a:solidFill>
                        <a:latin typeface="Times New Roman"/>
                        <a:cs typeface="Times New Roman"/>
                      </a:endParaRP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solidFill>
                            <a:schemeClr val="bg1"/>
                          </a:solidFill>
                        </a:rPr>
                        <a:t>Long range communication coverage up to 10-20 meters implementing  geo-fencing</a:t>
                      </a:r>
                    </a:p>
                    <a:p>
                      <a:pPr algn="ctr"/>
                      <a:endParaRPr lang="en-US" sz="1400" b="1">
                        <a:solidFill>
                          <a:schemeClr val="bg1"/>
                        </a:solidFill>
                        <a:latin typeface="Times New Roman" panose="02020603050405020304" pitchFamily="18" charset="0"/>
                        <a:cs typeface="Times New Roman" panose="02020603050405020304" pitchFamily="18" charset="0"/>
                      </a:endParaRPr>
                    </a:p>
                  </a:txBody>
                  <a:tcPr/>
                </a:tc>
                <a:tc>
                  <a:txBody>
                    <a:bodyPr/>
                    <a:lstStyle/>
                    <a:p>
                      <a:pPr algn="ctr"/>
                      <a:r>
                        <a:rPr lang="en-US" sz="1400" b="1">
                          <a:solidFill>
                            <a:schemeClr val="bg1"/>
                          </a:solidFill>
                        </a:rPr>
                        <a:t>LoRaWAN covers up to 2 miles compared to Wi-Fi (less than 100 meters) or Bluetooth (about 10 meters)</a:t>
                      </a:r>
                      <a:endParaRPr lang="en-US" sz="1400" b="1">
                        <a:solidFill>
                          <a:schemeClr val="bg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27037447"/>
                  </a:ext>
                </a:extLst>
              </a:tr>
              <a:tr h="593285">
                <a:tc>
                  <a:txBody>
                    <a:bodyPr/>
                    <a:lstStyle/>
                    <a:p>
                      <a:pPr algn="ctr"/>
                      <a:r>
                        <a:rPr lang="en-US" sz="1400" b="1">
                          <a:solidFill>
                            <a:schemeClr val="bg1"/>
                          </a:solidFill>
                        </a:rPr>
                        <a:t>Sufficient battery life will last up to a week on single charge</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LoRaWAN platform allows Device to be operated with minimal battery power</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The device should be discoverable for enough time to be located</a:t>
                      </a:r>
                      <a:endParaRPr lang="en-US" sz="1400" b="1">
                        <a:solidFill>
                          <a:schemeClr val="bg1"/>
                        </a:solidFill>
                        <a:latin typeface="Times New Roman"/>
                        <a:cs typeface="Times New Roman"/>
                      </a:endParaRPr>
                    </a:p>
                  </a:txBody>
                  <a:tcPr/>
                </a:tc>
                <a:extLst>
                  <a:ext uri="{0D108BD9-81ED-4DB2-BD59-A6C34878D82A}">
                    <a16:rowId xmlns:a16="http://schemas.microsoft.com/office/drawing/2014/main" val="1901042221"/>
                  </a:ext>
                </a:extLst>
              </a:tr>
              <a:tr h="593285">
                <a:tc>
                  <a:txBody>
                    <a:bodyPr/>
                    <a:lstStyle/>
                    <a:p>
                      <a:pPr algn="ctr"/>
                      <a:r>
                        <a:rPr lang="en-US" sz="1400" b="1">
                          <a:solidFill>
                            <a:schemeClr val="bg1"/>
                          </a:solidFill>
                        </a:rPr>
                        <a:t>Cyber security considerations for all elements of the system</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Secure login to the app or cloud server</a:t>
                      </a:r>
                      <a:endParaRPr lang="en-US" sz="1400" b="1">
                        <a:solidFill>
                          <a:schemeClr val="bg1"/>
                        </a:solidFill>
                        <a:latin typeface="Times New Roman"/>
                        <a:cs typeface="Times New Roman"/>
                      </a:endParaRPr>
                    </a:p>
                  </a:txBody>
                  <a:tcPr/>
                </a:tc>
                <a:tc>
                  <a:txBody>
                    <a:bodyPr/>
                    <a:lstStyle/>
                    <a:p>
                      <a:pPr algn="ctr"/>
                      <a:r>
                        <a:rPr lang="en-US" sz="1400" b="1">
                          <a:solidFill>
                            <a:schemeClr val="bg1"/>
                          </a:solidFill>
                        </a:rPr>
                        <a:t>Only allow specific network devices </a:t>
                      </a:r>
                    </a:p>
                    <a:p>
                      <a:pPr algn="ctr"/>
                      <a:r>
                        <a:rPr lang="en-US" sz="1400" b="1">
                          <a:solidFill>
                            <a:schemeClr val="bg1"/>
                          </a:solidFill>
                          <a:latin typeface="Times New Roman"/>
                          <a:cs typeface="Times New Roman"/>
                        </a:rPr>
                        <a:t>(Private Network)</a:t>
                      </a:r>
                    </a:p>
                  </a:txBody>
                  <a:tcPr/>
                </a:tc>
                <a:extLst>
                  <a:ext uri="{0D108BD9-81ED-4DB2-BD59-A6C34878D82A}">
                    <a16:rowId xmlns:a16="http://schemas.microsoft.com/office/drawing/2014/main" val="3349559302"/>
                  </a:ext>
                </a:extLst>
              </a:tr>
            </a:tbl>
          </a:graphicData>
        </a:graphic>
      </p:graphicFrame>
      <p:sp>
        <p:nvSpPr>
          <p:cNvPr id="3" name="Slide Number Placeholder 2">
            <a:extLst>
              <a:ext uri="{FF2B5EF4-FFF2-40B4-BE49-F238E27FC236}">
                <a16:creationId xmlns:a16="http://schemas.microsoft.com/office/drawing/2014/main" id="{C051A6AB-5783-4878-A08E-A077EED80FB8}"/>
              </a:ext>
            </a:extLst>
          </p:cNvPr>
          <p:cNvSpPr>
            <a:spLocks noGrp="1"/>
          </p:cNvSpPr>
          <p:nvPr>
            <p:ph type="sldNum" sz="quarter" idx="12"/>
          </p:nvPr>
        </p:nvSpPr>
        <p:spPr/>
        <p:txBody>
          <a:bodyPr/>
          <a:lstStyle/>
          <a:p>
            <a:fld id="{D57F1E4F-1CFF-5643-939E-217C01CDF565}" type="slidenum">
              <a:rPr lang="en-US" smtClean="0"/>
              <a:pPr/>
              <a:t>6</a:t>
            </a:fld>
            <a:endParaRPr lang="en-US"/>
          </a:p>
        </p:txBody>
      </p:sp>
    </p:spTree>
    <p:extLst>
      <p:ext uri="{BB962C8B-B14F-4D97-AF65-F5344CB8AC3E}">
        <p14:creationId xmlns:p14="http://schemas.microsoft.com/office/powerpoint/2010/main" val="2068905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9F961-FA83-4844-A570-4285A18BC34B}"/>
              </a:ext>
            </a:extLst>
          </p:cNvPr>
          <p:cNvSpPr>
            <a:spLocks noGrp="1"/>
          </p:cNvSpPr>
          <p:nvPr>
            <p:ph type="title"/>
          </p:nvPr>
        </p:nvSpPr>
        <p:spPr/>
        <p:txBody>
          <a:bodyPr/>
          <a:lstStyle/>
          <a:p>
            <a:pPr algn="ctr"/>
            <a:r>
              <a:rPr lang="en-US" b="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Project Impact Summary</a:t>
            </a:r>
            <a:endParaRPr lang="en-US" b="1">
              <a:solidFill>
                <a:schemeClr val="bg1"/>
              </a:solidFill>
            </a:endParaRPr>
          </a:p>
        </p:txBody>
      </p:sp>
      <p:graphicFrame>
        <p:nvGraphicFramePr>
          <p:cNvPr id="3" name="Table 3">
            <a:extLst>
              <a:ext uri="{FF2B5EF4-FFF2-40B4-BE49-F238E27FC236}">
                <a16:creationId xmlns:a16="http://schemas.microsoft.com/office/drawing/2014/main" id="{291204A3-970B-46CD-AC0A-6C0B293AFA0A}"/>
              </a:ext>
            </a:extLst>
          </p:cNvPr>
          <p:cNvGraphicFramePr>
            <a:graphicFrameLocks noGrp="1"/>
          </p:cNvGraphicFramePr>
          <p:nvPr>
            <p:extLst>
              <p:ext uri="{D42A27DB-BD31-4B8C-83A1-F6EECF244321}">
                <p14:modId xmlns:p14="http://schemas.microsoft.com/office/powerpoint/2010/main" val="2744221274"/>
              </p:ext>
            </p:extLst>
          </p:nvPr>
        </p:nvGraphicFramePr>
        <p:xfrm>
          <a:off x="1629296" y="1986743"/>
          <a:ext cx="8744988" cy="3532909"/>
        </p:xfrm>
        <a:graphic>
          <a:graphicData uri="http://schemas.openxmlformats.org/drawingml/2006/table">
            <a:tbl>
              <a:tblPr firstRow="1" bandRow="1">
                <a:tableStyleId>{5C22544A-7EE6-4342-B048-85BDC9FD1C3A}</a:tableStyleId>
              </a:tblPr>
              <a:tblGrid>
                <a:gridCol w="4423940">
                  <a:extLst>
                    <a:ext uri="{9D8B030D-6E8A-4147-A177-3AD203B41FA5}">
                      <a16:colId xmlns:a16="http://schemas.microsoft.com/office/drawing/2014/main" val="1198621605"/>
                    </a:ext>
                  </a:extLst>
                </a:gridCol>
                <a:gridCol w="4321048">
                  <a:extLst>
                    <a:ext uri="{9D8B030D-6E8A-4147-A177-3AD203B41FA5}">
                      <a16:colId xmlns:a16="http://schemas.microsoft.com/office/drawing/2014/main" val="526667603"/>
                    </a:ext>
                  </a:extLst>
                </a:gridCol>
              </a:tblGrid>
              <a:tr h="442371">
                <a:tc>
                  <a:txBody>
                    <a:bodyPr/>
                    <a:lstStyle/>
                    <a:p>
                      <a:pPr algn="ctr"/>
                      <a:r>
                        <a:rPr lang="en-US" b="1">
                          <a:solidFill>
                            <a:schemeClr val="bg1"/>
                          </a:solidFill>
                          <a:latin typeface="Times New Roman"/>
                          <a:cs typeface="Times New Roman"/>
                        </a:rPr>
                        <a:t>Category</a:t>
                      </a:r>
                    </a:p>
                  </a:txBody>
                  <a:tcPr>
                    <a:solidFill>
                      <a:srgbClr val="00FFFF"/>
                    </a:solidFill>
                  </a:tcPr>
                </a:tc>
                <a:tc>
                  <a:txBody>
                    <a:bodyPr/>
                    <a:lstStyle/>
                    <a:p>
                      <a:pPr algn="ctr"/>
                      <a:r>
                        <a:rPr lang="en-US" b="1">
                          <a:solidFill>
                            <a:schemeClr val="bg1"/>
                          </a:solidFill>
                          <a:latin typeface="Times New Roman"/>
                          <a:cs typeface="Times New Roman"/>
                        </a:rPr>
                        <a:t>Project Applicability</a:t>
                      </a:r>
                    </a:p>
                  </a:txBody>
                  <a:tcPr>
                    <a:solidFill>
                      <a:srgbClr val="00FFFF"/>
                    </a:solidFill>
                  </a:tcPr>
                </a:tc>
                <a:extLst>
                  <a:ext uri="{0D108BD9-81ED-4DB2-BD59-A6C34878D82A}">
                    <a16:rowId xmlns:a16="http://schemas.microsoft.com/office/drawing/2014/main" val="4032300238"/>
                  </a:ext>
                </a:extLst>
              </a:tr>
              <a:tr h="442371">
                <a:tc>
                  <a:txBody>
                    <a:bodyPr/>
                    <a:lstStyle/>
                    <a:p>
                      <a:r>
                        <a:rPr lang="en-US" sz="1800" b="1">
                          <a:latin typeface="Times New Roman"/>
                          <a:cs typeface="Times New Roman"/>
                        </a:rPr>
                        <a:t>Public Health, Safety, and Welfare</a:t>
                      </a:r>
                    </a:p>
                  </a:txBody>
                  <a:tcPr/>
                </a:tc>
                <a:tc>
                  <a:txBody>
                    <a:bodyPr/>
                    <a:lstStyle/>
                    <a:p>
                      <a:pPr algn="ctr"/>
                      <a:r>
                        <a:rPr lang="en-US" sz="1800" b="1">
                          <a:latin typeface="Times New Roman"/>
                          <a:cs typeface="Times New Roman"/>
                        </a:rPr>
                        <a:t>X</a:t>
                      </a:r>
                    </a:p>
                  </a:txBody>
                  <a:tcPr/>
                </a:tc>
                <a:extLst>
                  <a:ext uri="{0D108BD9-81ED-4DB2-BD59-A6C34878D82A}">
                    <a16:rowId xmlns:a16="http://schemas.microsoft.com/office/drawing/2014/main" val="590592371"/>
                  </a:ext>
                </a:extLst>
              </a:tr>
              <a:tr h="442371">
                <a:tc>
                  <a:txBody>
                    <a:bodyPr/>
                    <a:lstStyle/>
                    <a:p>
                      <a:pPr algn="ctr"/>
                      <a:r>
                        <a:rPr lang="en-US" sz="1800" b="1">
                          <a:latin typeface="Times New Roman"/>
                          <a:cs typeface="Times New Roman"/>
                        </a:rPr>
                        <a:t>Global</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800" b="1">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02445669"/>
                  </a:ext>
                </a:extLst>
              </a:tr>
              <a:tr h="442371">
                <a:tc>
                  <a:txBody>
                    <a:bodyPr/>
                    <a:lstStyle/>
                    <a:p>
                      <a:pPr algn="ctr"/>
                      <a:r>
                        <a:rPr lang="en-US" sz="1800" b="1">
                          <a:latin typeface="Times New Roman"/>
                          <a:cs typeface="Times New Roman"/>
                        </a:rPr>
                        <a:t>Cultural</a:t>
                      </a:r>
                    </a:p>
                  </a:txBody>
                  <a:tcPr/>
                </a:tc>
                <a:tc>
                  <a:txBody>
                    <a:bodyPr/>
                    <a:lstStyle/>
                    <a:p>
                      <a:pPr algn="ctr"/>
                      <a:endParaRPr lang="en-US" sz="1800" b="1">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20288888"/>
                  </a:ext>
                </a:extLst>
              </a:tr>
              <a:tr h="442371">
                <a:tc>
                  <a:txBody>
                    <a:bodyPr/>
                    <a:lstStyle/>
                    <a:p>
                      <a:pPr algn="ctr"/>
                      <a:r>
                        <a:rPr lang="en-US" sz="1800" b="1">
                          <a:latin typeface="Times New Roman"/>
                          <a:cs typeface="Times New Roman"/>
                        </a:rPr>
                        <a:t>Social</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a:latin typeface="Times New Roman"/>
                          <a:cs typeface="Times New Roman"/>
                        </a:rPr>
                        <a:t>X</a:t>
                      </a:r>
                    </a:p>
                  </a:txBody>
                  <a:tcPr/>
                </a:tc>
                <a:extLst>
                  <a:ext uri="{0D108BD9-81ED-4DB2-BD59-A6C34878D82A}">
                    <a16:rowId xmlns:a16="http://schemas.microsoft.com/office/drawing/2014/main" val="3125905281"/>
                  </a:ext>
                </a:extLst>
              </a:tr>
              <a:tr h="442371">
                <a:tc>
                  <a:txBody>
                    <a:bodyPr/>
                    <a:lstStyle/>
                    <a:p>
                      <a:pPr algn="ctr"/>
                      <a:r>
                        <a:rPr lang="en-US" sz="1800" b="1">
                          <a:latin typeface="Times New Roman"/>
                          <a:cs typeface="Times New Roman"/>
                        </a:rPr>
                        <a:t>Environmental</a:t>
                      </a:r>
                    </a:p>
                  </a:txBody>
                  <a:tcPr/>
                </a:tc>
                <a:tc>
                  <a:txBody>
                    <a:bodyPr/>
                    <a:lstStyle/>
                    <a:p>
                      <a:pPr algn="ctr"/>
                      <a:endParaRPr lang="en-US" sz="1800" b="1">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8696188"/>
                  </a:ext>
                </a:extLst>
              </a:tr>
              <a:tr h="442371">
                <a:tc>
                  <a:txBody>
                    <a:bodyPr/>
                    <a:lstStyle/>
                    <a:p>
                      <a:pPr algn="ctr"/>
                      <a:r>
                        <a:rPr lang="en-US" sz="1800" b="1">
                          <a:latin typeface="Times New Roman"/>
                          <a:cs typeface="Times New Roman"/>
                        </a:rPr>
                        <a:t>Economic factors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b="1">
                          <a:latin typeface="Times New Roman"/>
                          <a:cs typeface="Times New Roman"/>
                        </a:rPr>
                        <a:t>X</a:t>
                      </a:r>
                    </a:p>
                  </a:txBody>
                  <a:tcPr/>
                </a:tc>
                <a:extLst>
                  <a:ext uri="{0D108BD9-81ED-4DB2-BD59-A6C34878D82A}">
                    <a16:rowId xmlns:a16="http://schemas.microsoft.com/office/drawing/2014/main" val="1548464937"/>
                  </a:ext>
                </a:extLst>
              </a:tr>
              <a:tr h="436312">
                <a:tc>
                  <a:txBody>
                    <a:bodyPr/>
                    <a:lstStyle/>
                    <a:p>
                      <a:pPr algn="ctr"/>
                      <a:r>
                        <a:rPr lang="en-US" sz="1800" b="1">
                          <a:latin typeface="Times New Roman"/>
                          <a:cs typeface="Times New Roman"/>
                        </a:rPr>
                        <a:t>Technical</a:t>
                      </a:r>
                    </a:p>
                  </a:txBody>
                  <a:tcPr/>
                </a:tc>
                <a:tc>
                  <a:txBody>
                    <a:bodyPr/>
                    <a:lstStyle/>
                    <a:p>
                      <a:pPr algn="ctr"/>
                      <a:r>
                        <a:rPr lang="en-US" sz="1800" b="1">
                          <a:latin typeface="Times New Roman"/>
                          <a:cs typeface="Times New Roman"/>
                        </a:rPr>
                        <a:t>X</a:t>
                      </a:r>
                    </a:p>
                  </a:txBody>
                  <a:tcPr/>
                </a:tc>
                <a:extLst>
                  <a:ext uri="{0D108BD9-81ED-4DB2-BD59-A6C34878D82A}">
                    <a16:rowId xmlns:a16="http://schemas.microsoft.com/office/drawing/2014/main" val="4209068985"/>
                  </a:ext>
                </a:extLst>
              </a:tr>
            </a:tbl>
          </a:graphicData>
        </a:graphic>
      </p:graphicFrame>
      <p:sp>
        <p:nvSpPr>
          <p:cNvPr id="4" name="Slide Number Placeholder 3">
            <a:extLst>
              <a:ext uri="{FF2B5EF4-FFF2-40B4-BE49-F238E27FC236}">
                <a16:creationId xmlns:a16="http://schemas.microsoft.com/office/drawing/2014/main" id="{E1160671-FBC2-4C5C-AFE0-D4C20E71A140}"/>
              </a:ext>
            </a:extLst>
          </p:cNvPr>
          <p:cNvSpPr>
            <a:spLocks noGrp="1"/>
          </p:cNvSpPr>
          <p:nvPr>
            <p:ph type="sldNum" sz="quarter" idx="12"/>
          </p:nvPr>
        </p:nvSpPr>
        <p:spPr/>
        <p:txBody>
          <a:bodyPr/>
          <a:lstStyle/>
          <a:p>
            <a:fld id="{D57F1E4F-1CFF-5643-939E-217C01CDF565}" type="slidenum">
              <a:rPr lang="en-US" smtClean="0"/>
              <a:pPr/>
              <a:t>7</a:t>
            </a:fld>
            <a:endParaRPr lang="en-US"/>
          </a:p>
        </p:txBody>
      </p:sp>
    </p:spTree>
    <p:extLst>
      <p:ext uri="{BB962C8B-B14F-4D97-AF65-F5344CB8AC3E}">
        <p14:creationId xmlns:p14="http://schemas.microsoft.com/office/powerpoint/2010/main" val="2322671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6D2F-06F0-440D-9F74-5290FD8D02BC}"/>
              </a:ext>
            </a:extLst>
          </p:cNvPr>
          <p:cNvSpPr>
            <a:spLocks noGrp="1"/>
          </p:cNvSpPr>
          <p:nvPr>
            <p:ph type="title"/>
          </p:nvPr>
        </p:nvSpPr>
        <p:spPr>
          <a:xfrm>
            <a:off x="1143001" y="-109789"/>
            <a:ext cx="9905998" cy="1478570"/>
          </a:xfrm>
        </p:spPr>
        <p:txBody>
          <a:bodyPr vert="horz" lIns="91440" tIns="45720" rIns="91440" bIns="45720" rtlCol="0" anchor="ctr">
            <a:normAutofit/>
          </a:bodyPr>
          <a:lstStyle/>
          <a:p>
            <a:r>
              <a:rPr lang="en-US" b="1">
                <a:ln>
                  <a:solidFill>
                    <a:schemeClr val="bg1"/>
                  </a:solidFill>
                </a:ln>
                <a:cs typeface="+mj-lt"/>
              </a:rPr>
              <a:t>Safety Impact</a:t>
            </a:r>
            <a:endParaRPr lang="en-US" b="1">
              <a:ln>
                <a:solidFill>
                  <a:schemeClr val="bg1"/>
                </a:solidFill>
              </a:ln>
            </a:endParaRPr>
          </a:p>
        </p:txBody>
      </p:sp>
      <p:sp>
        <p:nvSpPr>
          <p:cNvPr id="3" name="TextBox 2">
            <a:extLst>
              <a:ext uri="{FF2B5EF4-FFF2-40B4-BE49-F238E27FC236}">
                <a16:creationId xmlns:a16="http://schemas.microsoft.com/office/drawing/2014/main" id="{32FB87C7-7512-40CA-B952-ECEBF913062D}"/>
              </a:ext>
            </a:extLst>
          </p:cNvPr>
          <p:cNvSpPr txBox="1"/>
          <p:nvPr/>
        </p:nvSpPr>
        <p:spPr>
          <a:xfrm>
            <a:off x="913795" y="1732449"/>
            <a:ext cx="5546272" cy="4058751"/>
          </a:xfrm>
          <a:prstGeom prst="rect">
            <a:avLst/>
          </a:prstGeom>
        </p:spPr>
        <p:txBody>
          <a:bodyPr vert="horz" lIns="91440" tIns="45720" rIns="91440" bIns="45720" rtlCol="0" anchor="ctr">
            <a:normAutofit/>
          </a:bodyPr>
          <a:lstStyle/>
          <a:p>
            <a:pPr>
              <a:spcBef>
                <a:spcPct val="20000"/>
              </a:spcBef>
              <a:spcAft>
                <a:spcPts val="600"/>
              </a:spcAft>
              <a:buClr>
                <a:srgbClr val="4A92E4"/>
              </a:buClr>
              <a:buSzPct val="70000"/>
              <a:buFont typeface="Wingdings 2" charset="2"/>
            </a:pPr>
            <a:endParaRPr lang="en-US">
              <a:ln>
                <a:solidFill>
                  <a:prstClr val="black">
                    <a:lumMod val="75000"/>
                    <a:lumOff val="25000"/>
                    <a:alpha val="10000"/>
                  </a:prstClr>
                </a:solidFill>
              </a:ln>
              <a:solidFill>
                <a:schemeClr val="tx2"/>
              </a:solidFill>
              <a:effectLst>
                <a:outerShdw blurRad="9525" dist="25400" dir="14640000" algn="tl" rotWithShape="0">
                  <a:prstClr val="black">
                    <a:alpha val="30000"/>
                  </a:prstClr>
                </a:outerShdw>
              </a:effectLst>
            </a:endParaRPr>
          </a:p>
        </p:txBody>
      </p:sp>
      <p:sp>
        <p:nvSpPr>
          <p:cNvPr id="7" name="TextBox 6">
            <a:extLst>
              <a:ext uri="{FF2B5EF4-FFF2-40B4-BE49-F238E27FC236}">
                <a16:creationId xmlns:a16="http://schemas.microsoft.com/office/drawing/2014/main" id="{1A5B169F-93A3-4E76-B58F-BA247C8065E8}"/>
              </a:ext>
            </a:extLst>
          </p:cNvPr>
          <p:cNvSpPr txBox="1"/>
          <p:nvPr/>
        </p:nvSpPr>
        <p:spPr>
          <a:xfrm>
            <a:off x="954743" y="1755509"/>
            <a:ext cx="5141257"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200">
                <a:effectLst>
                  <a:outerShdw blurRad="38100" dist="38100" dir="2700000" algn="tl">
                    <a:srgbClr val="000000">
                      <a:alpha val="43137"/>
                    </a:srgbClr>
                  </a:outerShdw>
                </a:effectLst>
                <a:ea typeface="+mn-lt"/>
                <a:cs typeface="+mn-lt"/>
              </a:rPr>
              <a:t>Statistics show that roughly half of children with autism between the ages of 4 and 10 attempt to elope. </a:t>
            </a:r>
          </a:p>
          <a:p>
            <a:endParaRPr lang="en-US" sz="2200">
              <a:effectLst>
                <a:outerShdw blurRad="38100" dist="38100" dir="2700000" algn="tl">
                  <a:srgbClr val="000000">
                    <a:alpha val="43137"/>
                  </a:srgbClr>
                </a:outerShdw>
              </a:effectLst>
            </a:endParaRPr>
          </a:p>
          <a:p>
            <a:pPr marL="285750" indent="-285750">
              <a:buFont typeface="Arial"/>
              <a:buChar char="•"/>
            </a:pPr>
            <a:r>
              <a:rPr lang="en-US" sz="2200">
                <a:effectLst>
                  <a:outerShdw blurRad="38100" dist="38100" dir="2700000" algn="tl">
                    <a:srgbClr val="000000">
                      <a:alpha val="43137"/>
                    </a:srgbClr>
                  </a:outerShdw>
                </a:effectLst>
                <a:ea typeface="+mn-lt"/>
                <a:cs typeface="+mn-lt"/>
              </a:rPr>
              <a:t>Out of 808 reported autistic missing person cases of wandering in the US (2011-2016), 17% resulted in death.</a:t>
            </a:r>
          </a:p>
          <a:p>
            <a:endParaRPr lang="en-US" sz="2200">
              <a:effectLst>
                <a:outerShdw blurRad="38100" dist="38100" dir="2700000" algn="tl">
                  <a:srgbClr val="000000">
                    <a:alpha val="43137"/>
                  </a:srgbClr>
                </a:outerShdw>
              </a:effectLst>
              <a:ea typeface="+mn-lt"/>
              <a:cs typeface="+mn-lt"/>
            </a:endParaRPr>
          </a:p>
          <a:p>
            <a:pPr marL="285750" indent="-285750">
              <a:buFont typeface="Arial"/>
              <a:buChar char="•"/>
            </a:pPr>
            <a:r>
              <a:rPr lang="en-US" sz="2200">
                <a:effectLst>
                  <a:outerShdw blurRad="38100" dist="38100" dir="2700000" algn="tl">
                    <a:srgbClr val="000000">
                      <a:alpha val="43137"/>
                    </a:srgbClr>
                  </a:outerShdw>
                </a:effectLst>
              </a:rPr>
              <a:t>The goal for this project is to reduce these rates through the implementation of our device</a:t>
            </a:r>
          </a:p>
          <a:p>
            <a:endParaRPr lang="en-US" sz="2200">
              <a:solidFill>
                <a:schemeClr val="tx2"/>
              </a:solidFill>
              <a:ea typeface="+mn-lt"/>
              <a:cs typeface="+mn-lt"/>
            </a:endParaRPr>
          </a:p>
          <a:p>
            <a:pPr marL="285750" indent="-285750">
              <a:buFont typeface="Arial"/>
              <a:buChar char="•"/>
            </a:pPr>
            <a:endParaRPr lang="en-US" sz="2200">
              <a:solidFill>
                <a:schemeClr val="tx2"/>
              </a:solidFill>
              <a:ea typeface="+mn-lt"/>
              <a:cs typeface="+mn-lt"/>
            </a:endParaRPr>
          </a:p>
        </p:txBody>
      </p:sp>
      <p:pic>
        <p:nvPicPr>
          <p:cNvPr id="4" name="Picture 4" descr="Chart, line chart&#10;&#10;Description automatically generated">
            <a:extLst>
              <a:ext uri="{FF2B5EF4-FFF2-40B4-BE49-F238E27FC236}">
                <a16:creationId xmlns:a16="http://schemas.microsoft.com/office/drawing/2014/main" id="{152F8048-D7E0-4E2D-BB73-7B0CAABCFC99}"/>
              </a:ext>
            </a:extLst>
          </p:cNvPr>
          <p:cNvPicPr>
            <a:picLocks noChangeAspect="1"/>
          </p:cNvPicPr>
          <p:nvPr/>
        </p:nvPicPr>
        <p:blipFill>
          <a:blip r:embed="rId3"/>
          <a:stretch>
            <a:fillRect/>
          </a:stretch>
        </p:blipFill>
        <p:spPr>
          <a:xfrm>
            <a:off x="6357863" y="809561"/>
            <a:ext cx="4920342" cy="3576153"/>
          </a:xfrm>
          <a:prstGeom prst="rect">
            <a:avLst/>
          </a:prstGeom>
        </p:spPr>
      </p:pic>
      <p:sp>
        <p:nvSpPr>
          <p:cNvPr id="5" name="TextBox 4">
            <a:extLst>
              <a:ext uri="{FF2B5EF4-FFF2-40B4-BE49-F238E27FC236}">
                <a16:creationId xmlns:a16="http://schemas.microsoft.com/office/drawing/2014/main" id="{27D4C1CC-CBF9-4155-83C7-EB49DBED2CD7}"/>
              </a:ext>
            </a:extLst>
          </p:cNvPr>
          <p:cNvSpPr txBox="1"/>
          <p:nvPr/>
        </p:nvSpPr>
        <p:spPr>
          <a:xfrm>
            <a:off x="6625087" y="4606506"/>
            <a:ext cx="4804913" cy="369332"/>
          </a:xfrm>
          <a:prstGeom prst="rect">
            <a:avLst/>
          </a:prstGeom>
          <a:noFill/>
        </p:spPr>
        <p:txBody>
          <a:bodyPr wrap="square" lIns="91440" tIns="45720" rIns="91440" bIns="45720" rtlCol="0" anchor="t">
            <a:spAutoFit/>
          </a:bodyPr>
          <a:lstStyle/>
          <a:p>
            <a:endParaRPr lang="en-US">
              <a:effectLst>
                <a:outerShdw blurRad="38100" dist="38100" dir="2700000" algn="tl">
                  <a:srgbClr val="000000">
                    <a:alpha val="43137"/>
                  </a:srgbClr>
                </a:outerShdw>
              </a:effectLst>
            </a:endParaRPr>
          </a:p>
        </p:txBody>
      </p:sp>
      <p:sp>
        <p:nvSpPr>
          <p:cNvPr id="6" name="Slide Number Placeholder 5">
            <a:extLst>
              <a:ext uri="{FF2B5EF4-FFF2-40B4-BE49-F238E27FC236}">
                <a16:creationId xmlns:a16="http://schemas.microsoft.com/office/drawing/2014/main" id="{7315C750-17EB-4E7C-B3EF-390EA6B9E095}"/>
              </a:ext>
            </a:extLst>
          </p:cNvPr>
          <p:cNvSpPr>
            <a:spLocks noGrp="1"/>
          </p:cNvSpPr>
          <p:nvPr>
            <p:ph type="sldNum" sz="quarter" idx="12"/>
          </p:nvPr>
        </p:nvSpPr>
        <p:spPr/>
        <p:txBody>
          <a:bodyPr/>
          <a:lstStyle/>
          <a:p>
            <a:fld id="{D57F1E4F-1CFF-5643-939E-217C01CDF565}" type="slidenum">
              <a:rPr lang="en-US" smtClean="0"/>
              <a:pPr/>
              <a:t>8</a:t>
            </a:fld>
            <a:endParaRPr lang="en-US"/>
          </a:p>
        </p:txBody>
      </p:sp>
    </p:spTree>
    <p:extLst>
      <p:ext uri="{BB962C8B-B14F-4D97-AF65-F5344CB8AC3E}">
        <p14:creationId xmlns:p14="http://schemas.microsoft.com/office/powerpoint/2010/main" val="89643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30DD4-B78B-4AF8-88B6-C3C5E854BB67}"/>
              </a:ext>
            </a:extLst>
          </p:cNvPr>
          <p:cNvSpPr>
            <a:spLocks noGrp="1"/>
          </p:cNvSpPr>
          <p:nvPr>
            <p:ph type="title"/>
          </p:nvPr>
        </p:nvSpPr>
        <p:spPr>
          <a:xfrm>
            <a:off x="913795" y="609600"/>
            <a:ext cx="5978072" cy="970450"/>
          </a:xfrm>
        </p:spPr>
        <p:txBody>
          <a:bodyPr vert="horz" lIns="91440" tIns="45720" rIns="91440" bIns="45720" rtlCol="0" anchor="ctr">
            <a:normAutofit/>
          </a:bodyPr>
          <a:lstStyle/>
          <a:p>
            <a:r>
              <a:rPr lang="en-US" b="1">
                <a:ln>
                  <a:solidFill>
                    <a:schemeClr val="bg1"/>
                  </a:solidFill>
                </a:ln>
              </a:rPr>
              <a:t>Social Impact</a:t>
            </a:r>
          </a:p>
        </p:txBody>
      </p:sp>
      <p:sp>
        <p:nvSpPr>
          <p:cNvPr id="3" name="TextBox 2">
            <a:extLst>
              <a:ext uri="{FF2B5EF4-FFF2-40B4-BE49-F238E27FC236}">
                <a16:creationId xmlns:a16="http://schemas.microsoft.com/office/drawing/2014/main" id="{D387FA16-DEE9-47B4-9691-DE759E0C4BD2}"/>
              </a:ext>
            </a:extLst>
          </p:cNvPr>
          <p:cNvSpPr txBox="1"/>
          <p:nvPr/>
        </p:nvSpPr>
        <p:spPr>
          <a:xfrm>
            <a:off x="913795" y="1828801"/>
            <a:ext cx="5978072" cy="386604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spcBef>
                <a:spcPct val="20000"/>
              </a:spcBef>
              <a:spcAft>
                <a:spcPts val="600"/>
              </a:spcAft>
              <a:buClr>
                <a:srgbClr val="E7E66B"/>
              </a:buClr>
              <a:buSzPct val="70000"/>
              <a:buFont typeface="Wingdings 2" charset="2"/>
            </a:pPr>
            <a:endParaRPr lang="en-US" sz="2200">
              <a:ln>
                <a:solidFill>
                  <a:prstClr val="black">
                    <a:lumMod val="75000"/>
                    <a:lumOff val="25000"/>
                    <a:alpha val="10000"/>
                  </a:prstClr>
                </a:solidFill>
              </a:ln>
              <a:solidFill>
                <a:schemeClr val="tx2"/>
              </a:solidFill>
              <a:effectLst>
                <a:outerShdw blurRad="9525" dist="25400" dir="14640000" algn="tl" rotWithShape="0">
                  <a:prstClr val="black">
                    <a:alpha val="30000"/>
                  </a:prstClr>
                </a:outerShdw>
              </a:effectLst>
            </a:endParaRPr>
          </a:p>
          <a:p>
            <a:pPr marL="285750" indent="-285750">
              <a:spcBef>
                <a:spcPct val="20000"/>
              </a:spcBef>
              <a:spcAft>
                <a:spcPts val="600"/>
              </a:spcAft>
              <a:buClr>
                <a:srgbClr val="E7E66B"/>
              </a:buClr>
              <a:buSzPct val="70000"/>
              <a:buFont typeface="Wingdings 2" charset="2"/>
              <a:buChar char="•"/>
            </a:pPr>
            <a:r>
              <a:rPr lang="en-US" sz="2200">
                <a:ln>
                  <a:solidFill>
                    <a:schemeClr val="bg1">
                      <a:lumMod val="75000"/>
                      <a:lumOff val="25000"/>
                      <a:alpha val="10000"/>
                    </a:schemeClr>
                  </a:solidFill>
                </a:ln>
                <a:effectLst>
                  <a:outerShdw blurRad="38100" dist="38100" dir="2700000" algn="tl">
                    <a:srgbClr val="000000">
                      <a:alpha val="43137"/>
                    </a:srgbClr>
                  </a:outerShdw>
                </a:effectLst>
              </a:rPr>
              <a:t>According to Child Mind Institute, various parents stated that wandering is the most  stressful autistic behavior</a:t>
            </a:r>
          </a:p>
          <a:p>
            <a:pPr marL="285750" indent="-285750">
              <a:spcBef>
                <a:spcPct val="20000"/>
              </a:spcBef>
              <a:spcAft>
                <a:spcPts val="600"/>
              </a:spcAft>
              <a:buClr>
                <a:srgbClr val="E7E66B"/>
              </a:buClr>
              <a:buSzPct val="70000"/>
              <a:buFont typeface="Wingdings 2" charset="2"/>
              <a:buChar char="•"/>
            </a:pPr>
            <a:r>
              <a:rPr lang="en-US" sz="2200">
                <a:ln>
                  <a:solidFill>
                    <a:schemeClr val="bg1">
                      <a:lumMod val="75000"/>
                      <a:lumOff val="25000"/>
                      <a:alpha val="10000"/>
                    </a:schemeClr>
                  </a:solidFill>
                </a:ln>
                <a:effectLst>
                  <a:outerShdw blurRad="38100" dist="38100" dir="2700000" algn="tl">
                    <a:srgbClr val="000000">
                      <a:alpha val="43137"/>
                    </a:srgbClr>
                  </a:outerShdw>
                </a:effectLst>
              </a:rPr>
              <a:t>62% of parents of autistic children stated fear of their child wandering prevented them from participating in activities outside the home, increasing their social isolation</a:t>
            </a:r>
            <a:endParaRPr lang="en-US" sz="2200">
              <a:ln>
                <a:solidFill>
                  <a:prstClr val="black">
                    <a:lumMod val="75000"/>
                    <a:lumOff val="25000"/>
                    <a:alpha val="10000"/>
                  </a:prstClr>
                </a:solidFill>
              </a:ln>
              <a:effectLst>
                <a:outerShdw blurRad="38100" dist="38100" dir="2700000" algn="tl">
                  <a:srgbClr val="000000">
                    <a:alpha val="43137"/>
                  </a:srgbClr>
                </a:outerShdw>
              </a:effectLst>
            </a:endParaRPr>
          </a:p>
          <a:p>
            <a:pPr marL="285750" indent="-285750">
              <a:spcBef>
                <a:spcPct val="20000"/>
              </a:spcBef>
              <a:spcAft>
                <a:spcPts val="600"/>
              </a:spcAft>
              <a:buClr>
                <a:srgbClr val="E7E66B"/>
              </a:buClr>
              <a:buSzPct val="70000"/>
              <a:buFont typeface="Wingdings 2" charset="2"/>
              <a:buChar char="•"/>
            </a:pPr>
            <a:r>
              <a:rPr lang="en-US" sz="2200">
                <a:ln>
                  <a:solidFill>
                    <a:schemeClr val="bg1">
                      <a:lumMod val="75000"/>
                      <a:lumOff val="25000"/>
                      <a:alpha val="10000"/>
                    </a:schemeClr>
                  </a:solidFill>
                </a:ln>
                <a:effectLst>
                  <a:outerShdw blurRad="38100" dist="38100" dir="2700000" algn="tl">
                    <a:srgbClr val="000000">
                      <a:alpha val="43137"/>
                    </a:srgbClr>
                  </a:outerShdw>
                </a:effectLst>
              </a:rPr>
              <a:t> 40% of these already exhausted parents said they lost sleep while worrying about a potential escape during the night.</a:t>
            </a:r>
            <a:endParaRPr lang="en-US" sz="2200">
              <a:ln>
                <a:solidFill>
                  <a:prstClr val="black">
                    <a:lumMod val="75000"/>
                    <a:lumOff val="25000"/>
                    <a:alpha val="10000"/>
                  </a:prstClr>
                </a:solidFill>
              </a:ln>
              <a:effectLst>
                <a:outerShdw blurRad="38100" dist="38100" dir="2700000" algn="tl">
                  <a:srgbClr val="000000">
                    <a:alpha val="43137"/>
                  </a:srgbClr>
                </a:outerShdw>
              </a:effectLst>
            </a:endParaRPr>
          </a:p>
          <a:p>
            <a:pPr>
              <a:spcBef>
                <a:spcPct val="20000"/>
              </a:spcBef>
              <a:spcAft>
                <a:spcPts val="600"/>
              </a:spcAft>
              <a:buClr>
                <a:srgbClr val="E7E66B"/>
              </a:buClr>
              <a:buSzPct val="70000"/>
            </a:pPr>
            <a:endParaRPr lang="en-US" sz="2200">
              <a:ln>
                <a:solidFill>
                  <a:prstClr val="black">
                    <a:lumMod val="75000"/>
                    <a:lumOff val="25000"/>
                    <a:alpha val="10000"/>
                  </a:prstClr>
                </a:solidFill>
              </a:ln>
              <a:solidFill>
                <a:schemeClr val="tx2"/>
              </a:solidFill>
              <a:effectLst>
                <a:outerShdw blurRad="9525" dist="25400" dir="14640000" algn="tl" rotWithShape="0">
                  <a:prstClr val="black">
                    <a:alpha val="30000"/>
                  </a:prstClr>
                </a:outerShdw>
              </a:effectLst>
            </a:endParaRPr>
          </a:p>
        </p:txBody>
      </p:sp>
      <p:pic>
        <p:nvPicPr>
          <p:cNvPr id="2050" name="Picture 2" descr="Fox compares impeachment witnesses to &amp;quot;kids nobody plays with at recess.&amp;quot;  What about Trump&amp;#39;s posse?">
            <a:extLst>
              <a:ext uri="{FF2B5EF4-FFF2-40B4-BE49-F238E27FC236}">
                <a16:creationId xmlns:a16="http://schemas.microsoft.com/office/drawing/2014/main" id="{169F13FB-8E9B-479A-AA9F-DEB7E5257D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818" r="21313"/>
          <a:stretch/>
        </p:blipFill>
        <p:spPr bwMode="auto">
          <a:xfrm>
            <a:off x="7552945" y="643465"/>
            <a:ext cx="3995592" cy="510337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B0B3273-211F-41E1-96B8-52831741247E}"/>
              </a:ext>
            </a:extLst>
          </p:cNvPr>
          <p:cNvSpPr>
            <a:spLocks noGrp="1"/>
          </p:cNvSpPr>
          <p:nvPr>
            <p:ph type="sldNum" sz="quarter" idx="12"/>
          </p:nvPr>
        </p:nvSpPr>
        <p:spPr/>
        <p:txBody>
          <a:bodyPr/>
          <a:lstStyle/>
          <a:p>
            <a:fld id="{D57F1E4F-1CFF-5643-939E-217C01CDF565}" type="slidenum">
              <a:rPr lang="en-US" smtClean="0"/>
              <a:pPr/>
              <a:t>9</a:t>
            </a:fld>
            <a:endParaRPr lang="en-US"/>
          </a:p>
        </p:txBody>
      </p:sp>
    </p:spTree>
    <p:extLst>
      <p:ext uri="{BB962C8B-B14F-4D97-AF65-F5344CB8AC3E}">
        <p14:creationId xmlns:p14="http://schemas.microsoft.com/office/powerpoint/2010/main" val="500403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14" name="Picture 2">
            <a:extLst>
              <a:ext uri="{FF2B5EF4-FFF2-40B4-BE49-F238E27FC236}">
                <a16:creationId xmlns:a16="http://schemas.microsoft.com/office/drawing/2014/main" id="{5ACD94DE-DE21-4A9D-8875-A1539BE216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6="http://schemas.microsoft.com/office/drawing/2014/main" xmlns:p14="http://schemas.microsoft.com/office/powerpoint/2010/main" xmlns:a14="http://schemas.microsoft.com/office/drawing/2010/main" xmlns="">
                <a:solidFill>
                  <a:srgbClr val="FFFFFF"/>
                </a:solidFill>
              </a14:hiddenFill>
            </a:ext>
          </a:extLst>
        </p:spPr>
      </p:pic>
      <p:grpSp>
        <p:nvGrpSpPr>
          <p:cNvPr id="116" name="Group 13">
            <a:extLst>
              <a:ext uri="{FF2B5EF4-FFF2-40B4-BE49-F238E27FC236}">
                <a16:creationId xmlns:a16="http://schemas.microsoft.com/office/drawing/2014/main" id="{A8F3053C-AA2D-43E7-9127-59111DE0E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5" name="Group 14">
              <a:extLst>
                <a:ext uri="{FF2B5EF4-FFF2-40B4-BE49-F238E27FC236}">
                  <a16:creationId xmlns:a16="http://schemas.microsoft.com/office/drawing/2014/main" id="{159025B1-E34F-4772-B2CC-DA9B705D40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7" name="Rectangle 5">
                <a:extLst>
                  <a:ext uri="{FF2B5EF4-FFF2-40B4-BE49-F238E27FC236}">
                    <a16:creationId xmlns:a16="http://schemas.microsoft.com/office/drawing/2014/main" id="{85E8FDD9-55D5-48E9-BD0F-41FA02C5AD1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28" name="Freeform 6">
                <a:extLst>
                  <a:ext uri="{FF2B5EF4-FFF2-40B4-BE49-F238E27FC236}">
                    <a16:creationId xmlns:a16="http://schemas.microsoft.com/office/drawing/2014/main" id="{2C147D99-21B5-462F-B3D9-2D04FC67D8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9" name="Freeform 7">
                <a:extLst>
                  <a:ext uri="{FF2B5EF4-FFF2-40B4-BE49-F238E27FC236}">
                    <a16:creationId xmlns:a16="http://schemas.microsoft.com/office/drawing/2014/main" id="{3A84E48A-5D81-47C8-9B35-7891B51623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0" name="Freeform 8">
                <a:extLst>
                  <a:ext uri="{FF2B5EF4-FFF2-40B4-BE49-F238E27FC236}">
                    <a16:creationId xmlns:a16="http://schemas.microsoft.com/office/drawing/2014/main" id="{A7C08433-35BE-4A5A-9C1F-B37DEB482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1" name="Freeform 9">
                <a:extLst>
                  <a:ext uri="{FF2B5EF4-FFF2-40B4-BE49-F238E27FC236}">
                    <a16:creationId xmlns:a16="http://schemas.microsoft.com/office/drawing/2014/main" id="{D0B8201B-0CB0-4F9E-ACB0-DD75292348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2" name="Freeform 10">
                <a:extLst>
                  <a:ext uri="{FF2B5EF4-FFF2-40B4-BE49-F238E27FC236}">
                    <a16:creationId xmlns:a16="http://schemas.microsoft.com/office/drawing/2014/main" id="{888D2777-7FAE-47C4-9E1A-3C4D015CF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3" name="Freeform 11">
                <a:extLst>
                  <a:ext uri="{FF2B5EF4-FFF2-40B4-BE49-F238E27FC236}">
                    <a16:creationId xmlns:a16="http://schemas.microsoft.com/office/drawing/2014/main" id="{CE168F44-CB11-4900-AC9E-3EBEC8016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4" name="Freeform 12">
                <a:extLst>
                  <a:ext uri="{FF2B5EF4-FFF2-40B4-BE49-F238E27FC236}">
                    <a16:creationId xmlns:a16="http://schemas.microsoft.com/office/drawing/2014/main" id="{A0F39381-D3B3-4EBE-80AB-F3AA4D1889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5" name="Freeform 13">
                <a:extLst>
                  <a:ext uri="{FF2B5EF4-FFF2-40B4-BE49-F238E27FC236}">
                    <a16:creationId xmlns:a16="http://schemas.microsoft.com/office/drawing/2014/main" id="{F8B41A7C-3B6F-4BEF-B1FA-4869947AE74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6" name="Freeform 14">
                <a:extLst>
                  <a:ext uri="{FF2B5EF4-FFF2-40B4-BE49-F238E27FC236}">
                    <a16:creationId xmlns:a16="http://schemas.microsoft.com/office/drawing/2014/main" id="{9A08FB39-6EFB-4948-88F2-6EB113F10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7" name="Freeform 15">
                <a:extLst>
                  <a:ext uri="{FF2B5EF4-FFF2-40B4-BE49-F238E27FC236}">
                    <a16:creationId xmlns:a16="http://schemas.microsoft.com/office/drawing/2014/main" id="{32489CF5-34F9-4676-8FC8-EA47623A9F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8" name="Line 16">
                <a:extLst>
                  <a:ext uri="{FF2B5EF4-FFF2-40B4-BE49-F238E27FC236}">
                    <a16:creationId xmlns:a16="http://schemas.microsoft.com/office/drawing/2014/main" id="{6E6A81FE-6687-4E45-86EE-506158CFC01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9" name="Freeform 17">
                <a:extLst>
                  <a:ext uri="{FF2B5EF4-FFF2-40B4-BE49-F238E27FC236}">
                    <a16:creationId xmlns:a16="http://schemas.microsoft.com/office/drawing/2014/main" id="{085F56DC-138C-4970-A499-1F8C4FBAD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0" name="Freeform 18">
                <a:extLst>
                  <a:ext uri="{FF2B5EF4-FFF2-40B4-BE49-F238E27FC236}">
                    <a16:creationId xmlns:a16="http://schemas.microsoft.com/office/drawing/2014/main" id="{2241CFC6-2DD5-4908-95FF-C76F3F432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1" name="Freeform 19">
                <a:extLst>
                  <a:ext uri="{FF2B5EF4-FFF2-40B4-BE49-F238E27FC236}">
                    <a16:creationId xmlns:a16="http://schemas.microsoft.com/office/drawing/2014/main" id="{EAE9ABAC-3BE1-44E6-A764-8B7884E83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2" name="Freeform 20">
                <a:extLst>
                  <a:ext uri="{FF2B5EF4-FFF2-40B4-BE49-F238E27FC236}">
                    <a16:creationId xmlns:a16="http://schemas.microsoft.com/office/drawing/2014/main" id="{39874D11-3018-499B-BD78-11BB954BDF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3" name="Rectangle 21">
                <a:extLst>
                  <a:ext uri="{FF2B5EF4-FFF2-40B4-BE49-F238E27FC236}">
                    <a16:creationId xmlns:a16="http://schemas.microsoft.com/office/drawing/2014/main" id="{9D4461D3-04C7-495D-BA09-8D5311E9DA7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44" name="Freeform 22">
                <a:extLst>
                  <a:ext uri="{FF2B5EF4-FFF2-40B4-BE49-F238E27FC236}">
                    <a16:creationId xmlns:a16="http://schemas.microsoft.com/office/drawing/2014/main" id="{BF405972-B14C-45E8-9F0C-E2F11F1CF0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5" name="Freeform 23">
                <a:extLst>
                  <a:ext uri="{FF2B5EF4-FFF2-40B4-BE49-F238E27FC236}">
                    <a16:creationId xmlns:a16="http://schemas.microsoft.com/office/drawing/2014/main" id="{D7939026-A689-46F4-97AC-5F68665D7D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6" name="Freeform 24">
                <a:extLst>
                  <a:ext uri="{FF2B5EF4-FFF2-40B4-BE49-F238E27FC236}">
                    <a16:creationId xmlns:a16="http://schemas.microsoft.com/office/drawing/2014/main" id="{8AD9F31C-5CF7-45EE-907A-3074488127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7" name="Freeform 25">
                <a:extLst>
                  <a:ext uri="{FF2B5EF4-FFF2-40B4-BE49-F238E27FC236}">
                    <a16:creationId xmlns:a16="http://schemas.microsoft.com/office/drawing/2014/main" id="{93412351-62FA-4EF3-8FE2-4CDD8397B9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8" name="Freeform 26">
                <a:extLst>
                  <a:ext uri="{FF2B5EF4-FFF2-40B4-BE49-F238E27FC236}">
                    <a16:creationId xmlns:a16="http://schemas.microsoft.com/office/drawing/2014/main" id="{84A81491-A1EB-46E3-9E73-11B93428C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9" name="Freeform 27">
                <a:extLst>
                  <a:ext uri="{FF2B5EF4-FFF2-40B4-BE49-F238E27FC236}">
                    <a16:creationId xmlns:a16="http://schemas.microsoft.com/office/drawing/2014/main" id="{E7727744-4F0E-4AA2-97BC-0C44AB354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0" name="Freeform 28">
                <a:extLst>
                  <a:ext uri="{FF2B5EF4-FFF2-40B4-BE49-F238E27FC236}">
                    <a16:creationId xmlns:a16="http://schemas.microsoft.com/office/drawing/2014/main" id="{4575AD90-731F-4996-AA04-86E5EC8CBE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1" name="Freeform 29">
                <a:extLst>
                  <a:ext uri="{FF2B5EF4-FFF2-40B4-BE49-F238E27FC236}">
                    <a16:creationId xmlns:a16="http://schemas.microsoft.com/office/drawing/2014/main" id="{231A78D3-96D9-4A22-BC29-8274B016C0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2" name="Freeform 30">
                <a:extLst>
                  <a:ext uri="{FF2B5EF4-FFF2-40B4-BE49-F238E27FC236}">
                    <a16:creationId xmlns:a16="http://schemas.microsoft.com/office/drawing/2014/main" id="{DFF31CA2-144E-493E-A135-83B83452AB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3" name="Freeform 31">
                <a:extLst>
                  <a:ext uri="{FF2B5EF4-FFF2-40B4-BE49-F238E27FC236}">
                    <a16:creationId xmlns:a16="http://schemas.microsoft.com/office/drawing/2014/main" id="{C1ED7F8F-8F7D-4634-8EF1-3DC871518A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grpSp>
        <p:grpSp>
          <p:nvGrpSpPr>
            <p:cNvPr id="16" name="Group 15">
              <a:extLst>
                <a:ext uri="{FF2B5EF4-FFF2-40B4-BE49-F238E27FC236}">
                  <a16:creationId xmlns:a16="http://schemas.microsoft.com/office/drawing/2014/main" id="{C51DBAB3-1986-470D-B778-24F7953C79C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7" name="Freeform 32">
                <a:extLst>
                  <a:ext uri="{FF2B5EF4-FFF2-40B4-BE49-F238E27FC236}">
                    <a16:creationId xmlns:a16="http://schemas.microsoft.com/office/drawing/2014/main" id="{921E27E2-FB87-421E-898F-0AD31CBC49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8" name="Freeform 33">
                <a:extLst>
                  <a:ext uri="{FF2B5EF4-FFF2-40B4-BE49-F238E27FC236}">
                    <a16:creationId xmlns:a16="http://schemas.microsoft.com/office/drawing/2014/main" id="{C9479707-E515-4B3C-9493-72190DDB2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9" name="Freeform 34">
                <a:extLst>
                  <a:ext uri="{FF2B5EF4-FFF2-40B4-BE49-F238E27FC236}">
                    <a16:creationId xmlns:a16="http://schemas.microsoft.com/office/drawing/2014/main" id="{9FF90DFA-7702-4558-8B3D-756D81D85A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0" name="Freeform 35">
                <a:extLst>
                  <a:ext uri="{FF2B5EF4-FFF2-40B4-BE49-F238E27FC236}">
                    <a16:creationId xmlns:a16="http://schemas.microsoft.com/office/drawing/2014/main" id="{558A4777-3BE1-4000-9CB4-73048552F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1" name="Freeform 36">
                <a:extLst>
                  <a:ext uri="{FF2B5EF4-FFF2-40B4-BE49-F238E27FC236}">
                    <a16:creationId xmlns:a16="http://schemas.microsoft.com/office/drawing/2014/main" id="{2A041A71-3C90-472C-AC37-21EFE0786D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2" name="Freeform 37">
                <a:extLst>
                  <a:ext uri="{FF2B5EF4-FFF2-40B4-BE49-F238E27FC236}">
                    <a16:creationId xmlns:a16="http://schemas.microsoft.com/office/drawing/2014/main" id="{8FC1DCF1-A0C3-4803-9B5B-29A6C245A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3" name="Freeform 38">
                <a:extLst>
                  <a:ext uri="{FF2B5EF4-FFF2-40B4-BE49-F238E27FC236}">
                    <a16:creationId xmlns:a16="http://schemas.microsoft.com/office/drawing/2014/main" id="{71612D3E-4DBC-49B9-86B5-FCD82B1B1E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4" name="Freeform 39">
                <a:extLst>
                  <a:ext uri="{FF2B5EF4-FFF2-40B4-BE49-F238E27FC236}">
                    <a16:creationId xmlns:a16="http://schemas.microsoft.com/office/drawing/2014/main" id="{CB1CF104-08B0-46F6-ABBF-649AC5A702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5" name="Freeform 40">
                <a:extLst>
                  <a:ext uri="{FF2B5EF4-FFF2-40B4-BE49-F238E27FC236}">
                    <a16:creationId xmlns:a16="http://schemas.microsoft.com/office/drawing/2014/main" id="{FCE7D9F8-F405-4677-A45F-EDBB7F1685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6" name="Rectangle 41">
                <a:extLst>
                  <a:ext uri="{FF2B5EF4-FFF2-40B4-BE49-F238E27FC236}">
                    <a16:creationId xmlns:a16="http://schemas.microsoft.com/office/drawing/2014/main" id="{7347872F-3F7B-4ADF-BC95-429727E82D1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grpSp>
      </p:grpSp>
      <p:grpSp>
        <p:nvGrpSpPr>
          <p:cNvPr id="118" name="Group 54">
            <a:extLst>
              <a:ext uri="{FF2B5EF4-FFF2-40B4-BE49-F238E27FC236}">
                <a16:creationId xmlns:a16="http://schemas.microsoft.com/office/drawing/2014/main" id="{FB1C6FC3-0FE6-4434-9E4B-EAFBA0A70C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19" name="Rectangle 55">
              <a:extLst>
                <a:ext uri="{FF2B5EF4-FFF2-40B4-BE49-F238E27FC236}">
                  <a16:creationId xmlns:a16="http://schemas.microsoft.com/office/drawing/2014/main" id="{9156B579-F859-47C9-8CE6-6AA5A6D28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0" name="Picture 2">
              <a:extLst>
                <a:ext uri="{FF2B5EF4-FFF2-40B4-BE49-F238E27FC236}">
                  <a16:creationId xmlns:a16="http://schemas.microsoft.com/office/drawing/2014/main" id="{5D373606-D644-43C0-8B02-C662AABC3922}"/>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6="http://schemas.microsoft.com/office/drawing/2014/main" xmlns:p14="http://schemas.microsoft.com/office/powerpoint/2010/main" xmlns:a14="http://schemas.microsoft.com/office/drawing/2010/main" xmlns="">
                  <a:solidFill>
                    <a:srgbClr val="FFFFFF"/>
                  </a:solidFill>
                </a14:hiddenFill>
              </a:ext>
            </a:extLst>
          </p:spPr>
        </p:pic>
      </p:grpSp>
      <p:grpSp>
        <p:nvGrpSpPr>
          <p:cNvPr id="121" name="Group 58">
            <a:extLst>
              <a:ext uri="{FF2B5EF4-FFF2-40B4-BE49-F238E27FC236}">
                <a16:creationId xmlns:a16="http://schemas.microsoft.com/office/drawing/2014/main" id="{ACF91339-3F26-4B01-8848-0F6E5575A6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133"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2" name="Rectangle 5">
              <a:extLst>
                <a:ext uri="{FF2B5EF4-FFF2-40B4-BE49-F238E27FC236}">
                  <a16:creationId xmlns:a16="http://schemas.microsoft.com/office/drawing/2014/main" id="{427B1D67-3EFB-4795-BC0A-61BC061C23C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123" name="Freeform 6">
              <a:extLst>
                <a:ext uri="{FF2B5EF4-FFF2-40B4-BE49-F238E27FC236}">
                  <a16:creationId xmlns:a16="http://schemas.microsoft.com/office/drawing/2014/main" id="{7571FBAA-7DDE-485C-BF13-85E6632D78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2" name="Freeform 7">
              <a:extLst>
                <a:ext uri="{FF2B5EF4-FFF2-40B4-BE49-F238E27FC236}">
                  <a16:creationId xmlns:a16="http://schemas.microsoft.com/office/drawing/2014/main" id="{2C3516AC-3270-4ABA-A2BC-E8F32B8A9DA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3" name="Rectangle 8">
              <a:extLst>
                <a:ext uri="{FF2B5EF4-FFF2-40B4-BE49-F238E27FC236}">
                  <a16:creationId xmlns:a16="http://schemas.microsoft.com/office/drawing/2014/main" id="{F5FA18A4-61A5-473D-AEC7-9E909F8CFC9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64" name="Freeform 9">
              <a:extLst>
                <a:ext uri="{FF2B5EF4-FFF2-40B4-BE49-F238E27FC236}">
                  <a16:creationId xmlns:a16="http://schemas.microsoft.com/office/drawing/2014/main" id="{C22DBFE3-3815-4E85-8A6B-9A077122347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5" name="Freeform 10">
              <a:extLst>
                <a:ext uri="{FF2B5EF4-FFF2-40B4-BE49-F238E27FC236}">
                  <a16:creationId xmlns:a16="http://schemas.microsoft.com/office/drawing/2014/main" id="{B2F02F6C-35B9-40A1-ADD1-036A80BCF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6" name="Freeform 11">
              <a:extLst>
                <a:ext uri="{FF2B5EF4-FFF2-40B4-BE49-F238E27FC236}">
                  <a16:creationId xmlns:a16="http://schemas.microsoft.com/office/drawing/2014/main" id="{B5C332AB-BA01-4BBD-A363-4F5835545C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7" name="Freeform 12">
              <a:extLst>
                <a:ext uri="{FF2B5EF4-FFF2-40B4-BE49-F238E27FC236}">
                  <a16:creationId xmlns:a16="http://schemas.microsoft.com/office/drawing/2014/main" id="{6E313214-2528-4C88-8226-BB2A2E13350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8" name="Freeform 13">
              <a:extLst>
                <a:ext uri="{FF2B5EF4-FFF2-40B4-BE49-F238E27FC236}">
                  <a16:creationId xmlns:a16="http://schemas.microsoft.com/office/drawing/2014/main" id="{DF892018-DF6D-48D5-8AB7-5957595B55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69" name="Freeform 14">
              <a:extLst>
                <a:ext uri="{FF2B5EF4-FFF2-40B4-BE49-F238E27FC236}">
                  <a16:creationId xmlns:a16="http://schemas.microsoft.com/office/drawing/2014/main" id="{93A850A7-4500-4CC7-A5FD-A1FA7993EB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0" name="Freeform 15">
              <a:extLst>
                <a:ext uri="{FF2B5EF4-FFF2-40B4-BE49-F238E27FC236}">
                  <a16:creationId xmlns:a16="http://schemas.microsoft.com/office/drawing/2014/main" id="{FACAA825-3475-43C7-ADCE-DB6FAADA57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1" name="Freeform 16">
              <a:extLst>
                <a:ext uri="{FF2B5EF4-FFF2-40B4-BE49-F238E27FC236}">
                  <a16:creationId xmlns:a16="http://schemas.microsoft.com/office/drawing/2014/main" id="{00451685-350B-4B89-A512-13A23216BA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2" name="Freeform 17">
              <a:extLst>
                <a:ext uri="{FF2B5EF4-FFF2-40B4-BE49-F238E27FC236}">
                  <a16:creationId xmlns:a16="http://schemas.microsoft.com/office/drawing/2014/main" id="{04A404C7-A995-4BE4-8673-CA014AE118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3" name="Freeform 18">
              <a:extLst>
                <a:ext uri="{FF2B5EF4-FFF2-40B4-BE49-F238E27FC236}">
                  <a16:creationId xmlns:a16="http://schemas.microsoft.com/office/drawing/2014/main" id="{0E534A8D-4535-4FED-B9CD-C0F0D6AF32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4" name="Freeform 19">
              <a:extLst>
                <a:ext uri="{FF2B5EF4-FFF2-40B4-BE49-F238E27FC236}">
                  <a16:creationId xmlns:a16="http://schemas.microsoft.com/office/drawing/2014/main" id="{F0A1DEDA-0C4E-4927-BFAF-02516CF53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5" name="Freeform 20">
              <a:extLst>
                <a:ext uri="{FF2B5EF4-FFF2-40B4-BE49-F238E27FC236}">
                  <a16:creationId xmlns:a16="http://schemas.microsoft.com/office/drawing/2014/main" id="{B21E2F8B-1724-4328-B646-445DE4F1F0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6" name="Freeform 21">
              <a:extLst>
                <a:ext uri="{FF2B5EF4-FFF2-40B4-BE49-F238E27FC236}">
                  <a16:creationId xmlns:a16="http://schemas.microsoft.com/office/drawing/2014/main" id="{808DAA0B-E999-4DEC-BE7C-3F412C332D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7" name="Freeform 22">
              <a:extLst>
                <a:ext uri="{FF2B5EF4-FFF2-40B4-BE49-F238E27FC236}">
                  <a16:creationId xmlns:a16="http://schemas.microsoft.com/office/drawing/2014/main" id="{EBCE22A2-2EE0-4E15-8505-600937FEEF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8" name="Freeform 23">
              <a:extLst>
                <a:ext uri="{FF2B5EF4-FFF2-40B4-BE49-F238E27FC236}">
                  <a16:creationId xmlns:a16="http://schemas.microsoft.com/office/drawing/2014/main" id="{4D772DD9-073C-47A0-ADB9-7D2CFAECFC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79" name="Freeform 24">
              <a:extLst>
                <a:ext uri="{FF2B5EF4-FFF2-40B4-BE49-F238E27FC236}">
                  <a16:creationId xmlns:a16="http://schemas.microsoft.com/office/drawing/2014/main" id="{5C0B35F2-7DE3-4A0C-8C50-DA08120AB9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0" name="Freeform 25">
              <a:extLst>
                <a:ext uri="{FF2B5EF4-FFF2-40B4-BE49-F238E27FC236}">
                  <a16:creationId xmlns:a16="http://schemas.microsoft.com/office/drawing/2014/main" id="{F14C7442-00C7-49C1-AE8A-A719816AD3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1" name="Freeform 26">
              <a:extLst>
                <a:ext uri="{FF2B5EF4-FFF2-40B4-BE49-F238E27FC236}">
                  <a16:creationId xmlns:a16="http://schemas.microsoft.com/office/drawing/2014/main" id="{7CA8A798-2044-4FD0-8CBC-178C1BD8C3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2" name="Freeform 27">
              <a:extLst>
                <a:ext uri="{FF2B5EF4-FFF2-40B4-BE49-F238E27FC236}">
                  <a16:creationId xmlns:a16="http://schemas.microsoft.com/office/drawing/2014/main" id="{6F446AA7-D2E4-4DF2-BB12-AD2DCC8E4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3" name="Freeform 28">
              <a:extLst>
                <a:ext uri="{FF2B5EF4-FFF2-40B4-BE49-F238E27FC236}">
                  <a16:creationId xmlns:a16="http://schemas.microsoft.com/office/drawing/2014/main" id="{C00BD973-DDA6-4969-BFBC-2910297E24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4" name="Freeform 29">
              <a:extLst>
                <a:ext uri="{FF2B5EF4-FFF2-40B4-BE49-F238E27FC236}">
                  <a16:creationId xmlns:a16="http://schemas.microsoft.com/office/drawing/2014/main" id="{05C12429-8F61-4D99-8793-3146BA57C2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5" name="Freeform 30">
              <a:extLst>
                <a:ext uri="{FF2B5EF4-FFF2-40B4-BE49-F238E27FC236}">
                  <a16:creationId xmlns:a16="http://schemas.microsoft.com/office/drawing/2014/main" id="{E461EF39-CD5C-4EB8-8D62-9E14932E613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6" name="Freeform 31">
              <a:extLst>
                <a:ext uri="{FF2B5EF4-FFF2-40B4-BE49-F238E27FC236}">
                  <a16:creationId xmlns:a16="http://schemas.microsoft.com/office/drawing/2014/main" id="{93938A9D-031B-498C-AEE7-3D4A64AAD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7" name="Freeform 32">
              <a:extLst>
                <a:ext uri="{FF2B5EF4-FFF2-40B4-BE49-F238E27FC236}">
                  <a16:creationId xmlns:a16="http://schemas.microsoft.com/office/drawing/2014/main" id="{3765635E-E9CA-438E-9AA1-5D5EFD4972F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88" name="Rectangle 33">
              <a:extLst>
                <a:ext uri="{FF2B5EF4-FFF2-40B4-BE49-F238E27FC236}">
                  <a16:creationId xmlns:a16="http://schemas.microsoft.com/office/drawing/2014/main" id="{21546E38-8BDD-49C3-B3AD-D4933FCBC31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89" name="Freeform 34">
              <a:extLst>
                <a:ext uri="{FF2B5EF4-FFF2-40B4-BE49-F238E27FC236}">
                  <a16:creationId xmlns:a16="http://schemas.microsoft.com/office/drawing/2014/main" id="{6D89E49E-3AB6-4DC0-91E7-92EF1C6A87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0" name="Freeform 35">
              <a:extLst>
                <a:ext uri="{FF2B5EF4-FFF2-40B4-BE49-F238E27FC236}">
                  <a16:creationId xmlns:a16="http://schemas.microsoft.com/office/drawing/2014/main" id="{D1303FFC-7F2E-462B-B11D-86F3D81BF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1" name="Freeform 36">
              <a:extLst>
                <a:ext uri="{FF2B5EF4-FFF2-40B4-BE49-F238E27FC236}">
                  <a16:creationId xmlns:a16="http://schemas.microsoft.com/office/drawing/2014/main" id="{DE25E1F8-55DE-4DC5-81A4-37DA75E4E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2" name="Freeform 37">
              <a:extLst>
                <a:ext uri="{FF2B5EF4-FFF2-40B4-BE49-F238E27FC236}">
                  <a16:creationId xmlns:a16="http://schemas.microsoft.com/office/drawing/2014/main" id="{8CDED82A-A993-4523-9441-FCF49CB5D1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3" name="Freeform 38">
              <a:extLst>
                <a:ext uri="{FF2B5EF4-FFF2-40B4-BE49-F238E27FC236}">
                  <a16:creationId xmlns:a16="http://schemas.microsoft.com/office/drawing/2014/main" id="{C1AFE111-B375-493C-A21D-134FCBDB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4" name="Freeform 39">
              <a:extLst>
                <a:ext uri="{FF2B5EF4-FFF2-40B4-BE49-F238E27FC236}">
                  <a16:creationId xmlns:a16="http://schemas.microsoft.com/office/drawing/2014/main" id="{037BF4E5-6D6E-482A-A24A-E320E1D0E1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5" name="Freeform 40">
              <a:extLst>
                <a:ext uri="{FF2B5EF4-FFF2-40B4-BE49-F238E27FC236}">
                  <a16:creationId xmlns:a16="http://schemas.microsoft.com/office/drawing/2014/main" id="{38214D87-DD5D-4691-BF55-F270727018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6" name="Freeform 41">
              <a:extLst>
                <a:ext uri="{FF2B5EF4-FFF2-40B4-BE49-F238E27FC236}">
                  <a16:creationId xmlns:a16="http://schemas.microsoft.com/office/drawing/2014/main" id="{6D3FBDE6-C313-4C44-B971-B34635468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7" name="Freeform 42">
              <a:extLst>
                <a:ext uri="{FF2B5EF4-FFF2-40B4-BE49-F238E27FC236}">
                  <a16:creationId xmlns:a16="http://schemas.microsoft.com/office/drawing/2014/main" id="{F528E702-4734-4CAB-97C7-737D868F5A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8" name="Freeform 43">
              <a:extLst>
                <a:ext uri="{FF2B5EF4-FFF2-40B4-BE49-F238E27FC236}">
                  <a16:creationId xmlns:a16="http://schemas.microsoft.com/office/drawing/2014/main" id="{88136305-A716-46EA-A45F-7787C694F2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99" name="Freeform 44">
              <a:extLst>
                <a:ext uri="{FF2B5EF4-FFF2-40B4-BE49-F238E27FC236}">
                  <a16:creationId xmlns:a16="http://schemas.microsoft.com/office/drawing/2014/main" id="{4187204B-C8DD-44A6-AC1A-F21D18F6696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0" name="Rectangle 45">
              <a:extLst>
                <a:ext uri="{FF2B5EF4-FFF2-40B4-BE49-F238E27FC236}">
                  <a16:creationId xmlns:a16="http://schemas.microsoft.com/office/drawing/2014/main" id="{6DD06B75-D598-40D9-B8BF-9721316E709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101" name="Freeform 46">
              <a:extLst>
                <a:ext uri="{FF2B5EF4-FFF2-40B4-BE49-F238E27FC236}">
                  <a16:creationId xmlns:a16="http://schemas.microsoft.com/office/drawing/2014/main" id="{E8D513EA-D2F2-4B72-8C9F-0F2ADA5230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2" name="Freeform 47">
              <a:extLst>
                <a:ext uri="{FF2B5EF4-FFF2-40B4-BE49-F238E27FC236}">
                  <a16:creationId xmlns:a16="http://schemas.microsoft.com/office/drawing/2014/main" id="{0D147329-C850-46D8-9986-D14AC9140E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3" name="Freeform 48">
              <a:extLst>
                <a:ext uri="{FF2B5EF4-FFF2-40B4-BE49-F238E27FC236}">
                  <a16:creationId xmlns:a16="http://schemas.microsoft.com/office/drawing/2014/main" id="{5573F0D3-BA73-4060-8D3B-07BEC55F4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4" name="Freeform 49">
              <a:extLst>
                <a:ext uri="{FF2B5EF4-FFF2-40B4-BE49-F238E27FC236}">
                  <a16:creationId xmlns:a16="http://schemas.microsoft.com/office/drawing/2014/main" id="{5323672F-2475-40AC-8C0F-6CD7324B39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5" name="Freeform 50">
              <a:extLst>
                <a:ext uri="{FF2B5EF4-FFF2-40B4-BE49-F238E27FC236}">
                  <a16:creationId xmlns:a16="http://schemas.microsoft.com/office/drawing/2014/main" id="{7B0EF5E8-887B-446C-9459-0707ECE3D9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6" name="Freeform 51">
              <a:extLst>
                <a:ext uri="{FF2B5EF4-FFF2-40B4-BE49-F238E27FC236}">
                  <a16:creationId xmlns:a16="http://schemas.microsoft.com/office/drawing/2014/main" id="{29BE4652-0F1E-4519-8787-62EBB3D87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7" name="Freeform 52">
              <a:extLst>
                <a:ext uri="{FF2B5EF4-FFF2-40B4-BE49-F238E27FC236}">
                  <a16:creationId xmlns:a16="http://schemas.microsoft.com/office/drawing/2014/main" id="{4A268FBD-6879-416B-8AB0-73BF73637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8" name="Freeform 53">
              <a:extLst>
                <a:ext uri="{FF2B5EF4-FFF2-40B4-BE49-F238E27FC236}">
                  <a16:creationId xmlns:a16="http://schemas.microsoft.com/office/drawing/2014/main" id="{3D986CF2-B129-4550-A27B-8C82C9CAC9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09" name="Freeform 54">
              <a:extLst>
                <a:ext uri="{FF2B5EF4-FFF2-40B4-BE49-F238E27FC236}">
                  <a16:creationId xmlns:a16="http://schemas.microsoft.com/office/drawing/2014/main" id="{E340F934-32AF-4C03-9AFD-1D54DF4C14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10" name="Freeform 55">
              <a:extLst>
                <a:ext uri="{FF2B5EF4-FFF2-40B4-BE49-F238E27FC236}">
                  <a16:creationId xmlns:a16="http://schemas.microsoft.com/office/drawing/2014/main" id="{0D58128A-77AD-4168-874A-4CADD56CC6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11" name="Freeform 56">
              <a:extLst>
                <a:ext uri="{FF2B5EF4-FFF2-40B4-BE49-F238E27FC236}">
                  <a16:creationId xmlns:a16="http://schemas.microsoft.com/office/drawing/2014/main" id="{1AA9BAAA-B13C-4A0A-BDED-AF91E06151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12" name="Freeform 57">
              <a:extLst>
                <a:ext uri="{FF2B5EF4-FFF2-40B4-BE49-F238E27FC236}">
                  <a16:creationId xmlns:a16="http://schemas.microsoft.com/office/drawing/2014/main" id="{9FC52BEC-DF15-46FD-9B22-B3CF0A3F6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113" name="Freeform 58">
              <a:extLst>
                <a:ext uri="{FF2B5EF4-FFF2-40B4-BE49-F238E27FC236}">
                  <a16:creationId xmlns:a16="http://schemas.microsoft.com/office/drawing/2014/main" id="{95ACC0BA-E65B-447A-B0FE-80BCFF4C3C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grpSp>
      <p:sp>
        <p:nvSpPr>
          <p:cNvPr id="2" name="Title 1">
            <a:extLst>
              <a:ext uri="{FF2B5EF4-FFF2-40B4-BE49-F238E27FC236}">
                <a16:creationId xmlns:a16="http://schemas.microsoft.com/office/drawing/2014/main" id="{30041B03-258E-4ED5-848D-5A021F9DE569}"/>
              </a:ext>
            </a:extLst>
          </p:cNvPr>
          <p:cNvSpPr>
            <a:spLocks noGrp="1"/>
          </p:cNvSpPr>
          <p:nvPr>
            <p:ph type="title"/>
          </p:nvPr>
        </p:nvSpPr>
        <p:spPr>
          <a:xfrm>
            <a:off x="8411781" y="618518"/>
            <a:ext cx="2948240" cy="1478570"/>
          </a:xfrm>
        </p:spPr>
        <p:txBody>
          <a:bodyPr vert="horz" lIns="91440" tIns="45720" rIns="91440" bIns="45720" rtlCol="0" anchor="ctr">
            <a:normAutofit/>
          </a:bodyPr>
          <a:lstStyle/>
          <a:p>
            <a:r>
              <a:rPr lang="en-US" sz="3200" b="1">
                <a:ln>
                  <a:solidFill>
                    <a:srgbClr val="000000"/>
                  </a:solidFill>
                </a:ln>
              </a:rPr>
              <a:t>Technical Impact</a:t>
            </a:r>
          </a:p>
        </p:txBody>
      </p:sp>
      <p:pic>
        <p:nvPicPr>
          <p:cNvPr id="6" name="Picture 7" descr="Diagram&#10;&#10;Description automatically generated">
            <a:extLst>
              <a:ext uri="{FF2B5EF4-FFF2-40B4-BE49-F238E27FC236}">
                <a16:creationId xmlns:a16="http://schemas.microsoft.com/office/drawing/2014/main" id="{867BE404-7764-42BC-82A9-C39259601274}"/>
              </a:ext>
            </a:extLst>
          </p:cNvPr>
          <p:cNvPicPr>
            <a:picLocks noChangeAspect="1"/>
          </p:cNvPicPr>
          <p:nvPr/>
        </p:nvPicPr>
        <p:blipFill rotWithShape="1">
          <a:blip r:embed="rId5"/>
          <a:srcRect r="1314" b="2"/>
          <a:stretch/>
        </p:blipFill>
        <p:spPr>
          <a:xfrm>
            <a:off x="-5597" y="1"/>
            <a:ext cx="7558541" cy="3427413"/>
          </a:xfrm>
          <a:custGeom>
            <a:avLst/>
            <a:gdLst/>
            <a:ahLst/>
            <a:cxnLst/>
            <a:rect l="l" t="t" r="r" b="b"/>
            <a:pathLst>
              <a:path w="7558541" h="3427413">
                <a:moveTo>
                  <a:pt x="0" y="0"/>
                </a:moveTo>
                <a:lnTo>
                  <a:pt x="7558541" y="0"/>
                </a:lnTo>
                <a:lnTo>
                  <a:pt x="7558541" y="3427413"/>
                </a:lnTo>
                <a:lnTo>
                  <a:pt x="0" y="3427413"/>
                </a:lnTo>
                <a:close/>
              </a:path>
            </a:pathLst>
          </a:custGeom>
        </p:spPr>
      </p:pic>
      <p:pic>
        <p:nvPicPr>
          <p:cNvPr id="7" name="Picture 6" descr="Chart&#10;&#10;Description automatically generated">
            <a:extLst>
              <a:ext uri="{FF2B5EF4-FFF2-40B4-BE49-F238E27FC236}">
                <a16:creationId xmlns:a16="http://schemas.microsoft.com/office/drawing/2014/main" id="{5148BF3C-C0BD-42F5-8043-E1B8983737D4}"/>
              </a:ext>
            </a:extLst>
          </p:cNvPr>
          <p:cNvPicPr>
            <a:picLocks noChangeAspect="1"/>
          </p:cNvPicPr>
          <p:nvPr/>
        </p:nvPicPr>
        <p:blipFill rotWithShape="1">
          <a:blip r:embed="rId6"/>
          <a:srcRect t="14840" r="-2" b="3747"/>
          <a:stretch/>
        </p:blipFill>
        <p:spPr>
          <a:xfrm>
            <a:off x="-5597" y="3427414"/>
            <a:ext cx="7558541" cy="3430587"/>
          </a:xfrm>
          <a:custGeom>
            <a:avLst/>
            <a:gdLst/>
            <a:ahLst/>
            <a:cxnLst/>
            <a:rect l="l" t="t" r="r" b="b"/>
            <a:pathLst>
              <a:path w="7558541" h="3430587">
                <a:moveTo>
                  <a:pt x="0" y="0"/>
                </a:moveTo>
                <a:lnTo>
                  <a:pt x="7558541" y="0"/>
                </a:lnTo>
                <a:lnTo>
                  <a:pt x="7558541" y="3430587"/>
                </a:lnTo>
                <a:lnTo>
                  <a:pt x="0" y="3430587"/>
                </a:lnTo>
                <a:close/>
              </a:path>
            </a:pathLst>
          </a:custGeom>
        </p:spPr>
      </p:pic>
      <p:sp>
        <p:nvSpPr>
          <p:cNvPr id="3" name="TextBox 2">
            <a:extLst>
              <a:ext uri="{FF2B5EF4-FFF2-40B4-BE49-F238E27FC236}">
                <a16:creationId xmlns:a16="http://schemas.microsoft.com/office/drawing/2014/main" id="{51EC1088-92E4-4147-81A5-7DEA03C401A9}"/>
              </a:ext>
            </a:extLst>
          </p:cNvPr>
          <p:cNvSpPr txBox="1"/>
          <p:nvPr/>
        </p:nvSpPr>
        <p:spPr>
          <a:xfrm>
            <a:off x="8411781" y="2249487"/>
            <a:ext cx="2948240" cy="3541714"/>
          </a:xfrm>
          <a:prstGeom prst="rect">
            <a:avLst/>
          </a:prstGeom>
        </p:spPr>
        <p:txBody>
          <a:bodyPr vert="horz" lIns="91440" tIns="45720" rIns="91440" bIns="45720" rtlCol="0" anchor="t">
            <a:normAutofit/>
          </a:bodyPr>
          <a:lstStyle/>
          <a:p>
            <a:pPr marL="285750" indent="-228600" defTabSz="914400">
              <a:lnSpc>
                <a:spcPct val="110000"/>
              </a:lnSpc>
              <a:spcBef>
                <a:spcPct val="20000"/>
              </a:spcBef>
              <a:spcAft>
                <a:spcPts val="600"/>
              </a:spcAft>
              <a:buSzPct val="125000"/>
              <a:buFont typeface="Arial" panose="020B0604020202020204" pitchFamily="34" charset="0"/>
              <a:buChar char="•"/>
            </a:pPr>
            <a:r>
              <a:rPr lang="en-US" sz="1500" err="1">
                <a:ln>
                  <a:solidFill>
                    <a:schemeClr val="bg1">
                      <a:lumMod val="75000"/>
                      <a:lumOff val="25000"/>
                      <a:alpha val="10000"/>
                    </a:schemeClr>
                  </a:solidFill>
                </a:ln>
                <a:effectLst>
                  <a:outerShdw blurRad="38100" dist="38100" dir="2700000" algn="tl">
                    <a:srgbClr val="000000">
                      <a:alpha val="43137"/>
                    </a:srgbClr>
                  </a:outerShdw>
                </a:effectLst>
                <a:sym typeface="Century Gothic"/>
              </a:rPr>
              <a:t>LoRaWAN</a:t>
            </a:r>
            <a:r>
              <a:rPr lang="en-US" sz="1500">
                <a:ln>
                  <a:solidFill>
                    <a:schemeClr val="bg1">
                      <a:lumMod val="75000"/>
                      <a:lumOff val="25000"/>
                      <a:alpha val="10000"/>
                    </a:schemeClr>
                  </a:solidFill>
                </a:ln>
                <a:effectLst>
                  <a:outerShdw blurRad="38100" dist="38100" dir="2700000" algn="tl">
                    <a:srgbClr val="000000">
                      <a:alpha val="43137"/>
                    </a:srgbClr>
                  </a:outerShdw>
                </a:effectLst>
                <a:sym typeface="Century Gothic"/>
              </a:rPr>
              <a:t> based technology creates wider range of coverage.</a:t>
            </a:r>
          </a:p>
          <a:p>
            <a:pPr marL="285750" indent="-228600" defTabSz="914400">
              <a:lnSpc>
                <a:spcPct val="110000"/>
              </a:lnSpc>
              <a:spcBef>
                <a:spcPct val="20000"/>
              </a:spcBef>
              <a:spcAft>
                <a:spcPts val="600"/>
              </a:spcAft>
              <a:buSzPct val="125000"/>
              <a:buFont typeface="Arial" panose="020B0604020202020204" pitchFamily="34" charset="0"/>
              <a:buChar char="•"/>
            </a:pPr>
            <a:r>
              <a:rPr lang="en-US" sz="1500" b="0" i="0">
                <a:ln>
                  <a:solidFill>
                    <a:schemeClr val="bg1">
                      <a:lumMod val="75000"/>
                      <a:lumOff val="25000"/>
                      <a:alpha val="10000"/>
                    </a:schemeClr>
                  </a:solidFill>
                </a:ln>
                <a:effectLst>
                  <a:outerShdw blurRad="38100" dist="38100" dir="2700000" algn="tl">
                    <a:srgbClr val="000000">
                      <a:alpha val="43137"/>
                    </a:srgbClr>
                  </a:outerShdw>
                </a:effectLst>
              </a:rPr>
              <a:t>In </a:t>
            </a:r>
            <a:r>
              <a:rPr lang="en-US" sz="1500">
                <a:ln>
                  <a:solidFill>
                    <a:schemeClr val="bg1">
                      <a:lumMod val="75000"/>
                      <a:lumOff val="25000"/>
                      <a:alpha val="10000"/>
                    </a:schemeClr>
                  </a:solidFill>
                </a:ln>
                <a:effectLst>
                  <a:outerShdw blurRad="38100" dist="38100" dir="2700000" algn="tl">
                    <a:srgbClr val="000000">
                      <a:alpha val="43137"/>
                    </a:srgbClr>
                  </a:outerShdw>
                </a:effectLst>
              </a:rPr>
              <a:t>an</a:t>
            </a:r>
            <a:r>
              <a:rPr lang="en-US" sz="1500" b="0" i="0">
                <a:ln>
                  <a:solidFill>
                    <a:schemeClr val="bg1">
                      <a:lumMod val="75000"/>
                      <a:lumOff val="25000"/>
                      <a:alpha val="10000"/>
                    </a:schemeClr>
                  </a:solidFill>
                </a:ln>
                <a:effectLst>
                  <a:outerShdw blurRad="38100" dist="38100" dir="2700000" algn="tl">
                    <a:srgbClr val="000000">
                      <a:alpha val="43137"/>
                    </a:srgbClr>
                  </a:outerShdw>
                </a:effectLst>
              </a:rPr>
              <a:t> ideal IoT device, data transmission is kept to a minimum to conserve power.</a:t>
            </a:r>
            <a:r>
              <a:rPr lang="en-US" sz="1500">
                <a:ln>
                  <a:solidFill>
                    <a:schemeClr val="bg1">
                      <a:lumMod val="75000"/>
                      <a:lumOff val="25000"/>
                      <a:alpha val="10000"/>
                    </a:schemeClr>
                  </a:solidFill>
                </a:ln>
                <a:effectLst>
                  <a:outerShdw blurRad="38100" dist="38100" dir="2700000" algn="tl">
                    <a:srgbClr val="000000">
                      <a:alpha val="43137"/>
                    </a:srgbClr>
                  </a:outerShdw>
                </a:effectLst>
              </a:rPr>
              <a:t> </a:t>
            </a:r>
            <a:endParaRPr lang="en-US" sz="1500" b="0" i="0">
              <a:ln>
                <a:solidFill>
                  <a:srgbClr val="000000">
                    <a:lumMod val="75000"/>
                    <a:lumOff val="25000"/>
                    <a:alpha val="10000"/>
                  </a:srgbClr>
                </a:solidFill>
              </a:ln>
              <a:effectLst>
                <a:outerShdw blurRad="38100" dist="38100" dir="2700000" algn="tl">
                  <a:srgbClr val="000000">
                    <a:alpha val="43137"/>
                  </a:srgbClr>
                </a:outerShdw>
              </a:effectLst>
            </a:endParaRPr>
          </a:p>
          <a:p>
            <a:pPr marL="285750" indent="-228600" defTabSz="914400">
              <a:lnSpc>
                <a:spcPct val="110000"/>
              </a:lnSpc>
              <a:spcBef>
                <a:spcPct val="20000"/>
              </a:spcBef>
              <a:spcAft>
                <a:spcPts val="600"/>
              </a:spcAft>
              <a:buSzPct val="125000"/>
              <a:buFont typeface="Arial" panose="020B0604020202020204" pitchFamily="34" charset="0"/>
              <a:buChar char="•"/>
            </a:pPr>
            <a:r>
              <a:rPr lang="en-US" sz="1500" b="0" i="0">
                <a:ln>
                  <a:solidFill>
                    <a:schemeClr val="bg1">
                      <a:lumMod val="75000"/>
                      <a:lumOff val="25000"/>
                      <a:alpha val="10000"/>
                    </a:schemeClr>
                  </a:solidFill>
                </a:ln>
                <a:effectLst>
                  <a:outerShdw blurRad="38100" dist="38100" dir="2700000" algn="tl">
                    <a:srgbClr val="000000">
                      <a:alpha val="43137"/>
                    </a:srgbClr>
                  </a:outerShdw>
                </a:effectLst>
              </a:rPr>
              <a:t>LoRa-based sensors do not need to pair with a gateway before sending data, which further reduces energy use and prolongs battery life.</a:t>
            </a:r>
            <a:endParaRPr lang="en-US" sz="1500">
              <a:ln>
                <a:solidFill>
                  <a:schemeClr val="bg1">
                    <a:lumMod val="75000"/>
                    <a:lumOff val="25000"/>
                    <a:alpha val="10000"/>
                  </a:schemeClr>
                </a:solidFill>
              </a:ln>
              <a:effectLst>
                <a:outerShdw blurRad="38100" dist="38100" dir="2700000" algn="tl">
                  <a:srgbClr val="000000">
                    <a:alpha val="43137"/>
                  </a:srgbClr>
                </a:outerShdw>
              </a:effectLst>
              <a:sym typeface="Century Gothic"/>
            </a:endParaRPr>
          </a:p>
          <a:p>
            <a:pPr indent="-228600" defTabSz="914400">
              <a:lnSpc>
                <a:spcPct val="110000"/>
              </a:lnSpc>
              <a:spcBef>
                <a:spcPct val="20000"/>
              </a:spcBef>
              <a:spcAft>
                <a:spcPts val="600"/>
              </a:spcAft>
              <a:buClr>
                <a:srgbClr val="3999E1"/>
              </a:buClr>
              <a:buSzPct val="125000"/>
              <a:buFont typeface="Arial" panose="020B0604020202020204" pitchFamily="34" charset="0"/>
              <a:buChar char="•"/>
            </a:pPr>
            <a:endParaRPr lang="en-US" sz="1500">
              <a:ln>
                <a:solidFill>
                  <a:schemeClr val="bg1">
                    <a:lumMod val="75000"/>
                    <a:lumOff val="25000"/>
                    <a:alpha val="10000"/>
                  </a:schemeClr>
                </a:solidFill>
              </a:ln>
              <a:effectLst>
                <a:outerShdw blurRad="9525" dist="25400" dir="14640000" algn="tl" rotWithShape="0">
                  <a:schemeClr val="bg1">
                    <a:alpha val="30000"/>
                  </a:schemeClr>
                </a:outerShdw>
              </a:effectLst>
              <a:sym typeface="Century Gothic"/>
            </a:endParaRPr>
          </a:p>
          <a:p>
            <a:pPr indent="-228600" defTabSz="914400">
              <a:lnSpc>
                <a:spcPct val="110000"/>
              </a:lnSpc>
              <a:spcBef>
                <a:spcPct val="20000"/>
              </a:spcBef>
              <a:spcAft>
                <a:spcPts val="600"/>
              </a:spcAft>
              <a:buClr>
                <a:srgbClr val="3999E1"/>
              </a:buClr>
              <a:buSzPct val="125000"/>
              <a:buFont typeface="Arial" panose="020B0604020202020204" pitchFamily="34" charset="0"/>
              <a:buChar char="•"/>
            </a:pPr>
            <a:endParaRPr lang="en-US" sz="1500">
              <a:ln>
                <a:solidFill>
                  <a:schemeClr val="bg1">
                    <a:lumMod val="75000"/>
                    <a:lumOff val="25000"/>
                    <a:alpha val="10000"/>
                  </a:schemeClr>
                </a:solidFill>
              </a:ln>
              <a:effectLst>
                <a:outerShdw blurRad="9525" dist="25400" dir="14640000" algn="tl" rotWithShape="0">
                  <a:schemeClr val="bg1">
                    <a:alpha val="30000"/>
                  </a:schemeClr>
                </a:outerShdw>
              </a:effectLst>
              <a:sym typeface="Century Gothic"/>
            </a:endParaRPr>
          </a:p>
          <a:p>
            <a:pPr indent="-228600" defTabSz="914400">
              <a:lnSpc>
                <a:spcPct val="110000"/>
              </a:lnSpc>
              <a:spcBef>
                <a:spcPct val="20000"/>
              </a:spcBef>
              <a:spcAft>
                <a:spcPts val="600"/>
              </a:spcAft>
              <a:buClr>
                <a:srgbClr val="3999E1"/>
              </a:buClr>
              <a:buSzPct val="125000"/>
              <a:buFont typeface="Arial" panose="020B0604020202020204" pitchFamily="34" charset="0"/>
              <a:buChar char="•"/>
            </a:pPr>
            <a:endParaRPr lang="en-US" sz="1500">
              <a:ln>
                <a:solidFill>
                  <a:schemeClr val="bg1">
                    <a:lumMod val="75000"/>
                    <a:lumOff val="25000"/>
                    <a:alpha val="10000"/>
                  </a:schemeClr>
                </a:solidFill>
              </a:ln>
              <a:effectLst>
                <a:outerShdw blurRad="9525" dist="25400" dir="14640000" algn="tl" rotWithShape="0">
                  <a:schemeClr val="bg1">
                    <a:alpha val="30000"/>
                  </a:schemeClr>
                </a:outerShdw>
              </a:effectLst>
            </a:endParaRPr>
          </a:p>
        </p:txBody>
      </p:sp>
      <p:cxnSp>
        <p:nvCxnSpPr>
          <p:cNvPr id="115" name="Straight Connector 114">
            <a:extLst>
              <a:ext uri="{FF2B5EF4-FFF2-40B4-BE49-F238E27FC236}">
                <a16:creationId xmlns:a16="http://schemas.microsoft.com/office/drawing/2014/main" id="{79CECD47-BAAC-4DB7-9799-B92EA5BDB5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895" y="-464"/>
            <a:ext cx="2646" cy="6858465"/>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cxnSp>
        <p:nvCxnSpPr>
          <p:cNvPr id="117" name="Straight Connector 116">
            <a:extLst>
              <a:ext uri="{FF2B5EF4-FFF2-40B4-BE49-F238E27FC236}">
                <a16:creationId xmlns:a16="http://schemas.microsoft.com/office/drawing/2014/main" id="{42B5FFEC-000D-4A6E-A8E7-0549AD40B5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97" y="3427414"/>
            <a:ext cx="7558541" cy="0"/>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sp>
        <p:nvSpPr>
          <p:cNvPr id="4" name="Slide Number Placeholder 3">
            <a:extLst>
              <a:ext uri="{FF2B5EF4-FFF2-40B4-BE49-F238E27FC236}">
                <a16:creationId xmlns:a16="http://schemas.microsoft.com/office/drawing/2014/main" id="{A070DE3E-A3ED-4092-920B-B4E0B1012420}"/>
              </a:ext>
            </a:extLst>
          </p:cNvPr>
          <p:cNvSpPr>
            <a:spLocks noGrp="1"/>
          </p:cNvSpPr>
          <p:nvPr>
            <p:ph type="sldNum" sz="quarter" idx="12"/>
          </p:nvPr>
        </p:nvSpPr>
        <p:spPr>
          <a:xfrm>
            <a:off x="10276321" y="5883274"/>
            <a:ext cx="771089"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10</a:t>
            </a:fld>
            <a:endParaRPr lang="en-US"/>
          </a:p>
        </p:txBody>
      </p:sp>
    </p:spTree>
    <p:extLst>
      <p:ext uri="{BB962C8B-B14F-4D97-AF65-F5344CB8AC3E}">
        <p14:creationId xmlns:p14="http://schemas.microsoft.com/office/powerpoint/2010/main" val="30334217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63" name="Picture 2">
            <a:extLst>
              <a:ext uri="{FF2B5EF4-FFF2-40B4-BE49-F238E27FC236}">
                <a16:creationId xmlns:a16="http://schemas.microsoft.com/office/drawing/2014/main" id="{BD682E6D-6B2A-4E23-9DB2-A87CFD5EF6A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6="http://schemas.microsoft.com/office/drawing/2014/main" xmlns:p14="http://schemas.microsoft.com/office/powerpoint/2010/main" xmlns:a14="http://schemas.microsoft.com/office/drawing/2010/main" xmlns="">
                <a:solidFill>
                  <a:srgbClr val="FFFFFF"/>
                </a:solidFill>
              </a14:hiddenFill>
            </a:ext>
          </a:extLst>
        </p:spPr>
      </p:pic>
      <p:grpSp>
        <p:nvGrpSpPr>
          <p:cNvPr id="64" name="Group 15">
            <a:extLst>
              <a:ext uri="{FF2B5EF4-FFF2-40B4-BE49-F238E27FC236}">
                <a16:creationId xmlns:a16="http://schemas.microsoft.com/office/drawing/2014/main" id="{82818B62-F7FE-4423-B47F-BEADB95859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7" name="Group 16">
              <a:extLst>
                <a:ext uri="{FF2B5EF4-FFF2-40B4-BE49-F238E27FC236}">
                  <a16:creationId xmlns:a16="http://schemas.microsoft.com/office/drawing/2014/main" id="{08D8F34A-2048-4710-885B-6020E3A52AA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9" name="Rectangle 5">
                <a:extLst>
                  <a:ext uri="{FF2B5EF4-FFF2-40B4-BE49-F238E27FC236}">
                    <a16:creationId xmlns:a16="http://schemas.microsoft.com/office/drawing/2014/main" id="{2BD59528-B946-437E-964B-E07B68C3956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30" name="Freeform 6">
                <a:extLst>
                  <a:ext uri="{FF2B5EF4-FFF2-40B4-BE49-F238E27FC236}">
                    <a16:creationId xmlns:a16="http://schemas.microsoft.com/office/drawing/2014/main" id="{E501D201-A6EF-40DD-A904-37280298A27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1" name="Freeform 7">
                <a:extLst>
                  <a:ext uri="{FF2B5EF4-FFF2-40B4-BE49-F238E27FC236}">
                    <a16:creationId xmlns:a16="http://schemas.microsoft.com/office/drawing/2014/main" id="{700C9926-C507-4642-A28B-4381982F27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2" name="Freeform 8">
                <a:extLst>
                  <a:ext uri="{FF2B5EF4-FFF2-40B4-BE49-F238E27FC236}">
                    <a16:creationId xmlns:a16="http://schemas.microsoft.com/office/drawing/2014/main" id="{F9C0AC4B-084B-44C7-9BB3-84B1AA7A6E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3" name="Freeform 9">
                <a:extLst>
                  <a:ext uri="{FF2B5EF4-FFF2-40B4-BE49-F238E27FC236}">
                    <a16:creationId xmlns:a16="http://schemas.microsoft.com/office/drawing/2014/main" id="{765B71B8-526D-4CE9-9B29-380B4A63D6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4" name="Freeform 10">
                <a:extLst>
                  <a:ext uri="{FF2B5EF4-FFF2-40B4-BE49-F238E27FC236}">
                    <a16:creationId xmlns:a16="http://schemas.microsoft.com/office/drawing/2014/main" id="{A5E131F6-E6F7-4C93-B2AC-6BEE7210A3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5" name="Freeform 11">
                <a:extLst>
                  <a:ext uri="{FF2B5EF4-FFF2-40B4-BE49-F238E27FC236}">
                    <a16:creationId xmlns:a16="http://schemas.microsoft.com/office/drawing/2014/main" id="{36F8025F-A8BE-4215-AD98-F0E163D56E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6" name="Freeform 12">
                <a:extLst>
                  <a:ext uri="{FF2B5EF4-FFF2-40B4-BE49-F238E27FC236}">
                    <a16:creationId xmlns:a16="http://schemas.microsoft.com/office/drawing/2014/main" id="{3FEE64BF-FE95-4329-8B60-ADB566F8C4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7" name="Freeform 13">
                <a:extLst>
                  <a:ext uri="{FF2B5EF4-FFF2-40B4-BE49-F238E27FC236}">
                    <a16:creationId xmlns:a16="http://schemas.microsoft.com/office/drawing/2014/main" id="{742D24D5-73EA-4F42-A61D-FE001B1A9B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8" name="Freeform 14">
                <a:extLst>
                  <a:ext uri="{FF2B5EF4-FFF2-40B4-BE49-F238E27FC236}">
                    <a16:creationId xmlns:a16="http://schemas.microsoft.com/office/drawing/2014/main" id="{DC35DA0C-8EC9-48BE-A38B-B626CD2DB2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39" name="Freeform 15">
                <a:extLst>
                  <a:ext uri="{FF2B5EF4-FFF2-40B4-BE49-F238E27FC236}">
                    <a16:creationId xmlns:a16="http://schemas.microsoft.com/office/drawing/2014/main" id="{FFD82B19-6C16-4221-83B3-40342C74D90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0" name="Line 16">
                <a:extLst>
                  <a:ext uri="{FF2B5EF4-FFF2-40B4-BE49-F238E27FC236}">
                    <a16:creationId xmlns:a16="http://schemas.microsoft.com/office/drawing/2014/main" id="{91BC2DD8-6333-4604-A9AD-AF058EBC63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41" name="Freeform 17">
                <a:extLst>
                  <a:ext uri="{FF2B5EF4-FFF2-40B4-BE49-F238E27FC236}">
                    <a16:creationId xmlns:a16="http://schemas.microsoft.com/office/drawing/2014/main" id="{867B3042-26EF-40D4-BB69-1CE99C569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2" name="Freeform 18">
                <a:extLst>
                  <a:ext uri="{FF2B5EF4-FFF2-40B4-BE49-F238E27FC236}">
                    <a16:creationId xmlns:a16="http://schemas.microsoft.com/office/drawing/2014/main" id="{C54FD8EB-2552-4089-A064-A979E29F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3" name="Freeform 19">
                <a:extLst>
                  <a:ext uri="{FF2B5EF4-FFF2-40B4-BE49-F238E27FC236}">
                    <a16:creationId xmlns:a16="http://schemas.microsoft.com/office/drawing/2014/main" id="{B906D2FC-267D-4E9E-AB79-A3F9F71DD5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4" name="Freeform 20">
                <a:extLst>
                  <a:ext uri="{FF2B5EF4-FFF2-40B4-BE49-F238E27FC236}">
                    <a16:creationId xmlns:a16="http://schemas.microsoft.com/office/drawing/2014/main" id="{0414425E-C29B-4586-B8DF-6868ECC2E1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5" name="Rectangle 21">
                <a:extLst>
                  <a:ext uri="{FF2B5EF4-FFF2-40B4-BE49-F238E27FC236}">
                    <a16:creationId xmlns:a16="http://schemas.microsoft.com/office/drawing/2014/main" id="{CDBE75E0-D1A8-46A2-BEAA-A0291988ADC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sp>
            <p:nvSpPr>
              <p:cNvPr id="46" name="Freeform 22">
                <a:extLst>
                  <a:ext uri="{FF2B5EF4-FFF2-40B4-BE49-F238E27FC236}">
                    <a16:creationId xmlns:a16="http://schemas.microsoft.com/office/drawing/2014/main" id="{43D2C92D-C4E9-4828-9F80-084603E71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7" name="Freeform 23">
                <a:extLst>
                  <a:ext uri="{FF2B5EF4-FFF2-40B4-BE49-F238E27FC236}">
                    <a16:creationId xmlns:a16="http://schemas.microsoft.com/office/drawing/2014/main" id="{746EAB08-DCFC-4A40-99E8-E8E3ED92DC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8" name="Freeform 24">
                <a:extLst>
                  <a:ext uri="{FF2B5EF4-FFF2-40B4-BE49-F238E27FC236}">
                    <a16:creationId xmlns:a16="http://schemas.microsoft.com/office/drawing/2014/main" id="{C11CD8F1-C1C6-4E75-AC97-3EDEF9F33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49" name="Freeform 25">
                <a:extLst>
                  <a:ext uri="{FF2B5EF4-FFF2-40B4-BE49-F238E27FC236}">
                    <a16:creationId xmlns:a16="http://schemas.microsoft.com/office/drawing/2014/main" id="{2C0D5227-1C13-4FC8-B5E4-8F31CE08F1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0" name="Freeform 26">
                <a:extLst>
                  <a:ext uri="{FF2B5EF4-FFF2-40B4-BE49-F238E27FC236}">
                    <a16:creationId xmlns:a16="http://schemas.microsoft.com/office/drawing/2014/main" id="{FCE27CDF-D928-46AC-AA53-9B9D3A2D5C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1" name="Freeform 27">
                <a:extLst>
                  <a:ext uri="{FF2B5EF4-FFF2-40B4-BE49-F238E27FC236}">
                    <a16:creationId xmlns:a16="http://schemas.microsoft.com/office/drawing/2014/main" id="{CA2F8135-1DDF-47CC-9187-B929982C5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2" name="Freeform 28">
                <a:extLst>
                  <a:ext uri="{FF2B5EF4-FFF2-40B4-BE49-F238E27FC236}">
                    <a16:creationId xmlns:a16="http://schemas.microsoft.com/office/drawing/2014/main" id="{9F3AE01D-F193-4221-9EFA-B4687526521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3" name="Freeform 29">
                <a:extLst>
                  <a:ext uri="{FF2B5EF4-FFF2-40B4-BE49-F238E27FC236}">
                    <a16:creationId xmlns:a16="http://schemas.microsoft.com/office/drawing/2014/main" id="{7808422C-2145-4A5B-BD80-D18FF720C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4" name="Freeform 30">
                <a:extLst>
                  <a:ext uri="{FF2B5EF4-FFF2-40B4-BE49-F238E27FC236}">
                    <a16:creationId xmlns:a16="http://schemas.microsoft.com/office/drawing/2014/main" id="{987F6D2E-7C49-41A2-9B29-C6E1A365F1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55" name="Freeform 31">
                <a:extLst>
                  <a:ext uri="{FF2B5EF4-FFF2-40B4-BE49-F238E27FC236}">
                    <a16:creationId xmlns:a16="http://schemas.microsoft.com/office/drawing/2014/main" id="{26F1D2B4-D9F2-4D30-AF5B-E0F0F8B4FED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grpSp>
        <p:grpSp>
          <p:nvGrpSpPr>
            <p:cNvPr id="18" name="Group 17">
              <a:extLst>
                <a:ext uri="{FF2B5EF4-FFF2-40B4-BE49-F238E27FC236}">
                  <a16:creationId xmlns:a16="http://schemas.microsoft.com/office/drawing/2014/main" id="{E8E1273E-EDE2-4A3A-B711-7C633D6F04D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9" name="Freeform 32">
                <a:extLst>
                  <a:ext uri="{FF2B5EF4-FFF2-40B4-BE49-F238E27FC236}">
                    <a16:creationId xmlns:a16="http://schemas.microsoft.com/office/drawing/2014/main" id="{B63B0065-EB02-4B15-A2D1-8BF654B8A3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0" name="Freeform 33">
                <a:extLst>
                  <a:ext uri="{FF2B5EF4-FFF2-40B4-BE49-F238E27FC236}">
                    <a16:creationId xmlns:a16="http://schemas.microsoft.com/office/drawing/2014/main" id="{E57426CB-66F7-4E49-A669-66628242C9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1" name="Freeform 34">
                <a:extLst>
                  <a:ext uri="{FF2B5EF4-FFF2-40B4-BE49-F238E27FC236}">
                    <a16:creationId xmlns:a16="http://schemas.microsoft.com/office/drawing/2014/main" id="{13E7D034-6F93-4C3D-B0D4-5C7112065E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2" name="Freeform 35">
                <a:extLst>
                  <a:ext uri="{FF2B5EF4-FFF2-40B4-BE49-F238E27FC236}">
                    <a16:creationId xmlns:a16="http://schemas.microsoft.com/office/drawing/2014/main" id="{544587B9-2C96-4F49-9D32-4B9561513F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3" name="Freeform 36">
                <a:extLst>
                  <a:ext uri="{FF2B5EF4-FFF2-40B4-BE49-F238E27FC236}">
                    <a16:creationId xmlns:a16="http://schemas.microsoft.com/office/drawing/2014/main" id="{89C0C949-76C7-4C92-9296-CD1C2EF760F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4" name="Freeform 37">
                <a:extLst>
                  <a:ext uri="{FF2B5EF4-FFF2-40B4-BE49-F238E27FC236}">
                    <a16:creationId xmlns:a16="http://schemas.microsoft.com/office/drawing/2014/main" id="{88A24927-AAB9-451E-B0A0-A405AA62A8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5" name="Freeform 38">
                <a:extLst>
                  <a:ext uri="{FF2B5EF4-FFF2-40B4-BE49-F238E27FC236}">
                    <a16:creationId xmlns:a16="http://schemas.microsoft.com/office/drawing/2014/main" id="{EB081E7B-E0CD-441B-B79D-E93D2AEBD6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6" name="Freeform 39">
                <a:extLst>
                  <a:ext uri="{FF2B5EF4-FFF2-40B4-BE49-F238E27FC236}">
                    <a16:creationId xmlns:a16="http://schemas.microsoft.com/office/drawing/2014/main" id="{7D5730F8-66D4-4B1F-B8ED-FF90B6DF2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7" name="Freeform 40">
                <a:extLst>
                  <a:ext uri="{FF2B5EF4-FFF2-40B4-BE49-F238E27FC236}">
                    <a16:creationId xmlns:a16="http://schemas.microsoft.com/office/drawing/2014/main" id="{889A6C05-5677-4961-9C01-68C74E42B7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sp>
          <p:sp>
            <p:nvSpPr>
              <p:cNvPr id="28" name="Rectangle 41">
                <a:extLst>
                  <a:ext uri="{FF2B5EF4-FFF2-40B4-BE49-F238E27FC236}">
                    <a16:creationId xmlns:a16="http://schemas.microsoft.com/office/drawing/2014/main" id="{8C7CB0DC-7079-4F28-81F7-057DE28ED8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miter lim="800000"/>
                    <a:headEnd/>
                    <a:tailEnd/>
                  </a14:hiddenLine>
                </a:ext>
              </a:extLst>
            </p:spPr>
          </p:sp>
        </p:grpSp>
      </p:grpSp>
      <p:sp>
        <p:nvSpPr>
          <p:cNvPr id="2" name="Title 1">
            <a:extLst>
              <a:ext uri="{FF2B5EF4-FFF2-40B4-BE49-F238E27FC236}">
                <a16:creationId xmlns:a16="http://schemas.microsoft.com/office/drawing/2014/main" id="{65540EB3-7427-427E-AF91-379F5C377FF7}"/>
              </a:ext>
            </a:extLst>
          </p:cNvPr>
          <p:cNvSpPr>
            <a:spLocks noGrp="1"/>
          </p:cNvSpPr>
          <p:nvPr>
            <p:ph type="title"/>
          </p:nvPr>
        </p:nvSpPr>
        <p:spPr>
          <a:xfrm>
            <a:off x="1141413" y="618518"/>
            <a:ext cx="9905998" cy="1478570"/>
          </a:xfrm>
        </p:spPr>
        <p:txBody>
          <a:bodyPr vert="horz" lIns="91440" tIns="45720" rIns="91440" bIns="45720" rtlCol="0" anchor="ctr">
            <a:normAutofit/>
          </a:bodyPr>
          <a:lstStyle/>
          <a:p>
            <a:r>
              <a:rPr lang="en-US" b="1">
                <a:ln>
                  <a:solidFill>
                    <a:schemeClr val="bg1"/>
                  </a:solidFill>
                </a:ln>
              </a:rPr>
              <a:t>Economic Impact</a:t>
            </a:r>
          </a:p>
        </p:txBody>
      </p:sp>
      <p:pic>
        <p:nvPicPr>
          <p:cNvPr id="5" name="Picture 4" descr="A red and silver wrist watch&#10;&#10;Description automatically generated with low confidence">
            <a:extLst>
              <a:ext uri="{FF2B5EF4-FFF2-40B4-BE49-F238E27FC236}">
                <a16:creationId xmlns:a16="http://schemas.microsoft.com/office/drawing/2014/main" id="{12195314-37A7-45CF-A051-78DE2455D7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411" y="2677435"/>
            <a:ext cx="2262754" cy="2693754"/>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7" name="Picture 6" descr="Graphical user interface, text, application&#10;&#10;Description automatically generated">
            <a:extLst>
              <a:ext uri="{FF2B5EF4-FFF2-40B4-BE49-F238E27FC236}">
                <a16:creationId xmlns:a16="http://schemas.microsoft.com/office/drawing/2014/main" id="{0EA0F98A-9DB4-4C43-8933-5F91DCCC74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5065" y="2249487"/>
            <a:ext cx="1428406" cy="169042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pic>
        <p:nvPicPr>
          <p:cNvPr id="9" name="Picture 8" descr="Graphical user interface, text, application, chat or text message&#10;&#10;Description automatically generated">
            <a:extLst>
              <a:ext uri="{FF2B5EF4-FFF2-40B4-BE49-F238E27FC236}">
                <a16:creationId xmlns:a16="http://schemas.microsoft.com/office/drawing/2014/main" id="{C3064534-0695-4184-A0A6-822BE36A18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6047" y="4092309"/>
            <a:ext cx="1466441" cy="169042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4" name="TextBox 3">
            <a:extLst>
              <a:ext uri="{FF2B5EF4-FFF2-40B4-BE49-F238E27FC236}">
                <a16:creationId xmlns:a16="http://schemas.microsoft.com/office/drawing/2014/main" id="{992633ED-2CBC-473C-860C-8953159BC19B}"/>
              </a:ext>
            </a:extLst>
          </p:cNvPr>
          <p:cNvSpPr txBox="1"/>
          <p:nvPr/>
        </p:nvSpPr>
        <p:spPr>
          <a:xfrm>
            <a:off x="6336727" y="2249487"/>
            <a:ext cx="4710683" cy="3541714"/>
          </a:xfrm>
          <a:prstGeom prst="rect">
            <a:avLst/>
          </a:prstGeom>
        </p:spPr>
        <p:txBody>
          <a:bodyPr vert="horz" lIns="91440" tIns="45720" rIns="91440" bIns="45720" rtlCol="0">
            <a:normAutofit/>
          </a:bodyPr>
          <a:lstStyle/>
          <a:p>
            <a:pPr marL="342900" indent="-228600" defTabSz="914400">
              <a:lnSpc>
                <a:spcPct val="120000"/>
              </a:lnSpc>
              <a:spcAft>
                <a:spcPts val="600"/>
              </a:spcAft>
              <a:buSzPct val="125000"/>
              <a:buFont typeface="Arial" panose="020B0604020202020204" pitchFamily="34" charset="0"/>
              <a:buChar char="•"/>
            </a:pPr>
            <a:r>
              <a:rPr lang="en-US">
                <a:effectLst>
                  <a:outerShdw blurRad="38100" dist="38100" dir="2700000" algn="tl">
                    <a:srgbClr val="000000">
                      <a:alpha val="43137"/>
                    </a:srgbClr>
                  </a:outerShdw>
                </a:effectLst>
              </a:rPr>
              <a:t>Device is designed to be an affordable method for tracking autistic children. </a:t>
            </a:r>
          </a:p>
          <a:p>
            <a:pPr marL="342900" indent="-228600" defTabSz="914400">
              <a:lnSpc>
                <a:spcPct val="120000"/>
              </a:lnSpc>
              <a:spcAft>
                <a:spcPts val="600"/>
              </a:spcAft>
              <a:buSzPct val="125000"/>
              <a:buFont typeface="Arial" panose="020B0604020202020204" pitchFamily="34" charset="0"/>
              <a:buChar char="•"/>
            </a:pPr>
            <a:r>
              <a:rPr lang="en-US">
                <a:effectLst>
                  <a:outerShdw blurRad="38100" dist="38100" dir="2700000" algn="tl">
                    <a:srgbClr val="000000">
                      <a:alpha val="43137"/>
                    </a:srgbClr>
                  </a:outerShdw>
                </a:effectLst>
              </a:rPr>
              <a:t>Device uses minimal battery power and is made with abundant material.</a:t>
            </a:r>
          </a:p>
          <a:p>
            <a:pPr marL="342900" indent="-228600" defTabSz="914400">
              <a:lnSpc>
                <a:spcPct val="120000"/>
              </a:lnSpc>
              <a:spcAft>
                <a:spcPts val="600"/>
              </a:spcAft>
              <a:buSzPct val="125000"/>
              <a:buFont typeface="Arial" panose="020B0604020202020204" pitchFamily="34" charset="0"/>
              <a:buChar char="•"/>
            </a:pPr>
            <a:r>
              <a:rPr lang="en-US">
                <a:effectLst>
                  <a:outerShdw blurRad="38100" dist="38100" dir="2700000" algn="tl">
                    <a:srgbClr val="000000">
                      <a:alpha val="43137"/>
                    </a:srgbClr>
                  </a:outerShdw>
                </a:effectLst>
              </a:rPr>
              <a:t>Will be able to compete with high-tech tracking devices such as Apple or Samsung watches. </a:t>
            </a:r>
          </a:p>
          <a:p>
            <a:pPr marL="342900" indent="-228600" defTabSz="914400">
              <a:lnSpc>
                <a:spcPct val="120000"/>
              </a:lnSpc>
              <a:spcAft>
                <a:spcPts val="600"/>
              </a:spcAft>
              <a:buSzPct val="125000"/>
              <a:buFont typeface="Arial" panose="020B0604020202020204" pitchFamily="34" charset="0"/>
              <a:buChar char="•"/>
            </a:pPr>
            <a:r>
              <a:rPr lang="en-US">
                <a:effectLst>
                  <a:outerShdw blurRad="38100" dist="38100" dir="2700000" algn="tl">
                    <a:srgbClr val="000000">
                      <a:alpha val="43137"/>
                    </a:srgbClr>
                  </a:outerShdw>
                </a:effectLst>
              </a:rPr>
              <a:t>Will be marketed at a low cost (less than $100 with no monthly fees).</a:t>
            </a:r>
          </a:p>
        </p:txBody>
      </p:sp>
      <p:sp>
        <p:nvSpPr>
          <p:cNvPr id="3" name="Slide Number Placeholder 2">
            <a:extLst>
              <a:ext uri="{FF2B5EF4-FFF2-40B4-BE49-F238E27FC236}">
                <a16:creationId xmlns:a16="http://schemas.microsoft.com/office/drawing/2014/main" id="{164CD115-38F4-4FB0-95B4-45D68BAC3067}"/>
              </a:ext>
            </a:extLst>
          </p:cNvPr>
          <p:cNvSpPr>
            <a:spLocks noGrp="1"/>
          </p:cNvSpPr>
          <p:nvPr>
            <p:ph type="sldNum" sz="quarter" idx="12"/>
          </p:nvPr>
        </p:nvSpPr>
        <p:spPr>
          <a:xfrm>
            <a:off x="10276321" y="6309360"/>
            <a:ext cx="771089" cy="365125"/>
          </a:xfrm>
        </p:spPr>
        <p:txBody>
          <a:bodyPr vert="horz" lIns="91440" tIns="45720" rIns="91440" bIns="45720" rtlCol="0" anchor="ctr">
            <a:normAutofit/>
          </a:bodyPr>
          <a:lstStyle/>
          <a:p>
            <a:pPr>
              <a:spcAft>
                <a:spcPts val="600"/>
              </a:spcAft>
            </a:pPr>
            <a:fld id="{D57F1E4F-1CFF-5643-939E-217C01CDF565}" type="slidenum">
              <a:rPr lang="en-US" smtClean="0"/>
              <a:pPr>
                <a:spcAft>
                  <a:spcPts val="600"/>
                </a:spcAft>
              </a:pPr>
              <a:t>11</a:t>
            </a:fld>
            <a:endParaRPr lang="en-US"/>
          </a:p>
        </p:txBody>
      </p:sp>
    </p:spTree>
    <p:extLst>
      <p:ext uri="{BB962C8B-B14F-4D97-AF65-F5344CB8AC3E}">
        <p14:creationId xmlns:p14="http://schemas.microsoft.com/office/powerpoint/2010/main" val="1172186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92B5A-966E-4AD6-8F56-7CBBBD018413}"/>
              </a:ext>
            </a:extLst>
          </p:cNvPr>
          <p:cNvSpPr>
            <a:spLocks noGrp="1"/>
          </p:cNvSpPr>
          <p:nvPr>
            <p:ph type="title"/>
          </p:nvPr>
        </p:nvSpPr>
        <p:spPr>
          <a:xfrm>
            <a:off x="2525603" y="200084"/>
            <a:ext cx="9905998" cy="1478570"/>
          </a:xfrm>
        </p:spPr>
        <p:txBody>
          <a:bodyPr/>
          <a:lstStyle/>
          <a:p>
            <a:r>
              <a:rPr lang="en-US"/>
              <a:t>Project </a:t>
            </a:r>
            <a:r>
              <a:rPr lang="en-US" err="1"/>
              <a:t>PArts</a:t>
            </a:r>
            <a:r>
              <a:rPr lang="en-US"/>
              <a:t> Summary</a:t>
            </a:r>
          </a:p>
        </p:txBody>
      </p:sp>
      <p:sp>
        <p:nvSpPr>
          <p:cNvPr id="4" name="Slide Number Placeholder 3">
            <a:extLst>
              <a:ext uri="{FF2B5EF4-FFF2-40B4-BE49-F238E27FC236}">
                <a16:creationId xmlns:a16="http://schemas.microsoft.com/office/drawing/2014/main" id="{7408A148-687A-4639-BDFE-512538542D4D}"/>
              </a:ext>
            </a:extLst>
          </p:cNvPr>
          <p:cNvSpPr>
            <a:spLocks noGrp="1"/>
          </p:cNvSpPr>
          <p:nvPr>
            <p:ph type="sldNum" sz="quarter" idx="12"/>
          </p:nvPr>
        </p:nvSpPr>
        <p:spPr/>
        <p:txBody>
          <a:bodyPr/>
          <a:lstStyle/>
          <a:p>
            <a:fld id="{E97799C9-84D9-46D2-A11E-BCF8A720529D}" type="slidenum">
              <a:rPr lang="en-US" smtClean="0"/>
              <a:t>12</a:t>
            </a:fld>
            <a:endParaRPr lang="en-US"/>
          </a:p>
        </p:txBody>
      </p:sp>
      <p:sp>
        <p:nvSpPr>
          <p:cNvPr id="7" name="TextBox 6">
            <a:extLst>
              <a:ext uri="{FF2B5EF4-FFF2-40B4-BE49-F238E27FC236}">
                <a16:creationId xmlns:a16="http://schemas.microsoft.com/office/drawing/2014/main" id="{4F9563C2-794E-4E8C-B85D-DFE4813F21D4}"/>
              </a:ext>
            </a:extLst>
          </p:cNvPr>
          <p:cNvSpPr txBox="1"/>
          <p:nvPr/>
        </p:nvSpPr>
        <p:spPr>
          <a:xfrm>
            <a:off x="7913446" y="5422607"/>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Dragino</a:t>
            </a:r>
            <a:r>
              <a:rPr lang="en-US"/>
              <a:t> </a:t>
            </a:r>
            <a:r>
              <a:rPr lang="en-US">
                <a:ea typeface="+mn-lt"/>
                <a:cs typeface="+mn-lt"/>
              </a:rPr>
              <a:t>LoRa IoT Development Kit (915 MHz)</a:t>
            </a:r>
            <a:endParaRPr lang="en-US"/>
          </a:p>
        </p:txBody>
      </p:sp>
      <p:sp>
        <p:nvSpPr>
          <p:cNvPr id="9" name="TextBox 8">
            <a:extLst>
              <a:ext uri="{FF2B5EF4-FFF2-40B4-BE49-F238E27FC236}">
                <a16:creationId xmlns:a16="http://schemas.microsoft.com/office/drawing/2014/main" id="{C1358D6D-F336-4C0B-B011-354E18B63B6C}"/>
              </a:ext>
            </a:extLst>
          </p:cNvPr>
          <p:cNvSpPr txBox="1"/>
          <p:nvPr/>
        </p:nvSpPr>
        <p:spPr>
          <a:xfrm>
            <a:off x="3349347" y="2278040"/>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LPS8 </a:t>
            </a:r>
            <a:r>
              <a:rPr lang="en-US" b="1">
                <a:ea typeface="+mn-lt"/>
                <a:cs typeface="+mn-lt"/>
              </a:rPr>
              <a:t>LoRaWAN</a:t>
            </a:r>
            <a:r>
              <a:rPr lang="en-US" b="1"/>
              <a:t> </a:t>
            </a:r>
            <a:r>
              <a:rPr lang="en-US"/>
              <a:t>Gateway-</a:t>
            </a:r>
            <a:r>
              <a:rPr lang="en-US">
                <a:ea typeface="+mn-lt"/>
                <a:cs typeface="+mn-lt"/>
              </a:rPr>
              <a:t>The gateway acts as a bridge between the tracker and The Things Network</a:t>
            </a:r>
            <a:endParaRPr lang="en-US"/>
          </a:p>
        </p:txBody>
      </p:sp>
      <p:pic>
        <p:nvPicPr>
          <p:cNvPr id="3" name="Picture 9" descr="A picture containing electronics&#10;&#10;Description automatically generated">
            <a:extLst>
              <a:ext uri="{FF2B5EF4-FFF2-40B4-BE49-F238E27FC236}">
                <a16:creationId xmlns:a16="http://schemas.microsoft.com/office/drawing/2014/main" id="{FAD17F1C-B187-4C60-B2D8-E0D23E4C6A6A}"/>
              </a:ext>
            </a:extLst>
          </p:cNvPr>
          <p:cNvPicPr>
            <a:picLocks noChangeAspect="1"/>
          </p:cNvPicPr>
          <p:nvPr/>
        </p:nvPicPr>
        <p:blipFill>
          <a:blip r:embed="rId2"/>
          <a:stretch>
            <a:fillRect/>
          </a:stretch>
        </p:blipFill>
        <p:spPr>
          <a:xfrm>
            <a:off x="1047049" y="4268044"/>
            <a:ext cx="885210" cy="1100692"/>
          </a:xfrm>
          <a:prstGeom prst="rect">
            <a:avLst/>
          </a:prstGeom>
        </p:spPr>
      </p:pic>
      <p:pic>
        <p:nvPicPr>
          <p:cNvPr id="11" name="Picture 11" descr="A picture containing text, indoor&#10;&#10;Description automatically generated">
            <a:extLst>
              <a:ext uri="{FF2B5EF4-FFF2-40B4-BE49-F238E27FC236}">
                <a16:creationId xmlns:a16="http://schemas.microsoft.com/office/drawing/2014/main" id="{439191F4-7246-4B7B-BD06-4FB31A056DCA}"/>
              </a:ext>
            </a:extLst>
          </p:cNvPr>
          <p:cNvPicPr>
            <a:picLocks noChangeAspect="1"/>
          </p:cNvPicPr>
          <p:nvPr/>
        </p:nvPicPr>
        <p:blipFill>
          <a:blip r:embed="rId3"/>
          <a:stretch>
            <a:fillRect/>
          </a:stretch>
        </p:blipFill>
        <p:spPr>
          <a:xfrm>
            <a:off x="7478602" y="1821543"/>
            <a:ext cx="3315285" cy="3315285"/>
          </a:xfrm>
          <a:prstGeom prst="rect">
            <a:avLst/>
          </a:prstGeom>
        </p:spPr>
      </p:pic>
      <p:sp>
        <p:nvSpPr>
          <p:cNvPr id="16" name="TextBox 15">
            <a:extLst>
              <a:ext uri="{FF2B5EF4-FFF2-40B4-BE49-F238E27FC236}">
                <a16:creationId xmlns:a16="http://schemas.microsoft.com/office/drawing/2014/main" id="{C297A813-51ED-4E95-B6CA-33172AAEA5BC}"/>
              </a:ext>
            </a:extLst>
          </p:cNvPr>
          <p:cNvSpPr txBox="1"/>
          <p:nvPr/>
        </p:nvSpPr>
        <p:spPr>
          <a:xfrm>
            <a:off x="3240555" y="4217074"/>
            <a:ext cx="369315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Arduino Uno + LoRa Shield,</a:t>
            </a:r>
          </a:p>
          <a:p>
            <a:r>
              <a:rPr lang="en-US" b="1"/>
              <a:t>Arduino Uno + LoRa/GPS Shield (915 MHz)-</a:t>
            </a:r>
          </a:p>
          <a:p>
            <a:r>
              <a:rPr lang="en-US"/>
              <a:t>The shields expand the capabilities of the already powerful Arduino Uno by granting the ability to send and receive data at LoRaWAN frequencies</a:t>
            </a:r>
          </a:p>
        </p:txBody>
      </p:sp>
      <p:pic>
        <p:nvPicPr>
          <p:cNvPr id="17" name="Picture 17" descr="A picture containing electronics, toy&#10;&#10;Description automatically generated">
            <a:extLst>
              <a:ext uri="{FF2B5EF4-FFF2-40B4-BE49-F238E27FC236}">
                <a16:creationId xmlns:a16="http://schemas.microsoft.com/office/drawing/2014/main" id="{5C43D7E5-DE69-411C-9927-BC44A97C8506}"/>
              </a:ext>
            </a:extLst>
          </p:cNvPr>
          <p:cNvPicPr>
            <a:picLocks noChangeAspect="1"/>
          </p:cNvPicPr>
          <p:nvPr/>
        </p:nvPicPr>
        <p:blipFill>
          <a:blip r:embed="rId4"/>
          <a:stretch>
            <a:fillRect/>
          </a:stretch>
        </p:blipFill>
        <p:spPr>
          <a:xfrm>
            <a:off x="2058876" y="4268044"/>
            <a:ext cx="1047136" cy="1100692"/>
          </a:xfrm>
          <a:prstGeom prst="rect">
            <a:avLst/>
          </a:prstGeom>
        </p:spPr>
      </p:pic>
      <p:pic>
        <p:nvPicPr>
          <p:cNvPr id="12" name="Picture 11">
            <a:extLst>
              <a:ext uri="{FF2B5EF4-FFF2-40B4-BE49-F238E27FC236}">
                <a16:creationId xmlns:a16="http://schemas.microsoft.com/office/drawing/2014/main" id="{7E38FE22-E848-4216-B0F1-2C134084BDC5}"/>
              </a:ext>
            </a:extLst>
          </p:cNvPr>
          <p:cNvPicPr>
            <a:picLocks noChangeAspect="1"/>
          </p:cNvPicPr>
          <p:nvPr/>
        </p:nvPicPr>
        <p:blipFill>
          <a:blip r:embed="rId5"/>
          <a:stretch>
            <a:fillRect/>
          </a:stretch>
        </p:blipFill>
        <p:spPr>
          <a:xfrm>
            <a:off x="1047049" y="2093262"/>
            <a:ext cx="1832483" cy="1569884"/>
          </a:xfrm>
          <a:prstGeom prst="rect">
            <a:avLst/>
          </a:prstGeom>
        </p:spPr>
      </p:pic>
    </p:spTree>
    <p:extLst>
      <p:ext uri="{BB962C8B-B14F-4D97-AF65-F5344CB8AC3E}">
        <p14:creationId xmlns:p14="http://schemas.microsoft.com/office/powerpoint/2010/main" val="2977799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8541-F321-4305-8DBC-F7B2A0E10C5B}"/>
              </a:ext>
            </a:extLst>
          </p:cNvPr>
          <p:cNvSpPr>
            <a:spLocks noGrp="1"/>
          </p:cNvSpPr>
          <p:nvPr>
            <p:ph type="title"/>
          </p:nvPr>
        </p:nvSpPr>
        <p:spPr>
          <a:xfrm>
            <a:off x="636097" y="-126781"/>
            <a:ext cx="9905998" cy="1478570"/>
          </a:xfrm>
        </p:spPr>
        <p:txBody>
          <a:bodyPr/>
          <a:lstStyle/>
          <a:p>
            <a:r>
              <a:rPr lang="en-US" b="1">
                <a:ln>
                  <a:solidFill>
                    <a:schemeClr val="bg1"/>
                  </a:solidFill>
                </a:ln>
                <a:solidFill>
                  <a:schemeClr val="bg1"/>
                </a:solidFill>
              </a:rPr>
              <a:t>Preliminary Design</a:t>
            </a:r>
          </a:p>
        </p:txBody>
      </p:sp>
      <p:sp>
        <p:nvSpPr>
          <p:cNvPr id="11" name="Arrow: Down 10">
            <a:extLst>
              <a:ext uri="{FF2B5EF4-FFF2-40B4-BE49-F238E27FC236}">
                <a16:creationId xmlns:a16="http://schemas.microsoft.com/office/drawing/2014/main" id="{3749E02E-C526-40E3-BE59-6D03028B0BAF}"/>
              </a:ext>
            </a:extLst>
          </p:cNvPr>
          <p:cNvSpPr/>
          <p:nvPr/>
        </p:nvSpPr>
        <p:spPr>
          <a:xfrm rot="16200000">
            <a:off x="3792996" y="2667274"/>
            <a:ext cx="503434" cy="26959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DB27C0D-AB67-481B-8723-1730999565C5}"/>
              </a:ext>
            </a:extLst>
          </p:cNvPr>
          <p:cNvSpPr txBox="1"/>
          <p:nvPr/>
        </p:nvSpPr>
        <p:spPr>
          <a:xfrm>
            <a:off x="891605" y="5283109"/>
            <a:ext cx="3092965" cy="1200329"/>
          </a:xfrm>
          <a:prstGeom prst="rect">
            <a:avLst/>
          </a:prstGeom>
          <a:noFill/>
        </p:spPr>
        <p:txBody>
          <a:bodyPr wrap="square" lIns="91440" tIns="45720" rIns="91440" bIns="45720" rtlCol="0" anchor="t">
            <a:spAutoFit/>
          </a:bodyPr>
          <a:lstStyle/>
          <a:p>
            <a:r>
              <a:rPr lang="en-US">
                <a:effectLst>
                  <a:outerShdw blurRad="38100" dist="38100" dir="2700000" algn="tl">
                    <a:srgbClr val="000000">
                      <a:alpha val="43137"/>
                    </a:srgbClr>
                  </a:outerShdw>
                </a:effectLst>
              </a:rPr>
              <a:t>LoRa Tracker (Arduino Uno + LoRa/GPS  Shield) will transmit GPS coordinates to the gateway</a:t>
            </a:r>
          </a:p>
        </p:txBody>
      </p:sp>
      <p:sp>
        <p:nvSpPr>
          <p:cNvPr id="38" name="Arrow: Down 37">
            <a:extLst>
              <a:ext uri="{FF2B5EF4-FFF2-40B4-BE49-F238E27FC236}">
                <a16:creationId xmlns:a16="http://schemas.microsoft.com/office/drawing/2014/main" id="{71F8F92F-14E5-4F85-A9BF-5D2E26B02BFC}"/>
              </a:ext>
            </a:extLst>
          </p:cNvPr>
          <p:cNvSpPr/>
          <p:nvPr/>
        </p:nvSpPr>
        <p:spPr>
          <a:xfrm rot="10800000">
            <a:off x="6470957" y="2389257"/>
            <a:ext cx="503434" cy="8668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a16="http://schemas.microsoft.com/office/drawing/2014/main" id="{F9272A1F-DD7B-4730-BFC1-8E17DD165A82}"/>
              </a:ext>
            </a:extLst>
          </p:cNvPr>
          <p:cNvSpPr/>
          <p:nvPr/>
        </p:nvSpPr>
        <p:spPr>
          <a:xfrm>
            <a:off x="5592566" y="2389257"/>
            <a:ext cx="503434" cy="923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FE69507-4DB6-40FD-A0CB-838076384AE4}"/>
              </a:ext>
            </a:extLst>
          </p:cNvPr>
          <p:cNvSpPr txBox="1"/>
          <p:nvPr/>
        </p:nvSpPr>
        <p:spPr>
          <a:xfrm>
            <a:off x="4473436" y="5233100"/>
            <a:ext cx="4001171" cy="923330"/>
          </a:xfrm>
          <a:prstGeom prst="rect">
            <a:avLst/>
          </a:prstGeom>
          <a:noFill/>
        </p:spPr>
        <p:txBody>
          <a:bodyPr wrap="square" lIns="91440" tIns="45720" rIns="91440" bIns="45720" rtlCol="0" anchor="t">
            <a:spAutoFit/>
          </a:bodyPr>
          <a:lstStyle/>
          <a:p>
            <a:pPr algn="ctr"/>
            <a:r>
              <a:rPr lang="en-US">
                <a:effectLst>
                  <a:outerShdw blurRad="38100" dist="38100" dir="2700000" algn="tl">
                    <a:srgbClr val="000000">
                      <a:alpha val="43137"/>
                    </a:srgbClr>
                  </a:outerShdw>
                </a:effectLst>
              </a:rPr>
              <a:t>LPS8 LoRaWAN gateway will receive message from tracker and forward data to The Things Network</a:t>
            </a:r>
            <a:endParaRPr lang="en-US"/>
          </a:p>
        </p:txBody>
      </p:sp>
      <p:sp>
        <p:nvSpPr>
          <p:cNvPr id="5" name="Slide Number Placeholder 4">
            <a:extLst>
              <a:ext uri="{FF2B5EF4-FFF2-40B4-BE49-F238E27FC236}">
                <a16:creationId xmlns:a16="http://schemas.microsoft.com/office/drawing/2014/main" id="{1C5271B3-B321-4D74-880E-1B7132876379}"/>
              </a:ext>
            </a:extLst>
          </p:cNvPr>
          <p:cNvSpPr>
            <a:spLocks noGrp="1"/>
          </p:cNvSpPr>
          <p:nvPr>
            <p:ph type="sldNum" sz="quarter" idx="12"/>
          </p:nvPr>
        </p:nvSpPr>
        <p:spPr/>
        <p:txBody>
          <a:bodyPr/>
          <a:lstStyle/>
          <a:p>
            <a:fld id="{D57F1E4F-1CFF-5643-939E-217C01CDF565}" type="slidenum">
              <a:rPr lang="en-US" smtClean="0"/>
              <a:pPr/>
              <a:t>13</a:t>
            </a:fld>
            <a:endParaRPr lang="en-US"/>
          </a:p>
        </p:txBody>
      </p:sp>
      <p:sp>
        <p:nvSpPr>
          <p:cNvPr id="20" name="Arrow: Down 19">
            <a:extLst>
              <a:ext uri="{FF2B5EF4-FFF2-40B4-BE49-F238E27FC236}">
                <a16:creationId xmlns:a16="http://schemas.microsoft.com/office/drawing/2014/main" id="{D8E37604-2D99-4295-A732-7F4188AA86A2}"/>
              </a:ext>
            </a:extLst>
          </p:cNvPr>
          <p:cNvSpPr/>
          <p:nvPr/>
        </p:nvSpPr>
        <p:spPr>
          <a:xfrm rot="16200000">
            <a:off x="8178600" y="563666"/>
            <a:ext cx="503434" cy="17635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5B0A92D-4430-4225-8113-A3A201C0F475}"/>
              </a:ext>
            </a:extLst>
          </p:cNvPr>
          <p:cNvPicPr>
            <a:picLocks noChangeAspect="1"/>
          </p:cNvPicPr>
          <p:nvPr/>
        </p:nvPicPr>
        <p:blipFill>
          <a:blip r:embed="rId2"/>
          <a:stretch>
            <a:fillRect/>
          </a:stretch>
        </p:blipFill>
        <p:spPr>
          <a:xfrm>
            <a:off x="9688818" y="352575"/>
            <a:ext cx="1946093" cy="1704746"/>
          </a:xfrm>
          <a:prstGeom prst="rect">
            <a:avLst/>
          </a:prstGeom>
        </p:spPr>
      </p:pic>
      <p:sp>
        <p:nvSpPr>
          <p:cNvPr id="10" name="TextBox 9">
            <a:extLst>
              <a:ext uri="{FF2B5EF4-FFF2-40B4-BE49-F238E27FC236}">
                <a16:creationId xmlns:a16="http://schemas.microsoft.com/office/drawing/2014/main" id="{A7FEFA38-5854-48E2-9B6D-4C7C8941AF17}"/>
              </a:ext>
            </a:extLst>
          </p:cNvPr>
          <p:cNvSpPr txBox="1"/>
          <p:nvPr/>
        </p:nvSpPr>
        <p:spPr>
          <a:xfrm>
            <a:off x="9127597" y="2100445"/>
            <a:ext cx="3063628" cy="646331"/>
          </a:xfrm>
          <a:prstGeom prst="rect">
            <a:avLst/>
          </a:prstGeom>
          <a:noFill/>
        </p:spPr>
        <p:txBody>
          <a:bodyPr wrap="square" lIns="91440" tIns="45720" rIns="91440" bIns="45720" rtlCol="0" anchor="t">
            <a:spAutoFit/>
          </a:bodyPr>
          <a:lstStyle/>
          <a:p>
            <a:pPr algn="ctr"/>
            <a:r>
              <a:rPr lang="en-US"/>
              <a:t>Phone will receive GPS coordinates as a SMS message</a:t>
            </a:r>
          </a:p>
        </p:txBody>
      </p:sp>
      <p:sp>
        <p:nvSpPr>
          <p:cNvPr id="14" name="TextBox 13">
            <a:extLst>
              <a:ext uri="{FF2B5EF4-FFF2-40B4-BE49-F238E27FC236}">
                <a16:creationId xmlns:a16="http://schemas.microsoft.com/office/drawing/2014/main" id="{2BDDFEF4-78C4-4356-AF79-528324D6C57E}"/>
              </a:ext>
            </a:extLst>
          </p:cNvPr>
          <p:cNvSpPr txBox="1"/>
          <p:nvPr/>
        </p:nvSpPr>
        <p:spPr>
          <a:xfrm>
            <a:off x="5978499" y="2049883"/>
            <a:ext cx="2777842" cy="369332"/>
          </a:xfrm>
          <a:prstGeom prst="rect">
            <a:avLst/>
          </a:prstGeom>
          <a:noFill/>
        </p:spPr>
        <p:txBody>
          <a:bodyPr wrap="square" lIns="91440" tIns="45720" rIns="91440" bIns="45720" rtlCol="0" anchor="t">
            <a:spAutoFit/>
          </a:bodyPr>
          <a:lstStyle/>
          <a:p>
            <a:r>
              <a:rPr lang="en-US"/>
              <a:t> (TTN) </a:t>
            </a:r>
          </a:p>
        </p:txBody>
      </p:sp>
      <p:pic>
        <p:nvPicPr>
          <p:cNvPr id="4" name="Picture 3">
            <a:extLst>
              <a:ext uri="{FF2B5EF4-FFF2-40B4-BE49-F238E27FC236}">
                <a16:creationId xmlns:a16="http://schemas.microsoft.com/office/drawing/2014/main" id="{BE6AFDFC-A617-42F9-B680-59280157FE08}"/>
              </a:ext>
            </a:extLst>
          </p:cNvPr>
          <p:cNvPicPr>
            <a:picLocks noChangeAspect="1"/>
          </p:cNvPicPr>
          <p:nvPr/>
        </p:nvPicPr>
        <p:blipFill>
          <a:blip r:embed="rId3"/>
          <a:stretch>
            <a:fillRect/>
          </a:stretch>
        </p:blipFill>
        <p:spPr>
          <a:xfrm>
            <a:off x="5452808" y="3552514"/>
            <a:ext cx="1832483" cy="1569884"/>
          </a:xfrm>
          <a:prstGeom prst="rect">
            <a:avLst/>
          </a:prstGeom>
        </p:spPr>
      </p:pic>
      <p:pic>
        <p:nvPicPr>
          <p:cNvPr id="21" name="Picture 20" descr="A close-up of a circuit board&#10;&#10;Description automatically generated with medium confidence">
            <a:extLst>
              <a:ext uri="{FF2B5EF4-FFF2-40B4-BE49-F238E27FC236}">
                <a16:creationId xmlns:a16="http://schemas.microsoft.com/office/drawing/2014/main" id="{CDE3BCA6-11C4-410A-8787-9A23960529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5764" y="3747349"/>
            <a:ext cx="1430504" cy="1452141"/>
          </a:xfrm>
          <a:prstGeom prst="rect">
            <a:avLst/>
          </a:prstGeom>
        </p:spPr>
      </p:pic>
      <p:sp>
        <p:nvSpPr>
          <p:cNvPr id="22" name="TextBox 21">
            <a:extLst>
              <a:ext uri="{FF2B5EF4-FFF2-40B4-BE49-F238E27FC236}">
                <a16:creationId xmlns:a16="http://schemas.microsoft.com/office/drawing/2014/main" id="{C7C3C026-A043-41E8-BFD2-2643BE809B2F}"/>
              </a:ext>
            </a:extLst>
          </p:cNvPr>
          <p:cNvSpPr txBox="1"/>
          <p:nvPr/>
        </p:nvSpPr>
        <p:spPr>
          <a:xfrm>
            <a:off x="2317244" y="1028623"/>
            <a:ext cx="3063628" cy="1200329"/>
          </a:xfrm>
          <a:prstGeom prst="rect">
            <a:avLst/>
          </a:prstGeom>
          <a:noFill/>
        </p:spPr>
        <p:txBody>
          <a:bodyPr wrap="square" rtlCol="0">
            <a:spAutoFit/>
          </a:bodyPr>
          <a:lstStyle/>
          <a:p>
            <a:r>
              <a:rPr lang="en-US"/>
              <a:t>The Things Network will receive and decode data from the gateway and send to a cell phone number</a:t>
            </a:r>
          </a:p>
        </p:txBody>
      </p:sp>
      <p:sp>
        <p:nvSpPr>
          <p:cNvPr id="23" name="Arrow: Down 22">
            <a:extLst>
              <a:ext uri="{FF2B5EF4-FFF2-40B4-BE49-F238E27FC236}">
                <a16:creationId xmlns:a16="http://schemas.microsoft.com/office/drawing/2014/main" id="{67B3C5BC-2F31-4F66-8FE4-78EE13417A62}"/>
              </a:ext>
            </a:extLst>
          </p:cNvPr>
          <p:cNvSpPr/>
          <p:nvPr/>
        </p:nvSpPr>
        <p:spPr>
          <a:xfrm rot="5400000">
            <a:off x="3732853" y="3544438"/>
            <a:ext cx="503434" cy="26959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7">
            <a:extLst>
              <a:ext uri="{FF2B5EF4-FFF2-40B4-BE49-F238E27FC236}">
                <a16:creationId xmlns:a16="http://schemas.microsoft.com/office/drawing/2014/main" id="{C35D69EF-2730-B35D-8940-273AC2319832}"/>
              </a:ext>
            </a:extLst>
          </p:cNvPr>
          <p:cNvPicPr>
            <a:picLocks noChangeAspect="1"/>
          </p:cNvPicPr>
          <p:nvPr/>
        </p:nvPicPr>
        <p:blipFill>
          <a:blip r:embed="rId5"/>
          <a:stretch>
            <a:fillRect/>
          </a:stretch>
        </p:blipFill>
        <p:spPr>
          <a:xfrm>
            <a:off x="5585911" y="496552"/>
            <a:ext cx="1469357" cy="1485399"/>
          </a:xfrm>
          <a:prstGeom prst="rect">
            <a:avLst/>
          </a:prstGeom>
        </p:spPr>
      </p:pic>
      <p:pic>
        <p:nvPicPr>
          <p:cNvPr id="8" name="Picture 8" descr="Icon&#10;&#10;Description automatically generated">
            <a:extLst>
              <a:ext uri="{FF2B5EF4-FFF2-40B4-BE49-F238E27FC236}">
                <a16:creationId xmlns:a16="http://schemas.microsoft.com/office/drawing/2014/main" id="{E1AF0727-91AA-56CE-49CE-E0640900DCB3}"/>
              </a:ext>
            </a:extLst>
          </p:cNvPr>
          <p:cNvPicPr>
            <a:picLocks noChangeAspect="1"/>
          </p:cNvPicPr>
          <p:nvPr/>
        </p:nvPicPr>
        <p:blipFill>
          <a:blip r:embed="rId6"/>
          <a:stretch>
            <a:fillRect/>
          </a:stretch>
        </p:blipFill>
        <p:spPr>
          <a:xfrm>
            <a:off x="7924800" y="4470232"/>
            <a:ext cx="1155032" cy="636672"/>
          </a:xfrm>
          <a:prstGeom prst="rect">
            <a:avLst/>
          </a:prstGeom>
        </p:spPr>
      </p:pic>
      <p:sp>
        <p:nvSpPr>
          <p:cNvPr id="25" name="Arrow: Down 24">
            <a:extLst>
              <a:ext uri="{FF2B5EF4-FFF2-40B4-BE49-F238E27FC236}">
                <a16:creationId xmlns:a16="http://schemas.microsoft.com/office/drawing/2014/main" id="{8E89E641-2CBB-AD6C-1B74-C5489976D61D}"/>
              </a:ext>
            </a:extLst>
          </p:cNvPr>
          <p:cNvSpPr/>
          <p:nvPr/>
        </p:nvSpPr>
        <p:spPr>
          <a:xfrm rot="5400000">
            <a:off x="7526810" y="4539046"/>
            <a:ext cx="142487" cy="5703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4595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DB84-5253-4BDD-871E-84C6F6C19102}"/>
              </a:ext>
            </a:extLst>
          </p:cNvPr>
          <p:cNvSpPr>
            <a:spLocks noGrp="1"/>
          </p:cNvSpPr>
          <p:nvPr>
            <p:ph type="title"/>
          </p:nvPr>
        </p:nvSpPr>
        <p:spPr>
          <a:xfrm>
            <a:off x="250017" y="129688"/>
            <a:ext cx="9905998" cy="831589"/>
          </a:xfrm>
        </p:spPr>
        <p:txBody>
          <a:bodyPr/>
          <a:lstStyle/>
          <a:p>
            <a:r>
              <a:rPr lang="en-US"/>
              <a:t>Project </a:t>
            </a:r>
            <a:r>
              <a:rPr lang="en-US" err="1"/>
              <a:t>COmPARISON</a:t>
            </a:r>
          </a:p>
        </p:txBody>
      </p:sp>
      <p:graphicFrame>
        <p:nvGraphicFramePr>
          <p:cNvPr id="4" name="Table 4">
            <a:extLst>
              <a:ext uri="{FF2B5EF4-FFF2-40B4-BE49-F238E27FC236}">
                <a16:creationId xmlns:a16="http://schemas.microsoft.com/office/drawing/2014/main" id="{47474C12-C48E-4FA9-AABD-B285B61E40CF}"/>
              </a:ext>
            </a:extLst>
          </p:cNvPr>
          <p:cNvGraphicFramePr>
            <a:graphicFrameLocks noGrp="1"/>
          </p:cNvGraphicFramePr>
          <p:nvPr>
            <p:ph idx="1"/>
            <p:extLst>
              <p:ext uri="{D42A27DB-BD31-4B8C-83A1-F6EECF244321}">
                <p14:modId xmlns:p14="http://schemas.microsoft.com/office/powerpoint/2010/main" val="361567839"/>
              </p:ext>
            </p:extLst>
          </p:nvPr>
        </p:nvGraphicFramePr>
        <p:xfrm>
          <a:off x="0" y="24881"/>
          <a:ext cx="12191968" cy="7228118"/>
        </p:xfrm>
        <a:graphic>
          <a:graphicData uri="http://schemas.openxmlformats.org/drawingml/2006/table">
            <a:tbl>
              <a:tblPr firstRow="1" bandRow="1">
                <a:tableStyleId>{5C22544A-7EE6-4342-B048-85BDC9FD1C3A}</a:tableStyleId>
              </a:tblPr>
              <a:tblGrid>
                <a:gridCol w="1296070">
                  <a:extLst>
                    <a:ext uri="{9D8B030D-6E8A-4147-A177-3AD203B41FA5}">
                      <a16:colId xmlns:a16="http://schemas.microsoft.com/office/drawing/2014/main" val="811262915"/>
                    </a:ext>
                  </a:extLst>
                </a:gridCol>
                <a:gridCol w="1989390">
                  <a:extLst>
                    <a:ext uri="{9D8B030D-6E8A-4147-A177-3AD203B41FA5}">
                      <a16:colId xmlns:a16="http://schemas.microsoft.com/office/drawing/2014/main" val="567356756"/>
                    </a:ext>
                  </a:extLst>
                </a:gridCol>
                <a:gridCol w="2443828">
                  <a:extLst>
                    <a:ext uri="{9D8B030D-6E8A-4147-A177-3AD203B41FA5}">
                      <a16:colId xmlns:a16="http://schemas.microsoft.com/office/drawing/2014/main" val="1359323283"/>
                    </a:ext>
                  </a:extLst>
                </a:gridCol>
                <a:gridCol w="2161007">
                  <a:extLst>
                    <a:ext uri="{9D8B030D-6E8A-4147-A177-3AD203B41FA5}">
                      <a16:colId xmlns:a16="http://schemas.microsoft.com/office/drawing/2014/main" val="1577671372"/>
                    </a:ext>
                  </a:extLst>
                </a:gridCol>
                <a:gridCol w="812587">
                  <a:extLst>
                    <a:ext uri="{9D8B030D-6E8A-4147-A177-3AD203B41FA5}">
                      <a16:colId xmlns:a16="http://schemas.microsoft.com/office/drawing/2014/main" val="688256629"/>
                    </a:ext>
                  </a:extLst>
                </a:gridCol>
                <a:gridCol w="1472476">
                  <a:extLst>
                    <a:ext uri="{9D8B030D-6E8A-4147-A177-3AD203B41FA5}">
                      <a16:colId xmlns:a16="http://schemas.microsoft.com/office/drawing/2014/main" val="96436741"/>
                    </a:ext>
                  </a:extLst>
                </a:gridCol>
                <a:gridCol w="2016610">
                  <a:extLst>
                    <a:ext uri="{9D8B030D-6E8A-4147-A177-3AD203B41FA5}">
                      <a16:colId xmlns:a16="http://schemas.microsoft.com/office/drawing/2014/main" val="308353036"/>
                    </a:ext>
                  </a:extLst>
                </a:gridCol>
              </a:tblGrid>
              <a:tr h="571085">
                <a:tc>
                  <a:txBody>
                    <a:bodyPr/>
                    <a:lstStyle/>
                    <a:p>
                      <a:endParaRPr lang="en-US"/>
                    </a:p>
                  </a:txBody>
                  <a:tcPr/>
                </a:tc>
                <a:tc>
                  <a:txBody>
                    <a:bodyPr/>
                    <a:lstStyle/>
                    <a:p>
                      <a:r>
                        <a:rPr lang="en-US"/>
                        <a:t>Design</a:t>
                      </a:r>
                    </a:p>
                  </a:txBody>
                  <a:tcPr/>
                </a:tc>
                <a:tc>
                  <a:txBody>
                    <a:bodyPr/>
                    <a:lstStyle/>
                    <a:p>
                      <a:r>
                        <a:rPr lang="en-US"/>
                        <a:t>Pros</a:t>
                      </a:r>
                    </a:p>
                  </a:txBody>
                  <a:tcPr/>
                </a:tc>
                <a:tc>
                  <a:txBody>
                    <a:bodyPr/>
                    <a:lstStyle/>
                    <a:p>
                      <a:r>
                        <a:rPr lang="en-US"/>
                        <a:t>Cons</a:t>
                      </a:r>
                    </a:p>
                  </a:txBody>
                  <a:tcPr/>
                </a:tc>
                <a:tc>
                  <a:txBody>
                    <a:bodyPr/>
                    <a:lstStyle/>
                    <a:p>
                      <a:r>
                        <a:rPr lang="en-US"/>
                        <a:t>Cost </a:t>
                      </a:r>
                    </a:p>
                  </a:txBody>
                  <a:tcPr/>
                </a:tc>
                <a:tc>
                  <a:txBody>
                    <a:bodyPr/>
                    <a:lstStyle/>
                    <a:p>
                      <a:r>
                        <a:rPr lang="en-US"/>
                        <a:t>Continuous Service Fee</a:t>
                      </a:r>
                    </a:p>
                  </a:txBody>
                  <a:tcPr/>
                </a:tc>
                <a:tc>
                  <a:txBody>
                    <a:bodyPr/>
                    <a:lstStyle/>
                    <a:p>
                      <a:pPr lvl="0" algn="l">
                        <a:lnSpc>
                          <a:spcPct val="100000"/>
                        </a:lnSpc>
                        <a:spcBef>
                          <a:spcPts val="0"/>
                        </a:spcBef>
                        <a:spcAft>
                          <a:spcPts val="0"/>
                        </a:spcAft>
                        <a:buNone/>
                      </a:pPr>
                      <a:r>
                        <a:rPr lang="en-US" sz="1800" b="1" i="0" u="none" strike="noStrike" noProof="0">
                          <a:latin typeface="Tw Cen MT"/>
                        </a:rPr>
                        <a:t>Reference</a:t>
                      </a:r>
                    </a:p>
                    <a:p>
                      <a:pPr lvl="0">
                        <a:buNone/>
                      </a:pPr>
                      <a:endParaRPr lang="en-US"/>
                    </a:p>
                  </a:txBody>
                  <a:tcPr/>
                </a:tc>
                <a:extLst>
                  <a:ext uri="{0D108BD9-81ED-4DB2-BD59-A6C34878D82A}">
                    <a16:rowId xmlns:a16="http://schemas.microsoft.com/office/drawing/2014/main" val="1957187241"/>
                  </a:ext>
                </a:extLst>
              </a:tr>
              <a:tr h="1386921">
                <a:tc>
                  <a:txBody>
                    <a:bodyPr/>
                    <a:lstStyle/>
                    <a:p>
                      <a:r>
                        <a:rPr lang="en-US" sz="1600"/>
                        <a:t>G3O</a:t>
                      </a:r>
                    </a:p>
                  </a:txBody>
                  <a:tcPr/>
                </a:tc>
                <a:tc>
                  <a:txBody>
                    <a:bodyPr/>
                    <a:lstStyle/>
                    <a:p>
                      <a:endParaRPr lang="en-US" sz="1600"/>
                    </a:p>
                    <a:p>
                      <a:endParaRPr lang="en-US" sz="1600"/>
                    </a:p>
                    <a:p>
                      <a:endParaRPr lang="en-US" sz="1600"/>
                    </a:p>
                    <a:p>
                      <a:endParaRPr lang="en-US" sz="1600"/>
                    </a:p>
                  </a:txBody>
                  <a:tcPr/>
                </a:tc>
                <a:tc>
                  <a:txBody>
                    <a:bodyPr/>
                    <a:lstStyle/>
                    <a:p>
                      <a:pPr marL="0" marR="0" lvl="0" indent="0" algn="l">
                        <a:lnSpc>
                          <a:spcPct val="100000"/>
                        </a:lnSpc>
                        <a:spcBef>
                          <a:spcPts val="0"/>
                        </a:spcBef>
                        <a:spcAft>
                          <a:spcPts val="0"/>
                        </a:spcAft>
                        <a:buClrTx/>
                        <a:buSzTx/>
                        <a:buFontTx/>
                        <a:buNone/>
                      </a:pPr>
                      <a:r>
                        <a:rPr lang="en-US" sz="1600"/>
                        <a:t>1. LoRaWAN Cloud</a:t>
                      </a:r>
                    </a:p>
                    <a:p>
                      <a:pPr marL="0" marR="0" lvl="0" indent="0" algn="l">
                        <a:lnSpc>
                          <a:spcPct val="100000"/>
                        </a:lnSpc>
                        <a:spcBef>
                          <a:spcPts val="0"/>
                        </a:spcBef>
                        <a:spcAft>
                          <a:spcPts val="0"/>
                        </a:spcAft>
                        <a:buClrTx/>
                        <a:buSzTx/>
                        <a:buFontTx/>
                        <a:buNone/>
                      </a:pPr>
                      <a:r>
                        <a:rPr lang="en-US" sz="1600"/>
                        <a:t>2. Geofencing </a:t>
                      </a:r>
                    </a:p>
                    <a:p>
                      <a:pPr marL="0" marR="0" lvl="0" indent="0" algn="l">
                        <a:lnSpc>
                          <a:spcPct val="100000"/>
                        </a:lnSpc>
                        <a:spcBef>
                          <a:spcPts val="0"/>
                        </a:spcBef>
                        <a:spcAft>
                          <a:spcPts val="0"/>
                        </a:spcAft>
                        <a:buClrTx/>
                        <a:buSzTx/>
                        <a:buFontTx/>
                        <a:buNone/>
                      </a:pPr>
                      <a:r>
                        <a:rPr lang="en-US" sz="1600"/>
                        <a:t>3. Cost-Effective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4. Power- Conservative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5. Range is 2 miles</a:t>
                      </a:r>
                    </a:p>
                    <a:p>
                      <a:endParaRPr lang="en-US" sz="1600"/>
                    </a:p>
                  </a:txBody>
                  <a:tcPr/>
                </a:tc>
                <a:tc>
                  <a:txBody>
                    <a:bodyPr/>
                    <a:lstStyle/>
                    <a:p>
                      <a:r>
                        <a:rPr lang="en-US" sz="1600"/>
                        <a:t>1.Decreased </a:t>
                      </a:r>
                      <a:endParaRPr lang="en-US"/>
                    </a:p>
                    <a:p>
                      <a:pPr lvl="0">
                        <a:buNone/>
                      </a:pPr>
                      <a:r>
                        <a:rPr lang="en-US" sz="1600"/>
                        <a:t>performance at  a remote location </a:t>
                      </a:r>
                    </a:p>
                  </a:txBody>
                  <a:tcPr/>
                </a:tc>
                <a:tc>
                  <a:txBody>
                    <a:bodyPr/>
                    <a:lstStyle/>
                    <a:p>
                      <a:r>
                        <a:rPr lang="en-US" sz="1600"/>
                        <a:t>TBD</a:t>
                      </a:r>
                    </a:p>
                  </a:txBody>
                  <a:tcPr/>
                </a:tc>
                <a:tc>
                  <a:txBody>
                    <a:bodyPr/>
                    <a:lstStyle/>
                    <a:p>
                      <a:pPr lvl="0">
                        <a:buNone/>
                      </a:pPr>
                      <a:r>
                        <a:rPr lang="en-US" sz="1600" b="0" i="0" u="none" strike="noStrike" noProof="0">
                          <a:latin typeface="Tw Cen MT"/>
                        </a:rPr>
                        <a:t>No Monthly/ Yearly Fee</a:t>
                      </a:r>
                    </a:p>
                  </a:txBody>
                  <a:tcPr/>
                </a:tc>
                <a:tc>
                  <a:txBody>
                    <a:bodyPr/>
                    <a:lstStyle/>
                    <a:p>
                      <a:pPr lvl="0">
                        <a:buNone/>
                      </a:pPr>
                      <a:r>
                        <a:rPr lang="en-US" sz="1600" b="0" i="0" u="none" strike="noStrike" noProof="0">
                          <a:latin typeface="+mn-lt"/>
                        </a:rPr>
                        <a:t>https://www.hackster.io/pulsartronic/diy-smartphone-lora-connection-bde258</a:t>
                      </a:r>
                      <a:endParaRPr lang="en-US" sz="1600" b="0" i="0" u="none" strike="noStrike" noProof="0">
                        <a:latin typeface="Tw Cen MT"/>
                      </a:endParaRPr>
                    </a:p>
                  </a:txBody>
                  <a:tcPr/>
                </a:tc>
                <a:extLst>
                  <a:ext uri="{0D108BD9-81ED-4DB2-BD59-A6C34878D82A}">
                    <a16:rowId xmlns:a16="http://schemas.microsoft.com/office/drawing/2014/main" val="2772067290"/>
                  </a:ext>
                </a:extLst>
              </a:tr>
              <a:tr h="1822034">
                <a:tc>
                  <a:txBody>
                    <a:bodyPr/>
                    <a:lstStyle/>
                    <a:p>
                      <a:r>
                        <a:rPr lang="en-US" sz="1600"/>
                        <a:t>AngelSense</a:t>
                      </a:r>
                      <a:endParaRPr lang="en-US" sz="1600" err="1"/>
                    </a:p>
                  </a:txBody>
                  <a:tcPr/>
                </a:tc>
                <a:tc>
                  <a:txBody>
                    <a:bodyPr/>
                    <a:lstStyle/>
                    <a:p>
                      <a:endParaRPr lang="en-US" sz="1600"/>
                    </a:p>
                  </a:txBody>
                  <a:tcPr/>
                </a:tc>
                <a:tc>
                  <a:txBody>
                    <a:bodyPr/>
                    <a:lstStyle/>
                    <a:p>
                      <a:r>
                        <a:rPr lang="en-US" sz="1600"/>
                        <a:t>1. Two-way communication</a:t>
                      </a:r>
                    </a:p>
                    <a:p>
                      <a:pPr lvl="0">
                        <a:buNone/>
                      </a:pPr>
                      <a:r>
                        <a:rPr lang="en-US" sz="1600"/>
                        <a:t>2. Only parent can remove it.</a:t>
                      </a:r>
                    </a:p>
                    <a:p>
                      <a:pPr lvl="0">
                        <a:buNone/>
                      </a:pPr>
                      <a:r>
                        <a:rPr lang="en-US" sz="1600"/>
                        <a:t>3. Wi-Fi tracking</a:t>
                      </a:r>
                    </a:p>
                  </a:txBody>
                  <a:tcPr/>
                </a:tc>
                <a:tc>
                  <a:txBody>
                    <a:bodyPr/>
                    <a:lstStyle/>
                    <a:p>
                      <a:r>
                        <a:rPr lang="en-US" sz="1600"/>
                        <a:t>1. Bulky</a:t>
                      </a:r>
                    </a:p>
                    <a:p>
                      <a:pPr lvl="0">
                        <a:buNone/>
                      </a:pPr>
                      <a:r>
                        <a:rPr lang="en-US" sz="1600"/>
                        <a:t>2. Expensive subscription </a:t>
                      </a:r>
                    </a:p>
                    <a:p>
                      <a:pPr lvl="0">
                        <a:buNone/>
                      </a:pPr>
                      <a:r>
                        <a:rPr lang="en-US" sz="1600"/>
                        <a:t>3. Battery life lasts less than 24 hours</a:t>
                      </a:r>
                    </a:p>
                  </a:txBody>
                  <a:tcPr/>
                </a:tc>
                <a:tc>
                  <a:txBody>
                    <a:bodyPr/>
                    <a:lstStyle/>
                    <a:p>
                      <a:r>
                        <a:rPr lang="en-US" sz="1600"/>
                        <a:t>$59</a:t>
                      </a:r>
                    </a:p>
                  </a:txBody>
                  <a:tcPr/>
                </a:tc>
                <a:tc>
                  <a:txBody>
                    <a:bodyPr/>
                    <a:lstStyle/>
                    <a:p>
                      <a:pPr lvl="0">
                        <a:buNone/>
                      </a:pPr>
                      <a:r>
                        <a:rPr lang="en-US" sz="1600" b="0" i="0" u="none" strike="noStrike" noProof="0">
                          <a:latin typeface="Tw Cen MT"/>
                        </a:rPr>
                        <a:t>$52.99 Monthly</a:t>
                      </a:r>
                    </a:p>
                  </a:txBody>
                  <a:tcPr/>
                </a:tc>
                <a:tc>
                  <a:txBody>
                    <a:bodyPr/>
                    <a:lstStyle/>
                    <a:p>
                      <a:pPr lvl="0" algn="l">
                        <a:lnSpc>
                          <a:spcPct val="100000"/>
                        </a:lnSpc>
                        <a:spcBef>
                          <a:spcPts val="0"/>
                        </a:spcBef>
                        <a:spcAft>
                          <a:spcPts val="0"/>
                        </a:spcAft>
                        <a:buNone/>
                      </a:pPr>
                      <a:r>
                        <a:rPr lang="en-US" sz="1600" b="0" i="0" u="none" strike="noStrike" noProof="0"/>
                        <a:t>https://gadgets-reviews.com/review/154-best-tracking-devices-for-kids-watching-your-children-with-the-help-of-gadgets.html</a:t>
                      </a:r>
                    </a:p>
                    <a:p>
                      <a:pPr lvl="0">
                        <a:buNone/>
                      </a:pPr>
                      <a:endParaRPr lang="en-US" sz="1600" b="0" i="0" u="none" strike="noStrike" noProof="0">
                        <a:latin typeface="Tw Cen MT"/>
                      </a:endParaRPr>
                    </a:p>
                  </a:txBody>
                  <a:tcPr/>
                </a:tc>
                <a:extLst>
                  <a:ext uri="{0D108BD9-81ED-4DB2-BD59-A6C34878D82A}">
                    <a16:rowId xmlns:a16="http://schemas.microsoft.com/office/drawing/2014/main" val="1940085170"/>
                  </a:ext>
                </a:extLst>
              </a:tr>
              <a:tr h="1386921">
                <a:tc>
                  <a:txBody>
                    <a:bodyPr/>
                    <a:lstStyle/>
                    <a:p>
                      <a:r>
                        <a:rPr lang="en-US" sz="1600"/>
                        <a:t>Apple AirTag</a:t>
                      </a:r>
                      <a:endParaRPr lang="en-US" sz="1600" err="1"/>
                    </a:p>
                  </a:txBody>
                  <a:tcPr/>
                </a:tc>
                <a:tc>
                  <a:txBody>
                    <a:bodyPr/>
                    <a:lstStyle/>
                    <a:p>
                      <a:endParaRPr lang="en-US" sz="1600"/>
                    </a:p>
                  </a:txBody>
                  <a:tcPr/>
                </a:tc>
                <a:tc>
                  <a:txBody>
                    <a:bodyPr/>
                    <a:lstStyle/>
                    <a:p>
                      <a:r>
                        <a:rPr lang="en-US" sz="1600"/>
                        <a:t>1. No monthly Fee</a:t>
                      </a:r>
                    </a:p>
                    <a:p>
                      <a:pPr lvl="0">
                        <a:buNone/>
                      </a:pPr>
                      <a:endParaRPr lang="en-US" sz="1600"/>
                    </a:p>
                  </a:txBody>
                  <a:tcPr/>
                </a:tc>
                <a:tc>
                  <a:txBody>
                    <a:bodyPr/>
                    <a:lstStyle/>
                    <a:p>
                      <a:pPr marL="342900" indent="-342900">
                        <a:buAutoNum type="arabicPeriod"/>
                      </a:pPr>
                      <a:r>
                        <a:rPr lang="en-US" sz="1600"/>
                        <a:t>Only works on iPhone</a:t>
                      </a:r>
                    </a:p>
                    <a:p>
                      <a:pPr marL="342900" indent="-342900">
                        <a:buAutoNum type="arabicPeriod"/>
                      </a:pPr>
                      <a:r>
                        <a:rPr lang="en-US" sz="1600"/>
                        <a:t>Uses Bluetooth (30-foot range)</a:t>
                      </a:r>
                    </a:p>
                  </a:txBody>
                  <a:tcPr/>
                </a:tc>
                <a:tc>
                  <a:txBody>
                    <a:bodyPr/>
                    <a:lstStyle/>
                    <a:p>
                      <a:r>
                        <a:rPr lang="en-US" sz="1600"/>
                        <a:t>$30</a:t>
                      </a:r>
                    </a:p>
                  </a:txBody>
                  <a:tcPr/>
                </a:tc>
                <a:tc>
                  <a:txBody>
                    <a:bodyPr/>
                    <a:lstStyle/>
                    <a:p>
                      <a:r>
                        <a:rPr lang="en-US" sz="1600"/>
                        <a:t>No Monthly/Yearly Fee</a:t>
                      </a:r>
                    </a:p>
                  </a:txBody>
                  <a:tcPr/>
                </a:tc>
                <a:tc>
                  <a:txBody>
                    <a:bodyPr/>
                    <a:lstStyle/>
                    <a:p>
                      <a:pPr lvl="0">
                        <a:buNone/>
                      </a:pPr>
                      <a:r>
                        <a:rPr lang="en-US" sz="1600" b="0" i="0" u="none" strike="noStrike" noProof="0">
                          <a:latin typeface="Tw Cen MT"/>
                        </a:rPr>
                        <a:t>https://ifixscreens.com/apples-airtag-review-pros-and-cons/</a:t>
                      </a:r>
                      <a:endParaRPr lang="en-US" sz="1600"/>
                    </a:p>
                  </a:txBody>
                  <a:tcPr/>
                </a:tc>
                <a:extLst>
                  <a:ext uri="{0D108BD9-81ED-4DB2-BD59-A6C34878D82A}">
                    <a16:rowId xmlns:a16="http://schemas.microsoft.com/office/drawing/2014/main" val="1876586951"/>
                  </a:ext>
                </a:extLst>
              </a:tr>
              <a:tr h="1604477">
                <a:tc>
                  <a:txBody>
                    <a:bodyPr/>
                    <a:lstStyle/>
                    <a:p>
                      <a:r>
                        <a:rPr lang="en-US" sz="1600"/>
                        <a:t>Tile Mate </a:t>
                      </a:r>
                    </a:p>
                  </a:txBody>
                  <a:tcPr/>
                </a:tc>
                <a:tc>
                  <a:txBody>
                    <a:bodyPr/>
                    <a:lstStyle/>
                    <a:p>
                      <a:endParaRPr lang="en-US" sz="1600"/>
                    </a:p>
                  </a:txBody>
                  <a:tcPr/>
                </a:tc>
                <a:tc>
                  <a:txBody>
                    <a:bodyPr/>
                    <a:lstStyle/>
                    <a:p>
                      <a:r>
                        <a:rPr lang="en-US" sz="1600"/>
                        <a:t>1.Battery life of one year.</a:t>
                      </a:r>
                    </a:p>
                    <a:p>
                      <a:pPr lvl="0">
                        <a:buNone/>
                      </a:pPr>
                      <a:r>
                        <a:rPr lang="en-US" sz="1600"/>
                        <a:t>2. User-friendly App</a:t>
                      </a:r>
                    </a:p>
                  </a:txBody>
                  <a:tcPr/>
                </a:tc>
                <a:tc>
                  <a:txBody>
                    <a:bodyPr/>
                    <a:lstStyle/>
                    <a:p>
                      <a:r>
                        <a:rPr lang="en-US" sz="1600"/>
                        <a:t>1. Doesn't include Geofencing </a:t>
                      </a:r>
                    </a:p>
                    <a:p>
                      <a:pPr lvl="0">
                        <a:buNone/>
                      </a:pPr>
                      <a:r>
                        <a:rPr lang="en-US" sz="1600"/>
                        <a:t>2. Range is 400 feet</a:t>
                      </a:r>
                    </a:p>
                    <a:p>
                      <a:pPr lvl="0">
                        <a:buNone/>
                      </a:pPr>
                      <a:endParaRPr lang="en-US" sz="1600"/>
                    </a:p>
                  </a:txBody>
                  <a:tcPr/>
                </a:tc>
                <a:tc>
                  <a:txBody>
                    <a:bodyPr/>
                    <a:lstStyle/>
                    <a:p>
                      <a:r>
                        <a:rPr lang="en-US" sz="1600"/>
                        <a:t>$30</a:t>
                      </a:r>
                    </a:p>
                  </a:txBody>
                  <a:tcPr/>
                </a:tc>
                <a:tc>
                  <a:txBody>
                    <a:bodyPr/>
                    <a:lstStyle/>
                    <a:p>
                      <a:r>
                        <a:rPr lang="en-US" sz="1600"/>
                        <a:t>$30 yearly</a:t>
                      </a:r>
                    </a:p>
                  </a:txBody>
                  <a:tcPr/>
                </a:tc>
                <a:tc>
                  <a:txBody>
                    <a:bodyPr/>
                    <a:lstStyle/>
                    <a:p>
                      <a:pPr lvl="0">
                        <a:buNone/>
                      </a:pPr>
                      <a:r>
                        <a:rPr lang="en-US" sz="1600" b="0" i="0" u="none" strike="noStrike" noProof="0">
                          <a:latin typeface="Tw Cen MT"/>
                        </a:rPr>
                        <a:t>https://www.popularmechanics.com/technology/gadgets/a37245328/best-bluetooth-trackers/</a:t>
                      </a:r>
                      <a:endParaRPr lang="en-US" sz="1600"/>
                    </a:p>
                  </a:txBody>
                  <a:tcPr/>
                </a:tc>
                <a:extLst>
                  <a:ext uri="{0D108BD9-81ED-4DB2-BD59-A6C34878D82A}">
                    <a16:rowId xmlns:a16="http://schemas.microsoft.com/office/drawing/2014/main" val="137750518"/>
                  </a:ext>
                </a:extLst>
              </a:tr>
            </a:tbl>
          </a:graphicData>
        </a:graphic>
      </p:graphicFrame>
      <p:pic>
        <p:nvPicPr>
          <p:cNvPr id="3" name="Picture 4" descr="Graphical user interface&#10;&#10;Description automatically generated">
            <a:extLst>
              <a:ext uri="{FF2B5EF4-FFF2-40B4-BE49-F238E27FC236}">
                <a16:creationId xmlns:a16="http://schemas.microsoft.com/office/drawing/2014/main" id="{CF028858-4034-4234-B17F-2FDD280C93A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02796" y="2339080"/>
            <a:ext cx="1577916" cy="1768057"/>
          </a:xfrm>
          <a:prstGeom prst="rect">
            <a:avLst/>
          </a:prstGeom>
        </p:spPr>
      </p:pic>
      <p:pic>
        <p:nvPicPr>
          <p:cNvPr id="7" name="Picture 7">
            <a:extLst>
              <a:ext uri="{FF2B5EF4-FFF2-40B4-BE49-F238E27FC236}">
                <a16:creationId xmlns:a16="http://schemas.microsoft.com/office/drawing/2014/main" id="{BA403868-8C16-4855-9EBC-820C2267FA8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639021" y="5783026"/>
            <a:ext cx="1305466" cy="1291089"/>
          </a:xfrm>
          <a:prstGeom prst="rect">
            <a:avLst/>
          </a:prstGeom>
        </p:spPr>
      </p:pic>
      <p:pic>
        <p:nvPicPr>
          <p:cNvPr id="10" name="Picture 10" descr="Icon&#10;&#10;Description automatically generated">
            <a:extLst>
              <a:ext uri="{FF2B5EF4-FFF2-40B4-BE49-F238E27FC236}">
                <a16:creationId xmlns:a16="http://schemas.microsoft.com/office/drawing/2014/main" id="{7392BB68-EA35-4F2E-A3F5-F8BA5364A4E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786433" y="4440809"/>
            <a:ext cx="1010642" cy="1010642"/>
          </a:xfrm>
          <a:prstGeom prst="rect">
            <a:avLst/>
          </a:prstGeom>
        </p:spPr>
      </p:pic>
      <p:sp>
        <p:nvSpPr>
          <p:cNvPr id="5" name="Slide Number Placeholder 4">
            <a:extLst>
              <a:ext uri="{FF2B5EF4-FFF2-40B4-BE49-F238E27FC236}">
                <a16:creationId xmlns:a16="http://schemas.microsoft.com/office/drawing/2014/main" id="{BBED32B6-A315-470F-8F35-DAB111B16385}"/>
              </a:ext>
            </a:extLst>
          </p:cNvPr>
          <p:cNvSpPr>
            <a:spLocks noGrp="1"/>
          </p:cNvSpPr>
          <p:nvPr>
            <p:ph type="sldNum" sz="quarter" idx="12"/>
          </p:nvPr>
        </p:nvSpPr>
        <p:spPr/>
        <p:txBody>
          <a:bodyPr/>
          <a:lstStyle/>
          <a:p>
            <a:fld id="{E97799C9-84D9-46D2-A11E-BCF8A720529D}" type="slidenum">
              <a:rPr lang="en-US" smtClean="0"/>
              <a:t>14</a:t>
            </a:fld>
            <a:endParaRPr lang="en-US"/>
          </a:p>
        </p:txBody>
      </p:sp>
      <p:pic>
        <p:nvPicPr>
          <p:cNvPr id="9" name="Picture 8" descr="A close-up of a circuit board&#10;&#10;Description automatically generated with medium confidence">
            <a:extLst>
              <a:ext uri="{FF2B5EF4-FFF2-40B4-BE49-F238E27FC236}">
                <a16:creationId xmlns:a16="http://schemas.microsoft.com/office/drawing/2014/main" id="{956CCDA3-1672-49BB-B1D7-DAB3373BF05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13983" y="711042"/>
            <a:ext cx="1430504" cy="1452141"/>
          </a:xfrm>
          <a:prstGeom prst="rect">
            <a:avLst/>
          </a:prstGeom>
        </p:spPr>
      </p:pic>
    </p:spTree>
    <p:extLst>
      <p:ext uri="{BB962C8B-B14F-4D97-AF65-F5344CB8AC3E}">
        <p14:creationId xmlns:p14="http://schemas.microsoft.com/office/powerpoint/2010/main" val="1298700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94CB9FC-95C6-4175-86A5-6BD3551F11C8}"/>
              </a:ext>
            </a:extLst>
          </p:cNvPr>
          <p:cNvSpPr/>
          <p:nvPr/>
        </p:nvSpPr>
        <p:spPr>
          <a:xfrm>
            <a:off x="0" y="74237"/>
            <a:ext cx="12192000" cy="8563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2720" name="TextBox 2719">
            <a:extLst>
              <a:ext uri="{FF2B5EF4-FFF2-40B4-BE49-F238E27FC236}">
                <a16:creationId xmlns:a16="http://schemas.microsoft.com/office/drawing/2014/main" id="{D6022583-205C-4794-9915-68CB8D324EC2}"/>
              </a:ext>
            </a:extLst>
          </p:cNvPr>
          <p:cNvSpPr txBox="1"/>
          <p:nvPr/>
        </p:nvSpPr>
        <p:spPr>
          <a:xfrm>
            <a:off x="1471449" y="148474"/>
            <a:ext cx="820381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ln w="9525">
                  <a:solidFill>
                    <a:schemeClr val="bg1"/>
                  </a:solidFill>
                  <a:prstDash val="solid"/>
                </a:ln>
                <a:effectLst>
                  <a:outerShdw blurRad="12700" dist="38100" dir="2700000" algn="tl" rotWithShape="0">
                    <a:schemeClr val="bg1">
                      <a:lumMod val="50000"/>
                    </a:schemeClr>
                  </a:outerShdw>
                </a:effectLst>
              </a:rPr>
              <a:t>Schedule (Fall 2021 to Spring 2022)</a:t>
            </a:r>
          </a:p>
        </p:txBody>
      </p:sp>
      <p:sp>
        <p:nvSpPr>
          <p:cNvPr id="2" name="Slide Number Placeholder 1">
            <a:extLst>
              <a:ext uri="{FF2B5EF4-FFF2-40B4-BE49-F238E27FC236}">
                <a16:creationId xmlns:a16="http://schemas.microsoft.com/office/drawing/2014/main" id="{012D0019-8EA7-41F6-B560-3C361DF5E11B}"/>
              </a:ext>
            </a:extLst>
          </p:cNvPr>
          <p:cNvSpPr>
            <a:spLocks noGrp="1"/>
          </p:cNvSpPr>
          <p:nvPr>
            <p:ph type="sldNum" sz="quarter" idx="12"/>
          </p:nvPr>
        </p:nvSpPr>
        <p:spPr/>
        <p:txBody>
          <a:bodyPr/>
          <a:lstStyle/>
          <a:p>
            <a:fld id="{E97799C9-84D9-46D2-A11E-BCF8A720529D}" type="slidenum">
              <a:rPr lang="en-US" smtClean="0"/>
              <a:t>15</a:t>
            </a:fld>
            <a:endParaRPr lang="en-US"/>
          </a:p>
        </p:txBody>
      </p:sp>
      <p:pic>
        <p:nvPicPr>
          <p:cNvPr id="6" name="Picture 5">
            <a:extLst>
              <a:ext uri="{FF2B5EF4-FFF2-40B4-BE49-F238E27FC236}">
                <a16:creationId xmlns:a16="http://schemas.microsoft.com/office/drawing/2014/main" id="{4F9CDFFC-9B0E-4435-BCF4-FC41E2DA8442}"/>
              </a:ext>
            </a:extLst>
          </p:cNvPr>
          <p:cNvPicPr>
            <a:picLocks noChangeAspect="1"/>
          </p:cNvPicPr>
          <p:nvPr/>
        </p:nvPicPr>
        <p:blipFill rotWithShape="1">
          <a:blip r:embed="rId2"/>
          <a:srcRect t="1468"/>
          <a:stretch/>
        </p:blipFill>
        <p:spPr>
          <a:xfrm>
            <a:off x="98099" y="1088570"/>
            <a:ext cx="12008737" cy="5620955"/>
          </a:xfrm>
          <a:prstGeom prst="rect">
            <a:avLst/>
          </a:prstGeom>
        </p:spPr>
      </p:pic>
    </p:spTree>
    <p:extLst>
      <p:ext uri="{BB962C8B-B14F-4D97-AF65-F5344CB8AC3E}">
        <p14:creationId xmlns:p14="http://schemas.microsoft.com/office/powerpoint/2010/main" val="1492399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0969-ED5B-4DB9-A1C3-1C0B40B83D7F}"/>
              </a:ext>
            </a:extLst>
          </p:cNvPr>
          <p:cNvSpPr>
            <a:spLocks noGrp="1"/>
          </p:cNvSpPr>
          <p:nvPr>
            <p:ph type="title"/>
          </p:nvPr>
        </p:nvSpPr>
        <p:spPr/>
        <p:txBody>
          <a:bodyPr/>
          <a:lstStyle/>
          <a:p>
            <a:pPr algn="ctr"/>
            <a:r>
              <a:rPr lang="en-US" sz="4400" b="1" i="0">
                <a:effectLst/>
                <a:latin typeface="Time New Romans "/>
              </a:rPr>
              <a:t>Codes/Standards</a:t>
            </a:r>
            <a:endParaRPr lang="en-US" b="1"/>
          </a:p>
        </p:txBody>
      </p:sp>
      <p:sp>
        <p:nvSpPr>
          <p:cNvPr id="3" name="Content Placeholder 2">
            <a:extLst>
              <a:ext uri="{FF2B5EF4-FFF2-40B4-BE49-F238E27FC236}">
                <a16:creationId xmlns:a16="http://schemas.microsoft.com/office/drawing/2014/main" id="{8FAEF441-F3CD-42FF-8FB8-A091A88BBB92}"/>
              </a:ext>
            </a:extLst>
          </p:cNvPr>
          <p:cNvSpPr>
            <a:spLocks noGrp="1"/>
          </p:cNvSpPr>
          <p:nvPr>
            <p:ph idx="1"/>
          </p:nvPr>
        </p:nvSpPr>
        <p:spPr>
          <a:xfrm>
            <a:off x="531810" y="1622311"/>
            <a:ext cx="10515600" cy="4735740"/>
          </a:xfrm>
        </p:spPr>
        <p:txBody>
          <a:bodyPr vert="horz" lIns="91440" tIns="45720" rIns="91440" bIns="45720" rtlCol="0" anchor="t">
            <a:normAutofit/>
          </a:bodyPr>
          <a:lstStyle/>
          <a:p>
            <a:pPr>
              <a:lnSpc>
                <a:spcPct val="100000"/>
              </a:lnSpc>
            </a:pPr>
            <a:r>
              <a:rPr lang="en-US" sz="1800" u="sng">
                <a:latin typeface="Time New Romans "/>
                <a:sym typeface="Century Gothic"/>
              </a:rPr>
              <a:t>IEEE 7.6:</a:t>
            </a:r>
            <a:r>
              <a:rPr lang="en-US" sz="1800">
                <a:latin typeface="Time New Romans "/>
                <a:sym typeface="Century Gothic"/>
              </a:rPr>
              <a:t> IEEE Protection of the Public: To maintain public safety with the creation of our engineering devices</a:t>
            </a:r>
            <a:endParaRPr lang="en-US" sz="1800">
              <a:latin typeface="Time New Romans "/>
            </a:endParaRPr>
          </a:p>
          <a:p>
            <a:pPr>
              <a:lnSpc>
                <a:spcPct val="100000"/>
              </a:lnSpc>
            </a:pPr>
            <a:r>
              <a:rPr lang="en-US" sz="1800" u="sng">
                <a:latin typeface="Time New Romans "/>
                <a:sym typeface="Arial"/>
              </a:rPr>
              <a:t>IEEE 802.15.4:</a:t>
            </a:r>
            <a:r>
              <a:rPr lang="en-US" sz="1800">
                <a:latin typeface="Time New Romans "/>
                <a:sym typeface="Arial"/>
              </a:rPr>
              <a:t> IEEE standard for 1` operation of low-rate wireless personal area networks - implemented in the design of the creation of the wireless network aspect of the system</a:t>
            </a:r>
            <a:endParaRPr lang="en-US" sz="1800">
              <a:latin typeface="Time New Romans "/>
            </a:endParaRPr>
          </a:p>
          <a:p>
            <a:pPr>
              <a:lnSpc>
                <a:spcPct val="100000"/>
              </a:lnSpc>
            </a:pPr>
            <a:r>
              <a:rPr lang="en-US" sz="1800" u="sng">
                <a:latin typeface="Time New Romans "/>
                <a:sym typeface="Arial"/>
              </a:rPr>
              <a:t>IEEE 730-1998: </a:t>
            </a:r>
            <a:r>
              <a:rPr lang="en-US" sz="1800">
                <a:latin typeface="Time New Romans "/>
                <a:sym typeface="Arial"/>
              </a:rPr>
              <a:t>IEEE Standard for Software Quality Assurance Plans - Implemented briefly during improving the quality of our code through integration.</a:t>
            </a:r>
            <a:endParaRPr lang="en-US" sz="1800">
              <a:latin typeface="Time New Romans "/>
            </a:endParaRPr>
          </a:p>
          <a:p>
            <a:pPr>
              <a:lnSpc>
                <a:spcPct val="100000"/>
              </a:lnSpc>
            </a:pPr>
            <a:r>
              <a:rPr lang="en-US" sz="1800" u="sng">
                <a:latin typeface="Time New Romans "/>
                <a:ea typeface="Arial"/>
                <a:cs typeface="Arial"/>
                <a:sym typeface="Arial"/>
              </a:rPr>
              <a:t>IEEE 982.1-1988:</a:t>
            </a:r>
            <a:r>
              <a:rPr lang="en-US" sz="1800">
                <a:latin typeface="Time New Romans "/>
                <a:ea typeface="Arial"/>
                <a:cs typeface="Arial"/>
                <a:sym typeface="Arial"/>
              </a:rPr>
              <a:t> IEEE Standard Dictionary of Measures to Produce Reliable Software - implemented to determine the reliability of the system.</a:t>
            </a:r>
            <a:endParaRPr lang="en-US" sz="1800">
              <a:latin typeface="Time New Romans "/>
              <a:ea typeface="Arial"/>
              <a:cs typeface="Arial"/>
            </a:endParaRPr>
          </a:p>
          <a:p>
            <a:pPr algn="l">
              <a:lnSpc>
                <a:spcPct val="100000"/>
              </a:lnSpc>
            </a:pPr>
            <a:r>
              <a:rPr lang="en-US" sz="1800" i="0" u="none" strike="noStrike">
                <a:effectLst/>
                <a:latin typeface="Time New Romans "/>
                <a:hlinkClick r:id="rId3">
                  <a:extLst>
                    <a:ext uri="{A12FA001-AC4F-418D-AE19-62706E023703}">
                      <ahyp:hlinkClr xmlns:ahyp="http://schemas.microsoft.com/office/drawing/2018/hyperlinkcolor" val="tx"/>
                    </a:ext>
                  </a:extLst>
                </a:hlinkClick>
              </a:rPr>
              <a:t>IEEE 802.15.9-2021</a:t>
            </a:r>
            <a:r>
              <a:rPr lang="en-US" sz="1800" u="none" strike="noStrike">
                <a:latin typeface="Time New Romans "/>
              </a:rPr>
              <a:t>: </a:t>
            </a:r>
            <a:r>
              <a:rPr lang="en-US" sz="1800" i="0">
                <a:effectLst/>
                <a:latin typeface="Time New Romans "/>
              </a:rPr>
              <a:t>A message exchange framework based on information elements as a transport method for key management protocol (KMP) datagrams and guidelines for the use of some existing KMPs with IEEE Std 802.15.4(TM) is defined in this standard.</a:t>
            </a:r>
          </a:p>
          <a:p>
            <a:pPr>
              <a:lnSpc>
                <a:spcPct val="100000"/>
              </a:lnSpc>
            </a:pPr>
            <a:r>
              <a:rPr lang="en-US" sz="1800" i="0" u="sng">
                <a:effectLst/>
                <a:latin typeface="Time New Romans "/>
                <a:hlinkClick r:id="rId4">
                  <a:extLst>
                    <a:ext uri="{A12FA001-AC4F-418D-AE19-62706E023703}">
                      <ahyp:hlinkClr xmlns:ahyp="http://schemas.microsoft.com/office/drawing/2018/hyperlinkcolor" val="tx"/>
                    </a:ext>
                  </a:extLst>
                </a:hlinkClick>
              </a:rPr>
              <a:t>IEEE C95.1-2019: </a:t>
            </a:r>
            <a:r>
              <a:rPr lang="en-US" sz="1800" i="0">
                <a:effectLst/>
                <a:latin typeface="Time New Romans "/>
              </a:rPr>
              <a:t> IEEE Standard for Safety Levels with Respect to Human Exposure to Electric, Magnetic, and Electromagnetic Fields, 0 Hz to 300 GHz.</a:t>
            </a:r>
          </a:p>
          <a:p>
            <a:pPr>
              <a:lnSpc>
                <a:spcPct val="100000"/>
              </a:lnSpc>
            </a:pPr>
            <a:r>
              <a:rPr lang="en-US" sz="1800" u="sng">
                <a:latin typeface="Time New Romans "/>
              </a:rPr>
              <a:t>FCC 47 CFR Part 15 regulations in the US915 MHz band: </a:t>
            </a:r>
            <a:r>
              <a:rPr lang="en-US" sz="1800">
                <a:latin typeface="Time New Romans "/>
              </a:rPr>
              <a:t>The gateways produced under the US915 standards are FCC certified to run in the allowed frequency for our region.</a:t>
            </a:r>
            <a:endParaRPr lang="en-US" sz="1800" i="0" u="sng">
              <a:effectLst/>
              <a:latin typeface="Time New Romans "/>
            </a:endParaRPr>
          </a:p>
          <a:p>
            <a:pPr marL="0" indent="0">
              <a:lnSpc>
                <a:spcPct val="100000"/>
              </a:lnSpc>
              <a:buNone/>
            </a:pPr>
            <a:endParaRPr lang="en-US" sz="2000" i="0" u="sng">
              <a:effectLst/>
              <a:latin typeface="Time New Romans "/>
              <a:hlinkClick r:id="rId4">
                <a:extLst>
                  <a:ext uri="{A12FA001-AC4F-418D-AE19-62706E023703}">
                    <ahyp:hlinkClr xmlns:ahyp="http://schemas.microsoft.com/office/drawing/2018/hyperlinkcolor" val="tx"/>
                  </a:ext>
                </a:extLst>
              </a:hlinkClick>
            </a:endParaRPr>
          </a:p>
          <a:p>
            <a:pPr marL="0" indent="0" algn="l">
              <a:buNone/>
            </a:pPr>
            <a:endParaRPr lang="en-US" sz="2000" b="0" i="0">
              <a:effectLst/>
              <a:highlight>
                <a:srgbClr val="00FF00"/>
              </a:highlight>
              <a:latin typeface="Time New Romans "/>
            </a:endParaRPr>
          </a:p>
          <a:p>
            <a:endParaRPr lang="en-US" sz="2800">
              <a:solidFill>
                <a:srgbClr val="000000"/>
              </a:solidFill>
              <a:highlight>
                <a:srgbClr val="00FF00"/>
              </a:highlight>
              <a:latin typeface="Arial"/>
              <a:ea typeface="Arial"/>
              <a:cs typeface="Arial"/>
              <a:sym typeface="Arial"/>
            </a:endParaRPr>
          </a:p>
          <a:p>
            <a:endParaRPr lang="en-US">
              <a:latin typeface="Time New Romans "/>
              <a:sym typeface="Arial"/>
            </a:endParaRPr>
          </a:p>
          <a:p>
            <a:endParaRPr lang="en-US">
              <a:latin typeface="Time New Romans "/>
              <a:sym typeface="Arial"/>
            </a:endParaRPr>
          </a:p>
          <a:p>
            <a:pPr marL="0" indent="0">
              <a:buNone/>
            </a:pPr>
            <a:endParaRPr lang="en-US" sz="2800">
              <a:solidFill>
                <a:srgbClr val="000000"/>
              </a:solidFill>
              <a:latin typeface="Arial"/>
              <a:ea typeface="Arial"/>
              <a:cs typeface="Arial"/>
              <a:sym typeface="Arial"/>
            </a:endParaRPr>
          </a:p>
          <a:p>
            <a:endParaRPr lang="en-US">
              <a:latin typeface="Time New Romans "/>
            </a:endParaRPr>
          </a:p>
        </p:txBody>
      </p:sp>
      <p:sp>
        <p:nvSpPr>
          <p:cNvPr id="4" name="Slide Number Placeholder 3">
            <a:extLst>
              <a:ext uri="{FF2B5EF4-FFF2-40B4-BE49-F238E27FC236}">
                <a16:creationId xmlns:a16="http://schemas.microsoft.com/office/drawing/2014/main" id="{7DBDB3C7-7F2E-422C-B713-C2586EEE45DB}"/>
              </a:ext>
            </a:extLst>
          </p:cNvPr>
          <p:cNvSpPr>
            <a:spLocks noGrp="1"/>
          </p:cNvSpPr>
          <p:nvPr>
            <p:ph type="sldNum" sz="quarter" idx="12"/>
          </p:nvPr>
        </p:nvSpPr>
        <p:spPr/>
        <p:txBody>
          <a:bodyPr/>
          <a:lstStyle/>
          <a:p>
            <a:fld id="{F6CA64EC-00A2-499D-9F8E-1DDF2D586606}" type="slidenum">
              <a:rPr lang="en-US" sz="1800" smtClean="0">
                <a:solidFill>
                  <a:schemeClr val="bg1"/>
                </a:solidFill>
              </a:rPr>
              <a:t>16</a:t>
            </a:fld>
            <a:endParaRPr lang="en-US" sz="1800">
              <a:solidFill>
                <a:schemeClr val="bg1"/>
              </a:solidFill>
            </a:endParaRPr>
          </a:p>
        </p:txBody>
      </p:sp>
    </p:spTree>
    <p:extLst>
      <p:ext uri="{BB962C8B-B14F-4D97-AF65-F5344CB8AC3E}">
        <p14:creationId xmlns:p14="http://schemas.microsoft.com/office/powerpoint/2010/main" val="2635483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10B372-4CFB-4409-9C76-BCB14155DC6D}"/>
              </a:ext>
            </a:extLst>
          </p:cNvPr>
          <p:cNvSpPr>
            <a:spLocks noGrp="1"/>
          </p:cNvSpPr>
          <p:nvPr>
            <p:ph type="sldNum" sz="quarter" idx="12"/>
          </p:nvPr>
        </p:nvSpPr>
        <p:spPr/>
        <p:txBody>
          <a:bodyPr/>
          <a:lstStyle/>
          <a:p>
            <a:fld id="{E97799C9-84D9-46D2-A11E-BCF8A720529D}" type="slidenum">
              <a:rPr lang="en-US" smtClean="0"/>
              <a:t>17</a:t>
            </a:fld>
            <a:endParaRPr lang="en-US"/>
          </a:p>
        </p:txBody>
      </p:sp>
      <p:sp>
        <p:nvSpPr>
          <p:cNvPr id="7" name="TextBox 6">
            <a:extLst>
              <a:ext uri="{FF2B5EF4-FFF2-40B4-BE49-F238E27FC236}">
                <a16:creationId xmlns:a16="http://schemas.microsoft.com/office/drawing/2014/main" id="{F60AE9D9-1453-4E94-9A92-9F5C396F6E3F}"/>
              </a:ext>
            </a:extLst>
          </p:cNvPr>
          <p:cNvSpPr txBox="1"/>
          <p:nvPr/>
        </p:nvSpPr>
        <p:spPr>
          <a:xfrm>
            <a:off x="959387" y="502594"/>
            <a:ext cx="8685356" cy="584775"/>
          </a:xfrm>
          <a:prstGeom prst="rect">
            <a:avLst/>
          </a:prstGeom>
          <a:noFill/>
        </p:spPr>
        <p:txBody>
          <a:bodyPr wrap="square" rtlCol="0">
            <a:spAutoFit/>
          </a:bodyPr>
          <a:lstStyle/>
          <a:p>
            <a:r>
              <a:rPr lang="en-US" sz="3200"/>
              <a:t>Gateway Application (www.thethingsnetwork.org)</a:t>
            </a:r>
          </a:p>
        </p:txBody>
      </p:sp>
      <p:pic>
        <p:nvPicPr>
          <p:cNvPr id="10" name="Picture 9">
            <a:extLst>
              <a:ext uri="{FF2B5EF4-FFF2-40B4-BE49-F238E27FC236}">
                <a16:creationId xmlns:a16="http://schemas.microsoft.com/office/drawing/2014/main" id="{A43C57B1-367E-49AA-9790-AF76E5DE34BB}"/>
              </a:ext>
            </a:extLst>
          </p:cNvPr>
          <p:cNvPicPr>
            <a:picLocks noChangeAspect="1"/>
          </p:cNvPicPr>
          <p:nvPr/>
        </p:nvPicPr>
        <p:blipFill>
          <a:blip r:embed="rId2"/>
          <a:stretch>
            <a:fillRect/>
          </a:stretch>
        </p:blipFill>
        <p:spPr>
          <a:xfrm>
            <a:off x="10131168" y="139141"/>
            <a:ext cx="1832483" cy="1569884"/>
          </a:xfrm>
          <a:prstGeom prst="rect">
            <a:avLst/>
          </a:prstGeom>
        </p:spPr>
      </p:pic>
      <p:pic>
        <p:nvPicPr>
          <p:cNvPr id="12" name="Picture 11">
            <a:extLst>
              <a:ext uri="{FF2B5EF4-FFF2-40B4-BE49-F238E27FC236}">
                <a16:creationId xmlns:a16="http://schemas.microsoft.com/office/drawing/2014/main" id="{94D33B70-8F13-4837-B3D2-9FBC80EC6A20}"/>
              </a:ext>
            </a:extLst>
          </p:cNvPr>
          <p:cNvPicPr>
            <a:picLocks noChangeAspect="1"/>
          </p:cNvPicPr>
          <p:nvPr/>
        </p:nvPicPr>
        <p:blipFill rotWithShape="1">
          <a:blip r:embed="rId3"/>
          <a:srcRect t="14445" b="8889"/>
          <a:stretch/>
        </p:blipFill>
        <p:spPr>
          <a:xfrm>
            <a:off x="443953" y="1769533"/>
            <a:ext cx="10248347" cy="4419599"/>
          </a:xfrm>
          <a:prstGeom prst="rect">
            <a:avLst/>
          </a:prstGeom>
        </p:spPr>
      </p:pic>
    </p:spTree>
    <p:extLst>
      <p:ext uri="{BB962C8B-B14F-4D97-AF65-F5344CB8AC3E}">
        <p14:creationId xmlns:p14="http://schemas.microsoft.com/office/powerpoint/2010/main" val="1799715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E8541-F321-4305-8DBC-F7B2A0E10C5B}"/>
              </a:ext>
            </a:extLst>
          </p:cNvPr>
          <p:cNvSpPr>
            <a:spLocks noGrp="1"/>
          </p:cNvSpPr>
          <p:nvPr>
            <p:ph type="title"/>
          </p:nvPr>
        </p:nvSpPr>
        <p:spPr>
          <a:xfrm>
            <a:off x="636097" y="-126781"/>
            <a:ext cx="9905998" cy="1478570"/>
          </a:xfrm>
        </p:spPr>
        <p:txBody>
          <a:bodyPr/>
          <a:lstStyle/>
          <a:p>
            <a:r>
              <a:rPr lang="en-US" b="1">
                <a:ln>
                  <a:solidFill>
                    <a:schemeClr val="bg1"/>
                  </a:solidFill>
                </a:ln>
                <a:solidFill>
                  <a:schemeClr val="bg1"/>
                </a:solidFill>
              </a:rPr>
              <a:t>Final Design</a:t>
            </a:r>
          </a:p>
        </p:txBody>
      </p:sp>
      <p:sp>
        <p:nvSpPr>
          <p:cNvPr id="11" name="Arrow: Down 10">
            <a:extLst>
              <a:ext uri="{FF2B5EF4-FFF2-40B4-BE49-F238E27FC236}">
                <a16:creationId xmlns:a16="http://schemas.microsoft.com/office/drawing/2014/main" id="{3749E02E-C526-40E3-BE59-6D03028B0BAF}"/>
              </a:ext>
            </a:extLst>
          </p:cNvPr>
          <p:cNvSpPr/>
          <p:nvPr/>
        </p:nvSpPr>
        <p:spPr>
          <a:xfrm rot="16200000">
            <a:off x="3792996" y="2667274"/>
            <a:ext cx="503434" cy="26959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DB27C0D-AB67-481B-8723-1730999565C5}"/>
              </a:ext>
            </a:extLst>
          </p:cNvPr>
          <p:cNvSpPr txBox="1"/>
          <p:nvPr/>
        </p:nvSpPr>
        <p:spPr>
          <a:xfrm>
            <a:off x="770761" y="5229212"/>
            <a:ext cx="3092965" cy="1200329"/>
          </a:xfrm>
          <a:prstGeom prst="rect">
            <a:avLst/>
          </a:prstGeom>
          <a:noFill/>
        </p:spPr>
        <p:txBody>
          <a:bodyPr wrap="square" rtlCol="0">
            <a:spAutoFit/>
          </a:bodyPr>
          <a:lstStyle/>
          <a:p>
            <a:r>
              <a:rPr lang="en-US">
                <a:effectLst>
                  <a:outerShdw blurRad="38100" dist="38100" dir="2700000" algn="tl">
                    <a:srgbClr val="000000">
                      <a:alpha val="43137"/>
                    </a:srgbClr>
                  </a:outerShdw>
                </a:effectLst>
              </a:rPr>
              <a:t>LoRa Tracker</a:t>
            </a:r>
          </a:p>
          <a:p>
            <a:r>
              <a:rPr lang="en-US">
                <a:effectLst>
                  <a:outerShdw blurRad="38100" dist="38100" dir="2700000" algn="tl">
                    <a:srgbClr val="000000">
                      <a:alpha val="43137"/>
                    </a:srgbClr>
                  </a:outerShdw>
                </a:effectLst>
              </a:rPr>
              <a:t>(Arduino Uno + LoRa/GPS  Shield) will transmit GPS coordinates to the gateway</a:t>
            </a:r>
          </a:p>
        </p:txBody>
      </p:sp>
      <p:sp>
        <p:nvSpPr>
          <p:cNvPr id="38" name="Arrow: Down 37">
            <a:extLst>
              <a:ext uri="{FF2B5EF4-FFF2-40B4-BE49-F238E27FC236}">
                <a16:creationId xmlns:a16="http://schemas.microsoft.com/office/drawing/2014/main" id="{71F8F92F-14E5-4F85-A9BF-5D2E26B02BFC}"/>
              </a:ext>
            </a:extLst>
          </p:cNvPr>
          <p:cNvSpPr/>
          <p:nvPr/>
        </p:nvSpPr>
        <p:spPr>
          <a:xfrm rot="10800000">
            <a:off x="6369048" y="2456645"/>
            <a:ext cx="503434" cy="8668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a16="http://schemas.microsoft.com/office/drawing/2014/main" id="{F9272A1F-DD7B-4730-BFC1-8E17DD165A82}"/>
              </a:ext>
            </a:extLst>
          </p:cNvPr>
          <p:cNvSpPr/>
          <p:nvPr/>
        </p:nvSpPr>
        <p:spPr>
          <a:xfrm>
            <a:off x="5721044" y="2497646"/>
            <a:ext cx="503434" cy="923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FE69507-4DB6-40FD-A0CB-838076384AE4}"/>
              </a:ext>
            </a:extLst>
          </p:cNvPr>
          <p:cNvSpPr txBox="1"/>
          <p:nvPr/>
        </p:nvSpPr>
        <p:spPr>
          <a:xfrm>
            <a:off x="4722089" y="5602068"/>
            <a:ext cx="4001171" cy="923330"/>
          </a:xfrm>
          <a:prstGeom prst="rect">
            <a:avLst/>
          </a:prstGeom>
          <a:noFill/>
        </p:spPr>
        <p:txBody>
          <a:bodyPr wrap="square" rtlCol="0">
            <a:spAutoFit/>
          </a:bodyPr>
          <a:lstStyle/>
          <a:p>
            <a:r>
              <a:rPr lang="en-US">
                <a:effectLst>
                  <a:outerShdw blurRad="38100" dist="38100" dir="2700000" algn="tl">
                    <a:srgbClr val="000000">
                      <a:alpha val="43137"/>
                    </a:srgbClr>
                  </a:outerShdw>
                </a:effectLst>
              </a:rPr>
              <a:t>LPS8 LoRaWAN gateway will receive message from tracker and forward data to The Things Network</a:t>
            </a:r>
          </a:p>
        </p:txBody>
      </p:sp>
      <p:sp>
        <p:nvSpPr>
          <p:cNvPr id="5" name="Slide Number Placeholder 4">
            <a:extLst>
              <a:ext uri="{FF2B5EF4-FFF2-40B4-BE49-F238E27FC236}">
                <a16:creationId xmlns:a16="http://schemas.microsoft.com/office/drawing/2014/main" id="{1C5271B3-B321-4D74-880E-1B7132876379}"/>
              </a:ext>
            </a:extLst>
          </p:cNvPr>
          <p:cNvSpPr>
            <a:spLocks noGrp="1"/>
          </p:cNvSpPr>
          <p:nvPr>
            <p:ph type="sldNum" sz="quarter" idx="12"/>
          </p:nvPr>
        </p:nvSpPr>
        <p:spPr/>
        <p:txBody>
          <a:bodyPr/>
          <a:lstStyle/>
          <a:p>
            <a:fld id="{D57F1E4F-1CFF-5643-939E-217C01CDF565}" type="slidenum">
              <a:rPr lang="en-US" smtClean="0"/>
              <a:pPr/>
              <a:t>18</a:t>
            </a:fld>
            <a:endParaRPr lang="en-US"/>
          </a:p>
        </p:txBody>
      </p:sp>
      <p:sp>
        <p:nvSpPr>
          <p:cNvPr id="14" name="TextBox 13">
            <a:extLst>
              <a:ext uri="{FF2B5EF4-FFF2-40B4-BE49-F238E27FC236}">
                <a16:creationId xmlns:a16="http://schemas.microsoft.com/office/drawing/2014/main" id="{2BDDFEF4-78C4-4356-AF79-528324D6C57E}"/>
              </a:ext>
            </a:extLst>
          </p:cNvPr>
          <p:cNvSpPr txBox="1"/>
          <p:nvPr/>
        </p:nvSpPr>
        <p:spPr>
          <a:xfrm>
            <a:off x="5232542" y="565989"/>
            <a:ext cx="2777842" cy="369332"/>
          </a:xfrm>
          <a:prstGeom prst="rect">
            <a:avLst/>
          </a:prstGeom>
          <a:noFill/>
        </p:spPr>
        <p:txBody>
          <a:bodyPr wrap="square" rtlCol="0">
            <a:spAutoFit/>
          </a:bodyPr>
          <a:lstStyle/>
          <a:p>
            <a:r>
              <a:rPr lang="en-US"/>
              <a:t>The Things Network (TTN) </a:t>
            </a:r>
          </a:p>
        </p:txBody>
      </p:sp>
      <p:pic>
        <p:nvPicPr>
          <p:cNvPr id="4" name="Picture 3">
            <a:extLst>
              <a:ext uri="{FF2B5EF4-FFF2-40B4-BE49-F238E27FC236}">
                <a16:creationId xmlns:a16="http://schemas.microsoft.com/office/drawing/2014/main" id="{BE6AFDFC-A617-42F9-B680-59280157FE08}"/>
              </a:ext>
            </a:extLst>
          </p:cNvPr>
          <p:cNvPicPr>
            <a:picLocks noChangeAspect="1"/>
          </p:cNvPicPr>
          <p:nvPr/>
        </p:nvPicPr>
        <p:blipFill>
          <a:blip r:embed="rId2"/>
          <a:stretch>
            <a:fillRect/>
          </a:stretch>
        </p:blipFill>
        <p:spPr>
          <a:xfrm>
            <a:off x="5452808" y="3552514"/>
            <a:ext cx="1832483" cy="1569884"/>
          </a:xfrm>
          <a:prstGeom prst="rect">
            <a:avLst/>
          </a:prstGeom>
        </p:spPr>
      </p:pic>
      <p:pic>
        <p:nvPicPr>
          <p:cNvPr id="21" name="Picture 20" descr="A close-up of a circuit board&#10;&#10;Description automatically generated with medium confidence">
            <a:extLst>
              <a:ext uri="{FF2B5EF4-FFF2-40B4-BE49-F238E27FC236}">
                <a16:creationId xmlns:a16="http://schemas.microsoft.com/office/drawing/2014/main" id="{CDE3BCA6-11C4-410A-8787-9A23960529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5764" y="3747349"/>
            <a:ext cx="1430504" cy="1452141"/>
          </a:xfrm>
          <a:prstGeom prst="rect">
            <a:avLst/>
          </a:prstGeom>
        </p:spPr>
      </p:pic>
      <p:sp>
        <p:nvSpPr>
          <p:cNvPr id="22" name="TextBox 21">
            <a:extLst>
              <a:ext uri="{FF2B5EF4-FFF2-40B4-BE49-F238E27FC236}">
                <a16:creationId xmlns:a16="http://schemas.microsoft.com/office/drawing/2014/main" id="{C7C3C026-A043-41E8-BFD2-2643BE809B2F}"/>
              </a:ext>
            </a:extLst>
          </p:cNvPr>
          <p:cNvSpPr txBox="1"/>
          <p:nvPr/>
        </p:nvSpPr>
        <p:spPr>
          <a:xfrm>
            <a:off x="2317244" y="1028623"/>
            <a:ext cx="3063628" cy="1200329"/>
          </a:xfrm>
          <a:prstGeom prst="rect">
            <a:avLst/>
          </a:prstGeom>
          <a:noFill/>
        </p:spPr>
        <p:txBody>
          <a:bodyPr wrap="square" rtlCol="0">
            <a:spAutoFit/>
          </a:bodyPr>
          <a:lstStyle/>
          <a:p>
            <a:r>
              <a:rPr lang="en-US"/>
              <a:t>The Things Network will receive and decode data from the gateway and send to a cell phone number</a:t>
            </a:r>
          </a:p>
        </p:txBody>
      </p:sp>
      <p:sp>
        <p:nvSpPr>
          <p:cNvPr id="23" name="Arrow: Down 22">
            <a:extLst>
              <a:ext uri="{FF2B5EF4-FFF2-40B4-BE49-F238E27FC236}">
                <a16:creationId xmlns:a16="http://schemas.microsoft.com/office/drawing/2014/main" id="{67B3C5BC-2F31-4F66-8FE4-78EE13417A62}"/>
              </a:ext>
            </a:extLst>
          </p:cNvPr>
          <p:cNvSpPr/>
          <p:nvPr/>
        </p:nvSpPr>
        <p:spPr>
          <a:xfrm rot="5400000">
            <a:off x="3732853" y="3544438"/>
            <a:ext cx="503434" cy="269590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730067" y="1028623"/>
            <a:ext cx="1659466" cy="923330"/>
          </a:xfrm>
          <a:prstGeom prst="rect">
            <a:avLst/>
          </a:prstGeom>
          <a:noFill/>
        </p:spPr>
        <p:txBody>
          <a:bodyPr wrap="square" rtlCol="0">
            <a:spAutoFit/>
          </a:bodyPr>
          <a:lstStyle/>
          <a:p>
            <a:r>
              <a:rPr lang="en-US"/>
              <a:t>This is where the notification appears.</a:t>
            </a:r>
          </a:p>
        </p:txBody>
      </p:sp>
      <p:pic>
        <p:nvPicPr>
          <p:cNvPr id="16" name="Picture 7">
            <a:extLst>
              <a:ext uri="{FF2B5EF4-FFF2-40B4-BE49-F238E27FC236}">
                <a16:creationId xmlns:a16="http://schemas.microsoft.com/office/drawing/2014/main" id="{DA5E7ECC-8A90-46BB-97E7-8CFC0B123CE2}"/>
              </a:ext>
            </a:extLst>
          </p:cNvPr>
          <p:cNvPicPr>
            <a:picLocks noChangeAspect="1"/>
          </p:cNvPicPr>
          <p:nvPr/>
        </p:nvPicPr>
        <p:blipFill>
          <a:blip r:embed="rId4"/>
          <a:stretch>
            <a:fillRect/>
          </a:stretch>
        </p:blipFill>
        <p:spPr>
          <a:xfrm>
            <a:off x="5634370" y="880711"/>
            <a:ext cx="1469357" cy="1485399"/>
          </a:xfrm>
          <a:prstGeom prst="rect">
            <a:avLst/>
          </a:prstGeom>
        </p:spPr>
      </p:pic>
      <p:pic>
        <p:nvPicPr>
          <p:cNvPr id="17" name="Picture 8" descr="Icon&#10;&#10;Description automatically generated">
            <a:extLst>
              <a:ext uri="{FF2B5EF4-FFF2-40B4-BE49-F238E27FC236}">
                <a16:creationId xmlns:a16="http://schemas.microsoft.com/office/drawing/2014/main" id="{F5746C73-E0BD-4125-AAC5-494F2C89AF18}"/>
              </a:ext>
            </a:extLst>
          </p:cNvPr>
          <p:cNvPicPr>
            <a:picLocks noChangeAspect="1"/>
          </p:cNvPicPr>
          <p:nvPr/>
        </p:nvPicPr>
        <p:blipFill>
          <a:blip r:embed="rId5"/>
          <a:stretch>
            <a:fillRect/>
          </a:stretch>
        </p:blipFill>
        <p:spPr>
          <a:xfrm>
            <a:off x="8145744" y="4473419"/>
            <a:ext cx="1155032" cy="636672"/>
          </a:xfrm>
          <a:prstGeom prst="rect">
            <a:avLst/>
          </a:prstGeom>
        </p:spPr>
      </p:pic>
      <p:sp>
        <p:nvSpPr>
          <p:cNvPr id="18" name="Arrow: Down 17">
            <a:extLst>
              <a:ext uri="{FF2B5EF4-FFF2-40B4-BE49-F238E27FC236}">
                <a16:creationId xmlns:a16="http://schemas.microsoft.com/office/drawing/2014/main" id="{429A0A2E-F27F-426A-BB57-C95FA07E93C3}"/>
              </a:ext>
            </a:extLst>
          </p:cNvPr>
          <p:cNvSpPr/>
          <p:nvPr/>
        </p:nvSpPr>
        <p:spPr>
          <a:xfrm rot="5400000">
            <a:off x="7619496" y="4549640"/>
            <a:ext cx="142487" cy="5703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1075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6"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58" name="Group 157">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59"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60"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1"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2"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63"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4"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5"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6"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7"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8"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69"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0"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1"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2"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3"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4"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5"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6"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7"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8"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9"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0"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1"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2"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3"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4"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5"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6"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7"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188"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9"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0"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1"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2"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3"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4"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5"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6"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7"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8"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9"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00"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1"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2"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3"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4"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5"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6"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7"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8"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9"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0"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1"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2"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14" name="Rectangle 213">
            <a:extLst>
              <a:ext uri="{FF2B5EF4-FFF2-40B4-BE49-F238E27FC236}">
                <a16:creationId xmlns:a16="http://schemas.microsoft.com/office/drawing/2014/main" id="{34106153-7990-4956-BD26-A04A03006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16" name="Picture 2">
            <a:extLst>
              <a:ext uri="{FF2B5EF4-FFF2-40B4-BE49-F238E27FC236}">
                <a16:creationId xmlns:a16="http://schemas.microsoft.com/office/drawing/2014/main" id="{BDEA11A5-20BA-4650-A324-47C0465FF5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218" name="Group 217">
            <a:extLst>
              <a:ext uri="{FF2B5EF4-FFF2-40B4-BE49-F238E27FC236}">
                <a16:creationId xmlns:a16="http://schemas.microsoft.com/office/drawing/2014/main" id="{866FCB64-0A37-46EB-8A9B-EC0C4C000A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219" name="Rectangle 5">
              <a:extLst>
                <a:ext uri="{FF2B5EF4-FFF2-40B4-BE49-F238E27FC236}">
                  <a16:creationId xmlns:a16="http://schemas.microsoft.com/office/drawing/2014/main" id="{8A162E18-5BEB-4E42-9B10-A1FDF6A0B8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20" name="Freeform 6">
              <a:extLst>
                <a:ext uri="{FF2B5EF4-FFF2-40B4-BE49-F238E27FC236}">
                  <a16:creationId xmlns:a16="http://schemas.microsoft.com/office/drawing/2014/main" id="{7BB781C9-EC32-45FE-ACE7-C24F128C4C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1" name="Freeform 7">
              <a:extLst>
                <a:ext uri="{FF2B5EF4-FFF2-40B4-BE49-F238E27FC236}">
                  <a16:creationId xmlns:a16="http://schemas.microsoft.com/office/drawing/2014/main" id="{927C5647-36E8-4A20-86D4-47831D50CF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2" name="Rectangle 8">
              <a:extLst>
                <a:ext uri="{FF2B5EF4-FFF2-40B4-BE49-F238E27FC236}">
                  <a16:creationId xmlns:a16="http://schemas.microsoft.com/office/drawing/2014/main" id="{62F2AF20-CBBE-4249-B9E2-D6B30191CF8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23" name="Freeform 9">
              <a:extLst>
                <a:ext uri="{FF2B5EF4-FFF2-40B4-BE49-F238E27FC236}">
                  <a16:creationId xmlns:a16="http://schemas.microsoft.com/office/drawing/2014/main" id="{731C1229-F8A7-4B36-A52B-98A65EF869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4" name="Freeform 10">
              <a:extLst>
                <a:ext uri="{FF2B5EF4-FFF2-40B4-BE49-F238E27FC236}">
                  <a16:creationId xmlns:a16="http://schemas.microsoft.com/office/drawing/2014/main" id="{609AC686-2DBB-4D82-866C-9FF222BDD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5" name="Freeform 11">
              <a:extLst>
                <a:ext uri="{FF2B5EF4-FFF2-40B4-BE49-F238E27FC236}">
                  <a16:creationId xmlns:a16="http://schemas.microsoft.com/office/drawing/2014/main" id="{F899E6EB-BCDD-45D2-BF4B-9CA3A2798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6" name="Freeform 12">
              <a:extLst>
                <a:ext uri="{FF2B5EF4-FFF2-40B4-BE49-F238E27FC236}">
                  <a16:creationId xmlns:a16="http://schemas.microsoft.com/office/drawing/2014/main" id="{BBD3AAC8-2330-4FAB-8E31-3D50AD954F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7" name="Freeform 13">
              <a:extLst>
                <a:ext uri="{FF2B5EF4-FFF2-40B4-BE49-F238E27FC236}">
                  <a16:creationId xmlns:a16="http://schemas.microsoft.com/office/drawing/2014/main" id="{6B54F723-A70A-4865-A560-7850498A1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8" name="Freeform 14">
              <a:extLst>
                <a:ext uri="{FF2B5EF4-FFF2-40B4-BE49-F238E27FC236}">
                  <a16:creationId xmlns:a16="http://schemas.microsoft.com/office/drawing/2014/main" id="{9B911CCD-C9A2-4DC8-A278-3C6FD76A76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9" name="Freeform 15">
              <a:extLst>
                <a:ext uri="{FF2B5EF4-FFF2-40B4-BE49-F238E27FC236}">
                  <a16:creationId xmlns:a16="http://schemas.microsoft.com/office/drawing/2014/main" id="{D559B729-03FB-435D-89BF-AF57A801B37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0" name="Freeform 16">
              <a:extLst>
                <a:ext uri="{FF2B5EF4-FFF2-40B4-BE49-F238E27FC236}">
                  <a16:creationId xmlns:a16="http://schemas.microsoft.com/office/drawing/2014/main" id="{D1C90213-0F60-4268-BE48-8221E61614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1" name="Freeform 17">
              <a:extLst>
                <a:ext uri="{FF2B5EF4-FFF2-40B4-BE49-F238E27FC236}">
                  <a16:creationId xmlns:a16="http://schemas.microsoft.com/office/drawing/2014/main" id="{A7A6A293-A06F-48B8-865A-3F65287B8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2" name="Freeform 18">
              <a:extLst>
                <a:ext uri="{FF2B5EF4-FFF2-40B4-BE49-F238E27FC236}">
                  <a16:creationId xmlns:a16="http://schemas.microsoft.com/office/drawing/2014/main" id="{8F6861B5-AAA4-4017-929E-1FD1CA106C8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3" name="Freeform 19">
              <a:extLst>
                <a:ext uri="{FF2B5EF4-FFF2-40B4-BE49-F238E27FC236}">
                  <a16:creationId xmlns:a16="http://schemas.microsoft.com/office/drawing/2014/main" id="{D776D07C-2081-4DD3-A464-40F3CA41A3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4" name="Freeform 20">
              <a:extLst>
                <a:ext uri="{FF2B5EF4-FFF2-40B4-BE49-F238E27FC236}">
                  <a16:creationId xmlns:a16="http://schemas.microsoft.com/office/drawing/2014/main" id="{BBC236D6-77E5-4B3C-92D7-D708B237DB5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5" name="Freeform 21">
              <a:extLst>
                <a:ext uri="{FF2B5EF4-FFF2-40B4-BE49-F238E27FC236}">
                  <a16:creationId xmlns:a16="http://schemas.microsoft.com/office/drawing/2014/main" id="{8064714E-7ADE-4BD9-8981-34C135762C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6" name="Freeform 22">
              <a:extLst>
                <a:ext uri="{FF2B5EF4-FFF2-40B4-BE49-F238E27FC236}">
                  <a16:creationId xmlns:a16="http://schemas.microsoft.com/office/drawing/2014/main" id="{2FD1F23F-B1EE-46F5-B460-924E54A70D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7" name="Freeform 23">
              <a:extLst>
                <a:ext uri="{FF2B5EF4-FFF2-40B4-BE49-F238E27FC236}">
                  <a16:creationId xmlns:a16="http://schemas.microsoft.com/office/drawing/2014/main" id="{9699361A-3AFF-4826-B99C-0354EAB079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8" name="Freeform 24">
              <a:extLst>
                <a:ext uri="{FF2B5EF4-FFF2-40B4-BE49-F238E27FC236}">
                  <a16:creationId xmlns:a16="http://schemas.microsoft.com/office/drawing/2014/main" id="{B272F7B1-7BE2-4FC9-BB91-207EFD9E65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9" name="Freeform 25">
              <a:extLst>
                <a:ext uri="{FF2B5EF4-FFF2-40B4-BE49-F238E27FC236}">
                  <a16:creationId xmlns:a16="http://schemas.microsoft.com/office/drawing/2014/main" id="{CDE59C1F-AFD9-4DD5-B04A-9EB2AAED5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0" name="Freeform 26">
              <a:extLst>
                <a:ext uri="{FF2B5EF4-FFF2-40B4-BE49-F238E27FC236}">
                  <a16:creationId xmlns:a16="http://schemas.microsoft.com/office/drawing/2014/main" id="{1551E418-6CD4-4320-8224-F084039C53E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1" name="Freeform 27">
              <a:extLst>
                <a:ext uri="{FF2B5EF4-FFF2-40B4-BE49-F238E27FC236}">
                  <a16:creationId xmlns:a16="http://schemas.microsoft.com/office/drawing/2014/main" id="{1F27D4B1-EBD4-4BC9-AC2E-3AD616C847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2" name="Freeform 28">
              <a:extLst>
                <a:ext uri="{FF2B5EF4-FFF2-40B4-BE49-F238E27FC236}">
                  <a16:creationId xmlns:a16="http://schemas.microsoft.com/office/drawing/2014/main" id="{C42B8D84-898A-4F76-A0F2-5699ED72BC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3" name="Freeform 29">
              <a:extLst>
                <a:ext uri="{FF2B5EF4-FFF2-40B4-BE49-F238E27FC236}">
                  <a16:creationId xmlns:a16="http://schemas.microsoft.com/office/drawing/2014/main" id="{B440932E-7985-4BA6-9899-F22A644854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4" name="Freeform 30">
              <a:extLst>
                <a:ext uri="{FF2B5EF4-FFF2-40B4-BE49-F238E27FC236}">
                  <a16:creationId xmlns:a16="http://schemas.microsoft.com/office/drawing/2014/main" id="{4B8CE969-CA1A-48CB-8588-4146F41F33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5" name="Freeform 31">
              <a:extLst>
                <a:ext uri="{FF2B5EF4-FFF2-40B4-BE49-F238E27FC236}">
                  <a16:creationId xmlns:a16="http://schemas.microsoft.com/office/drawing/2014/main" id="{138A4875-4593-4894-89D5-DFCFF0EED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6" name="Freeform 32">
              <a:extLst>
                <a:ext uri="{FF2B5EF4-FFF2-40B4-BE49-F238E27FC236}">
                  <a16:creationId xmlns:a16="http://schemas.microsoft.com/office/drawing/2014/main" id="{F079F26B-58E4-494E-A8BA-3F054F1F3BB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7" name="Rectangle 33">
              <a:extLst>
                <a:ext uri="{FF2B5EF4-FFF2-40B4-BE49-F238E27FC236}">
                  <a16:creationId xmlns:a16="http://schemas.microsoft.com/office/drawing/2014/main" id="{04C9ECC5-BB4A-4417-B874-B75953F84FC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48" name="Freeform 34">
              <a:extLst>
                <a:ext uri="{FF2B5EF4-FFF2-40B4-BE49-F238E27FC236}">
                  <a16:creationId xmlns:a16="http://schemas.microsoft.com/office/drawing/2014/main" id="{4CCCF285-B51D-4A2F-8384-830A391711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9" name="Freeform 35">
              <a:extLst>
                <a:ext uri="{FF2B5EF4-FFF2-40B4-BE49-F238E27FC236}">
                  <a16:creationId xmlns:a16="http://schemas.microsoft.com/office/drawing/2014/main" id="{BD6C6299-A09A-47DF-8A96-69D39FCA5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0" name="Freeform 36">
              <a:extLst>
                <a:ext uri="{FF2B5EF4-FFF2-40B4-BE49-F238E27FC236}">
                  <a16:creationId xmlns:a16="http://schemas.microsoft.com/office/drawing/2014/main" id="{EE60C4B9-C404-42CD-8E94-70D4DC16A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1" name="Freeform 37">
              <a:extLst>
                <a:ext uri="{FF2B5EF4-FFF2-40B4-BE49-F238E27FC236}">
                  <a16:creationId xmlns:a16="http://schemas.microsoft.com/office/drawing/2014/main" id="{52BD4447-C1EB-4798-8764-AB93EA93033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2" name="Freeform 38">
              <a:extLst>
                <a:ext uri="{FF2B5EF4-FFF2-40B4-BE49-F238E27FC236}">
                  <a16:creationId xmlns:a16="http://schemas.microsoft.com/office/drawing/2014/main" id="{50411559-C414-4F7C-BC6C-69F87BC9C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3" name="Freeform 39">
              <a:extLst>
                <a:ext uri="{FF2B5EF4-FFF2-40B4-BE49-F238E27FC236}">
                  <a16:creationId xmlns:a16="http://schemas.microsoft.com/office/drawing/2014/main" id="{64737770-BB27-41C0-95CB-5290545086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4" name="Freeform 40">
              <a:extLst>
                <a:ext uri="{FF2B5EF4-FFF2-40B4-BE49-F238E27FC236}">
                  <a16:creationId xmlns:a16="http://schemas.microsoft.com/office/drawing/2014/main" id="{28929FDB-16CF-4165-B32A-EB673EFB7C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5" name="Freeform 41">
              <a:extLst>
                <a:ext uri="{FF2B5EF4-FFF2-40B4-BE49-F238E27FC236}">
                  <a16:creationId xmlns:a16="http://schemas.microsoft.com/office/drawing/2014/main" id="{D8C82883-237C-4209-9545-E832FEE3A8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6" name="Freeform 42">
              <a:extLst>
                <a:ext uri="{FF2B5EF4-FFF2-40B4-BE49-F238E27FC236}">
                  <a16:creationId xmlns:a16="http://schemas.microsoft.com/office/drawing/2014/main" id="{F1A52653-BD09-4D65-B05C-2AF4A6473A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7" name="Freeform 43">
              <a:extLst>
                <a:ext uri="{FF2B5EF4-FFF2-40B4-BE49-F238E27FC236}">
                  <a16:creationId xmlns:a16="http://schemas.microsoft.com/office/drawing/2014/main" id="{30724E80-2FD3-4E4A-A3EA-18A4C8886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8" name="Freeform 44">
              <a:extLst>
                <a:ext uri="{FF2B5EF4-FFF2-40B4-BE49-F238E27FC236}">
                  <a16:creationId xmlns:a16="http://schemas.microsoft.com/office/drawing/2014/main" id="{F1B978C7-7BC5-4F73-8B02-66A3CF67CEA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9" name="Rectangle 45">
              <a:extLst>
                <a:ext uri="{FF2B5EF4-FFF2-40B4-BE49-F238E27FC236}">
                  <a16:creationId xmlns:a16="http://schemas.microsoft.com/office/drawing/2014/main" id="{799F0CED-DF8F-4350-A036-1981FBE5968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60" name="Freeform 46">
              <a:extLst>
                <a:ext uri="{FF2B5EF4-FFF2-40B4-BE49-F238E27FC236}">
                  <a16:creationId xmlns:a16="http://schemas.microsoft.com/office/drawing/2014/main" id="{9F4DD366-0E86-4E99-9557-496E88B421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1" name="Freeform 47">
              <a:extLst>
                <a:ext uri="{FF2B5EF4-FFF2-40B4-BE49-F238E27FC236}">
                  <a16:creationId xmlns:a16="http://schemas.microsoft.com/office/drawing/2014/main" id="{78BB3321-D5DC-4951-AB38-0C54E3D01D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2" name="Freeform 48">
              <a:extLst>
                <a:ext uri="{FF2B5EF4-FFF2-40B4-BE49-F238E27FC236}">
                  <a16:creationId xmlns:a16="http://schemas.microsoft.com/office/drawing/2014/main" id="{955E548C-7F86-45B2-A0D2-03EAC578D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3" name="Freeform 49">
              <a:extLst>
                <a:ext uri="{FF2B5EF4-FFF2-40B4-BE49-F238E27FC236}">
                  <a16:creationId xmlns:a16="http://schemas.microsoft.com/office/drawing/2014/main" id="{0013F508-5E69-4911-AD93-4ABE3E7C56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4" name="Freeform 50">
              <a:extLst>
                <a:ext uri="{FF2B5EF4-FFF2-40B4-BE49-F238E27FC236}">
                  <a16:creationId xmlns:a16="http://schemas.microsoft.com/office/drawing/2014/main" id="{A7F86768-93E0-4044-A62A-B11EB18FF2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5" name="Freeform 51">
              <a:extLst>
                <a:ext uri="{FF2B5EF4-FFF2-40B4-BE49-F238E27FC236}">
                  <a16:creationId xmlns:a16="http://schemas.microsoft.com/office/drawing/2014/main" id="{BA32A7B4-1DB2-4E4A-B86E-D8DB97B696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6" name="Freeform 52">
              <a:extLst>
                <a:ext uri="{FF2B5EF4-FFF2-40B4-BE49-F238E27FC236}">
                  <a16:creationId xmlns:a16="http://schemas.microsoft.com/office/drawing/2014/main" id="{AB250BD5-076C-4428-B6AF-E9EAE4F65E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7" name="Freeform 53">
              <a:extLst>
                <a:ext uri="{FF2B5EF4-FFF2-40B4-BE49-F238E27FC236}">
                  <a16:creationId xmlns:a16="http://schemas.microsoft.com/office/drawing/2014/main" id="{027DA06A-045F-4711-9307-0508B6ACFA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8" name="Freeform 54">
              <a:extLst>
                <a:ext uri="{FF2B5EF4-FFF2-40B4-BE49-F238E27FC236}">
                  <a16:creationId xmlns:a16="http://schemas.microsoft.com/office/drawing/2014/main" id="{3EB0EDA8-385A-4B2B-97F0-5194F23EB5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69" name="Freeform 55">
              <a:extLst>
                <a:ext uri="{FF2B5EF4-FFF2-40B4-BE49-F238E27FC236}">
                  <a16:creationId xmlns:a16="http://schemas.microsoft.com/office/drawing/2014/main" id="{D6FA258E-AF3F-47C9-9F4E-39ECFD7AC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0" name="Freeform 56">
              <a:extLst>
                <a:ext uri="{FF2B5EF4-FFF2-40B4-BE49-F238E27FC236}">
                  <a16:creationId xmlns:a16="http://schemas.microsoft.com/office/drawing/2014/main" id="{6E471E73-A9C0-4C68-BD8F-360F2ED7BD9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1" name="Freeform 57">
              <a:extLst>
                <a:ext uri="{FF2B5EF4-FFF2-40B4-BE49-F238E27FC236}">
                  <a16:creationId xmlns:a16="http://schemas.microsoft.com/office/drawing/2014/main" id="{C78C3110-8153-4163-B809-0B0C0C9E5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72" name="Freeform 58">
              <a:extLst>
                <a:ext uri="{FF2B5EF4-FFF2-40B4-BE49-F238E27FC236}">
                  <a16:creationId xmlns:a16="http://schemas.microsoft.com/office/drawing/2014/main" id="{DBC57B9F-0B9B-4EDE-B3B3-7C5D5DB399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sp>
        <p:nvSpPr>
          <p:cNvPr id="2" name="Title 1"/>
          <p:cNvSpPr>
            <a:spLocks noGrp="1"/>
          </p:cNvSpPr>
          <p:nvPr>
            <p:ph type="title"/>
          </p:nvPr>
        </p:nvSpPr>
        <p:spPr>
          <a:xfrm>
            <a:off x="1876425" y="1113282"/>
            <a:ext cx="3734941" cy="2396681"/>
          </a:xfrm>
        </p:spPr>
        <p:txBody>
          <a:bodyPr vert="horz" lIns="91440" tIns="45720" rIns="91440" bIns="45720" rtlCol="0" anchor="b">
            <a:normAutofit/>
          </a:bodyPr>
          <a:lstStyle/>
          <a:p>
            <a:r>
              <a:rPr lang="en-US" sz="4800">
                <a:solidFill>
                  <a:srgbClr val="FFFFFF"/>
                </a:solidFill>
              </a:rPr>
              <a:t>DEMO</a:t>
            </a:r>
          </a:p>
        </p:txBody>
      </p:sp>
      <p:sp useBgFill="1">
        <p:nvSpPr>
          <p:cNvPr id="274" name="Round Diagonal Corner Rectangle 6">
            <a:extLst>
              <a:ext uri="{FF2B5EF4-FFF2-40B4-BE49-F238E27FC236}">
                <a16:creationId xmlns:a16="http://schemas.microsoft.com/office/drawing/2014/main" id="{62B94F88-FD5B-4053-B143-DFF55CE44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808057"/>
            <a:ext cx="5286376" cy="5234394"/>
          </a:xfrm>
          <a:prstGeom prst="round2DiagRect">
            <a:avLst>
              <a:gd name="adj1" fmla="val 6185"/>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3093A6D6-2CCD-4DFB-9570-9330F099BAA0">
            <a:hlinkClick r:id="" action="ppaction://media"/>
            <a:extLst>
              <a:ext uri="{FF2B5EF4-FFF2-40B4-BE49-F238E27FC236}">
                <a16:creationId xmlns:a16="http://schemas.microsoft.com/office/drawing/2014/main" id="{FD97AC7E-6944-4FA0-A133-190720589E7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730516" y="23970"/>
            <a:ext cx="6651859" cy="6345082"/>
          </a:xfrm>
          <a:prstGeom prst="rect">
            <a:avLst/>
          </a:prstGeom>
        </p:spPr>
      </p:pic>
      <p:sp>
        <p:nvSpPr>
          <p:cNvPr id="3" name="Slide Number Placeholder 2"/>
          <p:cNvSpPr>
            <a:spLocks noGrp="1"/>
          </p:cNvSpPr>
          <p:nvPr>
            <p:ph type="sldNum" sz="quarter" idx="12"/>
          </p:nvPr>
        </p:nvSpPr>
        <p:spPr>
          <a:xfrm>
            <a:off x="9896911" y="6309360"/>
            <a:ext cx="771089" cy="365125"/>
          </a:xfrm>
        </p:spPr>
        <p:txBody>
          <a:bodyPr vert="horz" lIns="91440" tIns="45720" rIns="91440" bIns="45720" rtlCol="0" anchor="ctr">
            <a:normAutofit/>
          </a:bodyPr>
          <a:lstStyle/>
          <a:p>
            <a:pPr defTabSz="914400">
              <a:spcAft>
                <a:spcPts val="600"/>
              </a:spcAft>
            </a:pPr>
            <a:fld id="{D57F1E4F-1CFF-5643-939E-217C01CDF565}" type="slidenum">
              <a:rPr lang="en-US">
                <a:solidFill>
                  <a:srgbClr val="FFFFFF"/>
                </a:solidFill>
              </a:rPr>
              <a:pPr defTabSz="914400">
                <a:spcAft>
                  <a:spcPts val="600"/>
                </a:spcAft>
              </a:pPr>
              <a:t>19</a:t>
            </a:fld>
            <a:endParaRPr lang="en-US">
              <a:solidFill>
                <a:srgbClr val="FFFFFF"/>
              </a:solidFill>
            </a:endParaRPr>
          </a:p>
        </p:txBody>
      </p:sp>
    </p:spTree>
    <p:extLst>
      <p:ext uri="{BB962C8B-B14F-4D97-AF65-F5344CB8AC3E}">
        <p14:creationId xmlns:p14="http://schemas.microsoft.com/office/powerpoint/2010/main" val="1676778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3078" name="Picture 6" descr="Any Questions High Res Stock Images | Shutterstock">
            <a:extLst>
              <a:ext uri="{FF2B5EF4-FFF2-40B4-BE49-F238E27FC236}">
                <a16:creationId xmlns:a16="http://schemas.microsoft.com/office/drawing/2014/main" id="{0F9CD2A1-2804-4520-A9D4-C73EE7481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316011">
            <a:off x="597429" y="1099147"/>
            <a:ext cx="3571875" cy="12763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ot Questions black letters white background 700 x 300 - Kentucky Three Day  Event, Equestrian Events Kentucky, Equine Dressage, Equine Jumping">
            <a:extLst>
              <a:ext uri="{FF2B5EF4-FFF2-40B4-BE49-F238E27FC236}">
                <a16:creationId xmlns:a16="http://schemas.microsoft.com/office/drawing/2014/main" id="{91B5BC8F-129A-48D2-A3E5-C1C9CF6408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09996">
            <a:off x="893659" y="4452361"/>
            <a:ext cx="3267075" cy="14001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Text sign showing Any Questions Question. Conceptual photo Need to ask  something Extra Information Wanted written Notebook Book the Green  background M Stock Photo - Alamy">
            <a:extLst>
              <a:ext uri="{FF2B5EF4-FFF2-40B4-BE49-F238E27FC236}">
                <a16:creationId xmlns:a16="http://schemas.microsoft.com/office/drawing/2014/main" id="{A4E7A611-9B5E-4A1C-8041-6A05BF138FC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512"/>
          <a:stretch/>
        </p:blipFill>
        <p:spPr bwMode="auto">
          <a:xfrm rot="21150809">
            <a:off x="2771580" y="2320548"/>
            <a:ext cx="2495550" cy="1654851"/>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Clip Art Question Kitsap County Community Development - Any Questions No  Background, HD Png Download - kindpng">
            <a:extLst>
              <a:ext uri="{FF2B5EF4-FFF2-40B4-BE49-F238E27FC236}">
                <a16:creationId xmlns:a16="http://schemas.microsoft.com/office/drawing/2014/main" id="{8B014D15-ADBD-4073-86A3-420E0A705F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26430">
            <a:off x="9776414" y="1132173"/>
            <a:ext cx="1914525" cy="23907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con&#10;&#10;Description automatically generated">
            <a:extLst>
              <a:ext uri="{FF2B5EF4-FFF2-40B4-BE49-F238E27FC236}">
                <a16:creationId xmlns:a16="http://schemas.microsoft.com/office/drawing/2014/main" id="{CAC133C9-D387-4C64-B2F9-35F8D101C57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810664" y="648418"/>
            <a:ext cx="2743200" cy="2743200"/>
          </a:xfrm>
          <a:prstGeom prst="rect">
            <a:avLst/>
          </a:prstGeom>
        </p:spPr>
      </p:pic>
      <p:sp>
        <p:nvSpPr>
          <p:cNvPr id="3" name="TextBox 2">
            <a:extLst>
              <a:ext uri="{FF2B5EF4-FFF2-40B4-BE49-F238E27FC236}">
                <a16:creationId xmlns:a16="http://schemas.microsoft.com/office/drawing/2014/main" id="{2326E2FE-7336-4355-8A7C-FB91F9874C1F}"/>
              </a:ext>
            </a:extLst>
          </p:cNvPr>
          <p:cNvSpPr txBox="1"/>
          <p:nvPr/>
        </p:nvSpPr>
        <p:spPr>
          <a:xfrm>
            <a:off x="2330755" y="4385013"/>
            <a:ext cx="2743200" cy="317500"/>
          </a:xfrm>
          <a:prstGeom prst="rect">
            <a:avLst/>
          </a:prstGeom>
        </p:spPr>
        <p:txBody>
          <a:bodyPr>
            <a:normAutofit fontScale="92500" lnSpcReduction="20000"/>
          </a:bodyPr>
          <a:lstStyle/>
          <a:p>
            <a:endParaRPr lang="en-US"/>
          </a:p>
        </p:txBody>
      </p:sp>
      <p:pic>
        <p:nvPicPr>
          <p:cNvPr id="5" name="Picture 5" descr="Icon&#10;&#10;Description automatically generated">
            <a:extLst>
              <a:ext uri="{FF2B5EF4-FFF2-40B4-BE49-F238E27FC236}">
                <a16:creationId xmlns:a16="http://schemas.microsoft.com/office/drawing/2014/main" id="{92FBC099-B914-4155-8A66-A00DC13D702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7283821" y="2799424"/>
            <a:ext cx="1938069" cy="1923692"/>
          </a:xfrm>
          <a:prstGeom prst="rect">
            <a:avLst/>
          </a:prstGeom>
        </p:spPr>
      </p:pic>
      <p:sp>
        <p:nvSpPr>
          <p:cNvPr id="6" name="TextBox 5">
            <a:extLst>
              <a:ext uri="{FF2B5EF4-FFF2-40B4-BE49-F238E27FC236}">
                <a16:creationId xmlns:a16="http://schemas.microsoft.com/office/drawing/2014/main" id="{AA5AE31E-E311-4A9F-A5D6-FC18B2111301}"/>
              </a:ext>
            </a:extLst>
          </p:cNvPr>
          <p:cNvSpPr txBox="1"/>
          <p:nvPr/>
        </p:nvSpPr>
        <p:spPr>
          <a:xfrm>
            <a:off x="271633" y="3391618"/>
            <a:ext cx="2743200" cy="317500"/>
          </a:xfrm>
          <a:prstGeom prst="rect">
            <a:avLst/>
          </a:prstGeom>
        </p:spPr>
        <p:txBody>
          <a:bodyPr>
            <a:normAutofit fontScale="92500" lnSpcReduction="20000"/>
          </a:bodyPr>
          <a:lstStyle/>
          <a:p>
            <a:endParaRPr lang="en-US"/>
          </a:p>
        </p:txBody>
      </p:sp>
      <p:pic>
        <p:nvPicPr>
          <p:cNvPr id="12" name="Picture 12" descr="Shape, circle&#10;&#10;Description automatically generated">
            <a:extLst>
              <a:ext uri="{FF2B5EF4-FFF2-40B4-BE49-F238E27FC236}">
                <a16:creationId xmlns:a16="http://schemas.microsoft.com/office/drawing/2014/main" id="{C26DA1D1-00BD-43E6-8B0A-E7A5D1BF644C}"/>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9310778" y="4385013"/>
            <a:ext cx="2110597" cy="2110597"/>
          </a:xfrm>
          <a:prstGeom prst="rect">
            <a:avLst/>
          </a:prstGeom>
        </p:spPr>
      </p:pic>
      <p:pic>
        <p:nvPicPr>
          <p:cNvPr id="15" name="Picture 15" descr="Question Mark Help - Free image on Pixabay">
            <a:extLst>
              <a:ext uri="{FF2B5EF4-FFF2-40B4-BE49-F238E27FC236}">
                <a16:creationId xmlns:a16="http://schemas.microsoft.com/office/drawing/2014/main" id="{6B22B9D4-253E-4782-A797-EFE4E83E67EC}"/>
              </a:ext>
            </a:extLst>
          </p:cNvPr>
          <p:cNvPicPr>
            <a:picLocks noChangeAspect="1"/>
          </p:cNvPicPr>
          <p:nvPr/>
        </p:nvPicPr>
        <p:blipFill>
          <a:blip r:embed="rId13"/>
          <a:stretch>
            <a:fillRect/>
          </a:stretch>
        </p:blipFill>
        <p:spPr>
          <a:xfrm>
            <a:off x="4977661" y="4385013"/>
            <a:ext cx="1866182" cy="1851804"/>
          </a:xfrm>
          <a:prstGeom prst="rect">
            <a:avLst/>
          </a:prstGeom>
        </p:spPr>
      </p:pic>
      <p:pic>
        <p:nvPicPr>
          <p:cNvPr id="1026" name="Picture 2" descr="How to ask good questions and level-up your user research skills | Question  mark gif, Question gif, Motion graphics design">
            <a:extLst>
              <a:ext uri="{FF2B5EF4-FFF2-40B4-BE49-F238E27FC236}">
                <a16:creationId xmlns:a16="http://schemas.microsoft.com/office/drawing/2014/main" id="{375D4D9C-CDDF-4A32-8F75-3B9DC4BDBF76}"/>
              </a:ext>
            </a:extLst>
          </p:cNvPr>
          <p:cNvPicPr>
            <a:picLocks noChangeAspect="1" noChangeArrowheads="1" noCrop="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20524468">
            <a:off x="7666420" y="705515"/>
            <a:ext cx="1811273" cy="135845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188CFAA-A701-4384-97E0-ACE316406986}"/>
              </a:ext>
            </a:extLst>
          </p:cNvPr>
          <p:cNvSpPr>
            <a:spLocks noGrp="1"/>
          </p:cNvSpPr>
          <p:nvPr>
            <p:ph type="sldNum" sz="quarter" idx="12"/>
          </p:nvPr>
        </p:nvSpPr>
        <p:spPr/>
        <p:txBody>
          <a:bodyPr/>
          <a:lstStyle/>
          <a:p>
            <a:fld id="{D57F1E4F-1CFF-5643-939E-217C01CDF565}" type="slidenum">
              <a:rPr lang="en-US" smtClean="0"/>
              <a:pPr/>
              <a:t>20</a:t>
            </a:fld>
            <a:endParaRPr lang="en-US"/>
          </a:p>
        </p:txBody>
      </p:sp>
    </p:spTree>
    <p:extLst>
      <p:ext uri="{BB962C8B-B14F-4D97-AF65-F5344CB8AC3E}">
        <p14:creationId xmlns:p14="http://schemas.microsoft.com/office/powerpoint/2010/main" val="2510688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6="http://schemas.microsoft.com/office/drawing/2014/main" xmlns:a14="http://schemas.microsoft.com/office/drawing/2010/main" xmlns="">
                <a:solidFill>
                  <a:srgbClr val="FFFFFF"/>
                </a:solidFill>
              </a14:hiddenFill>
            </a:ext>
          </a:extLst>
        </p:spPr>
      </p:pic>
      <p:grpSp>
        <p:nvGrpSpPr>
          <p:cNvPr id="10" name="Group 9">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1"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sp>
          <p:nvSpPr>
            <p:cNvPr id="12"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3"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4"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sp>
          <p:nvSpPr>
            <p:cNvPr id="15"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6"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7"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8"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19"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0"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1"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2"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3"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4"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5"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6"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7"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8"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29"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0"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1"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2"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3"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4"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5"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6"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7"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8"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39"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sp>
          <p:nvSpPr>
            <p:cNvPr id="40"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1"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2"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3"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4"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5"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6"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7"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8"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49"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0"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1"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6="http://schemas.microsoft.com/office/drawing/2014/main" xmlns:a14="http://schemas.microsoft.com/office/drawing/2010/main" xmlns="" w="9525">
                  <a:solidFill>
                    <a:srgbClr val="000000"/>
                  </a:solidFill>
                  <a:miter lim="800000"/>
                  <a:headEnd/>
                  <a:tailEnd/>
                </a14:hiddenLine>
              </a:ext>
            </a:extLst>
          </p:spPr>
        </p:sp>
        <p:sp>
          <p:nvSpPr>
            <p:cNvPr id="52"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3"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4"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5"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6"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7"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8"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59"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60"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61"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62"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63"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sp>
          <p:nvSpPr>
            <p:cNvPr id="64"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6="http://schemas.microsoft.com/office/drawing/2014/main" xmlns:a14="http://schemas.microsoft.com/office/drawing/2010/main" xmlns="" w="9525">
                  <a:solidFill>
                    <a:srgbClr val="000000"/>
                  </a:solidFill>
                  <a:round/>
                  <a:headEnd/>
                  <a:tailEnd/>
                </a14:hiddenLine>
              </a:ext>
            </a:extLst>
          </p:spPr>
        </p:sp>
      </p:grpSp>
      <p:grpSp>
        <p:nvGrpSpPr>
          <p:cNvPr id="66" name="Group 65">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7" name="Rectangle 66">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6="http://schemas.microsoft.com/office/drawing/2014/main" xmlns:p14="http://schemas.microsoft.com/office/powerpoint/2010/main" xmlns:a14="http://schemas.microsoft.com/office/drawing/2010/main" xmlns="">
                  <a:solidFill>
                    <a:srgbClr val="FFFFFF"/>
                  </a:solidFill>
                </a14:hiddenFill>
              </a:ext>
            </a:extLst>
          </p:spPr>
        </p:pic>
      </p:grpSp>
      <p:sp>
        <p:nvSpPr>
          <p:cNvPr id="70"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3"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4"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5"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6"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7"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8"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9"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0"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1"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2"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83"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4"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5"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6"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7"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8"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9"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0"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1"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2"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sp>
        <p:nvSpPr>
          <p:cNvPr id="3" name="TextBox 2">
            <a:extLst>
              <a:ext uri="{FF2B5EF4-FFF2-40B4-BE49-F238E27FC236}">
                <a16:creationId xmlns:a16="http://schemas.microsoft.com/office/drawing/2014/main" id="{7BDE3389-B054-4499-905D-630B1EBA5204}"/>
              </a:ext>
            </a:extLst>
          </p:cNvPr>
          <p:cNvSpPr txBox="1"/>
          <p:nvPr/>
        </p:nvSpPr>
        <p:spPr>
          <a:xfrm>
            <a:off x="2667000" y="2328334"/>
            <a:ext cx="6858000" cy="1367896"/>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800" cap="all">
                <a:solidFill>
                  <a:srgbClr val="FFFFFF"/>
                </a:solidFill>
                <a:latin typeface="+mj-lt"/>
                <a:ea typeface="+mj-ea"/>
                <a:cs typeface="+mj-cs"/>
              </a:rPr>
              <a:t>Back Up </a:t>
            </a:r>
          </a:p>
        </p:txBody>
      </p:sp>
      <p:sp>
        <p:nvSpPr>
          <p:cNvPr id="2" name="Slide Number Placeholder 1">
            <a:extLst>
              <a:ext uri="{FF2B5EF4-FFF2-40B4-BE49-F238E27FC236}">
                <a16:creationId xmlns:a16="http://schemas.microsoft.com/office/drawing/2014/main" id="{BBAB7C6B-5B56-4D2C-9AC9-975C44FC2175}"/>
              </a:ext>
            </a:extLst>
          </p:cNvPr>
          <p:cNvSpPr>
            <a:spLocks noGrp="1"/>
          </p:cNvSpPr>
          <p:nvPr>
            <p:ph type="sldNum" sz="quarter" idx="12"/>
          </p:nvPr>
        </p:nvSpPr>
        <p:spPr>
          <a:xfrm>
            <a:off x="9896911" y="5410199"/>
            <a:ext cx="771089" cy="365125"/>
          </a:xfrm>
        </p:spPr>
        <p:txBody>
          <a:bodyPr vert="horz" lIns="91440" tIns="45720" rIns="91440" bIns="45720" rtlCol="0" anchor="ctr">
            <a:normAutofit/>
          </a:bodyPr>
          <a:lstStyle/>
          <a:p>
            <a:pPr>
              <a:spcAft>
                <a:spcPts val="600"/>
              </a:spcAft>
            </a:pPr>
            <a:fld id="{D57F1E4F-1CFF-5643-939E-217C01CDF565}" type="slidenum">
              <a:rPr lang="en-US" kern="1200">
                <a:solidFill>
                  <a:schemeClr val="tx1"/>
                </a:solidFill>
                <a:latin typeface="+mn-lt"/>
                <a:ea typeface="+mn-ea"/>
                <a:cs typeface="+mn-cs"/>
              </a:rPr>
              <a:pPr>
                <a:spcAft>
                  <a:spcPts val="600"/>
                </a:spcAft>
              </a:pPr>
              <a:t>21</a:t>
            </a:fld>
            <a:endParaRPr lang="en-US" kern="1200">
              <a:solidFill>
                <a:schemeClr val="tx1"/>
              </a:solidFill>
              <a:latin typeface="+mn-lt"/>
              <a:ea typeface="+mn-ea"/>
              <a:cs typeface="+mn-cs"/>
            </a:endParaRPr>
          </a:p>
        </p:txBody>
      </p:sp>
    </p:spTree>
    <p:extLst>
      <p:ext uri="{BB962C8B-B14F-4D97-AF65-F5344CB8AC3E}">
        <p14:creationId xmlns:p14="http://schemas.microsoft.com/office/powerpoint/2010/main" val="1307766037"/>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679C31-02C0-4C32-8F06-18B15C06C7FE}"/>
              </a:ext>
            </a:extLst>
          </p:cNvPr>
          <p:cNvSpPr txBox="1"/>
          <p:nvPr/>
        </p:nvSpPr>
        <p:spPr>
          <a:xfrm>
            <a:off x="796964" y="1577895"/>
            <a:ext cx="109311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p>
        </p:txBody>
      </p:sp>
      <p:sp>
        <p:nvSpPr>
          <p:cNvPr id="5" name="TextBox 4">
            <a:extLst>
              <a:ext uri="{FF2B5EF4-FFF2-40B4-BE49-F238E27FC236}">
                <a16:creationId xmlns:a16="http://schemas.microsoft.com/office/drawing/2014/main" id="{49C7ABF5-F7B7-4B03-935B-FEF5D256D725}"/>
              </a:ext>
            </a:extLst>
          </p:cNvPr>
          <p:cNvSpPr txBox="1"/>
          <p:nvPr/>
        </p:nvSpPr>
        <p:spPr>
          <a:xfrm>
            <a:off x="923719" y="1097280"/>
            <a:ext cx="6020908"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Assumptions</a:t>
            </a:r>
            <a:endParaRPr lang="en-US" sz="4000" b="1">
              <a:solidFill>
                <a:schemeClr val="bg1"/>
              </a:solidFill>
            </a:endParaRPr>
          </a:p>
          <a:p>
            <a:pPr marL="285750" indent="-285750">
              <a:buFont typeface="Arial"/>
              <a:buChar char="•"/>
            </a:pPr>
            <a:r>
              <a:rPr lang="en-US" sz="2400">
                <a:effectLst>
                  <a:outerShdw blurRad="38100" dist="38100" dir="2700000" algn="tl">
                    <a:srgbClr val="000000">
                      <a:alpha val="43137"/>
                    </a:srgbClr>
                  </a:outerShdw>
                </a:effectLst>
              </a:rPr>
              <a:t>This product will work assuming the child does not remove the device from wrist.</a:t>
            </a:r>
          </a:p>
          <a:p>
            <a:pPr marL="285750" indent="-285750">
              <a:buFont typeface="Arial"/>
              <a:buChar char="•"/>
            </a:pPr>
            <a:r>
              <a:rPr lang="en-US" sz="2400">
                <a:effectLst>
                  <a:outerShdw blurRad="38100" dist="38100" dir="2700000" algn="tl">
                    <a:srgbClr val="000000">
                      <a:alpha val="43137"/>
                    </a:srgbClr>
                  </a:outerShdw>
                </a:effectLst>
              </a:rPr>
              <a:t>Caregiver will be alerted via SMS in the event of the child wandering out of range.</a:t>
            </a:r>
          </a:p>
          <a:p>
            <a:pPr marL="285750" indent="-285750">
              <a:buFont typeface="Arial"/>
              <a:buChar char="•"/>
            </a:pPr>
            <a:r>
              <a:rPr lang="en-US" sz="2400">
                <a:effectLst>
                  <a:outerShdw blurRad="38100" dist="38100" dir="2700000" algn="tl">
                    <a:srgbClr val="000000">
                      <a:alpha val="43137"/>
                    </a:srgbClr>
                  </a:outerShdw>
                </a:effectLst>
              </a:rPr>
              <a:t>Our cyber security will protect the user's personal information in the event someone tries to hack our system</a:t>
            </a:r>
          </a:p>
          <a:p>
            <a:pPr marL="285750" indent="-285750">
              <a:buFont typeface="Arial"/>
              <a:buChar char="•"/>
            </a:pPr>
            <a:endParaRPr lang="en-US"/>
          </a:p>
        </p:txBody>
      </p:sp>
      <p:sp>
        <p:nvSpPr>
          <p:cNvPr id="3" name="TextBox 2">
            <a:extLst>
              <a:ext uri="{FF2B5EF4-FFF2-40B4-BE49-F238E27FC236}">
                <a16:creationId xmlns:a16="http://schemas.microsoft.com/office/drawing/2014/main" id="{165D32F2-4456-41AC-990B-DF8F915D7510}"/>
              </a:ext>
            </a:extLst>
          </p:cNvPr>
          <p:cNvSpPr txBox="1"/>
          <p:nvPr/>
        </p:nvSpPr>
        <p:spPr>
          <a:xfrm>
            <a:off x="6944627" y="1097280"/>
            <a:ext cx="4855946" cy="5909310"/>
          </a:xfrm>
          <a:prstGeom prst="rect">
            <a:avLst/>
          </a:prstGeom>
          <a:noFill/>
        </p:spPr>
        <p:txBody>
          <a:bodyPr wrap="square" lIns="91440" tIns="45720" rIns="91440" bIns="45720" rtlCol="0" anchor="t">
            <a:spAutoFit/>
          </a:bodyPr>
          <a:lstStyle/>
          <a:p>
            <a:r>
              <a:rPr lang="en-US" sz="4000" b="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rPr>
              <a:t>Constraints</a:t>
            </a:r>
            <a:endParaRPr lang="en-US" sz="4000" b="1">
              <a:solidFill>
                <a:schemeClr val="bg1"/>
              </a:solidFill>
            </a:endParaRPr>
          </a:p>
          <a:p>
            <a:pPr marL="285750" indent="-285750">
              <a:buFont typeface="Arial"/>
              <a:buChar char="•"/>
            </a:pPr>
            <a:r>
              <a:rPr lang="en-US" sz="2400">
                <a:effectLst>
                  <a:outerShdw blurRad="38100" dist="38100" dir="2700000" algn="tl">
                    <a:srgbClr val="000000">
                      <a:alpha val="43137"/>
                    </a:srgbClr>
                  </a:outerShdw>
                </a:effectLst>
              </a:rPr>
              <a:t>Our group has basic knowledge on coding because we are all Electrical Engineering Majors</a:t>
            </a:r>
          </a:p>
          <a:p>
            <a:pPr marL="285750" indent="-285750">
              <a:buFont typeface="Arial"/>
              <a:buChar char="•"/>
            </a:pPr>
            <a:r>
              <a:rPr lang="en-US" sz="2400">
                <a:effectLst>
                  <a:outerShdw blurRad="38100" dist="38100" dir="2700000" algn="tl">
                    <a:srgbClr val="000000">
                      <a:alpha val="43137"/>
                    </a:srgbClr>
                  </a:outerShdw>
                </a:effectLst>
              </a:rPr>
              <a:t>We are required to limit the number of features we put on the wristband to save power</a:t>
            </a:r>
          </a:p>
          <a:p>
            <a:pPr marL="285750" indent="-285750">
              <a:buFont typeface="Arial"/>
              <a:buChar char="•"/>
            </a:pPr>
            <a:endParaRPr lang="en-US" sz="2400">
              <a:effectLst>
                <a:outerShdw blurRad="38100" dist="38100" dir="2700000" algn="tl">
                  <a:srgbClr val="000000">
                    <a:alpha val="43137"/>
                  </a:srgbClr>
                </a:outerShdw>
              </a:effectLst>
            </a:endParaRPr>
          </a:p>
          <a:p>
            <a:pPr marL="285750" indent="-285750">
              <a:buFont typeface="Arial"/>
              <a:buChar char="•"/>
            </a:pPr>
            <a:endParaRPr lang="en-US" sz="1800"/>
          </a:p>
          <a:p>
            <a:pPr marL="285750" indent="-285750">
              <a:buFont typeface="Arial"/>
              <a:buChar char="•"/>
            </a:pPr>
            <a:endParaRPr lang="en-US"/>
          </a:p>
          <a:p>
            <a:pPr marL="285750" indent="-285750">
              <a:buFont typeface="Arial"/>
              <a:buChar char="•"/>
            </a:pPr>
            <a:endParaRPr lang="en-US" sz="1600"/>
          </a:p>
          <a:p>
            <a:endParaRPr lang="en-US" sz="1600"/>
          </a:p>
          <a:p>
            <a:pPr marL="285750" indent="-285750">
              <a:buFont typeface="Arial"/>
              <a:buChar char="•"/>
            </a:pPr>
            <a:endParaRPr lang="en-US"/>
          </a:p>
          <a:p>
            <a:pPr marL="285750" indent="-285750">
              <a:buFont typeface="Arial"/>
              <a:buChar char="•"/>
            </a:pPr>
            <a:endParaRPr lang="en-US" sz="1600"/>
          </a:p>
          <a:p>
            <a:pPr marL="285750" indent="-285750">
              <a:buFont typeface="Arial"/>
              <a:buChar char="•"/>
            </a:pPr>
            <a:endParaRPr lang="en-US" sz="1600"/>
          </a:p>
          <a:p>
            <a:pPr marL="285750" indent="-285750">
              <a:buFont typeface="Arial"/>
              <a:buChar char="•"/>
            </a:pPr>
            <a:endParaRPr lang="en-US" sz="1600"/>
          </a:p>
          <a:p>
            <a:pPr marL="285750" indent="-285750">
              <a:buFont typeface="Arial"/>
              <a:buChar char="•"/>
            </a:pPr>
            <a:endParaRPr lang="en-US"/>
          </a:p>
          <a:p>
            <a:endParaRPr lang="en-US"/>
          </a:p>
        </p:txBody>
      </p:sp>
      <p:sp>
        <p:nvSpPr>
          <p:cNvPr id="2" name="Slide Number Placeholder 1">
            <a:extLst>
              <a:ext uri="{FF2B5EF4-FFF2-40B4-BE49-F238E27FC236}">
                <a16:creationId xmlns:a16="http://schemas.microsoft.com/office/drawing/2014/main" id="{77C675AF-9D17-42D9-B67E-510B34D05E4D}"/>
              </a:ext>
            </a:extLst>
          </p:cNvPr>
          <p:cNvSpPr>
            <a:spLocks noGrp="1"/>
          </p:cNvSpPr>
          <p:nvPr>
            <p:ph type="sldNum" sz="quarter" idx="12"/>
          </p:nvPr>
        </p:nvSpPr>
        <p:spPr/>
        <p:txBody>
          <a:bodyPr/>
          <a:lstStyle/>
          <a:p>
            <a:fld id="{D57F1E4F-1CFF-5643-939E-217C01CDF565}" type="slidenum">
              <a:rPr lang="en-US" smtClean="0"/>
              <a:pPr/>
              <a:t>22</a:t>
            </a:fld>
            <a:endParaRPr lang="en-US"/>
          </a:p>
        </p:txBody>
      </p:sp>
    </p:spTree>
    <p:extLst>
      <p:ext uri="{BB962C8B-B14F-4D97-AF65-F5344CB8AC3E}">
        <p14:creationId xmlns:p14="http://schemas.microsoft.com/office/powerpoint/2010/main" val="716797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9987-C356-4E1F-8D69-53B93039EDD6}"/>
              </a:ext>
            </a:extLst>
          </p:cNvPr>
          <p:cNvSpPr>
            <a:spLocks noGrp="1"/>
          </p:cNvSpPr>
          <p:nvPr>
            <p:ph type="title"/>
          </p:nvPr>
        </p:nvSpPr>
        <p:spPr>
          <a:xfrm>
            <a:off x="1205461" y="637889"/>
            <a:ext cx="5380032" cy="1639884"/>
          </a:xfrm>
        </p:spPr>
        <p:txBody>
          <a:bodyPr>
            <a:normAutofit fontScale="90000"/>
          </a:bodyPr>
          <a:lstStyle/>
          <a:p>
            <a:pPr defTabSz="914400">
              <a:lnSpc>
                <a:spcPct val="90000"/>
              </a:lnSpc>
              <a:spcBef>
                <a:spcPct val="0"/>
              </a:spcBef>
              <a:spcAft>
                <a:spcPts val="600"/>
              </a:spcAft>
            </a:pPr>
            <a:r>
              <a:rPr lang="en-US" sz="4400" b="1" cap="all">
                <a:ln w="28575">
                  <a:solidFill>
                    <a:schemeClr val="bg1"/>
                  </a:solidFill>
                </a:ln>
                <a:solidFill>
                  <a:srgbClr val="FFFFFF"/>
                </a:solidFill>
                <a:latin typeface="+mj-lt"/>
                <a:ea typeface="+mj-ea"/>
                <a:cs typeface="+mj-cs"/>
              </a:rPr>
              <a:t>Engineering Design </a:t>
            </a:r>
            <a:br>
              <a:rPr lang="en-US" sz="4400" b="1" cap="all">
                <a:ln w="28575">
                  <a:solidFill>
                    <a:schemeClr val="bg1"/>
                  </a:solidFill>
                </a:ln>
                <a:solidFill>
                  <a:srgbClr val="FFFFFF"/>
                </a:solidFill>
                <a:latin typeface="+mj-lt"/>
                <a:ea typeface="+mj-ea"/>
                <a:cs typeface="+mj-cs"/>
              </a:rPr>
            </a:br>
            <a:r>
              <a:rPr lang="en-US" sz="4400" b="1" cap="all">
                <a:ln w="28575">
                  <a:solidFill>
                    <a:schemeClr val="bg1"/>
                  </a:solidFill>
                </a:ln>
                <a:solidFill>
                  <a:srgbClr val="FFFFFF"/>
                </a:solidFill>
                <a:latin typeface="+mj-lt"/>
                <a:ea typeface="+mj-ea"/>
                <a:cs typeface="+mj-cs"/>
              </a:rPr>
              <a:t>Methodology </a:t>
            </a:r>
            <a:br>
              <a:rPr lang="en-US" sz="3200" cap="all">
                <a:ln>
                  <a:solidFill>
                    <a:schemeClr val="bg1"/>
                  </a:solidFill>
                </a:ln>
                <a:solidFill>
                  <a:srgbClr val="FFFFFF"/>
                </a:solidFill>
                <a:latin typeface="+mj-lt"/>
                <a:ea typeface="+mj-ea"/>
                <a:cs typeface="+mj-cs"/>
              </a:rPr>
            </a:br>
            <a:endParaRPr lang="en-US"/>
          </a:p>
        </p:txBody>
      </p:sp>
      <p:sp>
        <p:nvSpPr>
          <p:cNvPr id="6" name="Rectangle: Rounded Corners 5">
            <a:extLst>
              <a:ext uri="{FF2B5EF4-FFF2-40B4-BE49-F238E27FC236}">
                <a16:creationId xmlns:a16="http://schemas.microsoft.com/office/drawing/2014/main" id="{C83B834D-6449-414F-896D-6CF65F28D275}"/>
              </a:ext>
            </a:extLst>
          </p:cNvPr>
          <p:cNvSpPr/>
          <p:nvPr/>
        </p:nvSpPr>
        <p:spPr>
          <a:xfrm>
            <a:off x="6001996" y="2663372"/>
            <a:ext cx="1784259" cy="1030514"/>
          </a:xfrm>
          <a:prstGeom prst="roundRect">
            <a:avLst/>
          </a:prstGeom>
          <a:solidFill>
            <a:srgbClr val="00FFFF"/>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a:t>Planning </a:t>
            </a:r>
          </a:p>
          <a:p>
            <a:pPr marL="171450" indent="-171450">
              <a:buFont typeface="Arial" panose="020B0604020202020204" pitchFamily="34" charset="0"/>
              <a:buChar char="•"/>
            </a:pPr>
            <a:r>
              <a:rPr lang="en-US" sz="1400" b="1"/>
              <a:t>Define objective</a:t>
            </a:r>
          </a:p>
          <a:p>
            <a:pPr marL="171450" indent="-171450">
              <a:buFont typeface="Arial" panose="020B0604020202020204" pitchFamily="34" charset="0"/>
              <a:buChar char="•"/>
            </a:pPr>
            <a:r>
              <a:rPr lang="en-US" sz="1400" b="1"/>
              <a:t>Plan future steps  </a:t>
            </a:r>
          </a:p>
        </p:txBody>
      </p:sp>
      <p:sp>
        <p:nvSpPr>
          <p:cNvPr id="7" name="Rectangle: Rounded Corners 6">
            <a:extLst>
              <a:ext uri="{FF2B5EF4-FFF2-40B4-BE49-F238E27FC236}">
                <a16:creationId xmlns:a16="http://schemas.microsoft.com/office/drawing/2014/main" id="{3005BACC-59CE-4A15-B2BF-27E54BF8380E}"/>
              </a:ext>
            </a:extLst>
          </p:cNvPr>
          <p:cNvSpPr/>
          <p:nvPr/>
        </p:nvSpPr>
        <p:spPr>
          <a:xfrm>
            <a:off x="114300" y="2552700"/>
            <a:ext cx="2545080" cy="1181100"/>
          </a:xfrm>
          <a:prstGeom prst="roundRect">
            <a:avLst/>
          </a:prstGeom>
          <a:solidFill>
            <a:srgbClr val="FFFF00"/>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600" b="1"/>
              <a:t>Identify</a:t>
            </a:r>
          </a:p>
          <a:p>
            <a:pPr marL="285750" indent="-285750">
              <a:buFont typeface="Arial" panose="020B0604020202020204" pitchFamily="34" charset="0"/>
              <a:buChar char="•"/>
            </a:pPr>
            <a:r>
              <a:rPr lang="en-US" sz="1600" b="1"/>
              <a:t>Problem Statement</a:t>
            </a:r>
          </a:p>
          <a:p>
            <a:pPr marL="285750" indent="-285750">
              <a:buFont typeface="Arial" panose="020B0604020202020204" pitchFamily="34" charset="0"/>
              <a:buChar char="•"/>
            </a:pPr>
            <a:r>
              <a:rPr lang="en-US" sz="1600" b="1"/>
              <a:t>Requirements</a:t>
            </a:r>
          </a:p>
        </p:txBody>
      </p:sp>
      <p:sp>
        <p:nvSpPr>
          <p:cNvPr id="8" name="Rectangle: Rounded Corners 7">
            <a:extLst>
              <a:ext uri="{FF2B5EF4-FFF2-40B4-BE49-F238E27FC236}">
                <a16:creationId xmlns:a16="http://schemas.microsoft.com/office/drawing/2014/main" id="{4B897D4B-AF93-47B0-A563-03E580B61FD2}"/>
              </a:ext>
            </a:extLst>
          </p:cNvPr>
          <p:cNvSpPr/>
          <p:nvPr/>
        </p:nvSpPr>
        <p:spPr>
          <a:xfrm>
            <a:off x="3341193" y="2615838"/>
            <a:ext cx="1973345" cy="990600"/>
          </a:xfrm>
          <a:prstGeom prst="roundRect">
            <a:avLst/>
          </a:prstGeom>
          <a:solidFill>
            <a:sysClr val="window" lastClr="FFFFFF"/>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400" b="1"/>
              <a:t>Concepts</a:t>
            </a:r>
          </a:p>
          <a:p>
            <a:pPr marL="285750" indent="-285750">
              <a:buFont typeface="Arial" panose="020B0604020202020204" pitchFamily="34" charset="0"/>
              <a:buChar char="•"/>
            </a:pPr>
            <a:r>
              <a:rPr lang="en-US" sz="1400" b="1"/>
              <a:t>Project research</a:t>
            </a:r>
          </a:p>
          <a:p>
            <a:pPr marL="285750" indent="-285750">
              <a:buFont typeface="Arial" panose="020B0604020202020204" pitchFamily="34" charset="0"/>
              <a:buChar char="•"/>
            </a:pPr>
            <a:r>
              <a:rPr lang="en-US" sz="1400" b="1"/>
              <a:t>Brain Storming</a:t>
            </a:r>
          </a:p>
          <a:p>
            <a:pPr marL="285750" indent="-285750">
              <a:buFont typeface="Arial" panose="020B0604020202020204" pitchFamily="34" charset="0"/>
              <a:buChar char="•"/>
            </a:pPr>
            <a:r>
              <a:rPr lang="en-US" sz="1400" b="1"/>
              <a:t>Existing solution </a:t>
            </a:r>
            <a:r>
              <a:rPr lang="en-US" sz="1200"/>
              <a:t> </a:t>
            </a:r>
          </a:p>
        </p:txBody>
      </p:sp>
      <p:sp>
        <p:nvSpPr>
          <p:cNvPr id="9" name="Rectangle: Rounded Corners 8">
            <a:extLst>
              <a:ext uri="{FF2B5EF4-FFF2-40B4-BE49-F238E27FC236}">
                <a16:creationId xmlns:a16="http://schemas.microsoft.com/office/drawing/2014/main" id="{2D5E0119-29CE-4E74-B15B-CE10BEF8592F}"/>
              </a:ext>
            </a:extLst>
          </p:cNvPr>
          <p:cNvSpPr/>
          <p:nvPr/>
        </p:nvSpPr>
        <p:spPr>
          <a:xfrm>
            <a:off x="8681333" y="2657435"/>
            <a:ext cx="1582057" cy="1030514"/>
          </a:xfrm>
          <a:prstGeom prst="roundRect">
            <a:avLst/>
          </a:prstGeom>
          <a:solidFill>
            <a:schemeClr val="accent3">
              <a:lumMod val="60000"/>
              <a:lumOff val="4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b="1"/>
              <a:t>Develop/ Create Prototype Solution</a:t>
            </a:r>
          </a:p>
          <a:p>
            <a:pPr algn="ctr"/>
            <a:r>
              <a:rPr lang="en-US" sz="1200"/>
              <a:t> </a:t>
            </a:r>
          </a:p>
        </p:txBody>
      </p:sp>
      <p:sp>
        <p:nvSpPr>
          <p:cNvPr id="10" name="Rectangle: Rounded Corners 9">
            <a:extLst>
              <a:ext uri="{FF2B5EF4-FFF2-40B4-BE49-F238E27FC236}">
                <a16:creationId xmlns:a16="http://schemas.microsoft.com/office/drawing/2014/main" id="{E4EE835A-418A-40A4-ADEC-DBB718A5E021}"/>
              </a:ext>
            </a:extLst>
          </p:cNvPr>
          <p:cNvSpPr/>
          <p:nvPr/>
        </p:nvSpPr>
        <p:spPr>
          <a:xfrm>
            <a:off x="7225809" y="406401"/>
            <a:ext cx="1582057" cy="1538399"/>
          </a:xfrm>
          <a:prstGeom prst="roundRect">
            <a:avLst/>
          </a:prstGeom>
          <a:solidFill>
            <a:schemeClr val="accent5">
              <a:lumMod val="60000"/>
              <a:lumOff val="4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b="1"/>
              <a:t>Modify/ Improve</a:t>
            </a:r>
          </a:p>
          <a:p>
            <a:pPr algn="ctr"/>
            <a:r>
              <a:rPr lang="en-US" sz="1200" b="1"/>
              <a:t>Based on Results and data, make design changes, and review new data</a:t>
            </a:r>
          </a:p>
        </p:txBody>
      </p:sp>
      <p:sp>
        <p:nvSpPr>
          <p:cNvPr id="11" name="Rectangle: Rounded Corners 10">
            <a:extLst>
              <a:ext uri="{FF2B5EF4-FFF2-40B4-BE49-F238E27FC236}">
                <a16:creationId xmlns:a16="http://schemas.microsoft.com/office/drawing/2014/main" id="{21B2B019-5A53-4EC7-B171-8F63A8994EB8}"/>
              </a:ext>
            </a:extLst>
          </p:cNvPr>
          <p:cNvSpPr/>
          <p:nvPr/>
        </p:nvSpPr>
        <p:spPr>
          <a:xfrm>
            <a:off x="7262095" y="4800600"/>
            <a:ext cx="1582057" cy="1030514"/>
          </a:xfrm>
          <a:prstGeom prst="roundRect">
            <a:avLst/>
          </a:prstGeom>
          <a:solidFill>
            <a:srgbClr val="00B050"/>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1200" b="1"/>
              <a:t>Test Solution </a:t>
            </a:r>
          </a:p>
          <a:p>
            <a:pPr marL="171450" indent="-171450" algn="ctr">
              <a:buFont typeface="Arial" panose="020B0604020202020204" pitchFamily="34" charset="0"/>
              <a:buChar char="•"/>
            </a:pPr>
            <a:r>
              <a:rPr lang="en-US" sz="1200" b="1"/>
              <a:t>Launch Product </a:t>
            </a:r>
          </a:p>
        </p:txBody>
      </p:sp>
      <p:cxnSp>
        <p:nvCxnSpPr>
          <p:cNvPr id="15" name="Straight Arrow Connector 14">
            <a:extLst>
              <a:ext uri="{FF2B5EF4-FFF2-40B4-BE49-F238E27FC236}">
                <a16:creationId xmlns:a16="http://schemas.microsoft.com/office/drawing/2014/main" id="{F71A7569-2D91-469D-9B35-8F8E212E2FB0}"/>
              </a:ext>
            </a:extLst>
          </p:cNvPr>
          <p:cNvCxnSpPr>
            <a:cxnSpLocks/>
            <a:endCxn id="8" idx="1"/>
          </p:cNvCxnSpPr>
          <p:nvPr/>
        </p:nvCxnSpPr>
        <p:spPr>
          <a:xfrm>
            <a:off x="2659380" y="3102555"/>
            <a:ext cx="681813" cy="8583"/>
          </a:xfrm>
          <a:prstGeom prst="straightConnector1">
            <a:avLst/>
          </a:prstGeom>
          <a:ln w="85725">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88CD4D3A-85D6-427A-9783-BA19912CCB37}"/>
              </a:ext>
            </a:extLst>
          </p:cNvPr>
          <p:cNvCxnSpPr>
            <a:cxnSpLocks/>
          </p:cNvCxnSpPr>
          <p:nvPr/>
        </p:nvCxnSpPr>
        <p:spPr>
          <a:xfrm>
            <a:off x="5273040" y="3156802"/>
            <a:ext cx="728956" cy="0"/>
          </a:xfrm>
          <a:prstGeom prst="straightConnector1">
            <a:avLst/>
          </a:prstGeom>
          <a:ln w="85725">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2DEF207E-B900-4357-BA2D-8D17453C2689}"/>
              </a:ext>
            </a:extLst>
          </p:cNvPr>
          <p:cNvCxnSpPr>
            <a:cxnSpLocks/>
            <a:stCxn id="6" idx="3"/>
            <a:endCxn id="9" idx="1"/>
          </p:cNvCxnSpPr>
          <p:nvPr/>
        </p:nvCxnSpPr>
        <p:spPr>
          <a:xfrm flipV="1">
            <a:off x="7786255" y="3172692"/>
            <a:ext cx="895078" cy="5937"/>
          </a:xfrm>
          <a:prstGeom prst="straightConnector1">
            <a:avLst/>
          </a:prstGeom>
          <a:ln w="85725">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4BC3B4B4-6A73-4412-BEC3-46C39339E5C0}"/>
              </a:ext>
            </a:extLst>
          </p:cNvPr>
          <p:cNvCxnSpPr>
            <a:cxnSpLocks/>
          </p:cNvCxnSpPr>
          <p:nvPr/>
        </p:nvCxnSpPr>
        <p:spPr>
          <a:xfrm>
            <a:off x="9448182" y="1161928"/>
            <a:ext cx="32799" cy="1495507"/>
          </a:xfrm>
          <a:prstGeom prst="straightConnector1">
            <a:avLst/>
          </a:prstGeom>
          <a:ln w="85725">
            <a:tailEnd type="triangle"/>
          </a:ln>
        </p:spPr>
        <p:style>
          <a:lnRef idx="3">
            <a:schemeClr val="dk1"/>
          </a:lnRef>
          <a:fillRef idx="0">
            <a:schemeClr val="dk1"/>
          </a:fillRef>
          <a:effectRef idx="2">
            <a:schemeClr val="dk1"/>
          </a:effectRef>
          <a:fontRef idx="minor">
            <a:schemeClr val="tx1"/>
          </a:fontRef>
        </p:style>
      </p:cxnSp>
      <p:cxnSp>
        <p:nvCxnSpPr>
          <p:cNvPr id="25" name="Straight Connector 24">
            <a:extLst>
              <a:ext uri="{FF2B5EF4-FFF2-40B4-BE49-F238E27FC236}">
                <a16:creationId xmlns:a16="http://schemas.microsoft.com/office/drawing/2014/main" id="{9D4D9E17-789C-4358-AB5A-BCB3DCF4C3B9}"/>
              </a:ext>
            </a:extLst>
          </p:cNvPr>
          <p:cNvCxnSpPr>
            <a:cxnSpLocks/>
            <a:stCxn id="10" idx="3"/>
          </p:cNvCxnSpPr>
          <p:nvPr/>
        </p:nvCxnSpPr>
        <p:spPr>
          <a:xfrm>
            <a:off x="8807866" y="1175601"/>
            <a:ext cx="664496" cy="0"/>
          </a:xfrm>
          <a:prstGeom prst="line">
            <a:avLst/>
          </a:prstGeom>
          <a:ln w="85725"/>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BD355E6-802D-43D1-B6E2-735D0C64079D}"/>
              </a:ext>
            </a:extLst>
          </p:cNvPr>
          <p:cNvCxnSpPr>
            <a:cxnSpLocks/>
          </p:cNvCxnSpPr>
          <p:nvPr/>
        </p:nvCxnSpPr>
        <p:spPr>
          <a:xfrm flipH="1">
            <a:off x="6753224" y="1161928"/>
            <a:ext cx="472585" cy="0"/>
          </a:xfrm>
          <a:prstGeom prst="line">
            <a:avLst/>
          </a:prstGeom>
          <a:ln w="85725"/>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0AFFF093-1854-44E4-BFD6-87E04AAA9571}"/>
              </a:ext>
            </a:extLst>
          </p:cNvPr>
          <p:cNvCxnSpPr>
            <a:cxnSpLocks/>
          </p:cNvCxnSpPr>
          <p:nvPr/>
        </p:nvCxnSpPr>
        <p:spPr>
          <a:xfrm>
            <a:off x="6793024" y="1161928"/>
            <a:ext cx="0" cy="1501444"/>
          </a:xfrm>
          <a:prstGeom prst="straightConnector1">
            <a:avLst/>
          </a:prstGeom>
          <a:ln w="85725">
            <a:tailEnd type="triangle"/>
          </a:ln>
        </p:spPr>
        <p:style>
          <a:lnRef idx="3">
            <a:schemeClr val="dk1"/>
          </a:lnRef>
          <a:fillRef idx="0">
            <a:schemeClr val="dk1"/>
          </a:fillRef>
          <a:effectRef idx="2">
            <a:schemeClr val="dk1"/>
          </a:effectRef>
          <a:fontRef idx="minor">
            <a:schemeClr val="tx1"/>
          </a:fontRef>
        </p:style>
      </p:cxnSp>
      <p:cxnSp>
        <p:nvCxnSpPr>
          <p:cNvPr id="70" name="Straight Arrow Connector 69">
            <a:extLst>
              <a:ext uri="{FF2B5EF4-FFF2-40B4-BE49-F238E27FC236}">
                <a16:creationId xmlns:a16="http://schemas.microsoft.com/office/drawing/2014/main" id="{34C92DF1-26CF-4425-9C4E-EFD0B301257F}"/>
              </a:ext>
            </a:extLst>
          </p:cNvPr>
          <p:cNvCxnSpPr>
            <a:cxnSpLocks/>
            <a:endCxn id="11" idx="0"/>
          </p:cNvCxnSpPr>
          <p:nvPr/>
        </p:nvCxnSpPr>
        <p:spPr>
          <a:xfrm flipH="1">
            <a:off x="8053124" y="1944800"/>
            <a:ext cx="43300" cy="2855800"/>
          </a:xfrm>
          <a:prstGeom prst="straightConnector1">
            <a:avLst/>
          </a:prstGeom>
          <a:ln w="85725">
            <a:tailEnd type="triangle"/>
          </a:ln>
        </p:spPr>
        <p:style>
          <a:lnRef idx="3">
            <a:schemeClr val="dk1"/>
          </a:lnRef>
          <a:fillRef idx="0">
            <a:schemeClr val="dk1"/>
          </a:fillRef>
          <a:effectRef idx="2">
            <a:schemeClr val="dk1"/>
          </a:effectRef>
          <a:fontRef idx="minor">
            <a:schemeClr val="tx1"/>
          </a:fontRef>
        </p:style>
      </p:cxnSp>
      <p:sp>
        <p:nvSpPr>
          <p:cNvPr id="80" name="TextBox 79">
            <a:extLst>
              <a:ext uri="{FF2B5EF4-FFF2-40B4-BE49-F238E27FC236}">
                <a16:creationId xmlns:a16="http://schemas.microsoft.com/office/drawing/2014/main" id="{77117572-6EF5-41A5-8FF5-4F44536667C3}"/>
              </a:ext>
            </a:extLst>
          </p:cNvPr>
          <p:cNvSpPr txBox="1"/>
          <p:nvPr/>
        </p:nvSpPr>
        <p:spPr>
          <a:xfrm>
            <a:off x="1431636" y="3879273"/>
            <a:ext cx="5361388" cy="2862322"/>
          </a:xfrm>
          <a:prstGeom prst="rect">
            <a:avLst/>
          </a:prstGeom>
          <a:noFill/>
        </p:spPr>
        <p:txBody>
          <a:bodyPr wrap="square" lIns="91440" tIns="45720" rIns="91440" bIns="45720" rtlCol="0" anchor="t">
            <a:spAutoFit/>
          </a:bodyPr>
          <a:lstStyle/>
          <a:p>
            <a:pPr marL="202565" algn="just" defTabSz="1219170">
              <a:lnSpc>
                <a:spcPct val="150000"/>
              </a:lnSpc>
              <a:buClr>
                <a:srgbClr val="FFFFFF"/>
              </a:buClr>
              <a:buSzPts val="1200"/>
            </a:pPr>
            <a:r>
              <a:rPr lang="en-US">
                <a:latin typeface="Tw Cen MT (Body)"/>
              </a:rPr>
              <a:t>As a team, we were introduced to a new platform called LoRaWAN. </a:t>
            </a:r>
            <a:endParaRPr lang="en-US" kern="0">
              <a:latin typeface="Tw Cen MT (Body)"/>
              <a:ea typeface="Times New Roman"/>
              <a:cs typeface="Times New Roman"/>
            </a:endParaRPr>
          </a:p>
          <a:p>
            <a:pPr marL="202565" algn="just" defTabSz="1219170">
              <a:lnSpc>
                <a:spcPct val="150000"/>
              </a:lnSpc>
              <a:buClr>
                <a:srgbClr val="FFFFFF"/>
              </a:buClr>
              <a:buSzPts val="1200"/>
            </a:pPr>
            <a:r>
              <a:rPr lang="en">
                <a:latin typeface="Tw Cen MT (Body)"/>
              </a:rPr>
              <a:t>Comparison to other products </a:t>
            </a:r>
            <a:r>
              <a:rPr lang="en-US" kern="0">
                <a:latin typeface="Tw Cen MT (Body)"/>
                <a:ea typeface="Times New Roman"/>
                <a:cs typeface="Times New Roman"/>
                <a:sym typeface="Times New Roman"/>
              </a:rPr>
              <a:t>based on functionality, capability and compatibility of the components. A microcontroller with low power consumption rate, global network connectively, and cost effective.</a:t>
            </a:r>
            <a:endParaRPr lang="en-US" kern="0">
              <a:latin typeface="Tw Cen MT (Body)"/>
              <a:ea typeface="Times New Roman"/>
              <a:cs typeface="Times New Roman"/>
            </a:endParaRPr>
          </a:p>
          <a:p>
            <a:endParaRPr lang="en-US"/>
          </a:p>
        </p:txBody>
      </p:sp>
      <p:sp>
        <p:nvSpPr>
          <p:cNvPr id="3" name="Slide Number Placeholder 2">
            <a:extLst>
              <a:ext uri="{FF2B5EF4-FFF2-40B4-BE49-F238E27FC236}">
                <a16:creationId xmlns:a16="http://schemas.microsoft.com/office/drawing/2014/main" id="{06F2FE52-CBD7-4ADA-874B-74E41B004243}"/>
              </a:ext>
            </a:extLst>
          </p:cNvPr>
          <p:cNvSpPr>
            <a:spLocks noGrp="1"/>
          </p:cNvSpPr>
          <p:nvPr>
            <p:ph type="sldNum" sz="quarter" idx="12"/>
          </p:nvPr>
        </p:nvSpPr>
        <p:spPr/>
        <p:txBody>
          <a:bodyPr/>
          <a:lstStyle/>
          <a:p>
            <a:fld id="{D57F1E4F-1CFF-5643-939E-217C01CDF565}" type="slidenum">
              <a:rPr lang="en-US" smtClean="0"/>
              <a:pPr/>
              <a:t>23</a:t>
            </a:fld>
            <a:endParaRPr lang="en-US"/>
          </a:p>
        </p:txBody>
      </p:sp>
    </p:spTree>
    <p:extLst>
      <p:ext uri="{BB962C8B-B14F-4D97-AF65-F5344CB8AC3E}">
        <p14:creationId xmlns:p14="http://schemas.microsoft.com/office/powerpoint/2010/main" val="1994603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4BE04-73A9-4BFC-AF9F-16E45AA23B25}"/>
              </a:ext>
            </a:extLst>
          </p:cNvPr>
          <p:cNvSpPr>
            <a:spLocks noGrp="1"/>
          </p:cNvSpPr>
          <p:nvPr>
            <p:ph type="title"/>
          </p:nvPr>
        </p:nvSpPr>
        <p:spPr/>
        <p:txBody>
          <a:bodyPr/>
          <a:lstStyle/>
          <a:p>
            <a:r>
              <a:rPr lang="en-US"/>
              <a:t>Acceptance Criteria</a:t>
            </a:r>
          </a:p>
        </p:txBody>
      </p:sp>
      <p:graphicFrame>
        <p:nvGraphicFramePr>
          <p:cNvPr id="5" name="Table 5">
            <a:extLst>
              <a:ext uri="{FF2B5EF4-FFF2-40B4-BE49-F238E27FC236}">
                <a16:creationId xmlns:a16="http://schemas.microsoft.com/office/drawing/2014/main" id="{91EA012D-2684-49F4-9164-D3D9D71791AD}"/>
              </a:ext>
            </a:extLst>
          </p:cNvPr>
          <p:cNvGraphicFramePr>
            <a:graphicFrameLocks noGrp="1"/>
          </p:cNvGraphicFramePr>
          <p:nvPr>
            <p:ph idx="1"/>
            <p:extLst>
              <p:ext uri="{D42A27DB-BD31-4B8C-83A1-F6EECF244321}">
                <p14:modId xmlns:p14="http://schemas.microsoft.com/office/powerpoint/2010/main" val="3455991044"/>
              </p:ext>
            </p:extLst>
          </p:nvPr>
        </p:nvGraphicFramePr>
        <p:xfrm>
          <a:off x="1141413" y="1899252"/>
          <a:ext cx="10154481" cy="4649058"/>
        </p:xfrm>
        <a:graphic>
          <a:graphicData uri="http://schemas.openxmlformats.org/drawingml/2006/table">
            <a:tbl>
              <a:tblPr firstRow="1" bandRow="1">
                <a:tableStyleId>{5C22544A-7EE6-4342-B048-85BDC9FD1C3A}</a:tableStyleId>
              </a:tblPr>
              <a:tblGrid>
                <a:gridCol w="3384827">
                  <a:extLst>
                    <a:ext uri="{9D8B030D-6E8A-4147-A177-3AD203B41FA5}">
                      <a16:colId xmlns:a16="http://schemas.microsoft.com/office/drawing/2014/main" val="2797093663"/>
                    </a:ext>
                  </a:extLst>
                </a:gridCol>
                <a:gridCol w="3384827">
                  <a:extLst>
                    <a:ext uri="{9D8B030D-6E8A-4147-A177-3AD203B41FA5}">
                      <a16:colId xmlns:a16="http://schemas.microsoft.com/office/drawing/2014/main" val="4139449403"/>
                    </a:ext>
                  </a:extLst>
                </a:gridCol>
                <a:gridCol w="3384827">
                  <a:extLst>
                    <a:ext uri="{9D8B030D-6E8A-4147-A177-3AD203B41FA5}">
                      <a16:colId xmlns:a16="http://schemas.microsoft.com/office/drawing/2014/main" val="1493511333"/>
                    </a:ext>
                  </a:extLst>
                </a:gridCol>
              </a:tblGrid>
              <a:tr h="861777">
                <a:tc>
                  <a:txBody>
                    <a:bodyPr/>
                    <a:lstStyle/>
                    <a:p>
                      <a:pPr lvl="0">
                        <a:buNone/>
                      </a:pPr>
                      <a:r>
                        <a:rPr lang="en-US" sz="1800" b="1" i="0" u="none" strike="noStrike" noProof="0">
                          <a:latin typeface="Tw Cen MT"/>
                        </a:rPr>
                        <a:t>Embedded System</a:t>
                      </a:r>
                      <a:endParaRPr lang="en-US"/>
                    </a:p>
                  </a:txBody>
                  <a:tcPr/>
                </a:tc>
                <a:tc>
                  <a:txBody>
                    <a:bodyPr/>
                    <a:lstStyle/>
                    <a:p>
                      <a:r>
                        <a:rPr lang="en-US"/>
                        <a:t>Software</a:t>
                      </a:r>
                    </a:p>
                  </a:txBody>
                  <a:tcPr/>
                </a:tc>
                <a:tc>
                  <a:txBody>
                    <a:bodyPr/>
                    <a:lstStyle/>
                    <a:p>
                      <a:r>
                        <a:rPr lang="en-US"/>
                        <a:t>Network/ Access point</a:t>
                      </a:r>
                    </a:p>
                  </a:txBody>
                  <a:tcPr/>
                </a:tc>
                <a:extLst>
                  <a:ext uri="{0D108BD9-81ED-4DB2-BD59-A6C34878D82A}">
                    <a16:rowId xmlns:a16="http://schemas.microsoft.com/office/drawing/2014/main" val="3664949033"/>
                  </a:ext>
                </a:extLst>
              </a:tr>
              <a:tr h="975168">
                <a:tc>
                  <a:txBody>
                    <a:bodyPr/>
                    <a:lstStyle/>
                    <a:p>
                      <a:pPr lvl="0" algn="l">
                        <a:lnSpc>
                          <a:spcPct val="100000"/>
                        </a:lnSpc>
                        <a:spcBef>
                          <a:spcPts val="0"/>
                        </a:spcBef>
                        <a:spcAft>
                          <a:spcPts val="0"/>
                        </a:spcAft>
                        <a:buNone/>
                      </a:pPr>
                      <a:r>
                        <a:rPr lang="en-US" sz="1800" b="0" i="0" u="none" strike="noStrike" noProof="0">
                          <a:latin typeface="Tw Cen MT"/>
                        </a:rPr>
                        <a:t>1) The PIC chip must fit on a wristband</a:t>
                      </a:r>
                    </a:p>
                    <a:p>
                      <a:pPr lvl="0">
                        <a:buNone/>
                      </a:pPr>
                      <a:endParaRPr lang="en-US"/>
                    </a:p>
                  </a:txBody>
                  <a:tcPr/>
                </a:tc>
                <a:tc>
                  <a:txBody>
                    <a:bodyPr/>
                    <a:lstStyle/>
                    <a:p>
                      <a:r>
                        <a:rPr lang="en-US"/>
                        <a:t>1)Must run smoothly and be efficient</a:t>
                      </a:r>
                    </a:p>
                  </a:txBody>
                  <a:tcPr/>
                </a:tc>
                <a:tc>
                  <a:txBody>
                    <a:bodyPr/>
                    <a:lstStyle/>
                    <a:p>
                      <a:r>
                        <a:rPr lang="en-US"/>
                        <a:t>1) Must effectively send signal between the tracker and </a:t>
                      </a:r>
                      <a:r>
                        <a:rPr lang="en-US" sz="1800" b="0" i="0" u="none" strike="noStrike" noProof="0">
                          <a:latin typeface="Tw Cen MT"/>
                        </a:rPr>
                        <a:t>transceiver</a:t>
                      </a:r>
                      <a:endParaRPr lang="en-US"/>
                    </a:p>
                  </a:txBody>
                  <a:tcPr/>
                </a:tc>
                <a:extLst>
                  <a:ext uri="{0D108BD9-81ED-4DB2-BD59-A6C34878D82A}">
                    <a16:rowId xmlns:a16="http://schemas.microsoft.com/office/drawing/2014/main" val="208585523"/>
                  </a:ext>
                </a:extLst>
              </a:tr>
              <a:tr h="975168">
                <a:tc>
                  <a:txBody>
                    <a:bodyPr/>
                    <a:lstStyle/>
                    <a:p>
                      <a:pPr lvl="0">
                        <a:buNone/>
                      </a:pPr>
                      <a:r>
                        <a:rPr lang="en-US" sz="1800" b="0" i="0" u="none" strike="noStrike" noProof="0">
                          <a:latin typeface="Tw Cen MT"/>
                        </a:rPr>
                        <a:t>2) The geofence should detect the individual's movements </a:t>
                      </a:r>
                      <a:endParaRPr lang="en-US"/>
                    </a:p>
                  </a:txBody>
                  <a:tcPr/>
                </a:tc>
                <a:tc>
                  <a:txBody>
                    <a:bodyPr/>
                    <a:lstStyle/>
                    <a:p>
                      <a:r>
                        <a:rPr lang="en-US"/>
                        <a:t>2) Must be user-friendly </a:t>
                      </a:r>
                    </a:p>
                  </a:txBody>
                  <a:tcPr/>
                </a:tc>
                <a:tc>
                  <a:txBody>
                    <a:bodyPr/>
                    <a:lstStyle/>
                    <a:p>
                      <a:r>
                        <a:rPr lang="en-US"/>
                        <a:t>2) Must be able to protect the user's information from third party users/hackers</a:t>
                      </a:r>
                    </a:p>
                  </a:txBody>
                  <a:tcPr/>
                </a:tc>
                <a:extLst>
                  <a:ext uri="{0D108BD9-81ED-4DB2-BD59-A6C34878D82A}">
                    <a16:rowId xmlns:a16="http://schemas.microsoft.com/office/drawing/2014/main" val="2581048909"/>
                  </a:ext>
                </a:extLst>
              </a:tr>
              <a:tr h="861777">
                <a:tc>
                  <a:txBody>
                    <a:bodyPr/>
                    <a:lstStyle/>
                    <a:p>
                      <a:pPr lvl="0">
                        <a:buNone/>
                      </a:pPr>
                      <a:r>
                        <a:rPr lang="en-US" sz="1800" b="0" i="0" u="none" strike="noStrike" noProof="0">
                          <a:latin typeface="Tw Cen MT"/>
                        </a:rPr>
                        <a:t>3) The system must send accurate data to the application</a:t>
                      </a:r>
                      <a:endParaRPr lang="en-US"/>
                    </a:p>
                  </a:txBody>
                  <a:tcPr/>
                </a:tc>
                <a:tc>
                  <a:txBody>
                    <a:bodyPr/>
                    <a:lstStyle/>
                    <a:p>
                      <a:r>
                        <a:rPr lang="en-US"/>
                        <a:t>3) Must receive signals from the microcontroller</a:t>
                      </a:r>
                    </a:p>
                  </a:txBody>
                  <a:tcPr/>
                </a:tc>
                <a:tc>
                  <a:txBody>
                    <a:bodyPr/>
                    <a:lstStyle/>
                    <a:p>
                      <a:r>
                        <a:rPr lang="en-US"/>
                        <a:t>3) Must provide direct access to Internet of things (IoT)</a:t>
                      </a:r>
                    </a:p>
                  </a:txBody>
                  <a:tcPr/>
                </a:tc>
                <a:extLst>
                  <a:ext uri="{0D108BD9-81ED-4DB2-BD59-A6C34878D82A}">
                    <a16:rowId xmlns:a16="http://schemas.microsoft.com/office/drawing/2014/main" val="3665150053"/>
                  </a:ext>
                </a:extLst>
              </a:tr>
              <a:tr h="975168">
                <a:tc>
                  <a:txBody>
                    <a:bodyPr/>
                    <a:lstStyle/>
                    <a:p>
                      <a:pPr lvl="0">
                        <a:buNone/>
                      </a:pPr>
                      <a:r>
                        <a:rPr lang="en-US" sz="1800" b="0" i="0" u="none" strike="noStrike" noProof="0">
                          <a:latin typeface="Tw Cen MT"/>
                        </a:rPr>
                        <a:t>4) Should not consume a lot of battery life</a:t>
                      </a:r>
                      <a:endParaRPr lang="en-US"/>
                    </a:p>
                  </a:txBody>
                  <a:tcPr/>
                </a:tc>
                <a:tc>
                  <a:txBody>
                    <a:bodyPr/>
                    <a:lstStyle/>
                    <a:p>
                      <a:r>
                        <a:rPr lang="en-US"/>
                        <a:t>4) Must be programmed to SMS via text</a:t>
                      </a:r>
                    </a:p>
                  </a:txBody>
                  <a:tcPr/>
                </a:tc>
                <a:tc>
                  <a:txBody>
                    <a:bodyPr/>
                    <a:lstStyle/>
                    <a:p>
                      <a:r>
                        <a:rPr lang="en-US"/>
                        <a:t>4) Will pinpoint the location of the specific individual using geofence.</a:t>
                      </a:r>
                    </a:p>
                  </a:txBody>
                  <a:tcPr/>
                </a:tc>
                <a:extLst>
                  <a:ext uri="{0D108BD9-81ED-4DB2-BD59-A6C34878D82A}">
                    <a16:rowId xmlns:a16="http://schemas.microsoft.com/office/drawing/2014/main" val="2445564599"/>
                  </a:ext>
                </a:extLst>
              </a:tr>
            </a:tbl>
          </a:graphicData>
        </a:graphic>
      </p:graphicFrame>
      <p:sp>
        <p:nvSpPr>
          <p:cNvPr id="4" name="Slide Number Placeholder 3">
            <a:extLst>
              <a:ext uri="{FF2B5EF4-FFF2-40B4-BE49-F238E27FC236}">
                <a16:creationId xmlns:a16="http://schemas.microsoft.com/office/drawing/2014/main" id="{C287DDFB-ED0A-4118-8458-336A4F4539AC}"/>
              </a:ext>
            </a:extLst>
          </p:cNvPr>
          <p:cNvSpPr>
            <a:spLocks noGrp="1"/>
          </p:cNvSpPr>
          <p:nvPr>
            <p:ph type="sldNum" sz="quarter" idx="12"/>
          </p:nvPr>
        </p:nvSpPr>
        <p:spPr/>
        <p:txBody>
          <a:bodyPr/>
          <a:lstStyle/>
          <a:p>
            <a:fld id="{E97799C9-84D9-46D2-A11E-BCF8A720529D}" type="slidenum">
              <a:rPr lang="en-US" smtClean="0"/>
              <a:t>24</a:t>
            </a:fld>
            <a:endParaRPr lang="en-US"/>
          </a:p>
        </p:txBody>
      </p:sp>
    </p:spTree>
    <p:extLst>
      <p:ext uri="{BB962C8B-B14F-4D97-AF65-F5344CB8AC3E}">
        <p14:creationId xmlns:p14="http://schemas.microsoft.com/office/powerpoint/2010/main" val="36504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900C-46FC-476F-9DF8-B6FE9A1295C1}"/>
              </a:ext>
            </a:extLst>
          </p:cNvPr>
          <p:cNvSpPr>
            <a:spLocks noGrp="1"/>
          </p:cNvSpPr>
          <p:nvPr>
            <p:ph type="title"/>
          </p:nvPr>
        </p:nvSpPr>
        <p:spPr>
          <a:xfrm>
            <a:off x="1141413" y="239486"/>
            <a:ext cx="9905998" cy="1478570"/>
          </a:xfrm>
        </p:spPr>
        <p:txBody>
          <a:bodyPr>
            <a:normAutofit/>
          </a:bodyPr>
          <a:lstStyle/>
          <a:p>
            <a:pPr algn="ctr"/>
            <a:r>
              <a:rPr lang="en-US" sz="4000"/>
              <a:t>Work Cited</a:t>
            </a:r>
          </a:p>
        </p:txBody>
      </p:sp>
      <p:graphicFrame>
        <p:nvGraphicFramePr>
          <p:cNvPr id="6" name="Content Placeholder 2">
            <a:extLst>
              <a:ext uri="{FF2B5EF4-FFF2-40B4-BE49-F238E27FC236}">
                <a16:creationId xmlns:a16="http://schemas.microsoft.com/office/drawing/2014/main" id="{3484A372-2E9E-7812-CC49-6E228B66AF63}"/>
              </a:ext>
            </a:extLst>
          </p:cNvPr>
          <p:cNvGraphicFramePr>
            <a:graphicFrameLocks noGrp="1"/>
          </p:cNvGraphicFramePr>
          <p:nvPr>
            <p:ph idx="1"/>
          </p:nvPr>
        </p:nvGraphicFramePr>
        <p:xfrm>
          <a:off x="1141412" y="1596572"/>
          <a:ext cx="9905999" cy="5021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0D9BFE2-27AE-470D-BC1C-90E51467FD2B}"/>
              </a:ext>
            </a:extLst>
          </p:cNvPr>
          <p:cNvSpPr>
            <a:spLocks noGrp="1"/>
          </p:cNvSpPr>
          <p:nvPr>
            <p:ph type="sldNum" sz="quarter" idx="12"/>
          </p:nvPr>
        </p:nvSpPr>
        <p:spPr/>
        <p:txBody>
          <a:bodyPr/>
          <a:lstStyle/>
          <a:p>
            <a:fld id="{E97799C9-84D9-46D2-A11E-BCF8A720529D}" type="slidenum">
              <a:rPr lang="en-US" smtClean="0"/>
              <a:t>25</a:t>
            </a:fld>
            <a:endParaRPr lang="en-US"/>
          </a:p>
        </p:txBody>
      </p:sp>
    </p:spTree>
    <p:extLst>
      <p:ext uri="{BB962C8B-B14F-4D97-AF65-F5344CB8AC3E}">
        <p14:creationId xmlns:p14="http://schemas.microsoft.com/office/powerpoint/2010/main" val="576769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2E430-88F6-4263-AD05-219080462503}"/>
              </a:ext>
            </a:extLst>
          </p:cNvPr>
          <p:cNvSpPr>
            <a:spLocks noGrp="1"/>
          </p:cNvSpPr>
          <p:nvPr>
            <p:ph type="ctrTitle"/>
          </p:nvPr>
        </p:nvSpPr>
        <p:spPr/>
        <p:txBody>
          <a:bodyPr>
            <a:normAutofit/>
          </a:bodyPr>
          <a:lstStyle/>
          <a:p>
            <a:r>
              <a:rPr lang="en-US" b="1" i="0" u="none" strike="noStrike">
                <a:ln w="19050">
                  <a:solidFill>
                    <a:schemeClr val="tx1"/>
                  </a:solidFill>
                </a:ln>
                <a:solidFill>
                  <a:srgbClr val="00FFFF"/>
                </a:solidFill>
                <a:effectLst/>
                <a:latin typeface="Times New Roman" panose="02020603050405020304" pitchFamily="18" charset="0"/>
              </a:rPr>
              <a:t>Geo-location for People with Special Needs</a:t>
            </a:r>
            <a:endParaRPr lang="en-US">
              <a:ln w="19050">
                <a:solidFill>
                  <a:schemeClr val="tx1"/>
                </a:solidFill>
              </a:ln>
            </a:endParaRPr>
          </a:p>
        </p:txBody>
      </p:sp>
      <p:sp>
        <p:nvSpPr>
          <p:cNvPr id="3" name="Subtitle 2">
            <a:extLst>
              <a:ext uri="{FF2B5EF4-FFF2-40B4-BE49-F238E27FC236}">
                <a16:creationId xmlns:a16="http://schemas.microsoft.com/office/drawing/2014/main" id="{5C3E5A5B-FD60-4061-B83B-0B2B816E75FE}"/>
              </a:ext>
            </a:extLst>
          </p:cNvPr>
          <p:cNvSpPr>
            <a:spLocks noGrp="1"/>
          </p:cNvSpPr>
          <p:nvPr>
            <p:ph type="subTitle" idx="1"/>
          </p:nvPr>
        </p:nvSpPr>
        <p:spPr/>
        <p:txBody>
          <a:bodyPr vert="horz" lIns="91440" tIns="45720" rIns="91440" bIns="45720" rtlCol="0" anchor="t">
            <a:normAutofit fontScale="92500" lnSpcReduction="20000"/>
          </a:bodyPr>
          <a:lstStyle/>
          <a:p>
            <a:pPr algn="ctr"/>
            <a:r>
              <a:rPr lang="en-US">
                <a:latin typeface="Time New Romans "/>
              </a:rPr>
              <a:t>Team 3</a:t>
            </a:r>
            <a:endParaRPr lang="en-US">
              <a:latin typeface="Time New Romans "/>
              <a:cs typeface="Calibri"/>
            </a:endParaRPr>
          </a:p>
          <a:p>
            <a:pPr algn="ctr"/>
            <a:r>
              <a:rPr lang="en-US">
                <a:latin typeface="Time New Romans "/>
                <a:cs typeface="Calibri"/>
              </a:rPr>
              <a:t>Instructor: Mr. Turner/ Dr. Musa</a:t>
            </a:r>
          </a:p>
          <a:p>
            <a:pPr algn="ctr" rtl="0" fontAlgn="base"/>
            <a:r>
              <a:rPr lang="en-US" b="1" i="0" u="none" strike="noStrike">
                <a:solidFill>
                  <a:srgbClr val="000000"/>
                </a:solidFill>
                <a:effectLst/>
                <a:latin typeface="Time New Romans "/>
              </a:rPr>
              <a:t>Team Sponsor: </a:t>
            </a:r>
            <a:r>
              <a:rPr lang="en-US" b="0" i="0">
                <a:solidFill>
                  <a:srgbClr val="FFFFFF"/>
                </a:solidFill>
                <a:effectLst/>
                <a:latin typeface="Time New Romans "/>
              </a:rPr>
              <a:t>​</a:t>
            </a:r>
          </a:p>
          <a:p>
            <a:pPr algn="ctr" rtl="0" fontAlgn="base"/>
            <a:r>
              <a:rPr lang="en-US" b="1" i="0" u="none" strike="noStrike">
                <a:solidFill>
                  <a:srgbClr val="000000"/>
                </a:solidFill>
                <a:effectLst/>
                <a:latin typeface="Time New Romans "/>
              </a:rPr>
              <a:t>Dr. Annamalai</a:t>
            </a:r>
            <a:endParaRPr lang="en-US" b="0" i="0">
              <a:solidFill>
                <a:srgbClr val="FFFFFF"/>
              </a:solidFill>
              <a:effectLst/>
              <a:latin typeface="Time New Romans "/>
            </a:endParaRPr>
          </a:p>
          <a:p>
            <a:endParaRPr lang="en-US"/>
          </a:p>
        </p:txBody>
      </p:sp>
      <p:sp>
        <p:nvSpPr>
          <p:cNvPr id="4" name="Slide Number Placeholder 3">
            <a:extLst>
              <a:ext uri="{FF2B5EF4-FFF2-40B4-BE49-F238E27FC236}">
                <a16:creationId xmlns:a16="http://schemas.microsoft.com/office/drawing/2014/main" id="{4F4F9948-2CAE-4AAF-8685-AFCEB7C01D35}"/>
              </a:ext>
            </a:extLst>
          </p:cNvPr>
          <p:cNvSpPr>
            <a:spLocks noGrp="1"/>
          </p:cNvSpPr>
          <p:nvPr>
            <p:ph type="sldNum" sz="quarter" idx="12"/>
          </p:nvPr>
        </p:nvSpPr>
        <p:spPr/>
        <p:txBody>
          <a:bodyPr/>
          <a:lstStyle/>
          <a:p>
            <a:fld id="{F6CA64EC-00A2-499D-9F8E-1DDF2D586606}" type="slidenum">
              <a:rPr lang="en-US" sz="1800" smtClean="0">
                <a:solidFill>
                  <a:schemeClr val="bg1"/>
                </a:solidFill>
              </a:rPr>
              <a:t>26</a:t>
            </a:fld>
            <a:endParaRPr lang="en-US" sz="1800">
              <a:solidFill>
                <a:schemeClr val="bg1"/>
              </a:solidFill>
            </a:endParaRPr>
          </a:p>
        </p:txBody>
      </p:sp>
    </p:spTree>
    <p:extLst>
      <p:ext uri="{BB962C8B-B14F-4D97-AF65-F5344CB8AC3E}">
        <p14:creationId xmlns:p14="http://schemas.microsoft.com/office/powerpoint/2010/main" val="24265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49ACA9-5C0C-4273-BEA3-84BB79048403}"/>
              </a:ext>
            </a:extLst>
          </p:cNvPr>
          <p:cNvSpPr txBox="1"/>
          <p:nvPr/>
        </p:nvSpPr>
        <p:spPr>
          <a:xfrm>
            <a:off x="817325" y="1660401"/>
            <a:ext cx="2865120" cy="1297599"/>
          </a:xfrm>
          <a:prstGeom prst="rect">
            <a:avLst/>
          </a:prstGeom>
          <a:noFill/>
        </p:spPr>
        <p:txBody>
          <a:bodyPr wrap="square">
            <a:spAutoFit/>
          </a:bodyPr>
          <a:lstStyle/>
          <a:p>
            <a:pPr marR="0" lvl="0">
              <a:lnSpc>
                <a:spcPct val="107000"/>
              </a:lnSpc>
              <a:spcBef>
                <a:spcPts val="0"/>
              </a:spcBef>
              <a:spcAft>
                <a:spcPts val="0"/>
              </a:spcAft>
            </a:pPr>
            <a:r>
              <a:rPr lang="en-US" sz="2000" b="1">
                <a:effectLst>
                  <a:outerShdw blurRad="38100" dist="38100" dir="2700000" algn="tl">
                    <a:srgbClr val="000000">
                      <a:alpha val="43137"/>
                    </a:srgbClr>
                  </a:outerShdw>
                </a:effectLst>
                <a:latin typeface="Tw Cen MT (Body)"/>
                <a:ea typeface="Times New Roman" panose="02020603050405020304" pitchFamily="18" charset="0"/>
                <a:cs typeface="Arial" panose="020B0604020202020204" pitchFamily="34" charset="0"/>
              </a:rPr>
              <a:t>Johnn Owens</a:t>
            </a:r>
          </a:p>
          <a:p>
            <a:pPr marR="0" lvl="0">
              <a:lnSpc>
                <a:spcPct val="107000"/>
              </a:lnSpc>
              <a:spcBef>
                <a:spcPts val="0"/>
              </a:spcBef>
              <a:spcAft>
                <a:spcPts val="0"/>
              </a:spcAft>
            </a:pPr>
            <a:r>
              <a:rPr lang="en-US" sz="1800">
                <a:effectLst>
                  <a:outerShdw blurRad="38100" dist="38100" dir="2700000" algn="tl">
                    <a:srgbClr val="000000">
                      <a:alpha val="43137"/>
                    </a:srgbClr>
                  </a:outerShdw>
                </a:effectLst>
                <a:latin typeface="Tw Cen MT (Body)"/>
                <a:ea typeface="Times New Roman" panose="02020603050405020304" pitchFamily="18" charset="0"/>
                <a:cs typeface="Arial" panose="020B0604020202020204" pitchFamily="34" charset="0"/>
              </a:rPr>
              <a:t>Team Leader</a:t>
            </a:r>
          </a:p>
          <a:p>
            <a:pPr marR="0" lvl="0">
              <a:lnSpc>
                <a:spcPct val="107000"/>
              </a:lnSpc>
              <a:spcBef>
                <a:spcPts val="0"/>
              </a:spcBef>
              <a:spcAft>
                <a:spcPts val="0"/>
              </a:spcAft>
            </a:pPr>
            <a:r>
              <a:rPr lang="en-US" sz="1800">
                <a:effectLst>
                  <a:outerShdw blurRad="38100" dist="38100" dir="2700000" algn="tl">
                    <a:srgbClr val="000000">
                      <a:alpha val="43137"/>
                    </a:srgbClr>
                  </a:outerShdw>
                </a:effectLst>
                <a:latin typeface="Tw Cen MT (Body)"/>
                <a:ea typeface="Times New Roman" panose="02020603050405020304" pitchFamily="18" charset="0"/>
                <a:cs typeface="Arial" panose="020B0604020202020204" pitchFamily="34" charset="0"/>
              </a:rPr>
              <a:t>Alternate: Test Lead</a:t>
            </a:r>
          </a:p>
          <a:p>
            <a:pPr marR="0" lvl="0">
              <a:lnSpc>
                <a:spcPct val="107000"/>
              </a:lnSpc>
              <a:spcBef>
                <a:spcPts val="0"/>
              </a:spcBef>
              <a:spcAft>
                <a:spcPts val="0"/>
              </a:spcAft>
            </a:pPr>
            <a:r>
              <a:rPr lang="en-US">
                <a:effectLst>
                  <a:outerShdw blurRad="38100" dist="38100" dir="2700000" algn="tl">
                    <a:srgbClr val="000000">
                      <a:alpha val="43137"/>
                    </a:srgbClr>
                  </a:outerShdw>
                </a:effectLst>
                <a:latin typeface="Tw Cen MT (Body)"/>
                <a:ea typeface="Calibri" panose="020F0502020204030204" pitchFamily="34" charset="0"/>
                <a:cs typeface="Arial" panose="020B0604020202020204" pitchFamily="34" charset="0"/>
              </a:rPr>
              <a:t>Electrical Engineering </a:t>
            </a:r>
            <a:endParaRPr lang="en-US" sz="1800">
              <a:effectLst>
                <a:outerShdw blurRad="38100" dist="38100" dir="2700000" algn="tl">
                  <a:srgbClr val="000000">
                    <a:alpha val="43137"/>
                  </a:srgbClr>
                </a:outerShdw>
              </a:effectLst>
              <a:latin typeface="Tw Cen MT (Body)"/>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A73BD48E-2ACC-4A5A-BDDB-090757FAD77B}"/>
              </a:ext>
            </a:extLst>
          </p:cNvPr>
          <p:cNvSpPr txBox="1"/>
          <p:nvPr/>
        </p:nvSpPr>
        <p:spPr>
          <a:xfrm>
            <a:off x="3048000" y="578132"/>
            <a:ext cx="6096000" cy="769441"/>
          </a:xfrm>
          <a:prstGeom prst="rect">
            <a:avLst/>
          </a:prstGeom>
          <a:noFill/>
        </p:spPr>
        <p:txBody>
          <a:bodyPr wrap="square">
            <a:spAutoFit/>
          </a:bodyPr>
          <a:lstStyle/>
          <a:p>
            <a:pPr algn="ctr"/>
            <a:r>
              <a:rPr lang="en-US" altLang="en-US" sz="4400" b="1">
                <a:ln w="9525">
                  <a:solidFill>
                    <a:schemeClr val="tx1"/>
                  </a:solidFill>
                  <a:prstDash val="solid"/>
                </a:ln>
                <a:latin typeface="Times New Roman" panose="02020603050405020304" pitchFamily="18" charset="0"/>
                <a:cs typeface="Times New Roman" panose="02020603050405020304" pitchFamily="18" charset="0"/>
                <a:sym typeface="Times New Roman" panose="02020603050405020304" pitchFamily="18" charset="0"/>
              </a:rPr>
              <a:t>Team Overview</a:t>
            </a:r>
            <a:endParaRPr lang="en-US" sz="4400" b="1">
              <a:ln>
                <a:solidFill>
                  <a:schemeClr val="tx1"/>
                </a:solidFill>
              </a:ln>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0BA3B95C-F11E-4B88-B9BF-7E8371C3071B}"/>
              </a:ext>
            </a:extLst>
          </p:cNvPr>
          <p:cNvSpPr txBox="1"/>
          <p:nvPr/>
        </p:nvSpPr>
        <p:spPr>
          <a:xfrm>
            <a:off x="3118477" y="4822494"/>
            <a:ext cx="2865120" cy="1231106"/>
          </a:xfrm>
          <a:prstGeom prst="rect">
            <a:avLst/>
          </a:prstGeom>
          <a:noFill/>
        </p:spPr>
        <p:txBody>
          <a:bodyPr wrap="square" lIns="91440" tIns="45720" rIns="91440" bIns="45720" anchor="t">
            <a:spAutoFit/>
          </a:bodyPr>
          <a:lstStyle/>
          <a:p>
            <a:r>
              <a:rPr lang="en-US" sz="2000" b="1">
                <a:ln>
                  <a:solidFill>
                    <a:prstClr val="black">
                      <a:lumMod val="75000"/>
                      <a:lumOff val="25000"/>
                      <a:alpha val="10000"/>
                    </a:prstClr>
                  </a:solidFill>
                </a:ln>
                <a:effectLst>
                  <a:outerShdw blurRad="9525" dist="25400" dir="14640000" algn="tl" rotWithShape="0">
                    <a:prstClr val="black">
                      <a:alpha val="30000"/>
                    </a:prstClr>
                  </a:outerShdw>
                </a:effectLst>
              </a:rPr>
              <a:t>Michael Shepard</a:t>
            </a:r>
          </a:p>
          <a:p>
            <a:r>
              <a:rPr lang="en-US">
                <a:ln>
                  <a:solidFill>
                    <a:prstClr val="black">
                      <a:lumMod val="75000"/>
                      <a:lumOff val="25000"/>
                      <a:alpha val="10000"/>
                    </a:prstClr>
                  </a:solidFill>
                </a:ln>
                <a:effectLst>
                  <a:outerShdw blurRad="9525" dist="25400" dir="14640000" algn="tl" rotWithShape="0">
                    <a:prstClr val="black">
                      <a:alpha val="30000"/>
                    </a:prstClr>
                  </a:outerShdw>
                </a:effectLst>
              </a:rPr>
              <a:t>Scribe</a:t>
            </a:r>
          </a:p>
          <a:p>
            <a:r>
              <a:rPr lang="en-US">
                <a:ln>
                  <a:solidFill>
                    <a:prstClr val="black">
                      <a:lumMod val="75000"/>
                      <a:lumOff val="25000"/>
                      <a:alpha val="10000"/>
                    </a:prstClr>
                  </a:solidFill>
                </a:ln>
                <a:effectLst>
                  <a:outerShdw blurRad="9525" dist="25400" dir="14640000" algn="tl" rotWithShape="0">
                    <a:prstClr val="black">
                      <a:alpha val="30000"/>
                    </a:prstClr>
                  </a:outerShdw>
                </a:effectLst>
              </a:rPr>
              <a:t>Alternate: Purchasing Lead</a:t>
            </a:r>
          </a:p>
          <a:p>
            <a:r>
              <a:rPr lang="en-US">
                <a:ln>
                  <a:solidFill>
                    <a:prstClr val="black">
                      <a:lumMod val="75000"/>
                      <a:lumOff val="25000"/>
                      <a:alpha val="10000"/>
                    </a:prstClr>
                  </a:solidFill>
                </a:ln>
                <a:effectLst>
                  <a:outerShdw blurRad="9525" dist="25400" dir="14640000" algn="tl" rotWithShape="0">
                    <a:prstClr val="black">
                      <a:alpha val="30000"/>
                    </a:prstClr>
                  </a:outerShdw>
                </a:effectLst>
              </a:rPr>
              <a:t>Electrical Engineering</a:t>
            </a:r>
          </a:p>
        </p:txBody>
      </p:sp>
      <p:sp>
        <p:nvSpPr>
          <p:cNvPr id="9" name="TextBox 8">
            <a:extLst>
              <a:ext uri="{FF2B5EF4-FFF2-40B4-BE49-F238E27FC236}">
                <a16:creationId xmlns:a16="http://schemas.microsoft.com/office/drawing/2014/main" id="{297B272C-3306-443F-A86C-50C6260CCB9B}"/>
              </a:ext>
            </a:extLst>
          </p:cNvPr>
          <p:cNvSpPr txBox="1"/>
          <p:nvPr/>
        </p:nvSpPr>
        <p:spPr>
          <a:xfrm>
            <a:off x="5311140" y="1790918"/>
            <a:ext cx="2478326" cy="1231106"/>
          </a:xfrm>
          <a:prstGeom prst="rect">
            <a:avLst/>
          </a:prstGeom>
          <a:noFill/>
        </p:spPr>
        <p:txBody>
          <a:bodyPr wrap="square" lIns="91440" tIns="45720" rIns="91440" bIns="45720" anchor="t">
            <a:spAutoFit/>
          </a:bodyPr>
          <a:lstStyle/>
          <a:p>
            <a:r>
              <a:rPr lang="en-US" sz="2000" b="1">
                <a:ln>
                  <a:solidFill>
                    <a:prstClr val="black">
                      <a:lumMod val="75000"/>
                      <a:lumOff val="25000"/>
                      <a:alpha val="10000"/>
                    </a:prstClr>
                  </a:solidFill>
                </a:ln>
                <a:effectLst>
                  <a:outerShdw blurRad="9525" dist="25400" dir="14640000" algn="tl" rotWithShape="0">
                    <a:prstClr val="black">
                      <a:alpha val="30000"/>
                    </a:prstClr>
                  </a:outerShdw>
                </a:effectLst>
              </a:rPr>
              <a:t>Adeola Okeowo</a:t>
            </a:r>
          </a:p>
          <a:p>
            <a:r>
              <a:rPr lang="en-US">
                <a:ln>
                  <a:solidFill>
                    <a:prstClr val="black">
                      <a:lumMod val="75000"/>
                      <a:lumOff val="25000"/>
                      <a:alpha val="10000"/>
                    </a:prstClr>
                  </a:solidFill>
                </a:ln>
                <a:effectLst>
                  <a:outerShdw blurRad="38100" dist="38100" dir="2700000" algn="tl">
                    <a:srgbClr val="000000">
                      <a:alpha val="43137"/>
                    </a:srgbClr>
                  </a:outerShdw>
                </a:effectLst>
              </a:rPr>
              <a:t>Data Analyst</a:t>
            </a:r>
            <a:endParaRPr lang="en-US">
              <a:effectLst>
                <a:outerShdw blurRad="38100" dist="38100" dir="2700000" algn="tl">
                  <a:srgbClr val="000000">
                    <a:alpha val="43137"/>
                  </a:srgbClr>
                </a:outerShdw>
              </a:effectLst>
            </a:endParaRPr>
          </a:p>
          <a:p>
            <a:r>
              <a:rPr lang="en-US">
                <a:effectLst>
                  <a:outerShdw blurRad="38100" dist="38100" dir="2700000" algn="tl">
                    <a:srgbClr val="000000">
                      <a:alpha val="43137"/>
                    </a:srgbClr>
                  </a:outerShdw>
                </a:effectLst>
              </a:rPr>
              <a:t>Alternate: Scribe</a:t>
            </a:r>
          </a:p>
          <a:p>
            <a:r>
              <a:rPr lang="en-US">
                <a:effectLst>
                  <a:outerShdw blurRad="38100" dist="38100" dir="2700000" algn="tl">
                    <a:srgbClr val="000000">
                      <a:alpha val="43137"/>
                    </a:srgbClr>
                  </a:outerShdw>
                </a:effectLst>
              </a:rPr>
              <a:t>Electrical Engineering</a:t>
            </a:r>
          </a:p>
        </p:txBody>
      </p:sp>
      <p:sp>
        <p:nvSpPr>
          <p:cNvPr id="2" name="TextBox 1">
            <a:extLst>
              <a:ext uri="{FF2B5EF4-FFF2-40B4-BE49-F238E27FC236}">
                <a16:creationId xmlns:a16="http://schemas.microsoft.com/office/drawing/2014/main" id="{053EF7CC-6876-4294-82B2-7B86BCB1A482}"/>
              </a:ext>
            </a:extLst>
          </p:cNvPr>
          <p:cNvSpPr txBox="1"/>
          <p:nvPr/>
        </p:nvSpPr>
        <p:spPr>
          <a:xfrm>
            <a:off x="9314515" y="1824165"/>
            <a:ext cx="2435958" cy="1231106"/>
          </a:xfrm>
          <a:prstGeom prst="rect">
            <a:avLst/>
          </a:prstGeom>
          <a:noFill/>
        </p:spPr>
        <p:txBody>
          <a:bodyPr wrap="square" rtlCol="0">
            <a:spAutoFit/>
          </a:bodyPr>
          <a:lstStyle/>
          <a:p>
            <a:r>
              <a:rPr lang="en-US" sz="2000" b="1">
                <a:effectLst>
                  <a:outerShdw blurRad="38100" dist="38100" dir="2700000" algn="tl">
                    <a:srgbClr val="000000">
                      <a:alpha val="43137"/>
                    </a:srgbClr>
                  </a:outerShdw>
                </a:effectLst>
              </a:rPr>
              <a:t>Trevor Johnson</a:t>
            </a:r>
          </a:p>
          <a:p>
            <a:r>
              <a:rPr lang="en-US">
                <a:effectLst>
                  <a:outerShdw blurRad="38100" dist="38100" dir="2700000" algn="tl">
                    <a:srgbClr val="000000">
                      <a:alpha val="43137"/>
                    </a:srgbClr>
                  </a:outerShdw>
                </a:effectLst>
              </a:rPr>
              <a:t>Software Developer</a:t>
            </a:r>
          </a:p>
          <a:p>
            <a:r>
              <a:rPr lang="en-US">
                <a:effectLst>
                  <a:outerShdw blurRad="38100" dist="38100" dir="2700000" algn="tl">
                    <a:srgbClr val="000000">
                      <a:alpha val="43137"/>
                    </a:srgbClr>
                  </a:outerShdw>
                </a:effectLst>
              </a:rPr>
              <a:t>Alternate: Team Lead</a:t>
            </a:r>
          </a:p>
          <a:p>
            <a:r>
              <a:rPr lang="en-US">
                <a:effectLst>
                  <a:outerShdw blurRad="38100" dist="38100" dir="2700000" algn="tl">
                    <a:srgbClr val="000000">
                      <a:alpha val="43137"/>
                    </a:srgbClr>
                  </a:outerShdw>
                </a:effectLst>
              </a:rPr>
              <a:t>Electrical Engineering </a:t>
            </a:r>
          </a:p>
        </p:txBody>
      </p:sp>
      <p:sp>
        <p:nvSpPr>
          <p:cNvPr id="4" name="TextBox 3">
            <a:extLst>
              <a:ext uri="{FF2B5EF4-FFF2-40B4-BE49-F238E27FC236}">
                <a16:creationId xmlns:a16="http://schemas.microsoft.com/office/drawing/2014/main" id="{E2D1056B-5D65-4C88-8ECE-48A8F1901D9D}"/>
              </a:ext>
            </a:extLst>
          </p:cNvPr>
          <p:cNvSpPr txBox="1"/>
          <p:nvPr/>
        </p:nvSpPr>
        <p:spPr>
          <a:xfrm>
            <a:off x="7335163" y="4974996"/>
            <a:ext cx="255455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a:effectLst>
                  <a:outerShdw blurRad="38100" dist="38100" dir="2700000" algn="tl">
                    <a:srgbClr val="000000">
                      <a:alpha val="43137"/>
                    </a:srgbClr>
                  </a:outerShdw>
                </a:effectLst>
              </a:rPr>
              <a:t>Osesiye Ayeni</a:t>
            </a:r>
          </a:p>
          <a:p>
            <a:r>
              <a:rPr lang="en-US">
                <a:effectLst>
                  <a:outerShdw blurRad="38100" dist="38100" dir="2700000" algn="tl">
                    <a:srgbClr val="000000">
                      <a:alpha val="43137"/>
                    </a:srgbClr>
                  </a:outerShdw>
                </a:effectLst>
              </a:rPr>
              <a:t>Test Lead</a:t>
            </a:r>
          </a:p>
          <a:p>
            <a:r>
              <a:rPr lang="en-US">
                <a:effectLst>
                  <a:outerShdw blurRad="38100" dist="38100" dir="2700000" algn="tl">
                    <a:srgbClr val="000000">
                      <a:alpha val="43137"/>
                    </a:srgbClr>
                  </a:outerShdw>
                </a:effectLst>
              </a:rPr>
              <a:t>Alternate: Data Analyst</a:t>
            </a:r>
          </a:p>
          <a:p>
            <a:r>
              <a:rPr lang="en-US">
                <a:effectLst>
                  <a:outerShdw blurRad="38100" dist="38100" dir="2700000" algn="tl">
                    <a:srgbClr val="000000">
                      <a:alpha val="43137"/>
                    </a:srgbClr>
                  </a:outerShdw>
                </a:effectLst>
              </a:rPr>
              <a:t>Electrical Engineering</a:t>
            </a:r>
          </a:p>
        </p:txBody>
      </p:sp>
      <p:pic>
        <p:nvPicPr>
          <p:cNvPr id="6" name="Picture 5">
            <a:extLst>
              <a:ext uri="{FF2B5EF4-FFF2-40B4-BE49-F238E27FC236}">
                <a16:creationId xmlns:a16="http://schemas.microsoft.com/office/drawing/2014/main" id="{5188B7E1-C3EC-484B-A915-C267C03E1859}"/>
              </a:ext>
            </a:extLst>
          </p:cNvPr>
          <p:cNvPicPr>
            <a:picLocks noChangeAspect="1"/>
          </p:cNvPicPr>
          <p:nvPr/>
        </p:nvPicPr>
        <p:blipFill>
          <a:blip r:embed="rId2"/>
          <a:stretch>
            <a:fillRect/>
          </a:stretch>
        </p:blipFill>
        <p:spPr>
          <a:xfrm>
            <a:off x="784860" y="2984218"/>
            <a:ext cx="1759556" cy="1838278"/>
          </a:xfrm>
          <a:prstGeom prst="rect">
            <a:avLst/>
          </a:prstGeom>
        </p:spPr>
      </p:pic>
      <p:pic>
        <p:nvPicPr>
          <p:cNvPr id="10" name="Picture 9" descr="A picture containing wall, person, indoor, sofa&#10;&#10;Description automatically generated">
            <a:extLst>
              <a:ext uri="{FF2B5EF4-FFF2-40B4-BE49-F238E27FC236}">
                <a16:creationId xmlns:a16="http://schemas.microsoft.com/office/drawing/2014/main" id="{2469197E-7F50-4F8B-95E5-0153C41E5C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217"/>
          <a:stretch/>
        </p:blipFill>
        <p:spPr>
          <a:xfrm rot="16200000">
            <a:off x="9508603" y="3059897"/>
            <a:ext cx="1820005" cy="1928430"/>
          </a:xfrm>
          <a:prstGeom prst="rect">
            <a:avLst/>
          </a:prstGeom>
        </p:spPr>
      </p:pic>
      <p:pic>
        <p:nvPicPr>
          <p:cNvPr id="8" name="Picture 10">
            <a:extLst>
              <a:ext uri="{FF2B5EF4-FFF2-40B4-BE49-F238E27FC236}">
                <a16:creationId xmlns:a16="http://schemas.microsoft.com/office/drawing/2014/main" id="{B8B5A395-3FC3-45B2-96B6-59CD5ECE788C}"/>
              </a:ext>
            </a:extLst>
          </p:cNvPr>
          <p:cNvPicPr>
            <a:picLocks noChangeAspect="1"/>
          </p:cNvPicPr>
          <p:nvPr/>
        </p:nvPicPr>
        <p:blipFill rotWithShape="1">
          <a:blip r:embed="rId4"/>
          <a:srcRect t="20874"/>
          <a:stretch/>
        </p:blipFill>
        <p:spPr>
          <a:xfrm>
            <a:off x="3316910" y="2958001"/>
            <a:ext cx="1411847" cy="1864493"/>
          </a:xfrm>
          <a:prstGeom prst="rect">
            <a:avLst/>
          </a:prstGeom>
        </p:spPr>
      </p:pic>
      <p:pic>
        <p:nvPicPr>
          <p:cNvPr id="11" name="Picture 11">
            <a:extLst>
              <a:ext uri="{FF2B5EF4-FFF2-40B4-BE49-F238E27FC236}">
                <a16:creationId xmlns:a16="http://schemas.microsoft.com/office/drawing/2014/main" id="{0E965B61-D736-48A7-BDC0-DA9FACAA1B68}"/>
              </a:ext>
            </a:extLst>
          </p:cNvPr>
          <p:cNvPicPr>
            <a:picLocks noChangeAspect="1"/>
          </p:cNvPicPr>
          <p:nvPr/>
        </p:nvPicPr>
        <p:blipFill>
          <a:blip r:embed="rId5"/>
          <a:stretch>
            <a:fillRect/>
          </a:stretch>
        </p:blipFill>
        <p:spPr>
          <a:xfrm>
            <a:off x="7367287" y="3164143"/>
            <a:ext cx="1564258" cy="1845540"/>
          </a:xfrm>
          <a:prstGeom prst="rect">
            <a:avLst/>
          </a:prstGeom>
        </p:spPr>
      </p:pic>
      <p:pic>
        <p:nvPicPr>
          <p:cNvPr id="13" name="Picture 13" descr="A person taking a selfie&#10;&#10;Description automatically generated">
            <a:extLst>
              <a:ext uri="{FF2B5EF4-FFF2-40B4-BE49-F238E27FC236}">
                <a16:creationId xmlns:a16="http://schemas.microsoft.com/office/drawing/2014/main" id="{C2B66985-2EE6-4561-A8F4-AC0EEC2C1A3E}"/>
              </a:ext>
            </a:extLst>
          </p:cNvPr>
          <p:cNvPicPr>
            <a:picLocks noChangeAspect="1"/>
          </p:cNvPicPr>
          <p:nvPr/>
        </p:nvPicPr>
        <p:blipFill rotWithShape="1">
          <a:blip r:embed="rId6"/>
          <a:srcRect b="3135"/>
          <a:stretch/>
        </p:blipFill>
        <p:spPr>
          <a:xfrm>
            <a:off x="5467284" y="2985460"/>
            <a:ext cx="1405935" cy="2152597"/>
          </a:xfrm>
          <a:prstGeom prst="rect">
            <a:avLst/>
          </a:prstGeom>
        </p:spPr>
      </p:pic>
      <p:sp>
        <p:nvSpPr>
          <p:cNvPr id="12" name="Slide Number Placeholder 11">
            <a:extLst>
              <a:ext uri="{FF2B5EF4-FFF2-40B4-BE49-F238E27FC236}">
                <a16:creationId xmlns:a16="http://schemas.microsoft.com/office/drawing/2014/main" id="{FBAF0EA9-66BE-406B-ADE1-003DD5790B91}"/>
              </a:ext>
            </a:extLst>
          </p:cNvPr>
          <p:cNvSpPr>
            <a:spLocks noGrp="1"/>
          </p:cNvSpPr>
          <p:nvPr>
            <p:ph type="sldNum" sz="quarter" idx="12"/>
          </p:nvPr>
        </p:nvSpPr>
        <p:spPr/>
        <p:txBody>
          <a:bodyPr/>
          <a:lstStyle/>
          <a:p>
            <a:fld id="{F6CA64EC-00A2-499D-9F8E-1DDF2D586606}" type="slidenum">
              <a:rPr lang="en-US" sz="1800" smtClean="0">
                <a:solidFill>
                  <a:schemeClr val="bg1"/>
                </a:solidFill>
              </a:rPr>
              <a:t>27</a:t>
            </a:fld>
            <a:endParaRPr lang="en-US" sz="1800">
              <a:solidFill>
                <a:schemeClr val="bg1"/>
              </a:solidFill>
            </a:endParaRPr>
          </a:p>
        </p:txBody>
      </p:sp>
    </p:spTree>
    <p:extLst>
      <p:ext uri="{BB962C8B-B14F-4D97-AF65-F5344CB8AC3E}">
        <p14:creationId xmlns:p14="http://schemas.microsoft.com/office/powerpoint/2010/main" val="687309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70BA40-2288-4FBB-8FA1-4C595CFD149F}"/>
              </a:ext>
            </a:extLst>
          </p:cNvPr>
          <p:cNvSpPr>
            <a:spLocks noGrp="1"/>
          </p:cNvSpPr>
          <p:nvPr>
            <p:ph idx="1"/>
          </p:nvPr>
        </p:nvSpPr>
        <p:spPr>
          <a:xfrm>
            <a:off x="838200" y="355600"/>
            <a:ext cx="10515600" cy="5821363"/>
          </a:xfrm>
        </p:spPr>
        <p:txBody>
          <a:bodyPr vert="horz" lIns="91440" tIns="45720" rIns="91440" bIns="45720" rtlCol="0" anchor="t">
            <a:noAutofit/>
          </a:bodyPr>
          <a:lstStyle/>
          <a:p>
            <a:pPr marL="0" indent="0">
              <a:buNone/>
            </a:pPr>
            <a:r>
              <a:rPr lang="en-US" sz="2400" b="1">
                <a:latin typeface="Time New Romans "/>
              </a:rPr>
              <a:t>Mission Statement</a:t>
            </a:r>
            <a:r>
              <a:rPr lang="en-US" sz="2400">
                <a:latin typeface="Time New Romans "/>
              </a:rPr>
              <a:t>: </a:t>
            </a:r>
          </a:p>
          <a:p>
            <a:r>
              <a:rPr lang="en-US" sz="2400" b="0" i="0" u="none" strike="noStrike">
                <a:solidFill>
                  <a:srgbClr val="000000"/>
                </a:solidFill>
                <a:effectLst/>
                <a:latin typeface="Time New Romans "/>
              </a:rPr>
              <a:t>The main goal of this project is to create </a:t>
            </a:r>
            <a:r>
              <a:rPr lang="en-US" sz="2400">
                <a:solidFill>
                  <a:srgbClr val="000000"/>
                </a:solidFill>
                <a:latin typeface="Time New Romans "/>
              </a:rPr>
              <a:t>an affordable</a:t>
            </a:r>
            <a:r>
              <a:rPr lang="en-US" sz="2400" b="0" i="0" u="none" strike="noStrike">
                <a:solidFill>
                  <a:srgbClr val="000000"/>
                </a:solidFill>
                <a:effectLst/>
                <a:latin typeface="Time New Romans "/>
              </a:rPr>
              <a:t>,</a:t>
            </a:r>
            <a:r>
              <a:rPr lang="en-US" sz="2400">
                <a:solidFill>
                  <a:srgbClr val="000000"/>
                </a:solidFill>
                <a:latin typeface="Time New Romans "/>
              </a:rPr>
              <a:t> </a:t>
            </a:r>
            <a:r>
              <a:rPr lang="en-US" sz="2400" b="0" i="0" u="none" strike="noStrike">
                <a:solidFill>
                  <a:srgbClr val="000000"/>
                </a:solidFill>
                <a:effectLst/>
                <a:latin typeface="Time New Romans "/>
              </a:rPr>
              <a:t>robust, and </a:t>
            </a:r>
            <a:r>
              <a:rPr lang="en-US" sz="2400">
                <a:solidFill>
                  <a:srgbClr val="000000"/>
                </a:solidFill>
                <a:latin typeface="Time New Romans "/>
              </a:rPr>
              <a:t> </a:t>
            </a:r>
            <a:r>
              <a:rPr lang="en-US" sz="2400" b="0" i="0" u="none" strike="noStrike">
                <a:solidFill>
                  <a:srgbClr val="000000"/>
                </a:solidFill>
                <a:effectLst/>
                <a:latin typeface="Time New Romans "/>
              </a:rPr>
              <a:t>effective</a:t>
            </a:r>
            <a:r>
              <a:rPr lang="en-US" sz="2400">
                <a:solidFill>
                  <a:srgbClr val="000000"/>
                </a:solidFill>
                <a:latin typeface="Time New Romans "/>
              </a:rPr>
              <a:t> </a:t>
            </a:r>
            <a:r>
              <a:rPr lang="en-US" sz="2400" b="0" i="0" u="none" strike="noStrike">
                <a:solidFill>
                  <a:srgbClr val="000000"/>
                </a:solidFill>
                <a:effectLst/>
                <a:latin typeface="Time New Romans "/>
              </a:rPr>
              <a:t>solution </a:t>
            </a:r>
            <a:r>
              <a:rPr lang="en-US" sz="2400">
                <a:solidFill>
                  <a:srgbClr val="000000"/>
                </a:solidFill>
                <a:latin typeface="Time New Romans "/>
              </a:rPr>
              <a:t> </a:t>
            </a:r>
            <a:r>
              <a:rPr lang="en-US" sz="2400" b="0" i="0" u="none" strike="noStrike">
                <a:solidFill>
                  <a:srgbClr val="000000"/>
                </a:solidFill>
                <a:effectLst/>
                <a:latin typeface="Time New Romans "/>
              </a:rPr>
              <a:t>to locate special-needs individuals by investigating viability, performing a feasibility study, and implementing geo-location-based technology in a LoRaWAN (Long Range Wide Area Network) platform.</a:t>
            </a:r>
            <a:endParaRPr lang="en-US" sz="2400">
              <a:latin typeface="Time New Romans "/>
            </a:endParaRPr>
          </a:p>
          <a:p>
            <a:pPr marL="0" indent="0">
              <a:buNone/>
            </a:pPr>
            <a:r>
              <a:rPr lang="en-US" sz="2400" b="1">
                <a:latin typeface="Time New Romans "/>
              </a:rPr>
              <a:t>Target Audience:</a:t>
            </a:r>
          </a:p>
          <a:p>
            <a:r>
              <a:rPr lang="en-US" sz="2400">
                <a:latin typeface="Time New Romans "/>
              </a:rPr>
              <a:t> Parents/Care-givers of special need Individual </a:t>
            </a:r>
          </a:p>
          <a:p>
            <a:pPr marL="0" indent="0">
              <a:buNone/>
            </a:pPr>
            <a:r>
              <a:rPr lang="en" sz="2600" b="1">
                <a:latin typeface="Time New Romans "/>
                <a:ea typeface="+mn-lt"/>
                <a:cs typeface="+mn-lt"/>
              </a:rPr>
              <a:t>Problem Statement: </a:t>
            </a:r>
          </a:p>
          <a:p>
            <a:r>
              <a:rPr lang="en-US" sz="2400" b="0" i="0" u="none" strike="noStrike">
                <a:solidFill>
                  <a:srgbClr val="000000"/>
                </a:solidFill>
                <a:effectLst/>
                <a:latin typeface="Time New Romans "/>
              </a:rPr>
              <a:t>One of the major concerns of caregivers who tend to special needs individuals is how to find an affordable solution to prevent them from wandering from their safe environment. According to statistics, "roughly 50 percent of children between the ages of 4 and 10 with autism wander at some point. More than half of these wandering children go missing – often into dangerous situations." (autismspeaks.org) </a:t>
            </a:r>
            <a:endParaRPr lang="en-US" sz="2400">
              <a:latin typeface="Time New Romans "/>
            </a:endParaRPr>
          </a:p>
        </p:txBody>
      </p:sp>
      <p:sp>
        <p:nvSpPr>
          <p:cNvPr id="2" name="Slide Number Placeholder 1">
            <a:extLst>
              <a:ext uri="{FF2B5EF4-FFF2-40B4-BE49-F238E27FC236}">
                <a16:creationId xmlns:a16="http://schemas.microsoft.com/office/drawing/2014/main" id="{40E83032-9045-4C02-BD43-BA10E23FFCF4}"/>
              </a:ext>
            </a:extLst>
          </p:cNvPr>
          <p:cNvSpPr>
            <a:spLocks noGrp="1"/>
          </p:cNvSpPr>
          <p:nvPr>
            <p:ph type="sldNum" sz="quarter" idx="12"/>
          </p:nvPr>
        </p:nvSpPr>
        <p:spPr>
          <a:xfrm>
            <a:off x="8610600" y="6319837"/>
            <a:ext cx="2743200" cy="365125"/>
          </a:xfrm>
        </p:spPr>
        <p:txBody>
          <a:bodyPr/>
          <a:lstStyle/>
          <a:p>
            <a:fld id="{F6CA64EC-00A2-499D-9F8E-1DDF2D586606}" type="slidenum">
              <a:rPr lang="en-US" sz="1800" smtClean="0">
                <a:solidFill>
                  <a:schemeClr val="bg1"/>
                </a:solidFill>
              </a:rPr>
              <a:t>28</a:t>
            </a:fld>
            <a:endParaRPr lang="en-US">
              <a:solidFill>
                <a:schemeClr val="bg1"/>
              </a:solidFill>
            </a:endParaRPr>
          </a:p>
        </p:txBody>
      </p:sp>
    </p:spTree>
    <p:extLst>
      <p:ext uri="{BB962C8B-B14F-4D97-AF65-F5344CB8AC3E}">
        <p14:creationId xmlns:p14="http://schemas.microsoft.com/office/powerpoint/2010/main" val="3611912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099B-F9F6-4453-9F94-C5D3E146329A}"/>
              </a:ext>
            </a:extLst>
          </p:cNvPr>
          <p:cNvSpPr>
            <a:spLocks noGrp="1"/>
          </p:cNvSpPr>
          <p:nvPr>
            <p:ph type="title"/>
          </p:nvPr>
        </p:nvSpPr>
        <p:spPr/>
        <p:txBody>
          <a:bodyPr/>
          <a:lstStyle/>
          <a:p>
            <a:pPr algn="ctr"/>
            <a:r>
              <a:rPr lang="en-US" b="1">
                <a:latin typeface="Time New Romans "/>
              </a:rPr>
              <a:t>Prospective Plan</a:t>
            </a:r>
          </a:p>
        </p:txBody>
      </p:sp>
      <p:sp>
        <p:nvSpPr>
          <p:cNvPr id="3" name="Content Placeholder 2">
            <a:extLst>
              <a:ext uri="{FF2B5EF4-FFF2-40B4-BE49-F238E27FC236}">
                <a16:creationId xmlns:a16="http://schemas.microsoft.com/office/drawing/2014/main" id="{40396917-67FD-483F-9DE7-3C531C4BAB32}"/>
              </a:ext>
            </a:extLst>
          </p:cNvPr>
          <p:cNvSpPr>
            <a:spLocks noGrp="1"/>
          </p:cNvSpPr>
          <p:nvPr>
            <p:ph idx="1"/>
          </p:nvPr>
        </p:nvSpPr>
        <p:spPr>
          <a:xfrm>
            <a:off x="838200" y="1471942"/>
            <a:ext cx="10515600" cy="4351338"/>
          </a:xfrm>
        </p:spPr>
        <p:txBody>
          <a:bodyPr vert="horz" lIns="91440" tIns="45720" rIns="91440" bIns="45720" rtlCol="0" anchor="t">
            <a:normAutofit fontScale="92500"/>
          </a:bodyPr>
          <a:lstStyle/>
          <a:p>
            <a:pPr marL="0" indent="0">
              <a:spcAft>
                <a:spcPts val="600"/>
              </a:spcAft>
              <a:buNone/>
            </a:pPr>
            <a:r>
              <a:rPr lang="en-US" sz="2800" b="1">
                <a:latin typeface="Time New Romans "/>
                <a:ea typeface="+mn-lt"/>
                <a:cs typeface="+mn-lt"/>
              </a:rPr>
              <a:t>Budget: </a:t>
            </a:r>
            <a:endParaRPr lang="en-US" sz="2800">
              <a:latin typeface="Time New Romans "/>
              <a:ea typeface="+mn-lt"/>
              <a:cs typeface="+mn-lt"/>
            </a:endParaRPr>
          </a:p>
          <a:p>
            <a:pPr marL="342900" indent="-342900">
              <a:spcAft>
                <a:spcPts val="600"/>
              </a:spcAft>
              <a:buFont typeface="Arial,Sans-Serif"/>
              <a:buChar char="•"/>
            </a:pPr>
            <a:r>
              <a:rPr lang="en-US" sz="2800">
                <a:latin typeface="Time New Romans "/>
                <a:ea typeface="+mn-lt"/>
                <a:cs typeface="+mn-lt"/>
              </a:rPr>
              <a:t>Project Budget: $</a:t>
            </a:r>
            <a:r>
              <a:rPr lang="en-US">
                <a:latin typeface="Time New Romans "/>
                <a:ea typeface="+mn-lt"/>
                <a:cs typeface="+mn-lt"/>
              </a:rPr>
              <a:t> 500.00</a:t>
            </a:r>
            <a:endParaRPr lang="en-US" sz="2800">
              <a:latin typeface="Time New Romans "/>
              <a:ea typeface="+mn-lt"/>
              <a:cs typeface="+mn-lt"/>
            </a:endParaRPr>
          </a:p>
          <a:p>
            <a:pPr marL="342900" indent="-342900">
              <a:spcAft>
                <a:spcPts val="600"/>
              </a:spcAft>
              <a:buFont typeface="Arial,Sans-Serif"/>
              <a:buChar char="•"/>
            </a:pPr>
            <a:r>
              <a:rPr lang="en-US" sz="2800">
                <a:latin typeface="Time New Romans "/>
                <a:ea typeface="+mn-lt"/>
                <a:cs typeface="+mn-lt"/>
              </a:rPr>
              <a:t>Amount Spent: $</a:t>
            </a:r>
            <a:r>
              <a:rPr lang="en-US">
                <a:latin typeface="Time New Romans "/>
                <a:ea typeface="+mn-lt"/>
                <a:cs typeface="+mn-lt"/>
              </a:rPr>
              <a:t> 260.00</a:t>
            </a:r>
            <a:endParaRPr lang="en-US" sz="2800">
              <a:latin typeface="Time New Romans "/>
              <a:ea typeface="+mn-lt"/>
              <a:cs typeface="+mn-lt"/>
            </a:endParaRPr>
          </a:p>
          <a:p>
            <a:pPr marL="0" indent="0">
              <a:spcAft>
                <a:spcPts val="600"/>
              </a:spcAft>
              <a:buNone/>
            </a:pPr>
            <a:r>
              <a:rPr lang="en-US" sz="2800" b="1">
                <a:latin typeface="Time New Romans "/>
              </a:rPr>
              <a:t>Proposed Deliverables:</a:t>
            </a:r>
            <a:r>
              <a:rPr lang="en-US" b="1">
                <a:latin typeface="Time New Romans "/>
              </a:rPr>
              <a:t> </a:t>
            </a:r>
            <a:r>
              <a:rPr lang="en-US">
                <a:latin typeface="Time New Romans "/>
              </a:rPr>
              <a:t>Creating a LoRa IoT (Internet of Things) device for wireless data communications that will send a small amount of data over a long distance at a low data rate periodically. We will be using LoRa tracker which will transmit a signal to the LoRaWAN gateway. With the influence of Arduino programming, the gateway will convert the coordinates of the tracker’s location into a text message to be sent to a cellular device. </a:t>
            </a:r>
            <a:endParaRPr lang="en-US">
              <a:latin typeface="Time New Romans "/>
              <a:cs typeface="Calibri"/>
            </a:endParaRPr>
          </a:p>
          <a:p>
            <a:pPr marL="0" indent="0">
              <a:buNone/>
            </a:pPr>
            <a:endParaRPr lang="en-US"/>
          </a:p>
        </p:txBody>
      </p:sp>
      <p:sp>
        <p:nvSpPr>
          <p:cNvPr id="4" name="Slide Number Placeholder 3">
            <a:extLst>
              <a:ext uri="{FF2B5EF4-FFF2-40B4-BE49-F238E27FC236}">
                <a16:creationId xmlns:a16="http://schemas.microsoft.com/office/drawing/2014/main" id="{CCDA9729-B398-4F7F-AFEE-9E2858EE321B}"/>
              </a:ext>
            </a:extLst>
          </p:cNvPr>
          <p:cNvSpPr>
            <a:spLocks noGrp="1"/>
          </p:cNvSpPr>
          <p:nvPr>
            <p:ph type="sldNum" sz="quarter" idx="12"/>
          </p:nvPr>
        </p:nvSpPr>
        <p:spPr/>
        <p:txBody>
          <a:bodyPr/>
          <a:lstStyle/>
          <a:p>
            <a:fld id="{F6CA64EC-00A2-499D-9F8E-1DDF2D586606}" type="slidenum">
              <a:rPr lang="en-US" sz="1800" smtClean="0">
                <a:solidFill>
                  <a:schemeClr val="bg1"/>
                </a:solidFill>
              </a:rPr>
              <a:t>29</a:t>
            </a:fld>
            <a:endParaRPr lang="en-US" sz="1800">
              <a:solidFill>
                <a:schemeClr val="bg1"/>
              </a:solidFill>
            </a:endParaRPr>
          </a:p>
        </p:txBody>
      </p:sp>
    </p:spTree>
    <p:extLst>
      <p:ext uri="{BB962C8B-B14F-4D97-AF65-F5344CB8AC3E}">
        <p14:creationId xmlns:p14="http://schemas.microsoft.com/office/powerpoint/2010/main" val="313678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AE90C5-75F7-4CF6-89B5-3396B5FE07A9}"/>
              </a:ext>
            </a:extLst>
          </p:cNvPr>
          <p:cNvSpPr>
            <a:spLocks noGrp="1"/>
          </p:cNvSpPr>
          <p:nvPr>
            <p:ph idx="1"/>
          </p:nvPr>
        </p:nvSpPr>
        <p:spPr>
          <a:xfrm>
            <a:off x="838200" y="552449"/>
            <a:ext cx="10515600" cy="5986463"/>
          </a:xfrm>
        </p:spPr>
        <p:txBody>
          <a:bodyPr vert="horz" lIns="91440" tIns="45720" rIns="91440" bIns="45720" rtlCol="0" anchor="t">
            <a:normAutofit fontScale="62500" lnSpcReduction="20000"/>
          </a:bodyPr>
          <a:lstStyle/>
          <a:p>
            <a:pPr marL="0" indent="0">
              <a:buNone/>
            </a:pPr>
            <a:r>
              <a:rPr lang="en-US" sz="4100" b="1">
                <a:latin typeface="Time New Romans "/>
              </a:rPr>
              <a:t>Customer Requirements and Engineering Solutions:</a:t>
            </a:r>
          </a:p>
          <a:p>
            <a:r>
              <a:rPr lang="en-US" sz="3100">
                <a:latin typeface="Time New Romans "/>
              </a:rPr>
              <a:t>Reliable and consistent tracking system- Our solution is to effectively implement LoRaWAN technology.</a:t>
            </a:r>
          </a:p>
          <a:p>
            <a:r>
              <a:rPr lang="en-US" sz="3100">
                <a:latin typeface="Time New Romans "/>
              </a:rPr>
              <a:t>Alert system through notifications- Our solution is to implement geo fencing </a:t>
            </a:r>
          </a:p>
          <a:p>
            <a:r>
              <a:rPr lang="en-US" sz="3100">
                <a:latin typeface="Time New Romans "/>
              </a:rPr>
              <a:t>Mobile application interface should be user friendly- Our solution is an SMS alert as soon as the individual steps out the boundary.</a:t>
            </a:r>
          </a:p>
          <a:p>
            <a:r>
              <a:rPr lang="en-US" sz="3100">
                <a:latin typeface="Time New Romans "/>
              </a:rPr>
              <a:t>Lightweight/portable- Our solution Peripheral Interface Controller (PIC) will fit in case</a:t>
            </a:r>
          </a:p>
          <a:p>
            <a:r>
              <a:rPr lang="en-US" sz="3100">
                <a:latin typeface="Time New Romans "/>
              </a:rPr>
              <a:t>Low Cost and affordable – Our solution is implementing Internet of Things (IoT) to our system.</a:t>
            </a:r>
          </a:p>
          <a:p>
            <a:r>
              <a:rPr lang="en-US" sz="3100">
                <a:latin typeface="Time New Romans "/>
              </a:rPr>
              <a:t>Sufficient Battery life – Using LoRaWAN provides that for us. Battery should last up to at least a week.</a:t>
            </a:r>
          </a:p>
          <a:p>
            <a:pPr marL="0" indent="0">
              <a:buNone/>
            </a:pPr>
            <a:endParaRPr lang="en-US" sz="3100">
              <a:latin typeface="Time New Romans "/>
            </a:endParaRPr>
          </a:p>
          <a:p>
            <a:pPr marL="0" indent="0">
              <a:buNone/>
            </a:pPr>
            <a:r>
              <a:rPr lang="en-US" sz="4100" b="1">
                <a:latin typeface="Time New Romans "/>
              </a:rPr>
              <a:t>Major Constraints:</a:t>
            </a:r>
          </a:p>
          <a:p>
            <a:r>
              <a:rPr lang="en-US" sz="3100">
                <a:latin typeface="Time New Romans "/>
              </a:rPr>
              <a:t>Our group has basic knowledge on coding because we are all Electrical engineering majors.</a:t>
            </a:r>
          </a:p>
          <a:p>
            <a:r>
              <a:rPr lang="en-US" sz="3100">
                <a:latin typeface="Time New Romans "/>
              </a:rPr>
              <a:t>We are required to limit the number of features we put on the wristband to save power.</a:t>
            </a:r>
          </a:p>
          <a:p>
            <a:pPr marL="0" indent="0">
              <a:buNone/>
            </a:pPr>
            <a:endParaRPr lang="en-US" b="1">
              <a:solidFill>
                <a:srgbClr val="203864"/>
              </a:solidFill>
              <a:cs typeface="Calibri" panose="020F0502020204030204"/>
            </a:endParaRPr>
          </a:p>
          <a:p>
            <a:pPr marL="0" indent="0">
              <a:buNone/>
            </a:pPr>
            <a:endParaRPr lang="en-US">
              <a:cs typeface="Calibri" panose="020F0502020204030204"/>
            </a:endParaRPr>
          </a:p>
        </p:txBody>
      </p:sp>
      <p:sp>
        <p:nvSpPr>
          <p:cNvPr id="2" name="Slide Number Placeholder 1">
            <a:extLst>
              <a:ext uri="{FF2B5EF4-FFF2-40B4-BE49-F238E27FC236}">
                <a16:creationId xmlns:a16="http://schemas.microsoft.com/office/drawing/2014/main" id="{C13F4707-7206-4C4B-8B00-7C492B38F174}"/>
              </a:ext>
            </a:extLst>
          </p:cNvPr>
          <p:cNvSpPr>
            <a:spLocks noGrp="1"/>
          </p:cNvSpPr>
          <p:nvPr>
            <p:ph type="sldNum" sz="quarter" idx="12"/>
          </p:nvPr>
        </p:nvSpPr>
        <p:spPr/>
        <p:txBody>
          <a:bodyPr/>
          <a:lstStyle/>
          <a:p>
            <a:fld id="{F6CA64EC-00A2-499D-9F8E-1DDF2D586606}" type="slidenum">
              <a:rPr lang="en-US" sz="1800" smtClean="0">
                <a:solidFill>
                  <a:schemeClr val="bg1"/>
                </a:solidFill>
              </a:rPr>
              <a:t>30</a:t>
            </a:fld>
            <a:endParaRPr lang="en-US">
              <a:solidFill>
                <a:schemeClr val="bg1"/>
              </a:solidFill>
            </a:endParaRPr>
          </a:p>
        </p:txBody>
      </p:sp>
    </p:spTree>
    <p:extLst>
      <p:ext uri="{BB962C8B-B14F-4D97-AF65-F5344CB8AC3E}">
        <p14:creationId xmlns:p14="http://schemas.microsoft.com/office/powerpoint/2010/main" val="2231163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1EF5-8E69-40AA-BD44-5BDBDA87D4D0}"/>
              </a:ext>
            </a:extLst>
          </p:cNvPr>
          <p:cNvSpPr>
            <a:spLocks noGrp="1"/>
          </p:cNvSpPr>
          <p:nvPr>
            <p:ph type="title"/>
          </p:nvPr>
        </p:nvSpPr>
        <p:spPr>
          <a:xfrm>
            <a:off x="762000" y="108175"/>
            <a:ext cx="10515600" cy="1325563"/>
          </a:xfrm>
        </p:spPr>
        <p:txBody>
          <a:bodyPr/>
          <a:lstStyle/>
          <a:p>
            <a:pPr algn="ctr"/>
            <a:r>
              <a:rPr lang="en-US" sz="4400" b="1" kern="1200">
                <a:latin typeface="Time New Romans "/>
              </a:rPr>
              <a:t>Benefits</a:t>
            </a:r>
            <a:r>
              <a:rPr lang="en-US" b="1">
                <a:latin typeface="Time New Romans "/>
              </a:rPr>
              <a:t>/ Impacts</a:t>
            </a:r>
          </a:p>
        </p:txBody>
      </p:sp>
      <p:sp>
        <p:nvSpPr>
          <p:cNvPr id="3" name="Content Placeholder 2">
            <a:extLst>
              <a:ext uri="{FF2B5EF4-FFF2-40B4-BE49-F238E27FC236}">
                <a16:creationId xmlns:a16="http://schemas.microsoft.com/office/drawing/2014/main" id="{8021D435-B5CB-49F0-9391-098FB09CF2EC}"/>
              </a:ext>
            </a:extLst>
          </p:cNvPr>
          <p:cNvSpPr>
            <a:spLocks noGrp="1"/>
          </p:cNvSpPr>
          <p:nvPr>
            <p:ph idx="1"/>
          </p:nvPr>
        </p:nvSpPr>
        <p:spPr>
          <a:xfrm>
            <a:off x="762000" y="832872"/>
            <a:ext cx="10515600" cy="5888603"/>
          </a:xfrm>
        </p:spPr>
        <p:txBody>
          <a:bodyPr vert="horz" lIns="91440" tIns="45720" rIns="91440" bIns="45720" rtlCol="0" anchor="t">
            <a:normAutofit fontScale="40000" lnSpcReduction="20000"/>
          </a:bodyPr>
          <a:lstStyle/>
          <a:p>
            <a:pPr marL="0" indent="0">
              <a:lnSpc>
                <a:spcPct val="120000"/>
              </a:lnSpc>
              <a:spcAft>
                <a:spcPts val="200"/>
              </a:spcAft>
              <a:buNone/>
            </a:pPr>
            <a:r>
              <a:rPr lang="en-US" sz="6400" u="sng">
                <a:latin typeface="Time New Romans "/>
              </a:rPr>
              <a:t> Safety</a:t>
            </a:r>
            <a:r>
              <a:rPr lang="en-US" sz="6400">
                <a:latin typeface="Time New Romans "/>
              </a:rPr>
              <a:t>:</a:t>
            </a:r>
          </a:p>
          <a:p>
            <a:pPr>
              <a:lnSpc>
                <a:spcPct val="120000"/>
              </a:lnSpc>
              <a:spcBef>
                <a:spcPts val="0"/>
              </a:spcBef>
              <a:spcAft>
                <a:spcPts val="200"/>
              </a:spcAft>
            </a:pPr>
            <a:r>
              <a:rPr lang="en-US" sz="6400">
                <a:latin typeface="Time New Romans "/>
                <a:ea typeface="+mn-lt"/>
                <a:cs typeface="+mn-lt"/>
              </a:rPr>
              <a:t>This project will reduce the rates of elopement in autistic youth through the implementation of our device</a:t>
            </a:r>
          </a:p>
          <a:p>
            <a:pPr marL="0" indent="0">
              <a:lnSpc>
                <a:spcPct val="120000"/>
              </a:lnSpc>
              <a:spcAft>
                <a:spcPts val="200"/>
              </a:spcAft>
              <a:buNone/>
            </a:pPr>
            <a:r>
              <a:rPr lang="en-US" sz="6400" u="sng">
                <a:latin typeface="Time New Romans "/>
              </a:rPr>
              <a:t>Economical</a:t>
            </a:r>
            <a:r>
              <a:rPr lang="en-US" sz="6400">
                <a:latin typeface="Time New Romans "/>
              </a:rPr>
              <a:t>:</a:t>
            </a:r>
            <a:endParaRPr lang="en-US" sz="6400">
              <a:latin typeface="Time New Romans "/>
              <a:cs typeface="Calibri"/>
            </a:endParaRPr>
          </a:p>
          <a:p>
            <a:pPr>
              <a:lnSpc>
                <a:spcPct val="120000"/>
              </a:lnSpc>
              <a:spcBef>
                <a:spcPts val="0"/>
              </a:spcBef>
              <a:spcAft>
                <a:spcPts val="200"/>
              </a:spcAft>
            </a:pPr>
            <a:r>
              <a:rPr lang="en-US" sz="6400">
                <a:latin typeface="Time New Romans "/>
                <a:ea typeface="+mn-lt"/>
                <a:cs typeface="+mn-lt"/>
              </a:rPr>
              <a:t>Will be able to compete with high-tech tracking devices such as Apple or Samsung watches while being marketed at a low affordable cost. </a:t>
            </a:r>
          </a:p>
          <a:p>
            <a:pPr marL="0" indent="0">
              <a:lnSpc>
                <a:spcPct val="120000"/>
              </a:lnSpc>
              <a:spcAft>
                <a:spcPts val="200"/>
              </a:spcAft>
              <a:buNone/>
            </a:pPr>
            <a:r>
              <a:rPr lang="en-US" sz="6400" u="sng">
                <a:latin typeface="Time New Romans "/>
              </a:rPr>
              <a:t>Technical</a:t>
            </a:r>
            <a:r>
              <a:rPr lang="en-US" sz="6400">
                <a:latin typeface="Time New Romans "/>
              </a:rPr>
              <a:t>:</a:t>
            </a:r>
            <a:endParaRPr lang="en-US" sz="6400">
              <a:latin typeface="Time New Romans "/>
              <a:cs typeface="Calibri"/>
            </a:endParaRPr>
          </a:p>
          <a:p>
            <a:pPr>
              <a:lnSpc>
                <a:spcPct val="120000"/>
              </a:lnSpc>
              <a:spcBef>
                <a:spcPct val="20000"/>
              </a:spcBef>
              <a:spcAft>
                <a:spcPts val="200"/>
              </a:spcAft>
            </a:pPr>
            <a:r>
              <a:rPr lang="en-US" sz="6400">
                <a:latin typeface="Time New Romans "/>
                <a:cs typeface="Times New Roman"/>
              </a:rPr>
              <a:t>This device uses LoRaWAN/Cellular based technology which creates wider range of coverage.</a:t>
            </a:r>
            <a:endParaRPr lang="en-US" sz="6400">
              <a:latin typeface="Time New Romans "/>
              <a:ea typeface="+mn-lt"/>
              <a:cs typeface="+mn-lt"/>
            </a:endParaRPr>
          </a:p>
          <a:p>
            <a:pPr marL="0" indent="0">
              <a:lnSpc>
                <a:spcPct val="120000"/>
              </a:lnSpc>
              <a:spcBef>
                <a:spcPct val="20000"/>
              </a:spcBef>
              <a:spcAft>
                <a:spcPts val="200"/>
              </a:spcAft>
              <a:buNone/>
            </a:pPr>
            <a:r>
              <a:rPr lang="en-US" sz="6400" u="sng">
                <a:latin typeface="Time New Romans "/>
                <a:cs typeface="Times New Roman"/>
              </a:rPr>
              <a:t>Social: </a:t>
            </a:r>
          </a:p>
          <a:p>
            <a:pPr>
              <a:lnSpc>
                <a:spcPct val="120000"/>
              </a:lnSpc>
              <a:spcBef>
                <a:spcPct val="20000"/>
              </a:spcBef>
              <a:spcAft>
                <a:spcPts val="200"/>
              </a:spcAft>
            </a:pPr>
            <a:r>
              <a:rPr lang="en-US" sz="6400">
                <a:latin typeface="Time New Romans "/>
                <a:ea typeface="+mn-lt"/>
                <a:cs typeface="+mn-lt"/>
              </a:rPr>
              <a:t>This device will help reduce social isolation in autistic youth</a:t>
            </a:r>
          </a:p>
          <a:p>
            <a:pPr marL="0" indent="0">
              <a:lnSpc>
                <a:spcPct val="100000"/>
              </a:lnSpc>
              <a:spcBef>
                <a:spcPct val="20000"/>
              </a:spcBef>
              <a:spcAft>
                <a:spcPts val="600"/>
              </a:spcAft>
              <a:buNone/>
            </a:pPr>
            <a:endParaRPr lang="en-US" sz="1600">
              <a:ea typeface="+mn-lt"/>
              <a:cs typeface="+mn-lt"/>
            </a:endParaRPr>
          </a:p>
        </p:txBody>
      </p:sp>
      <p:sp>
        <p:nvSpPr>
          <p:cNvPr id="4" name="Slide Number Placeholder 3">
            <a:extLst>
              <a:ext uri="{FF2B5EF4-FFF2-40B4-BE49-F238E27FC236}">
                <a16:creationId xmlns:a16="http://schemas.microsoft.com/office/drawing/2014/main" id="{7628DA32-0A02-464D-A251-C3B49537F8A2}"/>
              </a:ext>
            </a:extLst>
          </p:cNvPr>
          <p:cNvSpPr>
            <a:spLocks noGrp="1"/>
          </p:cNvSpPr>
          <p:nvPr>
            <p:ph type="sldNum" sz="quarter" idx="12"/>
          </p:nvPr>
        </p:nvSpPr>
        <p:spPr/>
        <p:txBody>
          <a:bodyPr/>
          <a:lstStyle/>
          <a:p>
            <a:fld id="{F6CA64EC-00A2-499D-9F8E-1DDF2D586606}" type="slidenum">
              <a:rPr lang="en-US" sz="1800" smtClean="0">
                <a:solidFill>
                  <a:schemeClr val="bg1"/>
                </a:solidFill>
              </a:rPr>
              <a:t>31</a:t>
            </a:fld>
            <a:endParaRPr lang="en-US" sz="1800">
              <a:solidFill>
                <a:schemeClr val="bg1"/>
              </a:solidFill>
            </a:endParaRPr>
          </a:p>
        </p:txBody>
      </p:sp>
    </p:spTree>
    <p:extLst>
      <p:ext uri="{BB962C8B-B14F-4D97-AF65-F5344CB8AC3E}">
        <p14:creationId xmlns:p14="http://schemas.microsoft.com/office/powerpoint/2010/main" val="3111416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0969-ED5B-4DB9-A1C3-1C0B40B83D7F}"/>
              </a:ext>
            </a:extLst>
          </p:cNvPr>
          <p:cNvSpPr>
            <a:spLocks noGrp="1"/>
          </p:cNvSpPr>
          <p:nvPr>
            <p:ph type="title"/>
          </p:nvPr>
        </p:nvSpPr>
        <p:spPr>
          <a:xfrm>
            <a:off x="1245687" y="73086"/>
            <a:ext cx="9905998" cy="1478570"/>
          </a:xfrm>
        </p:spPr>
        <p:txBody>
          <a:bodyPr/>
          <a:lstStyle/>
          <a:p>
            <a:pPr algn="ctr"/>
            <a:r>
              <a:rPr lang="en-US" sz="4400" b="1" i="0">
                <a:effectLst/>
                <a:latin typeface="Time New Romans "/>
              </a:rPr>
              <a:t>Codes/Standards</a:t>
            </a:r>
            <a:endParaRPr lang="en-US" b="1"/>
          </a:p>
        </p:txBody>
      </p:sp>
      <p:sp>
        <p:nvSpPr>
          <p:cNvPr id="3" name="Content Placeholder 2">
            <a:extLst>
              <a:ext uri="{FF2B5EF4-FFF2-40B4-BE49-F238E27FC236}">
                <a16:creationId xmlns:a16="http://schemas.microsoft.com/office/drawing/2014/main" id="{8FAEF441-F3CD-42FF-8FB8-A091A88BBB92}"/>
              </a:ext>
            </a:extLst>
          </p:cNvPr>
          <p:cNvSpPr>
            <a:spLocks noGrp="1"/>
          </p:cNvSpPr>
          <p:nvPr>
            <p:ph idx="1"/>
          </p:nvPr>
        </p:nvSpPr>
        <p:spPr>
          <a:xfrm>
            <a:off x="508416" y="1306286"/>
            <a:ext cx="10515600" cy="4735740"/>
          </a:xfrm>
        </p:spPr>
        <p:txBody>
          <a:bodyPr vert="horz" lIns="91440" tIns="45720" rIns="91440" bIns="45720" rtlCol="0" anchor="t">
            <a:normAutofit/>
          </a:bodyPr>
          <a:lstStyle/>
          <a:p>
            <a:pPr>
              <a:lnSpc>
                <a:spcPct val="100000"/>
              </a:lnSpc>
            </a:pPr>
            <a:r>
              <a:rPr lang="en-US" sz="1800" u="sng">
                <a:latin typeface="Time New Romans "/>
                <a:sym typeface="Century Gothic"/>
              </a:rPr>
              <a:t>IEEE 7.6:</a:t>
            </a:r>
            <a:r>
              <a:rPr lang="en-US" sz="1800">
                <a:latin typeface="Time New Romans "/>
                <a:sym typeface="Century Gothic"/>
              </a:rPr>
              <a:t> IEEE Protection of the Public: To maintain public safety with the creation of our engineering devices</a:t>
            </a:r>
            <a:endParaRPr lang="en-US" sz="1800">
              <a:latin typeface="Time New Romans "/>
            </a:endParaRPr>
          </a:p>
          <a:p>
            <a:pPr>
              <a:lnSpc>
                <a:spcPct val="100000"/>
              </a:lnSpc>
            </a:pPr>
            <a:r>
              <a:rPr lang="en-US" sz="1800" u="sng">
                <a:latin typeface="Time New Romans "/>
                <a:sym typeface="Arial"/>
              </a:rPr>
              <a:t>IEEE 802.15.4:</a:t>
            </a:r>
            <a:r>
              <a:rPr lang="en-US" sz="1800">
                <a:latin typeface="Time New Romans "/>
                <a:sym typeface="Arial"/>
              </a:rPr>
              <a:t> IEEE standard for 1` operation of low-rate wireless personal area networks - implemented in the design of the creation of the wireless network aspect of the system</a:t>
            </a:r>
            <a:endParaRPr lang="en-US" sz="1800">
              <a:latin typeface="Time New Romans "/>
            </a:endParaRPr>
          </a:p>
          <a:p>
            <a:pPr>
              <a:lnSpc>
                <a:spcPct val="100000"/>
              </a:lnSpc>
            </a:pPr>
            <a:r>
              <a:rPr lang="en-US" sz="1800" u="sng">
                <a:latin typeface="Time New Romans "/>
                <a:sym typeface="Arial"/>
              </a:rPr>
              <a:t>IEEE 730-1998: </a:t>
            </a:r>
            <a:r>
              <a:rPr lang="en-US" sz="1800">
                <a:latin typeface="Time New Romans "/>
                <a:sym typeface="Arial"/>
              </a:rPr>
              <a:t>IEEE Standard for Software Quality Assurance Plans - Implemented briefly during improving the quality of our code through integration.</a:t>
            </a:r>
            <a:endParaRPr lang="en-US" sz="1800">
              <a:latin typeface="Time New Romans "/>
            </a:endParaRPr>
          </a:p>
          <a:p>
            <a:pPr>
              <a:lnSpc>
                <a:spcPct val="100000"/>
              </a:lnSpc>
            </a:pPr>
            <a:r>
              <a:rPr lang="en-US" sz="1800" u="sng">
                <a:latin typeface="Time New Romans "/>
                <a:ea typeface="Arial"/>
                <a:cs typeface="Arial"/>
                <a:sym typeface="Arial"/>
              </a:rPr>
              <a:t>IEEE 982.1-1988:</a:t>
            </a:r>
            <a:r>
              <a:rPr lang="en-US" sz="1800">
                <a:latin typeface="Time New Romans "/>
                <a:ea typeface="Arial"/>
                <a:cs typeface="Arial"/>
                <a:sym typeface="Arial"/>
              </a:rPr>
              <a:t> IEEE Standard Dictionary of Measures to Produce Reliable Software - implemented to determine the reliability of the system.</a:t>
            </a:r>
            <a:endParaRPr lang="en-US" sz="1800">
              <a:latin typeface="Time New Romans "/>
              <a:ea typeface="Arial"/>
              <a:cs typeface="Arial"/>
            </a:endParaRPr>
          </a:p>
          <a:p>
            <a:pPr algn="l">
              <a:lnSpc>
                <a:spcPct val="100000"/>
              </a:lnSpc>
            </a:pPr>
            <a:r>
              <a:rPr lang="en-US" sz="1800" i="0" u="none" strike="noStrike">
                <a:effectLst/>
                <a:latin typeface="Time New Romans "/>
                <a:hlinkClick r:id="rId2">
                  <a:extLst>
                    <a:ext uri="{A12FA001-AC4F-418D-AE19-62706E023703}">
                      <ahyp:hlinkClr xmlns:ahyp="http://schemas.microsoft.com/office/drawing/2018/hyperlinkcolor" val="tx"/>
                    </a:ext>
                  </a:extLst>
                </a:hlinkClick>
              </a:rPr>
              <a:t>IEEE 802.15.9-2021</a:t>
            </a:r>
            <a:r>
              <a:rPr lang="en-US" sz="1800" u="none" strike="noStrike">
                <a:latin typeface="Time New Romans "/>
              </a:rPr>
              <a:t>: </a:t>
            </a:r>
            <a:r>
              <a:rPr lang="en-US" sz="1800" i="0">
                <a:effectLst/>
                <a:latin typeface="Time New Romans "/>
              </a:rPr>
              <a:t>A message exchange framework based on information elements as a transport method for key management protocol (KMP) datagrams and guidelines for the use of some existing KMPs with IEEE Std 802.15.4(TM) is defined in this standard.</a:t>
            </a:r>
          </a:p>
          <a:p>
            <a:pPr>
              <a:lnSpc>
                <a:spcPct val="100000"/>
              </a:lnSpc>
            </a:pPr>
            <a:r>
              <a:rPr lang="en-US" sz="1800" i="0" u="sng">
                <a:effectLst/>
                <a:latin typeface="Time New Romans "/>
                <a:hlinkClick r:id="rId3">
                  <a:extLst>
                    <a:ext uri="{A12FA001-AC4F-418D-AE19-62706E023703}">
                      <ahyp:hlinkClr xmlns:ahyp="http://schemas.microsoft.com/office/drawing/2018/hyperlinkcolor" val="tx"/>
                    </a:ext>
                  </a:extLst>
                </a:hlinkClick>
              </a:rPr>
              <a:t>IEEE C95.1-2019: </a:t>
            </a:r>
            <a:r>
              <a:rPr lang="en-US" sz="1800" i="0">
                <a:effectLst/>
                <a:latin typeface="Time New Romans "/>
              </a:rPr>
              <a:t> IEEE Standard for Safety Levels with Respect to Human Exposure to Electric, Magnetic, and Electromagnetic Fields, 0 Hz to 300 GHz.</a:t>
            </a:r>
          </a:p>
          <a:p>
            <a:pPr>
              <a:lnSpc>
                <a:spcPct val="100000"/>
              </a:lnSpc>
            </a:pPr>
            <a:r>
              <a:rPr lang="en-US" sz="1800" u="sng">
                <a:latin typeface="Time New Romans "/>
              </a:rPr>
              <a:t>FCC 47 CFR Part 15 regulations in the US915 MHz band: </a:t>
            </a:r>
            <a:r>
              <a:rPr lang="en-US" sz="1800">
                <a:latin typeface="Time New Romans "/>
              </a:rPr>
              <a:t>The gateways produced under the US915 standards are FCC certified to run in the allowed frequency for our region.</a:t>
            </a:r>
            <a:endParaRPr lang="en-US" sz="1800" i="0" u="sng">
              <a:effectLst/>
              <a:latin typeface="Time New Romans "/>
            </a:endParaRPr>
          </a:p>
          <a:p>
            <a:pPr marL="0" indent="0">
              <a:lnSpc>
                <a:spcPct val="100000"/>
              </a:lnSpc>
              <a:buNone/>
            </a:pPr>
            <a:endParaRPr lang="en-US" sz="2000" i="0" u="sng">
              <a:effectLst/>
              <a:latin typeface="Time New Romans "/>
              <a:hlinkClick r:id="rId3">
                <a:extLst>
                  <a:ext uri="{A12FA001-AC4F-418D-AE19-62706E023703}">
                    <ahyp:hlinkClr xmlns:ahyp="http://schemas.microsoft.com/office/drawing/2018/hyperlinkcolor" val="tx"/>
                  </a:ext>
                </a:extLst>
              </a:hlinkClick>
            </a:endParaRPr>
          </a:p>
          <a:p>
            <a:pPr marL="0" indent="0" algn="l">
              <a:buNone/>
            </a:pPr>
            <a:endParaRPr lang="en-US" sz="2000" b="0" i="0">
              <a:effectLst/>
              <a:highlight>
                <a:srgbClr val="00FF00"/>
              </a:highlight>
              <a:latin typeface="Time New Romans "/>
            </a:endParaRPr>
          </a:p>
          <a:p>
            <a:endParaRPr lang="en-US" sz="2800">
              <a:solidFill>
                <a:srgbClr val="000000"/>
              </a:solidFill>
              <a:highlight>
                <a:srgbClr val="00FF00"/>
              </a:highlight>
              <a:latin typeface="Arial"/>
              <a:ea typeface="Arial"/>
              <a:cs typeface="Arial"/>
              <a:sym typeface="Arial"/>
            </a:endParaRPr>
          </a:p>
          <a:p>
            <a:endParaRPr lang="en-US">
              <a:latin typeface="Time New Romans "/>
              <a:sym typeface="Arial"/>
            </a:endParaRPr>
          </a:p>
          <a:p>
            <a:endParaRPr lang="en-US">
              <a:latin typeface="Time New Romans "/>
              <a:sym typeface="Arial"/>
            </a:endParaRPr>
          </a:p>
          <a:p>
            <a:pPr marL="0" indent="0">
              <a:buNone/>
            </a:pPr>
            <a:endParaRPr lang="en-US" sz="2800">
              <a:solidFill>
                <a:srgbClr val="000000"/>
              </a:solidFill>
              <a:latin typeface="Arial"/>
              <a:ea typeface="Arial"/>
              <a:cs typeface="Arial"/>
              <a:sym typeface="Arial"/>
            </a:endParaRPr>
          </a:p>
          <a:p>
            <a:endParaRPr lang="en-US">
              <a:latin typeface="Time New Romans "/>
            </a:endParaRPr>
          </a:p>
        </p:txBody>
      </p:sp>
      <p:sp>
        <p:nvSpPr>
          <p:cNvPr id="4" name="Slide Number Placeholder 3">
            <a:extLst>
              <a:ext uri="{FF2B5EF4-FFF2-40B4-BE49-F238E27FC236}">
                <a16:creationId xmlns:a16="http://schemas.microsoft.com/office/drawing/2014/main" id="{7DBDB3C7-7F2E-422C-B713-C2586EEE45DB}"/>
              </a:ext>
            </a:extLst>
          </p:cNvPr>
          <p:cNvSpPr>
            <a:spLocks noGrp="1"/>
          </p:cNvSpPr>
          <p:nvPr>
            <p:ph type="sldNum" sz="quarter" idx="12"/>
          </p:nvPr>
        </p:nvSpPr>
        <p:spPr/>
        <p:txBody>
          <a:bodyPr/>
          <a:lstStyle/>
          <a:p>
            <a:fld id="{F6CA64EC-00A2-499D-9F8E-1DDF2D586606}" type="slidenum">
              <a:rPr lang="en-US" sz="1800" smtClean="0">
                <a:solidFill>
                  <a:schemeClr val="bg1"/>
                </a:solidFill>
              </a:rPr>
              <a:t>32</a:t>
            </a:fld>
            <a:endParaRPr lang="en-US" sz="1800">
              <a:solidFill>
                <a:schemeClr val="bg1"/>
              </a:solidFill>
            </a:endParaRPr>
          </a:p>
        </p:txBody>
      </p:sp>
    </p:spTree>
    <p:extLst>
      <p:ext uri="{BB962C8B-B14F-4D97-AF65-F5344CB8AC3E}">
        <p14:creationId xmlns:p14="http://schemas.microsoft.com/office/powerpoint/2010/main" val="3862238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73FFC-7403-465E-8D47-D3555BD4172D}"/>
              </a:ext>
            </a:extLst>
          </p:cNvPr>
          <p:cNvSpPr>
            <a:spLocks noGrp="1"/>
          </p:cNvSpPr>
          <p:nvPr>
            <p:ph type="title"/>
          </p:nvPr>
        </p:nvSpPr>
        <p:spPr>
          <a:xfrm>
            <a:off x="2030125" y="2103437"/>
            <a:ext cx="10515600" cy="1325563"/>
          </a:xfrm>
        </p:spPr>
        <p:txBody>
          <a:bodyPr>
            <a:normAutofit/>
          </a:bodyPr>
          <a:lstStyle/>
          <a:p>
            <a:r>
              <a:rPr lang="en-US" sz="8800" b="1">
                <a:latin typeface="Time New Romans "/>
              </a:rPr>
              <a:t>ANY Questions?</a:t>
            </a:r>
          </a:p>
        </p:txBody>
      </p:sp>
      <p:sp>
        <p:nvSpPr>
          <p:cNvPr id="3" name="Slide Number Placeholder 2">
            <a:extLst>
              <a:ext uri="{FF2B5EF4-FFF2-40B4-BE49-F238E27FC236}">
                <a16:creationId xmlns:a16="http://schemas.microsoft.com/office/drawing/2014/main" id="{C576F765-F0BF-4BF5-A52E-B8AB4CD6780A}"/>
              </a:ext>
            </a:extLst>
          </p:cNvPr>
          <p:cNvSpPr>
            <a:spLocks noGrp="1"/>
          </p:cNvSpPr>
          <p:nvPr>
            <p:ph type="sldNum" sz="quarter" idx="12"/>
          </p:nvPr>
        </p:nvSpPr>
        <p:spPr/>
        <p:txBody>
          <a:bodyPr/>
          <a:lstStyle/>
          <a:p>
            <a:fld id="{F6CA64EC-00A2-499D-9F8E-1DDF2D586606}" type="slidenum">
              <a:rPr lang="en-US" sz="1800" smtClean="0">
                <a:solidFill>
                  <a:schemeClr val="bg1"/>
                </a:solidFill>
              </a:rPr>
              <a:t>33</a:t>
            </a:fld>
            <a:endParaRPr lang="en-US">
              <a:solidFill>
                <a:schemeClr val="bg1"/>
              </a:solidFill>
            </a:endParaRPr>
          </a:p>
        </p:txBody>
      </p:sp>
    </p:spTree>
    <p:extLst>
      <p:ext uri="{BB962C8B-B14F-4D97-AF65-F5344CB8AC3E}">
        <p14:creationId xmlns:p14="http://schemas.microsoft.com/office/powerpoint/2010/main" val="2483991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4B483327D1C248867434E4B7F50053" ma:contentTypeVersion="10" ma:contentTypeDescription="Create a new document." ma:contentTypeScope="" ma:versionID="7b35c9ba5d9d27f1da81e41984e4a895">
  <xsd:schema xmlns:xsd="http://www.w3.org/2001/XMLSchema" xmlns:xs="http://www.w3.org/2001/XMLSchema" xmlns:p="http://schemas.microsoft.com/office/2006/metadata/properties" xmlns:ns2="bb170e90-bfdb-41a4-b745-3594fa6ae560" targetNamespace="http://schemas.microsoft.com/office/2006/metadata/properties" ma:root="true" ma:fieldsID="839940abb055951b2f413b3c8ad96dc6" ns2:_="">
    <xsd:import namespace="bb170e90-bfdb-41a4-b745-3594fa6ae5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170e90-bfdb-41a4-b745-3594fa6ae5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50316E-8507-49FA-8716-1E85CE9DC498}">
  <ds:schemaRefs>
    <ds:schemaRef ds:uri="http://schemas.microsoft.com/office/2006/metadata/contentType"/>
    <ds:schemaRef ds:uri="http://schemas.microsoft.com/office/2006/metadata/properties/metaAttributes"/>
    <ds:schemaRef ds:uri="http://www.w3.org/2000/xmlns/"/>
    <ds:schemaRef ds:uri="http://www.w3.org/2001/XMLSchema"/>
    <ds:schemaRef ds:uri="bb170e90-bfdb-41a4-b745-3594fa6ae560"/>
  </ds:schemaRefs>
</ds:datastoreItem>
</file>

<file path=customXml/itemProps2.xml><?xml version="1.0" encoding="utf-8"?>
<ds:datastoreItem xmlns:ds="http://schemas.openxmlformats.org/officeDocument/2006/customXml" ds:itemID="{33476AF6-9FFF-459E-ADC7-25F6909F80DE}">
  <ds:schemaRefs>
    <ds:schemaRef ds:uri="http://schemas.microsoft.com/sharepoint/v3/contenttype/forms"/>
  </ds:schemaRefs>
</ds:datastoreItem>
</file>

<file path=customXml/itemProps3.xml><?xml version="1.0" encoding="utf-8"?>
<ds:datastoreItem xmlns:ds="http://schemas.openxmlformats.org/officeDocument/2006/customXml" ds:itemID="{34DC7AC9-2F33-4D4A-92CB-0BDC5745FBFF}">
  <ds:schemaRefs>
    <ds:schemaRef ds:uri="http://schemas.microsoft.com/office/2006/metadata/properties"/>
    <ds:schemaRef ds:uri="http://www.w3.org/2000/xmlns/"/>
  </ds:schemaRefs>
</ds:datastoreItem>
</file>

<file path=docProps/app.xml><?xml version="1.0" encoding="utf-8"?>
<Properties xmlns="http://schemas.openxmlformats.org/officeDocument/2006/extended-properties" xmlns:vt="http://schemas.openxmlformats.org/officeDocument/2006/docPropsVTypes">
  <Template>Circuit</Template>
  <Application>Microsoft Office PowerPoint</Application>
  <PresentationFormat>Widescreen</PresentationFormat>
  <Slides>33</Slides>
  <Notes>14</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Circuit</vt:lpstr>
      <vt:lpstr>Geo Location for People with Special Needs </vt:lpstr>
      <vt:lpstr>PowerPoint Presentation</vt:lpstr>
      <vt:lpstr>Problem Statement:</vt:lpstr>
      <vt:lpstr>Objective:  </vt:lpstr>
      <vt:lpstr>Proposed Solution </vt:lpstr>
      <vt:lpstr>Marketing and Engineering Requirements </vt:lpstr>
      <vt:lpstr>Project Impact Summary</vt:lpstr>
      <vt:lpstr>Safety Impact</vt:lpstr>
      <vt:lpstr>Social Impact</vt:lpstr>
      <vt:lpstr>Technical Impact</vt:lpstr>
      <vt:lpstr>Economic Impact</vt:lpstr>
      <vt:lpstr>Project PArts Summary</vt:lpstr>
      <vt:lpstr>Preliminary Design</vt:lpstr>
      <vt:lpstr>Project COmPARISON</vt:lpstr>
      <vt:lpstr>PowerPoint Presentation</vt:lpstr>
      <vt:lpstr>Codes/Standards</vt:lpstr>
      <vt:lpstr>PowerPoint Presentation</vt:lpstr>
      <vt:lpstr>Final Design</vt:lpstr>
      <vt:lpstr>DEMO</vt:lpstr>
      <vt:lpstr>PowerPoint Presentation</vt:lpstr>
      <vt:lpstr>PowerPoint Presentation</vt:lpstr>
      <vt:lpstr>PowerPoint Presentation</vt:lpstr>
      <vt:lpstr>Engineering Design  Methodology  </vt:lpstr>
      <vt:lpstr>Acceptance Criteria</vt:lpstr>
      <vt:lpstr>Work Cited</vt:lpstr>
      <vt:lpstr>Geo-location for People with Special Needs</vt:lpstr>
      <vt:lpstr>PowerPoint Presentation</vt:lpstr>
      <vt:lpstr>PowerPoint Presentation</vt:lpstr>
      <vt:lpstr>Prospective Plan</vt:lpstr>
      <vt:lpstr>PowerPoint Presentation</vt:lpstr>
      <vt:lpstr>Benefits/ Impacts</vt:lpstr>
      <vt:lpstr>Codes/Standards</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Trevor Johnson</dc:creator>
  <cp:lastModifiedBy>Johnn Jose Owens</cp:lastModifiedBy>
  <cp:revision>1</cp:revision>
  <dcterms:created xsi:type="dcterms:W3CDTF">2021-09-02T23:33:03Z</dcterms:created>
  <dcterms:modified xsi:type="dcterms:W3CDTF">2022-04-18T20:16:39Z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0x010100F94B483327D1C248867434E4B7F50053</vt:lpwstr>
  </property>
</Properties>
</file>