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4"/>
  </p:sldMasterIdLst>
  <p:notesMasterIdLst>
    <p:notesMasterId r:id="rId12"/>
  </p:notesMasterIdLst>
  <p:sldIdLst>
    <p:sldId id="278" r:id="rId5"/>
    <p:sldId id="272" r:id="rId6"/>
    <p:sldId id="268" r:id="rId7"/>
    <p:sldId id="312" r:id="rId8"/>
    <p:sldId id="287" r:id="rId9"/>
    <p:sldId id="282" r:id="rId10"/>
    <p:sldId id="28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yram B Pouncy, II" initials="HI" lastIdx="2" clrIdx="0">
    <p:extLst>
      <p:ext uri="{19B8F6BF-5375-455C-9EA6-DF929625EA0E}">
        <p15:presenceInfo xmlns:p15="http://schemas.microsoft.com/office/powerpoint/2012/main" userId="S::hpouncy1@pvamu.edu::7a82d877-087b-4d7c-aa5a-b4745819906d" providerId="AD"/>
      </p:ext>
    </p:extLst>
  </p:cmAuthor>
  <p:cmAuthor id="2" name="Matthew L Barnett" initials="MB" lastIdx="1" clrIdx="1">
    <p:extLst>
      <p:ext uri="{19B8F6BF-5375-455C-9EA6-DF929625EA0E}">
        <p15:presenceInfo xmlns:p15="http://schemas.microsoft.com/office/powerpoint/2012/main" userId="S::mbarnett11@pvamu.edu::6b401c9b-106f-4b5b-8517-c3f581015c5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BA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78" y="3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BB357E-9427-4028-8998-974337FF4649}" type="datetimeFigureOut">
              <a:rPr lang="en-US"/>
              <a:t>9/19/2022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A3210E-EC45-4A8F-8E9B-D8E2D12B4F4A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806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412BD-29F3-42D5-B959-C769C57E2304}" type="datetime1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16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6592-331F-465C-AA1A-61C59F05A1D1}" type="datetime1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688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63905-C78C-44F0-BBD3-3635588096CA}" type="datetime1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230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E9859-4EEB-4904-9CE9-FD646EF611B7}" type="datetime1">
              <a:rPr lang="en-US" smtClean="0"/>
              <a:t>9/19/2022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027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AEB80-4966-43DF-A916-71B6CCB37A7C}" type="datetime1">
              <a:rPr lang="en-US" smtClean="0"/>
              <a:t>9/19/2022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183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05F47-0CEE-4B01-86A7-6DCB76E4A529}" type="datetime1">
              <a:rPr lang="en-US" smtClean="0"/>
              <a:t>9/19/2022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514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BED37-B33F-46E3-B117-EF54152A2A61}" type="datetime1">
              <a:rPr lang="en-US" smtClean="0"/>
              <a:t>9/19/2022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042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AB4D6-203F-4AC1-A2FB-4D4B77EC87E6}" type="datetime1">
              <a:rPr lang="en-US" smtClean="0"/>
              <a:t>9/19/2022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77259-D508-4765-A4E5-C32679F19F88}" type="datetime1">
              <a:rPr lang="en-US" smtClean="0"/>
              <a:t>9/19/2022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099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168D4-71A5-4379-940C-47A48575E302}" type="datetime1">
              <a:rPr lang="en-US" smtClean="0"/>
              <a:t>9/19/2022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931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0D10E-D83E-4A7B-8F9B-D05BCC0EB0C2}" type="datetime1">
              <a:rPr lang="en-US" smtClean="0"/>
              <a:t>9/19/2022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35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B97CFB8-6C9B-495C-A237-329EB046B461}" type="datetime1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155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5E3DF-8A34-4259-A327-A07CFC069A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Back 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DF30D8-7B93-4242-A1F7-12B53931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840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989FA8-E0CA-4290-85E3-BA4529E092C7}"/>
              </a:ext>
            </a:extLst>
          </p:cNvPr>
          <p:cNvSpPr/>
          <p:nvPr/>
        </p:nvSpPr>
        <p:spPr>
          <a:xfrm>
            <a:off x="0" y="778119"/>
            <a:ext cx="12192000" cy="53017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27553C-4253-46ED-AA8C-43145A392B44}"/>
              </a:ext>
            </a:extLst>
          </p:cNvPr>
          <p:cNvSpPr txBox="1"/>
          <p:nvPr/>
        </p:nvSpPr>
        <p:spPr>
          <a:xfrm>
            <a:off x="1336671" y="1755270"/>
            <a:ext cx="421127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Assumptions: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The actuator will be able to control multiple dosers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We will receive most test equipment from Chart Industries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Interface through HMI will be user friendly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We will receive support and documentation from Exor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B5AB11-F1CA-4397-9205-1E993997D8EA}"/>
              </a:ext>
            </a:extLst>
          </p:cNvPr>
          <p:cNvSpPr txBox="1"/>
          <p:nvPr/>
        </p:nvSpPr>
        <p:spPr>
          <a:xfrm>
            <a:off x="6096000" y="1755270"/>
            <a:ext cx="4618653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Constraints: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Learning curve on schematics and PCB design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Due to COVID-19 over sea shipping times have increased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Time-Zone difference with Exor and Chart Industries reps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A5F7A7-82CF-4E1E-A977-B64FB8392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246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FADFDCA-B601-40BA-991B-36297806CCEA}"/>
              </a:ext>
            </a:extLst>
          </p:cNvPr>
          <p:cNvSpPr txBox="1"/>
          <p:nvPr/>
        </p:nvSpPr>
        <p:spPr>
          <a:xfrm>
            <a:off x="699681" y="273207"/>
            <a:ext cx="1057459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/>
              <a:t>Timeline</a:t>
            </a:r>
            <a:endParaRPr lang="en-US" sz="20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8522A8-B435-4926-BDDC-B954D2AAD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7" name="Picture 7" descr="Timeline&#10;&#10;Description automatically generated">
            <a:extLst>
              <a:ext uri="{FF2B5EF4-FFF2-40B4-BE49-F238E27FC236}">
                <a16:creationId xmlns:a16="http://schemas.microsoft.com/office/drawing/2014/main" id="{8AF0D03E-CA4C-5FF1-0A75-16902DF604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458" y="798607"/>
            <a:ext cx="6284258" cy="5103904"/>
          </a:xfrm>
          <a:prstGeom prst="rect">
            <a:avLst/>
          </a:prstGeom>
        </p:spPr>
      </p:pic>
      <p:pic>
        <p:nvPicPr>
          <p:cNvPr id="6" name="Picture 7" descr="Chart, box and whisker chart&#10;&#10;Description automatically generated">
            <a:extLst>
              <a:ext uri="{FF2B5EF4-FFF2-40B4-BE49-F238E27FC236}">
                <a16:creationId xmlns:a16="http://schemas.microsoft.com/office/drawing/2014/main" id="{E3268915-3133-69FF-53A0-CAC59F6380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3041" y="990193"/>
            <a:ext cx="5062815" cy="544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304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23EB0-0EC3-4964-9FEE-17E7454E2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/>
              <a:t>Codes &amp; Standards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F9042D-0488-44FB-BE0F-CECE203673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3898" y="1192313"/>
            <a:ext cx="7315200" cy="544195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u="sng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u="sng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u="sng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u="sng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u="sng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u="sng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u="sng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u="sng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7200" b="1">
                <a:solidFill>
                  <a:schemeClr val="tx1"/>
                </a:solidFill>
                <a:ea typeface="+mn-lt"/>
                <a:cs typeface="Times New Roman"/>
              </a:rPr>
              <a:t>IEEE: Institute of Electrical and Electronics Engineers</a:t>
            </a:r>
          </a:p>
          <a:p>
            <a:r>
              <a:rPr lang="en-US" sz="5600" b="1">
                <a:solidFill>
                  <a:schemeClr val="tx1"/>
                </a:solidFill>
                <a:ea typeface="+mn-lt"/>
                <a:cs typeface="Times New Roman"/>
              </a:rPr>
              <a:t>IEEE 829-2008:</a:t>
            </a:r>
            <a:r>
              <a:rPr lang="en-US" sz="5600">
                <a:solidFill>
                  <a:schemeClr val="tx1"/>
                </a:solidFill>
                <a:ea typeface="+mn-lt"/>
                <a:cs typeface="Times New Roman"/>
              </a:rPr>
              <a:t> IEEE Standard for Software and System Test Documentation – This standard was used as the guidelines to follow when testing the performance of our system as well as functionality of individual parts.</a:t>
            </a:r>
          </a:p>
          <a:p>
            <a:r>
              <a:rPr lang="en-US" sz="5600" b="1">
                <a:solidFill>
                  <a:schemeClr val="tx1"/>
                </a:solidFill>
                <a:cs typeface="Times New Roman"/>
              </a:rPr>
              <a:t>7.8 IEEE Code of Ethics: </a:t>
            </a:r>
            <a:r>
              <a:rPr lang="en-US" sz="5600">
                <a:solidFill>
                  <a:schemeClr val="tx1"/>
                </a:solidFill>
                <a:ea typeface="+mn-lt"/>
                <a:cs typeface="+mn-lt"/>
              </a:rPr>
              <a:t>To uphold the highest standards of integrity, responsible behavior, and ethical conduct in professional activities -</a:t>
            </a:r>
            <a:r>
              <a:rPr lang="en-US" sz="5600">
                <a:solidFill>
                  <a:schemeClr val="tx1"/>
                </a:solidFill>
                <a:ea typeface="+mn-lt"/>
                <a:cs typeface="Times New Roman"/>
              </a:rPr>
              <a:t>The</a:t>
            </a:r>
            <a:r>
              <a:rPr lang="en-US" sz="5600">
                <a:solidFill>
                  <a:schemeClr val="tx1"/>
                </a:solidFill>
                <a:cs typeface="Times New Roman"/>
              </a:rPr>
              <a:t> IEEE codes of ethics were utilized throughout our design, development, and testing processes.</a:t>
            </a:r>
            <a:r>
              <a:rPr lang="en-US" sz="5600" b="1">
                <a:solidFill>
                  <a:schemeClr val="tx1"/>
                </a:solidFill>
                <a:cs typeface="Times New Roman"/>
              </a:rPr>
              <a:t> </a:t>
            </a:r>
            <a:endParaRPr lang="en-US" sz="5600" b="1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7200" b="1">
                <a:solidFill>
                  <a:schemeClr val="tx1"/>
                </a:solidFill>
                <a:cs typeface="Times New Roman"/>
              </a:rPr>
              <a:t>IEC: International Electrotechnical Commission</a:t>
            </a:r>
          </a:p>
          <a:p>
            <a:r>
              <a:rPr lang="en-US" sz="5600" b="1">
                <a:solidFill>
                  <a:schemeClr val="tx1"/>
                </a:solidFill>
                <a:cs typeface="Times New Roman"/>
              </a:rPr>
              <a:t>IEC 61010-2-202: </a:t>
            </a:r>
            <a:r>
              <a:rPr lang="en-US" sz="5600">
                <a:solidFill>
                  <a:schemeClr val="tx1"/>
                </a:solidFill>
                <a:cs typeface="Times New Roman"/>
              </a:rPr>
              <a:t>IEC Safety requirements for electrical equipment for measurement, control, and laboratory use – This standard outlines the safety guidelines to be followed when working on/building our controller for the actuator.  </a:t>
            </a:r>
            <a:endParaRPr lang="en-US" sz="5600" b="1">
              <a:solidFill>
                <a:schemeClr val="tx1"/>
              </a:solidFill>
              <a:cs typeface="Times New Roman"/>
            </a:endParaRPr>
          </a:p>
          <a:p>
            <a:pPr marL="0" indent="0">
              <a:buNone/>
            </a:pPr>
            <a:r>
              <a:rPr lang="en-US" sz="7200" b="1">
                <a:solidFill>
                  <a:schemeClr val="tx1"/>
                </a:solidFill>
                <a:ea typeface="+mn-lt"/>
                <a:cs typeface="Times New Roman"/>
              </a:rPr>
              <a:t>IPC:  Interconnecting and Packaging Electronic Circuits</a:t>
            </a:r>
            <a:endParaRPr lang="en-US" sz="7200">
              <a:solidFill>
                <a:schemeClr val="tx1"/>
              </a:solidFill>
              <a:ea typeface="+mn-lt"/>
              <a:cs typeface="Times New Roman"/>
            </a:endParaRPr>
          </a:p>
          <a:p>
            <a:r>
              <a:rPr lang="en-US" sz="5600" b="1">
                <a:solidFill>
                  <a:schemeClr val="tx1"/>
                </a:solidFill>
                <a:ea typeface="+mn-lt"/>
                <a:cs typeface="Times New Roman"/>
              </a:rPr>
              <a:t>IPC-2221:</a:t>
            </a:r>
            <a:r>
              <a:rPr lang="en-US" sz="5600">
                <a:solidFill>
                  <a:schemeClr val="tx1"/>
                </a:solidFill>
                <a:ea typeface="+mn-lt"/>
                <a:cs typeface="Times New Roman"/>
              </a:rPr>
              <a:t> This is a standard from IPC that outlines what we had to keep in mind regarding design layouts, parts lists, materials, mechanical and physical properties. </a:t>
            </a:r>
          </a:p>
          <a:p>
            <a:r>
              <a:rPr lang="en-US" sz="5600" b="1">
                <a:solidFill>
                  <a:schemeClr val="tx1"/>
                </a:solidFill>
                <a:cs typeface="Times New Roman"/>
              </a:rPr>
              <a:t>IPC-A-600F: </a:t>
            </a:r>
            <a:r>
              <a:rPr lang="en-US" sz="5600">
                <a:solidFill>
                  <a:schemeClr val="tx1"/>
                </a:solidFill>
                <a:cs typeface="Times New Roman"/>
              </a:rPr>
              <a:t>This standard outlined the acceptance criteria for building our board as well as what to look for in terms of defects and incident prevention. </a:t>
            </a:r>
          </a:p>
          <a:p>
            <a:r>
              <a:rPr lang="en-US" sz="5600" b="1">
                <a:solidFill>
                  <a:schemeClr val="tx1"/>
                </a:solidFill>
                <a:cs typeface="Times New Roman"/>
              </a:rPr>
              <a:t>IPC-9701A: </a:t>
            </a:r>
            <a:r>
              <a:rPr lang="en-US" sz="5600">
                <a:solidFill>
                  <a:schemeClr val="tx1"/>
                </a:solidFill>
                <a:ea typeface="+mn-lt"/>
                <a:cs typeface="Times New Roman"/>
              </a:rPr>
              <a:t>This specification establishes specific test methods to evaluate the performance and reliability of surface mount solder attachments of electronic assemblies. - This standard outlines guidelines to be followed when placing our </a:t>
            </a:r>
            <a:r>
              <a:rPr lang="en-US" sz="5600" err="1">
                <a:solidFill>
                  <a:schemeClr val="tx1"/>
                </a:solidFill>
                <a:ea typeface="+mn-lt"/>
                <a:cs typeface="Times New Roman"/>
              </a:rPr>
              <a:t>NanoSOM</a:t>
            </a:r>
            <a:r>
              <a:rPr lang="en-US" sz="5600">
                <a:solidFill>
                  <a:schemeClr val="tx1"/>
                </a:solidFill>
                <a:ea typeface="+mn-lt"/>
                <a:cs typeface="Times New Roman"/>
              </a:rPr>
              <a:t> chip on the Printed Circuit Board (PCB).</a:t>
            </a:r>
            <a:endParaRPr lang="en-US" sz="5600">
              <a:solidFill>
                <a:schemeClr val="tx1"/>
              </a:solidFill>
              <a:cs typeface="Times New Roman"/>
            </a:endParaRPr>
          </a:p>
          <a:p>
            <a:r>
              <a:rPr lang="en-US" sz="5600" b="1">
                <a:solidFill>
                  <a:schemeClr val="tx1"/>
                </a:solidFill>
                <a:cs typeface="Times New Roman"/>
              </a:rPr>
              <a:t>IPC- 7711C/7721C: </a:t>
            </a:r>
            <a:r>
              <a:rPr lang="en-US" sz="5600">
                <a:solidFill>
                  <a:schemeClr val="tx1"/>
                </a:solidFill>
                <a:cs typeface="Times New Roman"/>
              </a:rPr>
              <a:t>prescribes the procedural requirements, tools, materials and methods to be used in the rework, repair, modification, overhaul or restoration of electronic products. – This standard outlines standards to be followed if/when we need to make design changes to PCB upon analyzing testing results</a:t>
            </a:r>
          </a:p>
          <a:p>
            <a:r>
              <a:rPr lang="en-US" sz="5600" b="1">
                <a:solidFill>
                  <a:schemeClr val="tx1"/>
                </a:solidFill>
                <a:cs typeface="Times New Roman"/>
              </a:rPr>
              <a:t>IPC-A-610: </a:t>
            </a:r>
            <a:r>
              <a:rPr lang="en-US" sz="5600" b="0" i="0">
                <a:solidFill>
                  <a:schemeClr val="tx1"/>
                </a:solidFill>
                <a:effectLst/>
                <a:cs typeface="Times New Roman"/>
              </a:rPr>
              <a:t>IPC-A-610 standard includes requirements and guidelines to help </a:t>
            </a:r>
            <a:r>
              <a:rPr lang="en-US" sz="5600">
                <a:solidFill>
                  <a:schemeClr val="tx1"/>
                </a:solidFill>
                <a:cs typeface="Times New Roman"/>
              </a:rPr>
              <a:t>PCBA assembly manufacturers </a:t>
            </a:r>
            <a:r>
              <a:rPr lang="en-US" sz="5600" b="0" i="0">
                <a:solidFill>
                  <a:schemeClr val="tx1"/>
                </a:solidFill>
                <a:effectLst/>
                <a:cs typeface="Times New Roman"/>
              </a:rPr>
              <a:t>ensure that their manufacturing process meets acceptable quality levels.- standard that ensures our PCB will be meet all design inspection guidelines</a:t>
            </a:r>
            <a:endParaRPr lang="en-US" sz="5600" b="1">
              <a:solidFill>
                <a:schemeClr val="tx1"/>
              </a:solidFill>
              <a:cs typeface="Times New Roman"/>
            </a:endParaRPr>
          </a:p>
          <a:p>
            <a:endParaRPr lang="en-US" sz="1800">
              <a:solidFill>
                <a:schemeClr val="tx1"/>
              </a:solidFill>
            </a:endParaRPr>
          </a:p>
          <a:p>
            <a:endParaRPr lang="en-US" sz="1800">
              <a:solidFill>
                <a:srgbClr val="000000"/>
              </a:solidFill>
            </a:endParaRPr>
          </a:p>
          <a:p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D92F06-1294-4A1C-8016-A58908A8C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84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2ABBB681-F4D2-40F2-ACC3-DE0B4B488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388ED0-1FEF-4E11-B488-BD661D1AC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193540-2449-4ECB-8168-BDB84ABFD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135" y="6356350"/>
            <a:ext cx="153092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6E827EB2-ADDF-4C00-9335-40ADC0195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1019" y="1129174"/>
            <a:ext cx="8133228" cy="518235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1D76448-EC1E-4A0C-BE9C-C16AA6D91990}"/>
              </a:ext>
            </a:extLst>
          </p:cNvPr>
          <p:cNvSpPr txBox="1"/>
          <p:nvPr/>
        </p:nvSpPr>
        <p:spPr>
          <a:xfrm>
            <a:off x="4136090" y="482974"/>
            <a:ext cx="446890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/>
              <a:t>Board View of test board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77BA55-B567-AFBA-D483-2A06F8A7BCA0}"/>
              </a:ext>
            </a:extLst>
          </p:cNvPr>
          <p:cNvSpPr txBox="1"/>
          <p:nvPr/>
        </p:nvSpPr>
        <p:spPr>
          <a:xfrm>
            <a:off x="5215466" y="-76200"/>
            <a:ext cx="176106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>
                <a:solidFill>
                  <a:schemeClr val="bg1"/>
                </a:solidFill>
              </a:rPr>
              <a:t>Phase 1</a:t>
            </a:r>
          </a:p>
        </p:txBody>
      </p:sp>
    </p:spTree>
    <p:extLst>
      <p:ext uri="{BB962C8B-B14F-4D97-AF65-F5344CB8AC3E}">
        <p14:creationId xmlns:p14="http://schemas.microsoft.com/office/powerpoint/2010/main" val="386357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2FB26DF-1058-4FF2-A7D8-CC9D04982C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719F2487-62D9-488F-8D9E-EB981E2CB4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4657" y="114744"/>
            <a:ext cx="6904033" cy="6639432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F663E57-5EFE-40CA-99A5-7BDB95908F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193540-2449-4ECB-8168-BDB84ABFD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135" y="6356350"/>
            <a:ext cx="153092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815931-99EC-429B-9B15-E2D62BDCA732}"/>
              </a:ext>
            </a:extLst>
          </p:cNvPr>
          <p:cNvSpPr txBox="1"/>
          <p:nvPr/>
        </p:nvSpPr>
        <p:spPr>
          <a:xfrm>
            <a:off x="104776" y="1819275"/>
            <a:ext cx="3437964" cy="28161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5900" spc="-1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Board View of </a:t>
            </a:r>
            <a:r>
              <a:rPr lang="en-US" sz="5900" spc="-10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NanoSOM</a:t>
            </a:r>
            <a:endParaRPr lang="en-US" sz="5900" spc="-1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8357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2ABBB681-F4D2-40F2-ACC3-DE0B4B488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388ED0-1FEF-4E11-B488-BD661D1AC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193540-2449-4ECB-8168-BDB84ABFD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135" y="6356350"/>
            <a:ext cx="153092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7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D7FB8C34-A0D6-4D23-89BA-2468C93B19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760" t="-148" r="14356"/>
          <a:stretch/>
        </p:blipFill>
        <p:spPr>
          <a:xfrm rot="10800000">
            <a:off x="2743838" y="1309621"/>
            <a:ext cx="6694975" cy="49024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4CCBAE1-F4B1-4257-951C-0CCC4F97E1D9}"/>
              </a:ext>
            </a:extLst>
          </p:cNvPr>
          <p:cNvSpPr txBox="1"/>
          <p:nvPr/>
        </p:nvSpPr>
        <p:spPr>
          <a:xfrm>
            <a:off x="3773715" y="674914"/>
            <a:ext cx="463731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err="1"/>
              <a:t>OpenHMI</a:t>
            </a:r>
            <a:r>
              <a:rPr lang="en-US" sz="2800"/>
              <a:t> Development Kit​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4983EC-2EDD-35C7-7871-671B56DADD33}"/>
              </a:ext>
            </a:extLst>
          </p:cNvPr>
          <p:cNvSpPr txBox="1"/>
          <p:nvPr/>
        </p:nvSpPr>
        <p:spPr>
          <a:xfrm>
            <a:off x="5215466" y="-110067"/>
            <a:ext cx="1752600" cy="66326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>
                <a:solidFill>
                  <a:schemeClr val="bg1"/>
                </a:solidFill>
              </a:rPr>
              <a:t>Phase 2</a:t>
            </a:r>
          </a:p>
        </p:txBody>
      </p:sp>
    </p:spTree>
    <p:extLst>
      <p:ext uri="{BB962C8B-B14F-4D97-AF65-F5344CB8AC3E}">
        <p14:creationId xmlns:p14="http://schemas.microsoft.com/office/powerpoint/2010/main" val="3251060698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4B483327D1C248867434E4B7F50053" ma:contentTypeVersion="11" ma:contentTypeDescription="Create a new document." ma:contentTypeScope="" ma:versionID="56f47a7e459f2ab165dfb9ef6388f181">
  <xsd:schema xmlns:xsd="http://www.w3.org/2001/XMLSchema" xmlns:xs="http://www.w3.org/2001/XMLSchema" xmlns:p="http://schemas.microsoft.com/office/2006/metadata/properties" xmlns:ns2="bb170e90-bfdb-41a4-b745-3594fa6ae560" targetNamespace="http://schemas.microsoft.com/office/2006/metadata/properties" ma:root="true" ma:fieldsID="dea8affa07e62bbd2ba7ebe322c44a09" ns2:_="">
    <xsd:import namespace="bb170e90-bfdb-41a4-b745-3594fa6ae5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170e90-bfdb-41a4-b745-3594fa6ae5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3B2A73B-D975-4A9F-9124-A88818C65B7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4A2D207-8A4B-4572-89D2-835639FEB463}">
  <ds:schemaRefs>
    <ds:schemaRef ds:uri="bb170e90-bfdb-41a4-b745-3594fa6ae56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85FB591-CDB0-4B03-BF9B-F8B016CBFCA6}">
  <ds:schemaRefs>
    <ds:schemaRef ds:uri="http://purl.org/dc/elements/1.1/"/>
    <ds:schemaRef ds:uri="bb170e90-bfdb-41a4-b745-3594fa6ae560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9</TotalTime>
  <Words>459</Words>
  <Application>Microsoft Office PowerPoint</Application>
  <PresentationFormat>Widescreen</PresentationFormat>
  <Paragraphs>54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Corbel</vt:lpstr>
      <vt:lpstr>Times New Roman</vt:lpstr>
      <vt:lpstr>Wingdings 2</vt:lpstr>
      <vt:lpstr>Frame</vt:lpstr>
      <vt:lpstr>Back Up</vt:lpstr>
      <vt:lpstr>PowerPoint Presentation</vt:lpstr>
      <vt:lpstr>PowerPoint Presentation</vt:lpstr>
      <vt:lpstr>Codes &amp; Standards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Matty B</dc:creator>
  <cp:lastModifiedBy>Obiomon, Pamela</cp:lastModifiedBy>
  <cp:revision>7</cp:revision>
  <dcterms:created xsi:type="dcterms:W3CDTF">2013-07-15T20:26:40Z</dcterms:created>
  <dcterms:modified xsi:type="dcterms:W3CDTF">2022-09-20T00:02:48Z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0x010100F94B483327D1C248867434E4B7F50053</vt:lpwstr>
  </property>
</Properties>
</file>