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4"/>
  </p:sldMasterIdLst>
  <p:notesMasterIdLst>
    <p:notesMasterId r:id="rId13"/>
  </p:notesMasterIdLst>
  <p:sldIdLst>
    <p:sldId id="310" r:id="rId5"/>
    <p:sldId id="316" r:id="rId6"/>
    <p:sldId id="315" r:id="rId7"/>
    <p:sldId id="314" r:id="rId8"/>
    <p:sldId id="303" r:id="rId9"/>
    <p:sldId id="318" r:id="rId10"/>
    <p:sldId id="273" r:id="rId11"/>
    <p:sldId id="27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yram B Pouncy, II" initials="HI" lastIdx="2" clrIdx="0">
    <p:extLst>
      <p:ext uri="{19B8F6BF-5375-455C-9EA6-DF929625EA0E}">
        <p15:presenceInfo xmlns:p15="http://schemas.microsoft.com/office/powerpoint/2012/main" userId="S::hpouncy1@pvamu.edu::7a82d877-087b-4d7c-aa5a-b4745819906d" providerId="AD"/>
      </p:ext>
    </p:extLst>
  </p:cmAuthor>
  <p:cmAuthor id="2" name="Matthew L Barnett" initials="MB" lastIdx="1" clrIdx="1">
    <p:extLst>
      <p:ext uri="{19B8F6BF-5375-455C-9EA6-DF929625EA0E}">
        <p15:presenceInfo xmlns:p15="http://schemas.microsoft.com/office/powerpoint/2012/main" userId="S::mbarnett11@pvamu.edu::6b401c9b-106f-4b5b-8517-c3f581015c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B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78"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B357E-9427-4028-8998-974337FF4649}" type="datetimeFigureOut">
              <a:rPr lang="en-US"/>
              <a:t>9/19/2022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3210E-EC45-4A8F-8E9B-D8E2D12B4F4A}" type="slidenum">
              <a:rPr lang="en-US"/>
              <a:t>‹#›</a:t>
            </a:fld>
            <a:endParaRPr lang="en-US"/>
          </a:p>
        </p:txBody>
      </p:sp>
    </p:spTree>
    <p:extLst>
      <p:ext uri="{BB962C8B-B14F-4D97-AF65-F5344CB8AC3E}">
        <p14:creationId xmlns:p14="http://schemas.microsoft.com/office/powerpoint/2010/main" val="4175806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Industry 4.0 is revolutionizing the way companies manufacture, improve and distribute their products. Manufacturers are integrating new technologies, including Internet of Things (IoT), cloud computing and analytics, and AI and machine learning into their production facilities and throughout their operations.</a:t>
            </a:r>
          </a:p>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6DA3210E-EC45-4A8F-8E9B-D8E2D12B4F4A}" type="slidenum">
              <a:rPr lang="en-US"/>
              <a:t>5</a:t>
            </a:fld>
            <a:endParaRPr lang="en-US"/>
          </a:p>
        </p:txBody>
      </p:sp>
    </p:spTree>
    <p:extLst>
      <p:ext uri="{BB962C8B-B14F-4D97-AF65-F5344CB8AC3E}">
        <p14:creationId xmlns:p14="http://schemas.microsoft.com/office/powerpoint/2010/main" val="2820445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59412BD-29F3-42D5-B959-C769C57E2304}"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841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AA6592-331F-465C-AA1A-61C59F05A1D1}"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633688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963905-C78C-44F0-BBD3-3635588096CA}" type="datetime1">
              <a:rPr lang="en-US" smtClean="0"/>
              <a:t>9/19/2022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23323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B58E9859-4EEB-4904-9CE9-FD646EF611B7}" type="datetime1">
              <a:rPr lang="en-US" smtClean="0"/>
              <a:t>9/19/2022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5402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245AEB80-4966-43DF-A916-71B6CCB37A7C}" type="datetime1">
              <a:rPr lang="en-US" smtClean="0"/>
              <a:t>9/19/2022</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379183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8E205F47-0CEE-4B01-86A7-6DCB76E4A529}" type="datetime1">
              <a:rPr lang="en-US" smtClean="0"/>
              <a:t>9/19/2022</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313514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40BED37-B33F-46E3-B117-EF54152A2A61}" type="datetime1">
              <a:rPr lang="en-US" smtClean="0"/>
              <a:t>9/19/2022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0704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38AB4D6-203F-4AC1-A2FB-4D4B77EC87E6}" type="datetime1">
              <a:rPr lang="en-US" smtClean="0"/>
              <a:t>9/19/2022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003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2077259-D508-4765-A4E5-C32679F19F88}" type="datetime1">
              <a:rPr lang="en-US" smtClean="0"/>
              <a:t>9/19/2022</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742099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D168D4-71A5-4379-940C-47A48575E302}" type="datetime1">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19793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70D10E-D83E-4A7B-8F9B-D05BCC0EB0C2}" type="datetime1">
              <a:rPr lang="en-US" smtClean="0"/>
              <a:t>9/19/2022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906735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EB97CFB8-6C9B-495C-A237-329EB046B461}" type="datetime1">
              <a:rPr lang="en-US" smtClean="0"/>
              <a:t>9/19/2022</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65815550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uYWCG9iUQyU?feature=oembe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forbes.com/sites/grrlscientist/2018/04/23/five-ways-that-plastics-harm-the-environment-and-one-way-they-may-help/?sh=70cdd26767a0" TargetMode="External"/><Relationship Id="rId2" Type="http://schemas.openxmlformats.org/officeDocument/2006/relationships/hyperlink" Target="https://www.digi.com/products/embedded-systems/system-on-modules/i-mx-8m-nano-som" TargetMode="External"/><Relationship Id="rId1" Type="http://schemas.openxmlformats.org/officeDocument/2006/relationships/slideLayout" Target="../slideLayouts/slideLayout7.xml"/><Relationship Id="rId6" Type="http://schemas.openxmlformats.org/officeDocument/2006/relationships/hyperlink" Target="https://www.exorint.com/en/product/nanosom-ns01" TargetMode="External"/><Relationship Id="rId5" Type="http://schemas.openxmlformats.org/officeDocument/2006/relationships/hyperlink" Target="https://www.ipc.org/standards/ipc-design" TargetMode="External"/><Relationship Id="rId4" Type="http://schemas.openxmlformats.org/officeDocument/2006/relationships/hyperlink" Target="https://standards.ieee.org/ieee/829/3787/"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697C-B97D-4A80-BF9C-20E3937CC120}"/>
              </a:ext>
            </a:extLst>
          </p:cNvPr>
          <p:cNvSpPr>
            <a:spLocks noGrp="1"/>
          </p:cNvSpPr>
          <p:nvPr>
            <p:ph type="ctrTitle"/>
          </p:nvPr>
        </p:nvSpPr>
        <p:spPr/>
        <p:txBody>
          <a:bodyPr/>
          <a:lstStyle/>
          <a:p>
            <a:r>
              <a:rPr lang="en-US"/>
              <a:t>Phase 3 of Design </a:t>
            </a:r>
          </a:p>
        </p:txBody>
      </p:sp>
      <p:sp>
        <p:nvSpPr>
          <p:cNvPr id="4" name="Slide Number Placeholder 3">
            <a:extLst>
              <a:ext uri="{FF2B5EF4-FFF2-40B4-BE49-F238E27FC236}">
                <a16:creationId xmlns:a16="http://schemas.microsoft.com/office/drawing/2014/main" id="{E1B9426B-8FEA-4462-B60A-8A1EE5357EF0}"/>
              </a:ext>
            </a:extLst>
          </p:cNvPr>
          <p:cNvSpPr>
            <a:spLocks noGrp="1"/>
          </p:cNvSpPr>
          <p:nvPr>
            <p:ph type="sldNum" sz="quarter" idx="12"/>
          </p:nvPr>
        </p:nvSpPr>
        <p:spPr/>
        <p:txBody>
          <a:bodyPr/>
          <a:lstStyle/>
          <a:p>
            <a:fld id="{4FAB73BC-B049-4115-A692-8D63A059BFB8}" type="slidenum">
              <a:rPr lang="en-US" dirty="0"/>
              <a:pPr/>
              <a:t>1</a:t>
            </a:fld>
            <a:endParaRPr lang="en-US"/>
          </a:p>
        </p:txBody>
      </p:sp>
    </p:spTree>
    <p:extLst>
      <p:ext uri="{BB962C8B-B14F-4D97-AF65-F5344CB8AC3E}">
        <p14:creationId xmlns:p14="http://schemas.microsoft.com/office/powerpoint/2010/main" val="2406564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Slide Number Placeholder 1">
            <a:extLst>
              <a:ext uri="{FF2B5EF4-FFF2-40B4-BE49-F238E27FC236}">
                <a16:creationId xmlns:a16="http://schemas.microsoft.com/office/drawing/2014/main" id="{6C193540-2449-4ECB-8168-BDB84ABFD0A0}"/>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a:solidFill>
                  <a:srgbClr val="FFFFFF"/>
                </a:solidFill>
              </a:rPr>
              <a:pPr>
                <a:spcAft>
                  <a:spcPts val="600"/>
                </a:spcAft>
              </a:pPr>
              <a:t>2</a:t>
            </a:fld>
            <a:endParaRPr lang="en-US">
              <a:solidFill>
                <a:srgbClr val="FFFFFF"/>
              </a:solidFill>
            </a:endParaRPr>
          </a:p>
        </p:txBody>
      </p:sp>
      <p:sp>
        <p:nvSpPr>
          <p:cNvPr id="4" name="TextBox 3">
            <a:extLst>
              <a:ext uri="{FF2B5EF4-FFF2-40B4-BE49-F238E27FC236}">
                <a16:creationId xmlns:a16="http://schemas.microsoft.com/office/drawing/2014/main" id="{B9F04C5D-4ED0-4325-B282-90232E990033}"/>
              </a:ext>
            </a:extLst>
          </p:cNvPr>
          <p:cNvSpPr txBox="1"/>
          <p:nvPr/>
        </p:nvSpPr>
        <p:spPr>
          <a:xfrm>
            <a:off x="1981200" y="636210"/>
            <a:ext cx="859366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Realistic 3D view of Interface and Devel​</a:t>
            </a:r>
            <a:r>
              <a:rPr lang="en-US" sz="2800" err="1"/>
              <a:t>opment</a:t>
            </a:r>
            <a:r>
              <a:rPr lang="en-US" sz="2800"/>
              <a:t> Board</a:t>
            </a:r>
          </a:p>
        </p:txBody>
      </p:sp>
      <p:sp>
        <p:nvSpPr>
          <p:cNvPr id="5" name="TextBox 4">
            <a:extLst>
              <a:ext uri="{FF2B5EF4-FFF2-40B4-BE49-F238E27FC236}">
                <a16:creationId xmlns:a16="http://schemas.microsoft.com/office/drawing/2014/main" id="{F276851E-EBFA-AC09-F701-7373D449E45D}"/>
              </a:ext>
            </a:extLst>
          </p:cNvPr>
          <p:cNvSpPr txBox="1"/>
          <p:nvPr/>
        </p:nvSpPr>
        <p:spPr>
          <a:xfrm>
            <a:off x="5223933" y="-93133"/>
            <a:ext cx="1752600" cy="6632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chemeClr val="bg1"/>
                </a:solidFill>
              </a:rPr>
              <a:t>Phase 3</a:t>
            </a:r>
          </a:p>
        </p:txBody>
      </p:sp>
      <p:pic>
        <p:nvPicPr>
          <p:cNvPr id="3" name="Picture 6" descr="A picture containing text&#10;&#10;Description automatically generated">
            <a:extLst>
              <a:ext uri="{FF2B5EF4-FFF2-40B4-BE49-F238E27FC236}">
                <a16:creationId xmlns:a16="http://schemas.microsoft.com/office/drawing/2014/main" id="{327C3A35-227A-B541-A2B0-BC74403C3E53}"/>
              </a:ext>
            </a:extLst>
          </p:cNvPr>
          <p:cNvPicPr>
            <a:picLocks noChangeAspect="1"/>
          </p:cNvPicPr>
          <p:nvPr/>
        </p:nvPicPr>
        <p:blipFill rotWithShape="1">
          <a:blip r:embed="rId2"/>
          <a:srcRect t="2645" b="7107"/>
          <a:stretch/>
        </p:blipFill>
        <p:spPr>
          <a:xfrm>
            <a:off x="3048000" y="1211989"/>
            <a:ext cx="4927599" cy="5000712"/>
          </a:xfrm>
          <a:prstGeom prst="rect">
            <a:avLst/>
          </a:prstGeom>
        </p:spPr>
      </p:pic>
    </p:spTree>
    <p:extLst>
      <p:ext uri="{BB962C8B-B14F-4D97-AF65-F5344CB8AC3E}">
        <p14:creationId xmlns:p14="http://schemas.microsoft.com/office/powerpoint/2010/main" val="10629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Slide Number Placeholder 1">
            <a:extLst>
              <a:ext uri="{FF2B5EF4-FFF2-40B4-BE49-F238E27FC236}">
                <a16:creationId xmlns:a16="http://schemas.microsoft.com/office/drawing/2014/main" id="{6C193540-2449-4ECB-8168-BDB84ABFD0A0}"/>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a:solidFill>
                  <a:srgbClr val="FFFFFF"/>
                </a:solidFill>
              </a:rPr>
              <a:pPr>
                <a:spcAft>
                  <a:spcPts val="600"/>
                </a:spcAft>
              </a:pPr>
              <a:t>3</a:t>
            </a:fld>
            <a:endParaRPr lang="en-US">
              <a:solidFill>
                <a:srgbClr val="FFFFFF"/>
              </a:solidFill>
            </a:endParaRPr>
          </a:p>
        </p:txBody>
      </p:sp>
      <p:sp>
        <p:nvSpPr>
          <p:cNvPr id="4" name="TextBox 3">
            <a:extLst>
              <a:ext uri="{FF2B5EF4-FFF2-40B4-BE49-F238E27FC236}">
                <a16:creationId xmlns:a16="http://schemas.microsoft.com/office/drawing/2014/main" id="{B9F04C5D-4ED0-4325-B282-90232E990033}"/>
              </a:ext>
            </a:extLst>
          </p:cNvPr>
          <p:cNvSpPr txBox="1"/>
          <p:nvPr/>
        </p:nvSpPr>
        <p:spPr>
          <a:xfrm>
            <a:off x="3251200" y="644676"/>
            <a:ext cx="577426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Development board on Bread​ Board</a:t>
            </a:r>
          </a:p>
        </p:txBody>
      </p:sp>
      <p:sp>
        <p:nvSpPr>
          <p:cNvPr id="5" name="TextBox 4">
            <a:extLst>
              <a:ext uri="{FF2B5EF4-FFF2-40B4-BE49-F238E27FC236}">
                <a16:creationId xmlns:a16="http://schemas.microsoft.com/office/drawing/2014/main" id="{F276851E-EBFA-AC09-F701-7373D449E45D}"/>
              </a:ext>
            </a:extLst>
          </p:cNvPr>
          <p:cNvSpPr txBox="1"/>
          <p:nvPr/>
        </p:nvSpPr>
        <p:spPr>
          <a:xfrm>
            <a:off x="5223933" y="-93133"/>
            <a:ext cx="1752600" cy="6632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chemeClr val="bg1"/>
                </a:solidFill>
              </a:rPr>
              <a:t>Phase 3</a:t>
            </a:r>
          </a:p>
        </p:txBody>
      </p:sp>
      <p:pic>
        <p:nvPicPr>
          <p:cNvPr id="3" name="Picture 6" descr="Qr code&#10;&#10;Description automatically generated">
            <a:extLst>
              <a:ext uri="{FF2B5EF4-FFF2-40B4-BE49-F238E27FC236}">
                <a16:creationId xmlns:a16="http://schemas.microsoft.com/office/drawing/2014/main" id="{5B5200B9-1DA9-4357-D938-1E08CB31E97E}"/>
              </a:ext>
            </a:extLst>
          </p:cNvPr>
          <p:cNvPicPr>
            <a:picLocks noChangeAspect="1"/>
          </p:cNvPicPr>
          <p:nvPr/>
        </p:nvPicPr>
        <p:blipFill>
          <a:blip r:embed="rId2"/>
          <a:stretch>
            <a:fillRect/>
          </a:stretch>
        </p:blipFill>
        <p:spPr>
          <a:xfrm>
            <a:off x="2641600" y="1121106"/>
            <a:ext cx="6392332" cy="5166121"/>
          </a:xfrm>
          <a:prstGeom prst="rect">
            <a:avLst/>
          </a:prstGeom>
        </p:spPr>
      </p:pic>
    </p:spTree>
    <p:extLst>
      <p:ext uri="{BB962C8B-B14F-4D97-AF65-F5344CB8AC3E}">
        <p14:creationId xmlns:p14="http://schemas.microsoft.com/office/powerpoint/2010/main" val="1633072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Slide Number Placeholder 1">
            <a:extLst>
              <a:ext uri="{FF2B5EF4-FFF2-40B4-BE49-F238E27FC236}">
                <a16:creationId xmlns:a16="http://schemas.microsoft.com/office/drawing/2014/main" id="{6C193540-2449-4ECB-8168-BDB84ABFD0A0}"/>
              </a:ext>
            </a:extLst>
          </p:cNvPr>
          <p:cNvSpPr>
            <a:spLocks noGrp="1"/>
          </p:cNvSpPr>
          <p:nvPr>
            <p:ph type="sldNum" sz="quarter" idx="12"/>
          </p:nvPr>
        </p:nvSpPr>
        <p:spPr>
          <a:xfrm>
            <a:off x="10634135" y="6356350"/>
            <a:ext cx="1530927" cy="365125"/>
          </a:xfrm>
        </p:spPr>
        <p:txBody>
          <a:bodyPr>
            <a:normAutofit/>
          </a:bodyPr>
          <a:lstStyle/>
          <a:p>
            <a:pPr>
              <a:spcAft>
                <a:spcPts val="600"/>
              </a:spcAft>
            </a:pPr>
            <a:fld id="{4FAB73BC-B049-4115-A692-8D63A059BFB8}" type="slidenum">
              <a:rPr lang="en-US">
                <a:solidFill>
                  <a:srgbClr val="FFFFFF"/>
                </a:solidFill>
              </a:rPr>
              <a:pPr>
                <a:spcAft>
                  <a:spcPts val="600"/>
                </a:spcAft>
              </a:pPr>
              <a:t>4</a:t>
            </a:fld>
            <a:endParaRPr lang="en-US">
              <a:solidFill>
                <a:srgbClr val="FFFFFF"/>
              </a:solidFill>
            </a:endParaRPr>
          </a:p>
        </p:txBody>
      </p:sp>
      <p:sp>
        <p:nvSpPr>
          <p:cNvPr id="4" name="TextBox 3">
            <a:extLst>
              <a:ext uri="{FF2B5EF4-FFF2-40B4-BE49-F238E27FC236}">
                <a16:creationId xmlns:a16="http://schemas.microsoft.com/office/drawing/2014/main" id="{B9F04C5D-4ED0-4325-B282-90232E990033}"/>
              </a:ext>
            </a:extLst>
          </p:cNvPr>
          <p:cNvSpPr txBox="1"/>
          <p:nvPr/>
        </p:nvSpPr>
        <p:spPr>
          <a:xfrm>
            <a:off x="4841551" y="308355"/>
            <a:ext cx="2508898" cy="523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Video Demonstration </a:t>
            </a:r>
            <a:r>
              <a:rPr lang="en-US" sz="2800" dirty="0"/>
              <a:t>​</a:t>
            </a:r>
          </a:p>
        </p:txBody>
      </p:sp>
      <p:sp>
        <p:nvSpPr>
          <p:cNvPr id="5" name="TextBox 4">
            <a:extLst>
              <a:ext uri="{FF2B5EF4-FFF2-40B4-BE49-F238E27FC236}">
                <a16:creationId xmlns:a16="http://schemas.microsoft.com/office/drawing/2014/main" id="{F276851E-EBFA-AC09-F701-7373D449E45D}"/>
              </a:ext>
            </a:extLst>
          </p:cNvPr>
          <p:cNvSpPr txBox="1"/>
          <p:nvPr/>
        </p:nvSpPr>
        <p:spPr>
          <a:xfrm>
            <a:off x="5223933" y="-93133"/>
            <a:ext cx="1752600" cy="6632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chemeClr val="bg1"/>
                </a:solidFill>
              </a:rPr>
              <a:t>Phase 3</a:t>
            </a:r>
          </a:p>
        </p:txBody>
      </p:sp>
      <p:pic>
        <p:nvPicPr>
          <p:cNvPr id="7" name="Online Media 6" title="Working Demo">
            <a:hlinkClick r:id="" action="ppaction://media"/>
            <a:extLst>
              <a:ext uri="{FF2B5EF4-FFF2-40B4-BE49-F238E27FC236}">
                <a16:creationId xmlns:a16="http://schemas.microsoft.com/office/drawing/2014/main" id="{689F37FA-EDA8-4001-9F06-8AC10863FF3B}"/>
              </a:ext>
            </a:extLst>
          </p:cNvPr>
          <p:cNvPicPr>
            <a:picLocks noRot="1" noChangeAspect="1"/>
          </p:cNvPicPr>
          <p:nvPr>
            <a:videoFile r:link="rId1"/>
          </p:nvPr>
        </p:nvPicPr>
        <p:blipFill>
          <a:blip r:embed="rId3"/>
          <a:stretch>
            <a:fillRect/>
          </a:stretch>
        </p:blipFill>
        <p:spPr>
          <a:xfrm>
            <a:off x="1318726" y="714652"/>
            <a:ext cx="9902890" cy="5595132"/>
          </a:xfrm>
          <a:prstGeom prst="rect">
            <a:avLst/>
          </a:prstGeom>
        </p:spPr>
      </p:pic>
    </p:spTree>
    <p:extLst>
      <p:ext uri="{BB962C8B-B14F-4D97-AF65-F5344CB8AC3E}">
        <p14:creationId xmlns:p14="http://schemas.microsoft.com/office/powerpoint/2010/main" val="343078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DC177-417A-4E6E-94CF-A7C53E4328C8}"/>
              </a:ext>
            </a:extLst>
          </p:cNvPr>
          <p:cNvSpPr>
            <a:spLocks noGrp="1"/>
          </p:cNvSpPr>
          <p:nvPr>
            <p:ph idx="1"/>
          </p:nvPr>
        </p:nvSpPr>
        <p:spPr/>
        <p:txBody>
          <a:bodyPr/>
          <a:lstStyle/>
          <a:p>
            <a:r>
              <a:rPr lang="en-US" u="sng">
                <a:solidFill>
                  <a:schemeClr val="tx1"/>
                </a:solidFill>
              </a:rPr>
              <a:t>Recommendations</a:t>
            </a:r>
            <a:r>
              <a:rPr lang="en-US">
                <a:solidFill>
                  <a:schemeClr val="tx1"/>
                </a:solidFill>
              </a:rPr>
              <a:t> </a:t>
            </a:r>
          </a:p>
          <a:p>
            <a:pPr lvl="1"/>
            <a:r>
              <a:rPr lang="en-US">
                <a:solidFill>
                  <a:schemeClr val="tx1"/>
                </a:solidFill>
              </a:rPr>
              <a:t>Using a Linux based machine will allow for more compatibility with the software development </a:t>
            </a:r>
          </a:p>
          <a:p>
            <a:pPr lvl="1"/>
            <a:r>
              <a:rPr lang="en-US">
                <a:solidFill>
                  <a:schemeClr val="tx1"/>
                </a:solidFill>
              </a:rPr>
              <a:t>Using a design software to design a development board for the </a:t>
            </a:r>
            <a:r>
              <a:rPr lang="en-US" err="1">
                <a:solidFill>
                  <a:schemeClr val="tx1"/>
                </a:solidFill>
              </a:rPr>
              <a:t>NanoSOM</a:t>
            </a:r>
            <a:r>
              <a:rPr lang="en-US">
                <a:solidFill>
                  <a:schemeClr val="tx1"/>
                </a:solidFill>
              </a:rPr>
              <a:t> so real time circuit design can be done on a breadboard. </a:t>
            </a:r>
          </a:p>
          <a:p>
            <a:pPr lvl="1"/>
            <a:endParaRPr lang="en-US">
              <a:solidFill>
                <a:schemeClr val="tx1"/>
              </a:solidFill>
            </a:endParaRPr>
          </a:p>
          <a:p>
            <a:pPr lvl="1"/>
            <a:endParaRPr lang="en-US">
              <a:solidFill>
                <a:schemeClr val="tx1"/>
              </a:solidFill>
            </a:endParaRPr>
          </a:p>
          <a:p>
            <a:endParaRPr lang="en-US">
              <a:solidFill>
                <a:schemeClr val="tx1"/>
              </a:solidFill>
            </a:endParaRPr>
          </a:p>
          <a:p>
            <a:endParaRPr lang="en-US">
              <a:solidFill>
                <a:schemeClr val="tx1"/>
              </a:solidFill>
            </a:endParaRPr>
          </a:p>
          <a:p>
            <a:pPr>
              <a:spcAft>
                <a:spcPts val="0"/>
              </a:spcAft>
            </a:pPr>
            <a:r>
              <a:rPr lang="en-US" u="sng">
                <a:solidFill>
                  <a:schemeClr val="tx1"/>
                </a:solidFill>
              </a:rPr>
              <a:t>Conclusion</a:t>
            </a:r>
          </a:p>
          <a:p>
            <a:pPr lvl="1">
              <a:spcAft>
                <a:spcPts val="0"/>
              </a:spcAft>
            </a:pPr>
            <a:r>
              <a:rPr lang="en-US">
                <a:solidFill>
                  <a:schemeClr val="tx1"/>
                </a:solidFill>
              </a:rPr>
              <a:t>The implementation of our design will create a more efficient control system for  liquid nitrogen dosing  products.</a:t>
            </a:r>
          </a:p>
          <a:p>
            <a:pPr lvl="1">
              <a:spcAft>
                <a:spcPts val="0"/>
              </a:spcAft>
            </a:pPr>
            <a:r>
              <a:rPr lang="en-US">
                <a:solidFill>
                  <a:schemeClr val="tx1"/>
                </a:solidFill>
              </a:rPr>
              <a:t>Modernize their processes.</a:t>
            </a:r>
          </a:p>
          <a:p>
            <a:pPr lvl="1">
              <a:spcAft>
                <a:spcPts val="0"/>
              </a:spcAft>
            </a:pPr>
            <a:r>
              <a:rPr lang="en-US">
                <a:solidFill>
                  <a:schemeClr val="tx1"/>
                </a:solidFill>
              </a:rPr>
              <a:t>Save them money in the long term.</a:t>
            </a:r>
          </a:p>
          <a:p>
            <a:pPr lvl="1">
              <a:spcAft>
                <a:spcPts val="0"/>
              </a:spcAft>
            </a:pPr>
            <a:r>
              <a:rPr lang="en-US">
                <a:solidFill>
                  <a:schemeClr val="tx1"/>
                </a:solidFill>
              </a:rPr>
              <a:t>Give the product more modularity.</a:t>
            </a:r>
          </a:p>
          <a:p>
            <a:pPr lvl="1">
              <a:spcAft>
                <a:spcPts val="0"/>
              </a:spcAft>
            </a:pPr>
            <a:endParaRPr lang="en-US"/>
          </a:p>
          <a:p>
            <a:pPr lvl="1">
              <a:spcAft>
                <a:spcPts val="0"/>
              </a:spcAft>
            </a:pPr>
            <a:endParaRPr lang="en-US"/>
          </a:p>
          <a:p>
            <a:pPr lvl="1"/>
            <a:endParaRPr lang="en-US"/>
          </a:p>
          <a:p>
            <a:pPr lvl="1"/>
            <a:endParaRPr lang="en-US"/>
          </a:p>
        </p:txBody>
      </p:sp>
      <p:sp>
        <p:nvSpPr>
          <p:cNvPr id="4" name="Slide Number Placeholder 3">
            <a:extLst>
              <a:ext uri="{FF2B5EF4-FFF2-40B4-BE49-F238E27FC236}">
                <a16:creationId xmlns:a16="http://schemas.microsoft.com/office/drawing/2014/main" id="{F006CE8E-4A00-4D5A-9A54-816C787B00B2}"/>
              </a:ext>
            </a:extLst>
          </p:cNvPr>
          <p:cNvSpPr>
            <a:spLocks noGrp="1"/>
          </p:cNvSpPr>
          <p:nvPr>
            <p:ph type="sldNum" sz="quarter" idx="12"/>
          </p:nvPr>
        </p:nvSpPr>
        <p:spPr/>
        <p:txBody>
          <a:bodyPr/>
          <a:lstStyle/>
          <a:p>
            <a:fld id="{4FAB73BC-B049-4115-A692-8D63A059BFB8}" type="slidenum">
              <a:rPr lang="en-US" dirty="0"/>
              <a:pPr/>
              <a:t>5</a:t>
            </a:fld>
            <a:endParaRPr lang="en-US"/>
          </a:p>
        </p:txBody>
      </p:sp>
      <p:sp>
        <p:nvSpPr>
          <p:cNvPr id="2" name="TextBox 1">
            <a:extLst>
              <a:ext uri="{FF2B5EF4-FFF2-40B4-BE49-F238E27FC236}">
                <a16:creationId xmlns:a16="http://schemas.microsoft.com/office/drawing/2014/main" id="{D74E9F4F-CC4B-4369-A16D-55652217FC9E}"/>
              </a:ext>
            </a:extLst>
          </p:cNvPr>
          <p:cNvSpPr txBox="1"/>
          <p:nvPr/>
        </p:nvSpPr>
        <p:spPr>
          <a:xfrm>
            <a:off x="125723" y="1173192"/>
            <a:ext cx="327675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spc="-100">
                <a:solidFill>
                  <a:srgbClr val="FFFFFF"/>
                </a:solidFill>
                <a:latin typeface="+mj-lt"/>
                <a:ea typeface="+mj-ea"/>
                <a:cs typeface="+mj-cs"/>
              </a:rPr>
              <a:t>Final Recommendations and  Conclusions</a:t>
            </a:r>
          </a:p>
        </p:txBody>
      </p:sp>
    </p:spTree>
    <p:extLst>
      <p:ext uri="{BB962C8B-B14F-4D97-AF65-F5344CB8AC3E}">
        <p14:creationId xmlns:p14="http://schemas.microsoft.com/office/powerpoint/2010/main" val="4205979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059190-4022-5F58-0707-69C4E98C570F}"/>
              </a:ext>
            </a:extLst>
          </p:cNvPr>
          <p:cNvSpPr>
            <a:spLocks noGrp="1"/>
          </p:cNvSpPr>
          <p:nvPr>
            <p:ph type="sldNum" sz="quarter" idx="12"/>
          </p:nvPr>
        </p:nvSpPr>
        <p:spPr/>
        <p:txBody>
          <a:bodyPr/>
          <a:lstStyle/>
          <a:p>
            <a:fld id="{4FAB73BC-B049-4115-A692-8D63A059BFB8}" type="slidenum">
              <a:rPr lang="en-US" dirty="0"/>
              <a:pPr/>
              <a:t>6</a:t>
            </a:fld>
            <a:endParaRPr lang="en-US"/>
          </a:p>
        </p:txBody>
      </p:sp>
      <p:pic>
        <p:nvPicPr>
          <p:cNvPr id="5" name="Picture 5" descr="Logo&#10;&#10;Description automatically generated">
            <a:extLst>
              <a:ext uri="{FF2B5EF4-FFF2-40B4-BE49-F238E27FC236}">
                <a16:creationId xmlns:a16="http://schemas.microsoft.com/office/drawing/2014/main" id="{4B49E3F2-4DB9-71EB-B2D1-D4BBBB669CFD}"/>
              </a:ext>
            </a:extLst>
          </p:cNvPr>
          <p:cNvPicPr>
            <a:picLocks noChangeAspect="1"/>
          </p:cNvPicPr>
          <p:nvPr/>
        </p:nvPicPr>
        <p:blipFill>
          <a:blip r:embed="rId2"/>
          <a:stretch>
            <a:fillRect/>
          </a:stretch>
        </p:blipFill>
        <p:spPr>
          <a:xfrm>
            <a:off x="5492933" y="1740908"/>
            <a:ext cx="3727189" cy="1347599"/>
          </a:xfrm>
          <a:prstGeom prst="rect">
            <a:avLst/>
          </a:prstGeom>
        </p:spPr>
      </p:pic>
      <p:sp>
        <p:nvSpPr>
          <p:cNvPr id="6" name="TextBox 5">
            <a:extLst>
              <a:ext uri="{FF2B5EF4-FFF2-40B4-BE49-F238E27FC236}">
                <a16:creationId xmlns:a16="http://schemas.microsoft.com/office/drawing/2014/main" id="{44D82288-53A6-00F4-BCA7-4A9D0A90FCBA}"/>
              </a:ext>
            </a:extLst>
          </p:cNvPr>
          <p:cNvSpPr txBox="1"/>
          <p:nvPr/>
        </p:nvSpPr>
        <p:spPr>
          <a:xfrm>
            <a:off x="4483474" y="3463738"/>
            <a:ext cx="584162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t>Special Thanks to Paul Rybak and David Fink for your support!</a:t>
            </a:r>
          </a:p>
        </p:txBody>
      </p:sp>
      <p:pic>
        <p:nvPicPr>
          <p:cNvPr id="3" name="Picture 3" descr="Shape, arrow&#10;&#10;Description automatically generated">
            <a:extLst>
              <a:ext uri="{FF2B5EF4-FFF2-40B4-BE49-F238E27FC236}">
                <a16:creationId xmlns:a16="http://schemas.microsoft.com/office/drawing/2014/main" id="{7A185734-7965-4E2C-7662-970EFA6B56F8}"/>
              </a:ext>
            </a:extLst>
          </p:cNvPr>
          <p:cNvPicPr>
            <a:picLocks noChangeAspect="1"/>
          </p:cNvPicPr>
          <p:nvPr/>
        </p:nvPicPr>
        <p:blipFill>
          <a:blip r:embed="rId3"/>
          <a:stretch>
            <a:fillRect/>
          </a:stretch>
        </p:blipFill>
        <p:spPr>
          <a:xfrm>
            <a:off x="136991" y="82924"/>
            <a:ext cx="3726515" cy="6608108"/>
          </a:xfrm>
          <a:prstGeom prst="rect">
            <a:avLst/>
          </a:prstGeom>
        </p:spPr>
      </p:pic>
      <p:sp>
        <p:nvSpPr>
          <p:cNvPr id="4" name="TextBox 3">
            <a:extLst>
              <a:ext uri="{FF2B5EF4-FFF2-40B4-BE49-F238E27FC236}">
                <a16:creationId xmlns:a16="http://schemas.microsoft.com/office/drawing/2014/main" id="{208A358B-CF3D-E120-4CA7-CC142811B973}"/>
              </a:ext>
            </a:extLst>
          </p:cNvPr>
          <p:cNvSpPr txBox="1"/>
          <p:nvPr/>
        </p:nvSpPr>
        <p:spPr>
          <a:xfrm>
            <a:off x="4724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2693353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D544E1-2A93-4DAF-A1A7-D1A9AD3617BD}"/>
              </a:ext>
            </a:extLst>
          </p:cNvPr>
          <p:cNvSpPr>
            <a:spLocks noGrp="1"/>
          </p:cNvSpPr>
          <p:nvPr>
            <p:ph type="sldNum" sz="quarter" idx="12"/>
          </p:nvPr>
        </p:nvSpPr>
        <p:spPr/>
        <p:txBody>
          <a:bodyPr/>
          <a:lstStyle/>
          <a:p>
            <a:fld id="{4FAB73BC-B049-4115-A692-8D63A059BFB8}" type="slidenum">
              <a:rPr lang="en-US" dirty="0"/>
              <a:pPr/>
              <a:t>7</a:t>
            </a:fld>
            <a:endParaRPr lang="en-US"/>
          </a:p>
        </p:txBody>
      </p:sp>
      <p:sp>
        <p:nvSpPr>
          <p:cNvPr id="3" name="TextBox 2">
            <a:extLst>
              <a:ext uri="{FF2B5EF4-FFF2-40B4-BE49-F238E27FC236}">
                <a16:creationId xmlns:a16="http://schemas.microsoft.com/office/drawing/2014/main" id="{B579E258-AAAE-4B96-98C4-61664FFF8D26}"/>
              </a:ext>
            </a:extLst>
          </p:cNvPr>
          <p:cNvSpPr txBox="1"/>
          <p:nvPr/>
        </p:nvSpPr>
        <p:spPr>
          <a:xfrm>
            <a:off x="663616" y="239210"/>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a:t>References</a:t>
            </a:r>
          </a:p>
        </p:txBody>
      </p:sp>
      <p:sp>
        <p:nvSpPr>
          <p:cNvPr id="4" name="TextBox 3">
            <a:extLst>
              <a:ext uri="{FF2B5EF4-FFF2-40B4-BE49-F238E27FC236}">
                <a16:creationId xmlns:a16="http://schemas.microsoft.com/office/drawing/2014/main" id="{AE484A9B-F645-4723-B39D-BC167238DC01}"/>
              </a:ext>
            </a:extLst>
          </p:cNvPr>
          <p:cNvSpPr txBox="1"/>
          <p:nvPr/>
        </p:nvSpPr>
        <p:spPr>
          <a:xfrm>
            <a:off x="1194122" y="1136247"/>
            <a:ext cx="10054540"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mn-lt"/>
                <a:cs typeface="+mn-lt"/>
              </a:rPr>
              <a:t>“Digi </a:t>
            </a:r>
            <a:r>
              <a:rPr lang="en-US" sz="1600" err="1">
                <a:ea typeface="+mn-lt"/>
                <a:cs typeface="+mn-lt"/>
              </a:rPr>
              <a:t>Connectcore</a:t>
            </a:r>
            <a:r>
              <a:rPr lang="en-US" sz="1600">
                <a:ea typeface="+mn-lt"/>
                <a:cs typeface="+mn-lt"/>
              </a:rPr>
              <a:t> 8m Nano </a:t>
            </a:r>
            <a:r>
              <a:rPr lang="en-US" sz="1600" err="1">
                <a:ea typeface="+mn-lt"/>
                <a:cs typeface="+mn-lt"/>
              </a:rPr>
              <a:t>Som</a:t>
            </a:r>
            <a:r>
              <a:rPr lang="en-US" sz="1600">
                <a:ea typeface="+mn-lt"/>
                <a:cs typeface="+mn-lt"/>
              </a:rPr>
              <a:t> Based on NXP I.MX 8M Nano.” </a:t>
            </a:r>
            <a:r>
              <a:rPr lang="en-US" sz="1600" i="1">
                <a:ea typeface="+mn-lt"/>
                <a:cs typeface="+mn-lt"/>
              </a:rPr>
              <a:t>I.MX 8M Nano SOM | Digi </a:t>
            </a:r>
            <a:r>
              <a:rPr lang="en-US" sz="1600" i="1" err="1">
                <a:ea typeface="+mn-lt"/>
                <a:cs typeface="+mn-lt"/>
              </a:rPr>
              <a:t>ConnectCore</a:t>
            </a:r>
            <a:r>
              <a:rPr lang="en-US" sz="1600" i="1">
                <a:ea typeface="+mn-lt"/>
                <a:cs typeface="+mn-lt"/>
              </a:rPr>
              <a:t> 8M Nano SOM | Digi International</a:t>
            </a:r>
            <a:r>
              <a:rPr lang="en-US" sz="1600">
                <a:ea typeface="+mn-lt"/>
                <a:cs typeface="+mn-lt"/>
              </a:rPr>
              <a:t>, </a:t>
            </a:r>
            <a:r>
              <a:rPr lang="en-US" sz="1600">
                <a:ea typeface="+mn-lt"/>
                <a:cs typeface="+mn-lt"/>
                <a:hlinkClick r:id="rId2"/>
              </a:rPr>
              <a:t>https://www.digi.com/products/embedded-systems/system-on-modules/i-mx-8m-nano-som</a:t>
            </a:r>
            <a:r>
              <a:rPr lang="en-US" sz="1600">
                <a:ea typeface="+mn-lt"/>
                <a:cs typeface="+mn-lt"/>
              </a:rPr>
              <a:t>. </a:t>
            </a:r>
            <a:endParaRPr lang="en-US"/>
          </a:p>
          <a:p>
            <a:pPr>
              <a:buFont typeface="Arial"/>
              <a:buChar char="•"/>
            </a:pPr>
            <a:endParaRPr lang="en-US" sz="1600">
              <a:ea typeface="+mn-lt"/>
              <a:cs typeface="+mn-lt"/>
            </a:endParaRPr>
          </a:p>
          <a:p>
            <a:r>
              <a:rPr lang="en-US" sz="1600" err="1">
                <a:ea typeface="+mn-lt"/>
                <a:cs typeface="+mn-lt"/>
              </a:rPr>
              <a:t>GrrlScientist</a:t>
            </a:r>
            <a:r>
              <a:rPr lang="en-US" sz="1600">
                <a:ea typeface="+mn-lt"/>
                <a:cs typeface="+mn-lt"/>
              </a:rPr>
              <a:t>. “Five Ways That Plastics Harm the Environment (and One Way They May Help).” </a:t>
            </a:r>
            <a:r>
              <a:rPr lang="en-US" sz="1600" i="1">
                <a:ea typeface="+mn-lt"/>
                <a:cs typeface="+mn-lt"/>
              </a:rPr>
              <a:t>Forbes</a:t>
            </a:r>
            <a:r>
              <a:rPr lang="en-US" sz="1600">
                <a:ea typeface="+mn-lt"/>
                <a:cs typeface="+mn-lt"/>
              </a:rPr>
              <a:t>, Forbes Magazine, 10 Dec. 2021, </a:t>
            </a:r>
            <a:r>
              <a:rPr lang="en-US" sz="1600">
                <a:ea typeface="+mn-lt"/>
                <a:cs typeface="+mn-lt"/>
                <a:hlinkClick r:id="rId3"/>
              </a:rPr>
              <a:t>https://www.forbes.com/sites/grrlscientist/2018/04/23/five-ways-that-plastics-harm-the-environment-and-one-way-they-may-help/?sh=70cdd26767a0</a:t>
            </a:r>
            <a:r>
              <a:rPr lang="en-US" sz="1600">
                <a:ea typeface="+mn-lt"/>
                <a:cs typeface="+mn-lt"/>
              </a:rPr>
              <a:t>. </a:t>
            </a:r>
            <a:endParaRPr lang="en-US"/>
          </a:p>
          <a:p>
            <a:endParaRPr lang="en-US" sz="1600">
              <a:ea typeface="+mn-lt"/>
              <a:cs typeface="+mn-lt"/>
            </a:endParaRPr>
          </a:p>
          <a:p>
            <a:r>
              <a:rPr lang="en-US" sz="1600">
                <a:ea typeface="+mn-lt"/>
                <a:cs typeface="+mn-lt"/>
              </a:rPr>
              <a:t>“IEEE SA - IEEE Standard for Software and System Test Documentation.” </a:t>
            </a:r>
            <a:r>
              <a:rPr lang="en-US" sz="1600" i="1">
                <a:ea typeface="+mn-lt"/>
                <a:cs typeface="+mn-lt"/>
              </a:rPr>
              <a:t>IEEE Standards Association</a:t>
            </a:r>
            <a:r>
              <a:rPr lang="en-US" sz="1600">
                <a:ea typeface="+mn-lt"/>
                <a:cs typeface="+mn-lt"/>
              </a:rPr>
              <a:t>, 18 July 2008, </a:t>
            </a:r>
            <a:r>
              <a:rPr lang="en-US" sz="1600">
                <a:ea typeface="+mn-lt"/>
                <a:cs typeface="+mn-lt"/>
                <a:hlinkClick r:id="rId4"/>
              </a:rPr>
              <a:t>https://standards.ieee.org/ieee/829/3787/</a:t>
            </a:r>
            <a:r>
              <a:rPr lang="en-US" sz="1600">
                <a:ea typeface="+mn-lt"/>
                <a:cs typeface="+mn-lt"/>
              </a:rPr>
              <a:t>. </a:t>
            </a:r>
            <a:endParaRPr lang="en-US">
              <a:ea typeface="+mn-lt"/>
              <a:cs typeface="+mn-lt"/>
            </a:endParaRPr>
          </a:p>
          <a:p>
            <a:pPr>
              <a:buFont typeface="Arial"/>
              <a:buChar char="•"/>
            </a:pPr>
            <a:endParaRPr lang="en-US" sz="1600">
              <a:ea typeface="+mn-lt"/>
              <a:cs typeface="+mn-lt"/>
            </a:endParaRPr>
          </a:p>
          <a:p>
            <a:r>
              <a:rPr lang="en-US" sz="1600">
                <a:ea typeface="+mn-lt"/>
                <a:cs typeface="+mn-lt"/>
              </a:rPr>
              <a:t>“IPC Design.” </a:t>
            </a:r>
            <a:r>
              <a:rPr lang="en-US" sz="1600" i="1">
                <a:ea typeface="+mn-lt"/>
                <a:cs typeface="+mn-lt"/>
              </a:rPr>
              <a:t>IPC International, Inc.</a:t>
            </a:r>
            <a:r>
              <a:rPr lang="en-US" sz="1600">
                <a:ea typeface="+mn-lt"/>
                <a:cs typeface="+mn-lt"/>
              </a:rPr>
              <a:t>, 5 Nov. 2021, </a:t>
            </a:r>
            <a:r>
              <a:rPr lang="en-US" sz="1600">
                <a:ea typeface="+mn-lt"/>
                <a:cs typeface="+mn-lt"/>
                <a:hlinkClick r:id="rId5"/>
              </a:rPr>
              <a:t>https://www.ipc.org/standards/ipc-design</a:t>
            </a:r>
            <a:r>
              <a:rPr lang="en-US" sz="1600">
                <a:ea typeface="+mn-lt"/>
                <a:cs typeface="+mn-lt"/>
              </a:rPr>
              <a:t> </a:t>
            </a:r>
            <a:endParaRPr lang="en-US"/>
          </a:p>
          <a:p>
            <a:pPr>
              <a:buFont typeface="Arial"/>
              <a:buChar char="•"/>
            </a:pPr>
            <a:endParaRPr lang="en-US" sz="1600" i="1">
              <a:ea typeface="+mn-lt"/>
              <a:cs typeface="+mn-lt"/>
            </a:endParaRPr>
          </a:p>
          <a:p>
            <a:r>
              <a:rPr lang="en-US" sz="1600" i="1">
                <a:ea typeface="+mn-lt"/>
                <a:cs typeface="+mn-lt"/>
              </a:rPr>
              <a:t>NS01: Embedded SOM Nano Ultimate Edge component</a:t>
            </a:r>
            <a:r>
              <a:rPr lang="en-US" sz="1600">
                <a:ea typeface="+mn-lt"/>
                <a:cs typeface="+mn-lt"/>
              </a:rPr>
              <a:t>. ns01 | Embedded SOM Nano Ultimate Edge Component. (n.d.). Retrieved 25 Jan. 2022, from </a:t>
            </a:r>
            <a:r>
              <a:rPr lang="en-US" sz="1600">
                <a:ea typeface="+mn-lt"/>
                <a:cs typeface="+mn-lt"/>
                <a:hlinkClick r:id="rId6"/>
              </a:rPr>
              <a:t>https://www.exorint.com/en/product/nanosom-ns01</a:t>
            </a:r>
            <a:r>
              <a:rPr lang="en-US" sz="1600">
                <a:ea typeface="+mn-lt"/>
                <a:cs typeface="+mn-lt"/>
              </a:rPr>
              <a:t> </a:t>
            </a:r>
            <a:endParaRPr lang="en-US"/>
          </a:p>
          <a:p>
            <a:pPr>
              <a:lnSpc>
                <a:spcPct val="200000"/>
              </a:lnSpc>
            </a:pPr>
            <a:r>
              <a:rPr lang="en-US" sz="1600">
                <a:ea typeface="+mn-lt"/>
                <a:cs typeface="+mn-lt"/>
              </a:rPr>
              <a:t>“US01: Embedded </a:t>
            </a:r>
            <a:r>
              <a:rPr lang="en-US" sz="1600" err="1">
                <a:ea typeface="+mn-lt"/>
                <a:cs typeface="+mn-lt"/>
              </a:rPr>
              <a:t>Som</a:t>
            </a:r>
            <a:r>
              <a:rPr lang="en-US" sz="1600">
                <a:ea typeface="+mn-lt"/>
                <a:cs typeface="+mn-lt"/>
              </a:rPr>
              <a:t> Micro Ultimate Edge Component.” </a:t>
            </a:r>
            <a:r>
              <a:rPr lang="en-US" sz="1600" i="1">
                <a:ea typeface="+mn-lt"/>
                <a:cs typeface="+mn-lt"/>
              </a:rPr>
              <a:t>us01 | Embedded SOM Micro Ultimate Edge Component</a:t>
            </a:r>
            <a:r>
              <a:rPr lang="en-US" sz="1600">
                <a:ea typeface="+mn-lt"/>
                <a:cs typeface="+mn-lt"/>
              </a:rPr>
              <a:t>, https://www.exorint.com/en/product/microsom-us01.   </a:t>
            </a:r>
            <a:endParaRPr lang="en-US"/>
          </a:p>
          <a:p>
            <a:pPr marL="285750" indent="-285750">
              <a:lnSpc>
                <a:spcPct val="200000"/>
              </a:lnSpc>
              <a:buFont typeface="Arial"/>
              <a:buChar char="•"/>
            </a:pPr>
            <a:endParaRPr lang="en-US"/>
          </a:p>
          <a:p>
            <a:pPr marL="285750" indent="-285750">
              <a:lnSpc>
                <a:spcPct val="200000"/>
              </a:lnSpc>
              <a:buFont typeface="Arial"/>
              <a:buChar char="•"/>
            </a:pPr>
            <a:endParaRPr lang="en-US"/>
          </a:p>
          <a:p>
            <a:pPr marL="285750" indent="-285750">
              <a:buFont typeface="Arial"/>
              <a:buChar char="•"/>
            </a:pPr>
            <a:endParaRPr lang="en-US"/>
          </a:p>
          <a:p>
            <a:pPr marL="285750" indent="-285750">
              <a:buFont typeface="Arial"/>
              <a:buChar char="•"/>
            </a:pPr>
            <a:endParaRPr lang="en-US"/>
          </a:p>
        </p:txBody>
      </p:sp>
    </p:spTree>
    <p:extLst>
      <p:ext uri="{BB962C8B-B14F-4D97-AF65-F5344CB8AC3E}">
        <p14:creationId xmlns:p14="http://schemas.microsoft.com/office/powerpoint/2010/main" val="576473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578204-55D6-41DA-B62A-FADA7D98179D}"/>
              </a:ext>
            </a:extLst>
          </p:cNvPr>
          <p:cNvSpPr>
            <a:spLocks noGrp="1"/>
          </p:cNvSpPr>
          <p:nvPr>
            <p:ph type="sldNum" sz="quarter" idx="12"/>
          </p:nvPr>
        </p:nvSpPr>
        <p:spPr/>
        <p:txBody>
          <a:bodyPr/>
          <a:lstStyle/>
          <a:p>
            <a:fld id="{4FAB73BC-B049-4115-A692-8D63A059BFB8}" type="slidenum">
              <a:rPr lang="en-US" smtClean="0"/>
              <a:pPr/>
              <a:t>8</a:t>
            </a:fld>
            <a:endParaRPr lang="en-US"/>
          </a:p>
        </p:txBody>
      </p:sp>
      <p:pic>
        <p:nvPicPr>
          <p:cNvPr id="3" name="Picture 3">
            <a:extLst>
              <a:ext uri="{FF2B5EF4-FFF2-40B4-BE49-F238E27FC236}">
                <a16:creationId xmlns:a16="http://schemas.microsoft.com/office/drawing/2014/main" id="{208435A0-011C-9344-82FA-648277F49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7814" y="0"/>
            <a:ext cx="6196372" cy="6858000"/>
          </a:xfrm>
          <a:prstGeom prst="rect">
            <a:avLst/>
          </a:prstGeom>
        </p:spPr>
      </p:pic>
    </p:spTree>
    <p:extLst>
      <p:ext uri="{BB962C8B-B14F-4D97-AF65-F5344CB8AC3E}">
        <p14:creationId xmlns:p14="http://schemas.microsoft.com/office/powerpoint/2010/main" val="1405476533"/>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4B483327D1C248867434E4B7F50053" ma:contentTypeVersion="11" ma:contentTypeDescription="Create a new document." ma:contentTypeScope="" ma:versionID="56f47a7e459f2ab165dfb9ef6388f181">
  <xsd:schema xmlns:xsd="http://www.w3.org/2001/XMLSchema" xmlns:xs="http://www.w3.org/2001/XMLSchema" xmlns:p="http://schemas.microsoft.com/office/2006/metadata/properties" xmlns:ns2="bb170e90-bfdb-41a4-b745-3594fa6ae560" targetNamespace="http://schemas.microsoft.com/office/2006/metadata/properties" ma:root="true" ma:fieldsID="dea8affa07e62bbd2ba7ebe322c44a09" ns2:_="">
    <xsd:import namespace="bb170e90-bfdb-41a4-b745-3594fa6ae5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170e90-bfdb-41a4-b745-3594fa6ae5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4A2D207-8A4B-4572-89D2-835639FEB463}">
  <ds:schemaRefs>
    <ds:schemaRef ds:uri="bb170e90-bfdb-41a4-b745-3594fa6ae5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3B2A73B-D975-4A9F-9124-A88818C65B7F}">
  <ds:schemaRefs>
    <ds:schemaRef ds:uri="http://schemas.microsoft.com/sharepoint/v3/contenttype/forms"/>
  </ds:schemaRefs>
</ds:datastoreItem>
</file>

<file path=customXml/itemProps3.xml><?xml version="1.0" encoding="utf-8"?>
<ds:datastoreItem xmlns:ds="http://schemas.openxmlformats.org/officeDocument/2006/customXml" ds:itemID="{D85FB591-CDB0-4B03-BF9B-F8B016CBFCA6}">
  <ds:schemaRefs>
    <ds:schemaRef ds:uri="http://purl.org/dc/terms/"/>
    <ds:schemaRef ds:uri="http://purl.org/dc/dcmitype/"/>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bb170e90-bfdb-41a4-b745-3594fa6ae56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TM04033919[[fn=Circuit]]</Template>
  <TotalTime>8</TotalTime>
  <Words>434</Words>
  <Application>Microsoft Office PowerPoint</Application>
  <PresentationFormat>Widescreen</PresentationFormat>
  <Paragraphs>47</Paragraphs>
  <Slides>8</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Corbel</vt:lpstr>
      <vt:lpstr>Wingdings 2</vt:lpstr>
      <vt:lpstr>Frame</vt:lpstr>
      <vt:lpstr>Phase 3 of Design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Matty B</dc:creator>
  <cp:lastModifiedBy>Obiomon, Pamela</cp:lastModifiedBy>
  <cp:revision>6</cp:revision>
  <dcterms:created xsi:type="dcterms:W3CDTF">2013-07-15T20:26:40Z</dcterms:created>
  <dcterms:modified xsi:type="dcterms:W3CDTF">2022-09-19T23:58:27Z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0x010100F94B483327D1C248867434E4B7F50053</vt:lpwstr>
  </property>
</Properties>
</file>