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4"/>
  </p:sldMasterIdLst>
  <p:notesMasterIdLst>
    <p:notesMasterId r:id="rId22"/>
  </p:notesMasterIdLst>
  <p:sldIdLst>
    <p:sldId id="256" r:id="rId5"/>
    <p:sldId id="260" r:id="rId6"/>
    <p:sldId id="269" r:id="rId7"/>
    <p:sldId id="261" r:id="rId8"/>
    <p:sldId id="259" r:id="rId9"/>
    <p:sldId id="262" r:id="rId10"/>
    <p:sldId id="263" r:id="rId11"/>
    <p:sldId id="264" r:id="rId12"/>
    <p:sldId id="275" r:id="rId13"/>
    <p:sldId id="267" r:id="rId14"/>
    <p:sldId id="297" r:id="rId15"/>
    <p:sldId id="289" r:id="rId16"/>
    <p:sldId id="270" r:id="rId17"/>
    <p:sldId id="309" r:id="rId18"/>
    <p:sldId id="280" r:id="rId19"/>
    <p:sldId id="281" r:id="rId20"/>
    <p:sldId id="29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yram B Pouncy, II" initials="HI" lastIdx="2" clrIdx="0">
    <p:extLst>
      <p:ext uri="{19B8F6BF-5375-455C-9EA6-DF929625EA0E}">
        <p15:presenceInfo xmlns:p15="http://schemas.microsoft.com/office/powerpoint/2012/main" userId="S::hpouncy1@pvamu.edu::7a82d877-087b-4d7c-aa5a-b4745819906d" providerId="AD"/>
      </p:ext>
    </p:extLst>
  </p:cmAuthor>
  <p:cmAuthor id="2" name="Matthew L Barnett" initials="MB" lastIdx="1" clrIdx="1">
    <p:extLst>
      <p:ext uri="{19B8F6BF-5375-455C-9EA6-DF929625EA0E}">
        <p15:presenceInfo xmlns:p15="http://schemas.microsoft.com/office/powerpoint/2012/main" userId="S::mbarnett11@pvamu.edu::6b401c9b-106f-4b5b-8517-c3f581015c5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7AD3AD-9D34-440C-842A-164024FC186A}" v="7" dt="2022-04-18T05:12:18.611"/>
    <p1510:client id="{AAD2B781-D0CC-40D4-8ED6-EA13E4135281}" v="23" dt="2022-04-18T05:08:27.635"/>
    <p1510:client id="{2E1463AB-13F2-4364-85DF-980CA321EDA9}" v="7" dt="2022-04-18T04:11:42.988"/>
    <p1510:client id="{B1BBB465-578A-40E6-A447-CD20E5497472}" v="270" dt="2022-04-18T21:24:00.561"/>
    <p1510:client id="{DA031FF2-B3AD-4644-A8CF-72D6D8374622}" v="354" dt="2022-04-18T21:37:37.153"/>
    <p1510:client id="{32789B77-2236-4F3F-BCAB-CB7D5784FB44}" v="45" dt="2022-04-18T19:50:25.998"/>
    <p1510:client id="{57CE5B24-5740-49F3-B8E3-CE02FE5256ED}" v="121" dt="2022-04-18T18:19:44.038"/>
    <p1510:client id="{F1E9EDAF-E308-450D-9C85-2B392D71195C}" v="50" dt="2022-04-18T03:37:25.809"/>
    <p1510:client id="{CFF5CEEE-85FF-4972-B58A-B58E1E9969DC}" vWet="2" dt="2022-04-18T18:28:03.336"/>
    <p1510:client id="{34822401-34AD-465A-A256-D5714FE03ECB}" v="393" dt="2022-04-18T18:30:36.762"/>
    <p1510:client id="{DC5A3006-7AF6-468B-808B-ADCCE71682CD}" v="183" dt="2022-04-18T18:45:49.449"/>
    <p1510:client id="{EC39D9ED-7FD7-4DC8-869C-1291B513880C}" v="1" dt="2022-04-18T21:57:35.188"/>
    <p1510:client id="{F323684C-9E1D-4540-95A4-BF6DF55E889C}" v="4" dt="2022-04-18T15:52:29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78" y="3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10-06T16:15:38.660" idx="1">
    <p:pos x="10" y="10"/>
    <p:text>STM32MP chip. This is the processor of the SOM module. This is is how we are going to reprogram the module itself.
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B357E-9427-4028-8998-974337FF4649}" type="datetimeFigureOut">
              <a:rPr lang="en-US"/>
              <a:t>9/19/2022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3210E-EC45-4A8F-8E9B-D8E2D12B4F4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0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artindustries.com/Products/Nitrogen-Dosing" TargetMode="External"/><Relationship Id="rId7" Type="http://schemas.openxmlformats.org/officeDocument/2006/relationships/hyperlink" Target="https://www.csm-cryogenic.com/category/liquid-nitrogen-dosing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stirlingcryogenics.eu/en/markets/applications/nitrogen-dosing" TargetMode="External"/><Relationship Id="rId5" Type="http://schemas.openxmlformats.org/officeDocument/2006/relationships/hyperlink" Target="https://www.southteksystems.com/?msclkid=5729cdb1a3ad1582fa16aceaa30fb357&amp;utm_source=bing&amp;utm_medium=cpc&amp;utm_campaign=General%20-%20South-Tek%20(%24300)&amp;utm_term=nitrogen%20system&amp;utm_content=Nitrogen%20System" TargetMode="External"/><Relationship Id="rId4" Type="http://schemas.openxmlformats.org/officeDocument/2006/relationships/hyperlink" Target="https://www.keengas.com/blog/nitrogen-dosing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 actuator is </a:t>
            </a:r>
            <a:r>
              <a:rPr lang="en-US" b="1"/>
              <a:t>a component of a machine that is responsible for moving and controlling a mechanism or system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3210E-EC45-4A8F-8E9B-D8E2D12B4F4A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07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We just need Marketing Requirements for now</a:t>
            </a:r>
          </a:p>
          <a:p>
            <a:pPr marL="742950" lvl="1" indent="-285750">
              <a:buFont typeface="Arial"/>
              <a:buChar char="•"/>
            </a:pPr>
            <a:r>
              <a:rPr lang="en-US">
                <a:cs typeface="Calibri"/>
              </a:rPr>
              <a:t>9/15/21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3210E-EC45-4A8F-8E9B-D8E2D12B4F4A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58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>
                <a:hlinkClick r:id="rId3"/>
              </a:rPr>
              <a:t>Nitrogen Dosing | Chart Industries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hlinkClick r:id="rId4"/>
              </a:rPr>
              <a:t>Nitrogen Dosing - Keen Compressed Gas Co. (keengas.com)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hlinkClick r:id="rId5"/>
              </a:rPr>
              <a:t>Nitrogen Gas Generators | On-demand High-Purity | South-Tek Systems (southteksystems.com)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hlinkClick r:id="rId6"/>
              </a:rPr>
              <a:t>Nitrogen dosing - Application (stirlingcryogenics.eu)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hlinkClick r:id="rId7"/>
              </a:rPr>
              <a:t>Liquid Nitrogen Dosing Machine | LN2 Doser Machine Supplier - CSM (csm-cryogenic.com)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3210E-EC45-4A8F-8E9B-D8E2D12B4F4A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47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Explain what a Gerber file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3210E-EC45-4A8F-8E9B-D8E2D12B4F4A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3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12BD-29F3-42D5-B959-C769C57E2304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6592-331F-465C-AA1A-61C59F05A1D1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88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3905-C78C-44F0-BBD3-3635588096CA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3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9859-4EEB-4904-9CE9-FD646EF611B7}" type="datetime1">
              <a:rPr lang="en-US" smtClean="0"/>
              <a:t>9/19/2022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2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AEB80-4966-43DF-A916-71B6CCB37A7C}" type="datetime1">
              <a:rPr lang="en-US" smtClean="0"/>
              <a:t>9/19/2022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8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5F47-0CEE-4B01-86A7-6DCB76E4A529}" type="datetime1">
              <a:rPr lang="en-US" smtClean="0"/>
              <a:t>9/19/2022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1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ED37-B33F-46E3-B117-EF54152A2A61}" type="datetime1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42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AB4D6-203F-4AC1-A2FB-4D4B77EC87E6}" type="datetime1">
              <a:rPr lang="en-US" smtClean="0"/>
              <a:t>9/19/2022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7259-D508-4765-A4E5-C32679F19F88}" type="datetime1">
              <a:rPr lang="en-US" smtClean="0"/>
              <a:t>9/19/2022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9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68D4-71A5-4379-940C-47A48575E302}" type="datetime1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31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D10E-D83E-4A7B-8F9B-D05BCC0EB0C2}" type="datetime1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35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B97CFB8-6C9B-495C-A237-329EB046B461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5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E6C89-FDC3-4D05-AB24-87A4488A3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6434" y="705496"/>
            <a:ext cx="6652723" cy="1400881"/>
          </a:xfrm>
        </p:spPr>
        <p:txBody>
          <a:bodyPr>
            <a:normAutofit/>
          </a:bodyPr>
          <a:lstStyle/>
          <a:p>
            <a:pPr algn="ctr"/>
            <a:r>
              <a:rPr lang="en-US" sz="4400">
                <a:cs typeface="Arial"/>
              </a:rPr>
              <a:t>Liquid Nitrogen Doser </a:t>
            </a:r>
            <a:br>
              <a:rPr lang="en-US" sz="4400">
                <a:cs typeface="Arial"/>
              </a:rPr>
            </a:br>
            <a:r>
              <a:rPr lang="en-US" sz="4400">
                <a:cs typeface="Arial"/>
              </a:rPr>
              <a:t>Smart Actuator</a:t>
            </a:r>
            <a:endParaRPr lang="en-US" sz="4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CCD7D1-D97B-4D52-A29A-A9EFFDCAD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178" y="2603428"/>
            <a:ext cx="2743957" cy="2484519"/>
          </a:xfrm>
        </p:spPr>
        <p:txBody>
          <a:bodyPr vert="horz" lIns="91440" tIns="0" rIns="91440" bIns="45720" rtlCol="0" anchor="b">
            <a:noAutofit/>
          </a:bodyPr>
          <a:lstStyle/>
          <a:p>
            <a:pPr algn="l"/>
            <a:r>
              <a:rPr lang="en-US" sz="2000" b="1">
                <a:cs typeface="Arial"/>
              </a:rPr>
              <a:t>Team 2:</a:t>
            </a:r>
          </a:p>
          <a:p>
            <a:pPr algn="l"/>
            <a:r>
              <a:rPr lang="en-US" sz="2000" b="1">
                <a:cs typeface="Arial"/>
              </a:rPr>
              <a:t>Hyram Pouncy</a:t>
            </a:r>
          </a:p>
          <a:p>
            <a:pPr algn="l"/>
            <a:r>
              <a:rPr lang="en-US" sz="2000" b="1">
                <a:cs typeface="Arial"/>
              </a:rPr>
              <a:t>Matthew Barnett</a:t>
            </a:r>
          </a:p>
          <a:p>
            <a:pPr algn="l"/>
            <a:r>
              <a:rPr lang="en-US" sz="2000" b="1">
                <a:cs typeface="Arial"/>
              </a:rPr>
              <a:t>George Polk </a:t>
            </a:r>
          </a:p>
          <a:p>
            <a:pPr algn="l"/>
            <a:r>
              <a:rPr lang="en-US" sz="2000" b="1">
                <a:cs typeface="Arial"/>
              </a:rPr>
              <a:t>Bryce Lovejoy</a:t>
            </a:r>
          </a:p>
          <a:p>
            <a:pPr algn="l"/>
            <a:r>
              <a:rPr lang="en-US" sz="2000" b="1">
                <a:cs typeface="Arial"/>
              </a:rPr>
              <a:t>Breon Holmes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D89493E-B950-4B25-B75F-6C666F59C403}"/>
              </a:ext>
            </a:extLst>
          </p:cNvPr>
          <p:cNvSpPr txBox="1">
            <a:spLocks/>
          </p:cNvSpPr>
          <p:nvPr/>
        </p:nvSpPr>
        <p:spPr>
          <a:xfrm>
            <a:off x="9282890" y="3489253"/>
            <a:ext cx="2859599" cy="1906066"/>
          </a:xfrm>
          <a:prstGeom prst="rect">
            <a:avLst/>
          </a:prstGeom>
        </p:spPr>
        <p:txBody>
          <a:bodyPr vert="horz" lIns="91440" tIns="0" rIns="91440" bIns="45720" rtlCol="0" anchor="b">
            <a:normAutofit lnSpcReduction="10000"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cs typeface="Arial"/>
              </a:rPr>
              <a:t>Instructor: Mr. Turner</a:t>
            </a:r>
            <a:endParaRPr lang="en-US"/>
          </a:p>
          <a:p>
            <a:pPr algn="ctr"/>
            <a:r>
              <a:rPr lang="en-US">
                <a:cs typeface="Arial"/>
              </a:rPr>
              <a:t>Team Sponsor: Paul Rybak </a:t>
            </a:r>
          </a:p>
          <a:p>
            <a:pPr algn="ctr"/>
            <a:r>
              <a:rPr lang="en-US">
                <a:cs typeface="Arial"/>
              </a:rPr>
              <a:t>and David Fink</a:t>
            </a:r>
            <a:endParaRPr lang="en-US"/>
          </a:p>
          <a:p>
            <a:pPr algn="ctr"/>
            <a:r>
              <a:rPr lang="en-US">
                <a:cs typeface="Arial"/>
              </a:rPr>
              <a:t>Team Facilitator: Mr. Hill</a:t>
            </a:r>
          </a:p>
        </p:txBody>
      </p:sp>
      <p:pic>
        <p:nvPicPr>
          <p:cNvPr id="4" name="Picture 5" descr="Logo&#10;&#10;Description automatically generated">
            <a:extLst>
              <a:ext uri="{FF2B5EF4-FFF2-40B4-BE49-F238E27FC236}">
                <a16:creationId xmlns:a16="http://schemas.microsoft.com/office/drawing/2014/main" id="{48E19E29-15EA-41B4-BF4A-235431C57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7476" y="2250776"/>
            <a:ext cx="2270425" cy="8097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64C5FA-6AD7-436E-96A2-843119CFD1AB}"/>
              </a:ext>
            </a:extLst>
          </p:cNvPr>
          <p:cNvSpPr txBox="1"/>
          <p:nvPr/>
        </p:nvSpPr>
        <p:spPr>
          <a:xfrm>
            <a:off x="9875044" y="1851730"/>
            <a:ext cx="167528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Sponsored by:</a:t>
            </a:r>
          </a:p>
        </p:txBody>
      </p:sp>
      <p:pic>
        <p:nvPicPr>
          <p:cNvPr id="7" name="Picture 7" descr="A picture containing device&#10;&#10;Description automatically generated">
            <a:extLst>
              <a:ext uri="{FF2B5EF4-FFF2-40B4-BE49-F238E27FC236}">
                <a16:creationId xmlns:a16="http://schemas.microsoft.com/office/drawing/2014/main" id="{0BFFC3DC-3BD9-4D1B-9486-7E0425FE6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007" y="2332295"/>
            <a:ext cx="2948028" cy="2859431"/>
          </a:xfrm>
          <a:prstGeom prst="rect">
            <a:avLst/>
          </a:prstGeom>
        </p:spPr>
      </p:pic>
      <p:pic>
        <p:nvPicPr>
          <p:cNvPr id="8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B6FB8A32-995D-49FC-ACC3-B9975054D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103" y="2210156"/>
            <a:ext cx="2749107" cy="2990145"/>
          </a:xfrm>
          <a:prstGeom prst="rect">
            <a:avLst/>
          </a:prstGeom>
        </p:spPr>
      </p:pic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065B50E6-EEF1-4D7B-8CF6-D4DC9D014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8063494-13EF-4F21-9692-89F2B8F6899E}"/>
              </a:ext>
            </a:extLst>
          </p:cNvPr>
          <p:cNvSpPr/>
          <p:nvPr/>
        </p:nvSpPr>
        <p:spPr>
          <a:xfrm>
            <a:off x="-2414" y="881801"/>
            <a:ext cx="12192000" cy="52138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2E0C7E4-EE47-42B5-A676-720AE6EF3038}"/>
              </a:ext>
            </a:extLst>
          </p:cNvPr>
          <p:cNvSpPr txBox="1"/>
          <p:nvPr/>
        </p:nvSpPr>
        <p:spPr>
          <a:xfrm>
            <a:off x="11898744" y="6532211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87F4FB-5AF2-4BAE-BAA9-A61840E1F2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71" y="150222"/>
            <a:ext cx="8274050" cy="1135063"/>
          </a:xfrm>
        </p:spPr>
        <p:txBody>
          <a:bodyPr/>
          <a:lstStyle/>
          <a:p>
            <a:r>
              <a:rPr lang="en-US" b="1">
                <a:solidFill>
                  <a:schemeClr val="tx1"/>
                </a:solidFill>
                <a:cs typeface="Arial"/>
              </a:rPr>
              <a:t>Team Overview</a:t>
            </a:r>
            <a:br>
              <a:rPr lang="en-US" b="1">
                <a:solidFill>
                  <a:schemeClr val="tx1"/>
                </a:solidFill>
                <a:cs typeface="Arial"/>
              </a:rPr>
            </a:br>
            <a:endParaRPr lang="en-US" b="1">
              <a:solidFill>
                <a:schemeClr val="tx1"/>
              </a:solidFill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F8DC8985-F3A7-4EC9-864A-CD7D81822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382" y="1882602"/>
            <a:ext cx="1873333" cy="25015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211A8B9B-13D0-4845-91C3-5886CF71C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0594" y="1847060"/>
            <a:ext cx="1877249" cy="26386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AA77BD-78CA-4CA7-B30A-1ED64B0A2C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252" b="8252"/>
          <a:stretch>
            <a:fillRect/>
          </a:stretch>
        </p:blipFill>
        <p:spPr>
          <a:xfrm>
            <a:off x="612410" y="1950217"/>
            <a:ext cx="1942101" cy="24323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13" name="Picture 12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FD6BF193-67CE-4A06-BCFB-3ABF2BA2F7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950" y="1847060"/>
            <a:ext cx="1899793" cy="26386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16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B3C18436-A9E9-4EAF-A5B0-B4315E7D55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477" y="1938764"/>
            <a:ext cx="1831024" cy="26103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A5CDBB86-DB38-4300-B5DF-F6171ECCE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B9B627-637C-4379-BE7F-4FB46F719369}"/>
              </a:ext>
            </a:extLst>
          </p:cNvPr>
          <p:cNvSpPr txBox="1"/>
          <p:nvPr/>
        </p:nvSpPr>
        <p:spPr>
          <a:xfrm>
            <a:off x="744035" y="4549124"/>
            <a:ext cx="183102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</a:rPr>
              <a:t>Hyram</a:t>
            </a:r>
            <a:r>
              <a:rPr lang="en-US">
                <a:solidFill>
                  <a:schemeClr val="bg1"/>
                </a:solidFill>
              </a:rPr>
              <a:t> Pouncy 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Team Lead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Scribe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C.E.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491636-B0CB-4C4C-9503-929C80460A5F}"/>
              </a:ext>
            </a:extLst>
          </p:cNvPr>
          <p:cNvSpPr txBox="1"/>
          <p:nvPr/>
        </p:nvSpPr>
        <p:spPr>
          <a:xfrm>
            <a:off x="2867761" y="4572938"/>
            <a:ext cx="194226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Matthew Barnett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Software Lead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Test Engineer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C.E.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D19BE-C1DB-45B9-BC4E-A97E94AB9773}"/>
              </a:ext>
            </a:extLst>
          </p:cNvPr>
          <p:cNvSpPr txBox="1"/>
          <p:nvPr/>
        </p:nvSpPr>
        <p:spPr>
          <a:xfrm>
            <a:off x="5134171" y="4655909"/>
            <a:ext cx="1697536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</a:rPr>
              <a:t>Breon</a:t>
            </a:r>
            <a:r>
              <a:rPr lang="en-US">
                <a:solidFill>
                  <a:schemeClr val="bg1"/>
                </a:solidFill>
              </a:rPr>
              <a:t> Holmes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Hardware Lead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E.E.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302CA2-7547-4BE6-AB98-A9040EEDA911}"/>
              </a:ext>
            </a:extLst>
          </p:cNvPr>
          <p:cNvSpPr txBox="1"/>
          <p:nvPr/>
        </p:nvSpPr>
        <p:spPr>
          <a:xfrm>
            <a:off x="7375379" y="4635412"/>
            <a:ext cx="163079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George Polk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Test Lead</a:t>
            </a:r>
            <a:endParaRPr lang="en-US">
              <a:solidFill>
                <a:schemeClr val="bg1"/>
              </a:solidFill>
              <a:cs typeface="Arial"/>
            </a:endParaRP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Data Analyst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E.E.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FC8D8A-A27F-46FA-B728-5BAABF7C8735}"/>
              </a:ext>
            </a:extLst>
          </p:cNvPr>
          <p:cNvSpPr txBox="1"/>
          <p:nvPr/>
        </p:nvSpPr>
        <p:spPr>
          <a:xfrm>
            <a:off x="9684019" y="4655909"/>
            <a:ext cx="1753157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Bryce Lovejoy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Purchasing Lead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Hardware engineer</a:t>
            </a:r>
          </a:p>
          <a:p>
            <a:pPr algn="ctr"/>
            <a:r>
              <a:rPr lang="en-US" sz="1400">
                <a:solidFill>
                  <a:schemeClr val="bg1"/>
                </a:solidFill>
                <a:cs typeface="Arial"/>
              </a:rPr>
              <a:t>E.E.</a:t>
            </a:r>
          </a:p>
        </p:txBody>
      </p:sp>
    </p:spTree>
    <p:extLst>
      <p:ext uri="{BB962C8B-B14F-4D97-AF65-F5344CB8AC3E}">
        <p14:creationId xmlns:p14="http://schemas.microsoft.com/office/powerpoint/2010/main" val="566310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9403-BA29-498E-9E9A-7BB146E11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870460"/>
            <a:ext cx="2834640" cy="942433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What is an Actuator?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FB200-86F7-48F0-9A84-3B1A32A12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903478"/>
            <a:ext cx="2834640" cy="232199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2400">
                <a:ea typeface="+mn-lt"/>
                <a:cs typeface="+mn-lt"/>
              </a:rPr>
              <a:t>An actuator is </a:t>
            </a:r>
            <a:r>
              <a:rPr lang="en-US" sz="2400" b="1">
                <a:ea typeface="+mn-lt"/>
                <a:cs typeface="+mn-lt"/>
              </a:rPr>
              <a:t>a component of a machine that is responsible for moving and controlling a mechanism or system</a:t>
            </a:r>
            <a:endParaRPr lang="en-US" sz="2400"/>
          </a:p>
        </p:txBody>
      </p:sp>
      <p:pic>
        <p:nvPicPr>
          <p:cNvPr id="5" name="Picture 5" descr="Icon&#10;&#10;Description automatically generated">
            <a:extLst>
              <a:ext uri="{FF2B5EF4-FFF2-40B4-BE49-F238E27FC236}">
                <a16:creationId xmlns:a16="http://schemas.microsoft.com/office/drawing/2014/main" id="{AB0DB3AB-57FB-4B33-AEA0-94A09E23AC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925" r="29055" b="-104"/>
          <a:stretch/>
        </p:blipFill>
        <p:spPr>
          <a:xfrm>
            <a:off x="4188070" y="771416"/>
            <a:ext cx="3010615" cy="5330880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3526962A-152B-401B-8314-5393AFEEC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217" y="773193"/>
            <a:ext cx="3230177" cy="5324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DDA5D9-3ED2-40F0-AD04-161C87411046}"/>
              </a:ext>
            </a:extLst>
          </p:cNvPr>
          <p:cNvSpPr txBox="1"/>
          <p:nvPr/>
        </p:nvSpPr>
        <p:spPr>
          <a:xfrm>
            <a:off x="4318370" y="252517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Actuator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2B18A2-63BA-4A27-B831-9384551DDD8B}"/>
              </a:ext>
            </a:extLst>
          </p:cNvPr>
          <p:cNvSpPr txBox="1"/>
          <p:nvPr/>
        </p:nvSpPr>
        <p:spPr>
          <a:xfrm>
            <a:off x="8337990" y="250779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Doser</a:t>
            </a:r>
            <a:endParaRPr lang="en-US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951394B6-3FB5-415D-9D4D-C9D85922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4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9F5D7F-1BBC-4096-ADA7-AA9C9E4D2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370DD-716B-4528-B475-331F84CEA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3"/>
            <a:ext cx="7052486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FFF0E3-8FF0-431B-B3BD-D953393B7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8" y="1123837"/>
            <a:ext cx="6451110" cy="1255469"/>
          </a:xfrm>
          <a:effectLst>
            <a:glow rad="101600">
              <a:srgbClr val="40BAD2">
                <a:alpha val="60000"/>
              </a:srgbClr>
            </a:glow>
          </a:effectLst>
        </p:spPr>
        <p:txBody>
          <a:bodyPr>
            <a:normAutofit/>
          </a:bodyPr>
          <a:lstStyle/>
          <a:p>
            <a:r>
              <a:rPr lang="en-US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E521C-3522-4841-AF6C-377CF7A73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248" y="2510395"/>
            <a:ext cx="6451109" cy="327458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700" u="sng">
                <a:solidFill>
                  <a:srgbClr val="FFFFFF"/>
                </a:solidFill>
              </a:rPr>
              <a:t>Problem Statement</a:t>
            </a:r>
            <a:r>
              <a:rPr lang="en-US" sz="1700">
                <a:solidFill>
                  <a:srgbClr val="FFFFFF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700">
                <a:solidFill>
                  <a:srgbClr val="FFFFFF"/>
                </a:solidFill>
              </a:rPr>
              <a:t>Traditionally, Chart’s Nitrogen Dosers use a central programmable controller (PLC) to handle all functions for an automated dosing application in which all remote inputs and outputs are wired back to the main controller.</a:t>
            </a:r>
          </a:p>
          <a:p>
            <a:pPr marL="0" indent="0">
              <a:buNone/>
            </a:pPr>
            <a:r>
              <a:rPr lang="en-US" sz="1700" u="sng">
                <a:solidFill>
                  <a:srgbClr val="FFFFFF"/>
                </a:solidFill>
              </a:rPr>
              <a:t>Objective:</a:t>
            </a:r>
          </a:p>
          <a:p>
            <a:pPr marL="0" indent="0">
              <a:buNone/>
            </a:pPr>
            <a:r>
              <a:rPr lang="en-US" sz="1700">
                <a:solidFill>
                  <a:srgbClr val="FFFFFF"/>
                </a:solidFill>
              </a:rPr>
              <a:t>The goal of this project is to design a smart Internet of Things (IOT) controller for liquid nitrogen dosing actuators based on an Exor nano System-on-Module (nanoSOM), which will increase the number of actuators they can use in a system as well as line speed to go along with other factors</a:t>
            </a:r>
          </a:p>
          <a:p>
            <a:pPr marL="0" indent="0">
              <a:buNone/>
            </a:pPr>
            <a:endParaRPr lang="en-US" sz="170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700">
              <a:solidFill>
                <a:srgbClr val="FFFFFF"/>
              </a:solidFill>
            </a:endParaRPr>
          </a:p>
        </p:txBody>
      </p:sp>
      <p:pic>
        <p:nvPicPr>
          <p:cNvPr id="5" name="Picture 4" descr="A close-up of a computer chip&#10;&#10;Description automatically generated with low confidence">
            <a:extLst>
              <a:ext uri="{FF2B5EF4-FFF2-40B4-BE49-F238E27FC236}">
                <a16:creationId xmlns:a16="http://schemas.microsoft.com/office/drawing/2014/main" id="{E0E0D3AB-8ED9-42D5-BC08-8EAB67E73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433" y="1553419"/>
            <a:ext cx="3778286" cy="375284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9D076F-656A-4CD9-83AD-AF8F4B28C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E0B443-EFF9-4B43-A650-377AF7040C40}"/>
              </a:ext>
            </a:extLst>
          </p:cNvPr>
          <p:cNvSpPr/>
          <p:nvPr/>
        </p:nvSpPr>
        <p:spPr>
          <a:xfrm>
            <a:off x="10018213" y="2056148"/>
            <a:ext cx="1223567" cy="1223649"/>
          </a:xfrm>
          <a:prstGeom prst="rect">
            <a:avLst/>
          </a:prstGeom>
          <a:noFill/>
          <a:ln>
            <a:solidFill>
              <a:srgbClr val="40BAD2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6C6698-F452-4B56-903D-F6B7D47D3173}"/>
              </a:ext>
            </a:extLst>
          </p:cNvPr>
          <p:cNvSpPr txBox="1"/>
          <p:nvPr/>
        </p:nvSpPr>
        <p:spPr>
          <a:xfrm>
            <a:off x="8770094" y="1178162"/>
            <a:ext cx="185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nanoSOM</a:t>
            </a:r>
          </a:p>
        </p:txBody>
      </p:sp>
      <p:sp>
        <p:nvSpPr>
          <p:cNvPr id="6" name="Slide Number Placeholder 7">
            <a:extLst>
              <a:ext uri="{FF2B5EF4-FFF2-40B4-BE49-F238E27FC236}">
                <a16:creationId xmlns:a16="http://schemas.microsoft.com/office/drawing/2014/main" id="{AC94EE73-3FB1-4674-A403-ADCADB189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58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015CDA3-FA00-4FB6-961E-2ABCF9C2E8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320101"/>
              </p:ext>
            </p:extLst>
          </p:nvPr>
        </p:nvGraphicFramePr>
        <p:xfrm>
          <a:off x="0" y="11124"/>
          <a:ext cx="12197541" cy="68468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5847">
                  <a:extLst>
                    <a:ext uri="{9D8B030D-6E8A-4147-A177-3AD203B41FA5}">
                      <a16:colId xmlns:a16="http://schemas.microsoft.com/office/drawing/2014/main" val="1468605226"/>
                    </a:ext>
                  </a:extLst>
                </a:gridCol>
                <a:gridCol w="4065847">
                  <a:extLst>
                    <a:ext uri="{9D8B030D-6E8A-4147-A177-3AD203B41FA5}">
                      <a16:colId xmlns:a16="http://schemas.microsoft.com/office/drawing/2014/main" val="4149894500"/>
                    </a:ext>
                  </a:extLst>
                </a:gridCol>
                <a:gridCol w="4065847">
                  <a:extLst>
                    <a:ext uri="{9D8B030D-6E8A-4147-A177-3AD203B41FA5}">
                      <a16:colId xmlns:a16="http://schemas.microsoft.com/office/drawing/2014/main" val="1395818649"/>
                    </a:ext>
                  </a:extLst>
                </a:gridCol>
              </a:tblGrid>
              <a:tr h="802892">
                <a:tc>
                  <a:txBody>
                    <a:bodyPr/>
                    <a:lstStyle/>
                    <a:p>
                      <a:r>
                        <a:rPr lang="en-US"/>
                        <a:t>Marketing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Engineering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Justification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801884"/>
                  </a:ext>
                </a:extLst>
              </a:tr>
              <a:tr h="1137429">
                <a:tc>
                  <a:txBody>
                    <a:bodyPr/>
                    <a:lstStyle/>
                    <a:p>
                      <a:r>
                        <a:rPr lang="en-US"/>
                        <a:t>Actuators must be able to perform different tasks</a:t>
                      </a:r>
                      <a:endParaRPr lang="en-US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Corbel"/>
                        </a:rPr>
                        <a:t>Using the </a:t>
                      </a:r>
                      <a:r>
                        <a:rPr lang="en-US" sz="1800" b="0" i="0" u="sng" strike="noStrike" noProof="0">
                          <a:latin typeface="Corbel"/>
                        </a:rPr>
                        <a:t>nanoSOM nS02</a:t>
                      </a:r>
                      <a:r>
                        <a:rPr lang="en-US" sz="1800" b="0" i="0" u="none" strike="noStrike" noProof="0">
                          <a:latin typeface="Corbel"/>
                        </a:rPr>
                        <a:t> chip to assign the different tasks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Be more efficient and increase production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162782"/>
                  </a:ext>
                </a:extLst>
              </a:tr>
              <a:tr h="802892">
                <a:tc>
                  <a:txBody>
                    <a:bodyPr/>
                    <a:lstStyle/>
                    <a:p>
                      <a:r>
                        <a:rPr lang="en-US" noProof="0"/>
                        <a:t>Actuators must be autonomous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sng" strike="noStrike" noProof="0">
                          <a:latin typeface="Corbel"/>
                        </a:rPr>
                        <a:t>Using nanoSOM nS02</a:t>
                      </a:r>
                      <a:r>
                        <a:rPr lang="en-US" sz="1800" b="0" i="0" u="none" strike="noStrike" noProof="0">
                          <a:latin typeface="Corbel"/>
                        </a:rPr>
                        <a:t> chip to control each individual actuator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Corbel"/>
                        </a:rPr>
                        <a:t>Cut cost and reduce system size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056069"/>
                  </a:ext>
                </a:extLst>
              </a:tr>
              <a:tr h="1137429">
                <a:tc>
                  <a:txBody>
                    <a:bodyPr/>
                    <a:lstStyle/>
                    <a:p>
                      <a:r>
                        <a:rPr lang="en-US"/>
                        <a:t>Interface for actuators should be user friendly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The HMI nS02 interface software will be used to control actuators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Easy to use for setting changes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980463"/>
                  </a:ext>
                </a:extLst>
              </a:tr>
              <a:tr h="1137429">
                <a:tc>
                  <a:txBody>
                    <a:bodyPr/>
                    <a:lstStyle/>
                    <a:p>
                      <a:r>
                        <a:rPr lang="en-US"/>
                        <a:t>Each actuator must be able to detect motion and read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Photoelectronic sensors will be programed to detect motion and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Actuator must provide proper dosing to each individual item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416344"/>
                  </a:ext>
                </a:extLst>
              </a:tr>
              <a:tr h="1828808">
                <a:tc>
                  <a:txBody>
                    <a:bodyPr/>
                    <a:lstStyle/>
                    <a:p>
                      <a:r>
                        <a:rPr lang="en-US"/>
                        <a:t>Actuators must have </a:t>
                      </a:r>
                      <a:r>
                        <a:rPr lang="en-US" sz="1800" u="none" strike="noStrike" noProof="0"/>
                        <a:t>sensors to monitor inputs for line speed and part detection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ExacTrack</a:t>
                      </a:r>
                      <a:r>
                        <a:rPr lang="en-US"/>
                        <a:t> technology. An encoder would be used for higher line speeds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To be able to efficiently dose each individual part.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286535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BDD6CF-D2AE-4AFC-A783-48A703B4E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8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6E79DC-AF4B-4D7F-8BC3-5741356642A1}"/>
              </a:ext>
            </a:extLst>
          </p:cNvPr>
          <p:cNvSpPr txBox="1"/>
          <p:nvPr/>
        </p:nvSpPr>
        <p:spPr>
          <a:xfrm>
            <a:off x="3716594" y="1120877"/>
            <a:ext cx="4689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Project Impact Summary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C9A0A60-4711-4427-80B1-14F1AA0199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417862"/>
              </p:ext>
            </p:extLst>
          </p:nvPr>
        </p:nvGraphicFramePr>
        <p:xfrm>
          <a:off x="1997587" y="2106014"/>
          <a:ext cx="8128000" cy="38228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2720497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9657114"/>
                    </a:ext>
                  </a:extLst>
                </a:gridCol>
              </a:tblGrid>
              <a:tr h="477855">
                <a:tc>
                  <a:txBody>
                    <a:bodyPr/>
                    <a:lstStyle/>
                    <a:p>
                      <a:pPr algn="ctr"/>
                      <a:r>
                        <a:rPr lang="en-US" u="sng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/>
                        <a:t>Project Applicability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274907"/>
                  </a:ext>
                </a:extLst>
              </a:tr>
              <a:tr h="47785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Public Health, Safety, and Welfare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313691"/>
                  </a:ext>
                </a:extLst>
              </a:tr>
              <a:tr h="47785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448050"/>
                  </a:ext>
                </a:extLst>
              </a:tr>
              <a:tr h="47785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Cultural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057359"/>
                  </a:ext>
                </a:extLst>
              </a:tr>
              <a:tr h="47785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210985"/>
                  </a:ext>
                </a:extLst>
              </a:tr>
              <a:tr h="47785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Environmental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657087"/>
                  </a:ext>
                </a:extLst>
              </a:tr>
              <a:tr h="47785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Economic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598288"/>
                  </a:ext>
                </a:extLst>
              </a:tr>
              <a:tr h="47785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Technical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76256"/>
                  </a:ext>
                </a:extLst>
              </a:tr>
            </a:tbl>
          </a:graphicData>
        </a:graphic>
      </p:graphicFrame>
      <p:sp>
        <p:nvSpPr>
          <p:cNvPr id="4" name="Star: 5 Points 3">
            <a:extLst>
              <a:ext uri="{FF2B5EF4-FFF2-40B4-BE49-F238E27FC236}">
                <a16:creationId xmlns:a16="http://schemas.microsoft.com/office/drawing/2014/main" id="{76A06E87-2020-495A-95C6-515244E2A334}"/>
              </a:ext>
            </a:extLst>
          </p:cNvPr>
          <p:cNvSpPr/>
          <p:nvPr/>
        </p:nvSpPr>
        <p:spPr>
          <a:xfrm>
            <a:off x="7906961" y="4512545"/>
            <a:ext cx="497492" cy="35821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7C432A6-BC22-494F-AB05-71D814FD2DA4}"/>
              </a:ext>
            </a:extLst>
          </p:cNvPr>
          <p:cNvSpPr/>
          <p:nvPr/>
        </p:nvSpPr>
        <p:spPr>
          <a:xfrm>
            <a:off x="7906961" y="5010550"/>
            <a:ext cx="497492" cy="35821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0055E8-FEF6-4CF1-AB1C-3B0D02318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A94EBAAE-FDD7-4140-AD79-88EC8EB2C4D0}"/>
              </a:ext>
            </a:extLst>
          </p:cNvPr>
          <p:cNvSpPr/>
          <p:nvPr/>
        </p:nvSpPr>
        <p:spPr>
          <a:xfrm>
            <a:off x="7906961" y="5508555"/>
            <a:ext cx="497492" cy="35821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2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4F645BF8-7885-4398-80BC-4C0DF24F5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212FB65-CD2B-4005-B910-132DCE19F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A35CBD63-8F8F-47DC-9CE7-159E6161D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A0E3486-FD49-4921-B4F4-E5BB5C88A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758953"/>
            <a:ext cx="3577575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8E968B6A-BE8B-4387-B121-96BC881A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03817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200" b="1">
                <a:solidFill>
                  <a:schemeClr val="tx1"/>
                </a:solidFill>
              </a:rPr>
              <a:t>Project Impact : Environmental</a:t>
            </a:r>
            <a:br>
              <a:rPr lang="en-US" sz="2200" b="1">
                <a:solidFill>
                  <a:schemeClr val="tx1"/>
                </a:solidFill>
              </a:rPr>
            </a:br>
            <a:endParaRPr lang="en-US" sz="2200">
              <a:solidFill>
                <a:schemeClr val="tx1"/>
              </a:solidFill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EE76211-7D86-46C3-AF7B-9DC76506C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989899"/>
            <a:ext cx="3443591" cy="37442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45770">
              <a:buClrTx/>
              <a:buFont typeface="Wingdings" panose="05000000000000000000" pitchFamily="2" charset="2"/>
              <a:buChar char="§"/>
            </a:pPr>
            <a:r>
              <a:rPr lang="en-US" sz="1400">
                <a:solidFill>
                  <a:schemeClr val="tx1"/>
                </a:solidFill>
              </a:rPr>
              <a:t>Predicted that, by 2050, the mass of plastic in the world’s oceans will exceed the mass of all the fish that live there (Forbes, 2018)</a:t>
            </a:r>
          </a:p>
          <a:p>
            <a:pPr marL="445770">
              <a:buClrTx/>
              <a:buFont typeface="Wingdings" panose="05000000000000000000" pitchFamily="2" charset="2"/>
              <a:buChar char="§"/>
            </a:pPr>
            <a:r>
              <a:rPr lang="en-US" sz="1400" b="0" i="0">
                <a:solidFill>
                  <a:schemeClr val="tx1"/>
                </a:solidFill>
                <a:effectLst/>
              </a:rPr>
              <a:t>The annual amount of plastic that will be saved using Chart’s LN2 </a:t>
            </a:r>
            <a:r>
              <a:rPr lang="en-US" sz="1400" b="0" i="0" err="1">
                <a:solidFill>
                  <a:schemeClr val="tx1"/>
                </a:solidFill>
                <a:effectLst/>
              </a:rPr>
              <a:t>MicroDose</a:t>
            </a:r>
            <a:r>
              <a:rPr lang="en-US" sz="1400" b="0" i="0">
                <a:solidFill>
                  <a:schemeClr val="tx1"/>
                </a:solidFill>
                <a:effectLst/>
              </a:rPr>
              <a:t>™ Technology in four filling operations in Brazil is close to 1.6 million pounds (726 thousand kg) which is the equivalent to 24 adult humpback whales</a:t>
            </a:r>
          </a:p>
          <a:p>
            <a:pPr marL="445770">
              <a:buClrTx/>
              <a:buFont typeface="Wingdings" panose="05000000000000000000" pitchFamily="2" charset="2"/>
              <a:buChar char="§"/>
            </a:pPr>
            <a:r>
              <a:rPr lang="en-US" sz="1400">
                <a:solidFill>
                  <a:schemeClr val="tx1"/>
                </a:solidFill>
              </a:rPr>
              <a:t>New packaging line utilizes lightweight 15 grams/900ml Polyethylene terephthalate (PET) bottles, operating at 36,000 bottles per hour which in turn reduces carbon footprint by using less plastic</a:t>
            </a:r>
          </a:p>
          <a:p>
            <a:pPr marL="445770"/>
            <a:endParaRPr lang="en-US" sz="1200">
              <a:solidFill>
                <a:schemeClr val="tx1"/>
              </a:solidFill>
            </a:endParaRPr>
          </a:p>
          <a:p>
            <a:endParaRPr lang="en-US" sz="1200">
              <a:solidFill>
                <a:srgbClr val="FFFFFF"/>
              </a:solidFill>
            </a:endParaRP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C297AE90-CA1A-4AFE-B9BE-3EE608C871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9935" y="776508"/>
            <a:ext cx="7491363" cy="5288020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83B4A72C-2924-4CE2-8674-7E02E182E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AABD91-8E57-414C-81C3-D3CAAA9E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4FAB73BC-B049-4115-A692-8D63A059BFB8}" type="slidenum">
              <a:rPr lang="en-US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pPr defTabSz="457200">
                <a:spcAft>
                  <a:spcPts val="600"/>
                </a:spcAft>
              </a:pPr>
              <a:t>7</a:t>
            </a:fld>
            <a:endParaRPr lang="en-US" b="1" kern="120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339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27C386B-FBEE-434F-B519-2A935AF42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085C62-ADF2-4CC0-B14D-F4B678F11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72832"/>
            <a:ext cx="1194619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4EF5D1-2322-4C79-BA38-EDD477732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16784" y="758952"/>
            <a:ext cx="278312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28727-443E-4419-BB1E-EB929F07411C}"/>
              </a:ext>
            </a:extLst>
          </p:cNvPr>
          <p:cNvSpPr txBox="1"/>
          <p:nvPr/>
        </p:nvSpPr>
        <p:spPr>
          <a:xfrm>
            <a:off x="1363328" y="1523626"/>
            <a:ext cx="7671835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/>
              <a:t>Project Impact: Economical</a:t>
            </a:r>
          </a:p>
          <a:p>
            <a:pPr marL="342900" indent="-342900">
              <a:buFont typeface="+mj-lt"/>
              <a:buAutoNum type="arabicPeriod"/>
            </a:pPr>
            <a:endParaRPr lang="en-US"/>
          </a:p>
          <a:p>
            <a:pPr marL="342900" indent="-342900">
              <a:buAutoNum type="arabicPeriod"/>
            </a:pPr>
            <a:r>
              <a:rPr lang="en-US" sz="2000"/>
              <a:t>Currently each component within the dosing system is controlled with a single controller consisting of an independent Human Machine Interface (HMI) and independent PLC totaling $4,500</a:t>
            </a:r>
          </a:p>
          <a:p>
            <a:pPr marL="342900" indent="-342900">
              <a:buAutoNum type="arabicPeriod"/>
            </a:pPr>
            <a:r>
              <a:rPr lang="en-US" sz="2000">
                <a:ea typeface="+mn-lt"/>
                <a:cs typeface="+mn-lt"/>
              </a:rPr>
              <a:t>New IOT design will replace the HMI/PLC controller with a SOM module in each controlled device increasing the cost of the individual component $225 but reducing the overall system cost by at least $1,000</a:t>
            </a:r>
            <a:endParaRPr lang="en-US" sz="2000"/>
          </a:p>
          <a:p>
            <a:pPr marL="342900" indent="-342900">
              <a:buAutoNum type="arabicPeriod"/>
            </a:pPr>
            <a:r>
              <a:rPr lang="en-US" sz="2000">
                <a:ea typeface="+mn-lt"/>
                <a:cs typeface="+mn-lt"/>
              </a:rPr>
              <a:t> With the overall control system savings Chart will save an estimated $200,000 annually based on the sales of 200 units per year.</a:t>
            </a:r>
            <a:endParaRPr lang="en-US" sz="20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248AA1-15FF-4044-A531-93CD25F12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7112" y="1994318"/>
            <a:ext cx="2653675" cy="285057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BF8EC7-14FA-4AF3-B9AB-A5FE4ACA1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33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F55D82-5C72-4BC4-BD87-E2C993FD4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Impact:</a:t>
            </a:r>
            <a:br>
              <a:rPr lang="en-US"/>
            </a:br>
            <a:r>
              <a:rPr lang="en-US"/>
              <a:t>Technical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B414B3-4764-4133-AA8B-5307E2AD2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Corbel" panose="020B0503020204020204" pitchFamily="34" charset="0"/>
              </a:rPr>
              <a:t>L</a:t>
            </a:r>
            <a:r>
              <a:rPr lang="en-US" b="0" i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imitations within current system  relate </a:t>
            </a:r>
            <a:r>
              <a:rPr lang="en-US">
                <a:solidFill>
                  <a:srgbClr val="000000"/>
                </a:solidFill>
                <a:latin typeface="Corbel" panose="020B0503020204020204" pitchFamily="34" charset="0"/>
              </a:rPr>
              <a:t>to </a:t>
            </a:r>
            <a:r>
              <a:rPr lang="en-US" b="0" i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the number of actuators in a system as well as the line speed and other factors.</a:t>
            </a:r>
          </a:p>
          <a:p>
            <a:r>
              <a:rPr lang="en-US">
                <a:solidFill>
                  <a:srgbClr val="000000"/>
                </a:solidFill>
              </a:rPr>
              <a:t>By making </a:t>
            </a:r>
            <a:r>
              <a:rPr lang="en-US" b="0" i="0">
                <a:solidFill>
                  <a:srgbClr val="000000"/>
                </a:solidFill>
                <a:effectLst/>
              </a:rPr>
              <a:t>each liquid nitrogen dosing actuator smart and independent, the system size is no longer an issue, and the overall cost is reduced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E040A-E793-4FDF-A649-257F010C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82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E54DC96-B069-4A01-913E-12B038AC2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812104"/>
              </p:ext>
            </p:extLst>
          </p:nvPr>
        </p:nvGraphicFramePr>
        <p:xfrm>
          <a:off x="742708" y="742710"/>
          <a:ext cx="10983488" cy="5931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326">
                  <a:extLst>
                    <a:ext uri="{9D8B030D-6E8A-4147-A177-3AD203B41FA5}">
                      <a16:colId xmlns:a16="http://schemas.microsoft.com/office/drawing/2014/main" val="402453294"/>
                    </a:ext>
                  </a:extLst>
                </a:gridCol>
                <a:gridCol w="1702954">
                  <a:extLst>
                    <a:ext uri="{9D8B030D-6E8A-4147-A177-3AD203B41FA5}">
                      <a16:colId xmlns:a16="http://schemas.microsoft.com/office/drawing/2014/main" val="2290126734"/>
                    </a:ext>
                  </a:extLst>
                </a:gridCol>
                <a:gridCol w="2256963">
                  <a:extLst>
                    <a:ext uri="{9D8B030D-6E8A-4147-A177-3AD203B41FA5}">
                      <a16:colId xmlns:a16="http://schemas.microsoft.com/office/drawing/2014/main" val="55032919"/>
                    </a:ext>
                  </a:extLst>
                </a:gridCol>
                <a:gridCol w="2164772">
                  <a:extLst>
                    <a:ext uri="{9D8B030D-6E8A-4147-A177-3AD203B41FA5}">
                      <a16:colId xmlns:a16="http://schemas.microsoft.com/office/drawing/2014/main" val="1610457452"/>
                    </a:ext>
                  </a:extLst>
                </a:gridCol>
                <a:gridCol w="1102451">
                  <a:extLst>
                    <a:ext uri="{9D8B030D-6E8A-4147-A177-3AD203B41FA5}">
                      <a16:colId xmlns:a16="http://schemas.microsoft.com/office/drawing/2014/main" val="2801577953"/>
                    </a:ext>
                  </a:extLst>
                </a:gridCol>
                <a:gridCol w="2006022">
                  <a:extLst>
                    <a:ext uri="{9D8B030D-6E8A-4147-A177-3AD203B41FA5}">
                      <a16:colId xmlns:a16="http://schemas.microsoft.com/office/drawing/2014/main" val="641420342"/>
                    </a:ext>
                  </a:extLst>
                </a:gridCol>
              </a:tblGrid>
              <a:tr h="410759"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kern="1200">
                          <a:effectLst/>
                        </a:rPr>
                        <a:t>Design Options</a:t>
                      </a:r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kern="1200">
                          <a:effectLst/>
                        </a:rPr>
                        <a:t>Image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</a:rPr>
                        <a:t>Pros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</a:rPr>
                        <a:t>Cons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</a:rPr>
                        <a:t>Selection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</a:rPr>
                        <a:t>References</a:t>
                      </a: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1855801"/>
                  </a:ext>
                </a:extLst>
              </a:tr>
              <a:tr h="1462302"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kern="1200" err="1">
                          <a:effectLst/>
                        </a:rPr>
                        <a:t>NanoSOM</a:t>
                      </a:r>
                      <a:r>
                        <a:rPr lang="en-US" sz="1600" kern="1200">
                          <a:effectLst/>
                        </a:rPr>
                        <a:t> nSO2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kern="120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5750" lvl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/>
                        <a:t>Compact </a:t>
                      </a:r>
                    </a:p>
                    <a:p>
                      <a:pPr marL="285750" lvl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/>
                        <a:t>Efficient  </a:t>
                      </a:r>
                    </a:p>
                    <a:p>
                      <a:pPr marL="285750" lvl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/>
                        <a:t>Reliable 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 indent="-28575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Limited inputs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 indent="-28575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i="0" u="none" strike="noStrike" kern="1200" noProof="0">
                          <a:effectLst/>
                        </a:rPr>
                        <a:t>https://www.cnx-software.com/2020/08/11/exor-nanosom-ns02-system-on-module-features-the-800mhz-version-of-stm32mp1-processor/</a:t>
                      </a:r>
                      <a:endParaRPr lang="en-US" sz="1200" b="0" i="0" u="none" strike="noStrike" kern="1200" noProof="0">
                        <a:effectLst/>
                        <a:latin typeface="Corbe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40457420"/>
                  </a:ext>
                </a:extLst>
              </a:tr>
              <a:tr h="1248710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err="1">
                          <a:effectLst/>
                        </a:rPr>
                        <a:t>NanoSOM</a:t>
                      </a:r>
                      <a:r>
                        <a:rPr lang="en-US" sz="1800" kern="1200">
                          <a:effectLst/>
                        </a:rPr>
                        <a:t> nSO1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kern="120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5750" indent="-28575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Compact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 indent="-28575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Limited inputs</a:t>
                      </a:r>
                      <a:endParaRPr lang="en-US"/>
                    </a:p>
                    <a:p>
                      <a:pPr marL="285750" lvl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Less Reliable</a:t>
                      </a:r>
                    </a:p>
                    <a:p>
                      <a:pPr marL="285750" lvl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/>
                        <a:t>Less Efficient </a:t>
                      </a:r>
                    </a:p>
                    <a:p>
                      <a:pPr marL="285750" lvl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endParaRPr lang="en-US" sz="1800" kern="12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 indent="-28575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400" b="0" i="0" u="none" strike="noStrike" kern="1200" noProof="0">
                          <a:effectLst/>
                          <a:latin typeface="Corbel"/>
                        </a:rPr>
                        <a:t>https://www.exorint.com/en/product/nanosom-ns01</a:t>
                      </a:r>
                      <a:endParaRPr lang="en-US" sz="1400" kern="12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2668371"/>
                  </a:ext>
                </a:extLst>
              </a:tr>
              <a:tr h="1363721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err="1">
                          <a:effectLst/>
                        </a:rPr>
                        <a:t>MicroSOM</a:t>
                      </a:r>
                      <a:r>
                        <a:rPr lang="en-US" sz="1800" kern="1200">
                          <a:effectLst/>
                        </a:rPr>
                        <a:t> uSO1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kern="120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3210" indent="-28321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Efficient</a:t>
                      </a:r>
                    </a:p>
                    <a:p>
                      <a:pPr marL="283210" lvl="0" indent="-28321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High Compatibility  </a:t>
                      </a:r>
                    </a:p>
                    <a:p>
                      <a:pPr marL="283210" lvl="0" indent="-28321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endParaRPr lang="en-US" sz="1800" kern="12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 indent="-28575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Bigger in size</a:t>
                      </a:r>
                      <a:endParaRPr lang="en-US"/>
                    </a:p>
                    <a:p>
                      <a:pPr marL="285750" lvl="0" indent="-28575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Less Reliable 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 indent="-28575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400" b="0" i="0" u="none" strike="noStrike" kern="1200" noProof="0">
                          <a:effectLst/>
                          <a:latin typeface="Corbel"/>
                        </a:rPr>
                        <a:t>https://www.exorint.com/en/product/microsom-us01</a:t>
                      </a:r>
                      <a:endParaRPr lang="en-US" sz="1400" kern="12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05109153"/>
                  </a:ext>
                </a:extLst>
              </a:tr>
              <a:tr h="1445874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Digi </a:t>
                      </a:r>
                      <a:r>
                        <a:rPr lang="en-US" err="1"/>
                        <a:t>ConnectCore</a:t>
                      </a:r>
                      <a:r>
                        <a:rPr lang="en-US"/>
                        <a:t> 8M Nano SOM</a:t>
                      </a:r>
                    </a:p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kern="12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kern="120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3210" indent="-28321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Reliable </a:t>
                      </a:r>
                    </a:p>
                    <a:p>
                      <a:pPr marL="283210" lvl="0" indent="-28321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High Compatibility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3210" indent="-28321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Bigger in size </a:t>
                      </a:r>
                    </a:p>
                    <a:p>
                      <a:pPr marL="283210" lvl="0" indent="-28321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effectLst/>
                        </a:rPr>
                        <a:t>Less Efficient</a:t>
                      </a:r>
                    </a:p>
                    <a:p>
                      <a:pPr marL="283210" lvl="0" indent="-28321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endParaRPr lang="en-US" sz="1800" kern="12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 indent="-28575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400" b="0" i="0" u="none" strike="noStrike" kern="1200" noProof="0">
                          <a:effectLst/>
                          <a:latin typeface="Corbel"/>
                        </a:rPr>
                        <a:t>https://www.digi.com/products/embedded-systems/system-on-modules/i-mx-8m-nano-som</a:t>
                      </a:r>
                      <a:endParaRPr lang="en-US" sz="1400" kern="12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51072171"/>
                  </a:ext>
                </a:extLst>
              </a:tr>
            </a:tbl>
          </a:graphicData>
        </a:graphic>
      </p:graphicFrame>
      <p:sp>
        <p:nvSpPr>
          <p:cNvPr id="2" name="Multiplication Sign 1">
            <a:extLst>
              <a:ext uri="{FF2B5EF4-FFF2-40B4-BE49-F238E27FC236}">
                <a16:creationId xmlns:a16="http://schemas.microsoft.com/office/drawing/2014/main" id="{366B7B9B-9E54-4D93-8E49-18BF9DAF531A}"/>
              </a:ext>
            </a:extLst>
          </p:cNvPr>
          <p:cNvSpPr/>
          <p:nvPr/>
        </p:nvSpPr>
        <p:spPr>
          <a:xfrm>
            <a:off x="8592916" y="4045029"/>
            <a:ext cx="1089949" cy="1089949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ication Sign 3">
            <a:extLst>
              <a:ext uri="{FF2B5EF4-FFF2-40B4-BE49-F238E27FC236}">
                <a16:creationId xmlns:a16="http://schemas.microsoft.com/office/drawing/2014/main" id="{46BC6DD2-4EC8-461D-8477-EAF835B37F9D}"/>
              </a:ext>
            </a:extLst>
          </p:cNvPr>
          <p:cNvSpPr/>
          <p:nvPr/>
        </p:nvSpPr>
        <p:spPr>
          <a:xfrm>
            <a:off x="8592914" y="2692078"/>
            <a:ext cx="1089950" cy="110924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8" descr="Checkmark with solid fill">
            <a:extLst>
              <a:ext uri="{FF2B5EF4-FFF2-40B4-BE49-F238E27FC236}">
                <a16:creationId xmlns:a16="http://schemas.microsoft.com/office/drawing/2014/main" id="{719DF81C-D6F0-4256-8BE8-8C3643B3E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6171" y="1409217"/>
            <a:ext cx="981921" cy="981921"/>
          </a:xfrm>
          <a:prstGeom prst="rect">
            <a:avLst/>
          </a:prstGeom>
        </p:spPr>
      </p:pic>
      <p:pic>
        <p:nvPicPr>
          <p:cNvPr id="3" name="Picture 8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69B75C8E-DB6F-4BA3-9C60-4EB9C69F16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42" t="27778" r="17544" b="5698"/>
          <a:stretch/>
        </p:blipFill>
        <p:spPr>
          <a:xfrm>
            <a:off x="2669894" y="4043102"/>
            <a:ext cx="1394811" cy="985409"/>
          </a:xfrm>
          <a:prstGeom prst="rect">
            <a:avLst/>
          </a:prstGeom>
        </p:spPr>
      </p:pic>
      <p:pic>
        <p:nvPicPr>
          <p:cNvPr id="11" name="Picture 11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2E7B1FDC-88F0-4E1B-A01B-8833B1C699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526" t="43939" r="31930" b="1714"/>
          <a:stretch/>
        </p:blipFill>
        <p:spPr>
          <a:xfrm>
            <a:off x="2814575" y="2692723"/>
            <a:ext cx="1097424" cy="1108948"/>
          </a:xfrm>
          <a:prstGeom prst="rect">
            <a:avLst/>
          </a:prstGeom>
        </p:spPr>
      </p:pic>
      <p:pic>
        <p:nvPicPr>
          <p:cNvPr id="12" name="Picture 12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B4B83208-E2DE-4726-99FE-82817365FDA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877" t="45014" r="31000" b="3121"/>
          <a:stretch/>
        </p:blipFill>
        <p:spPr>
          <a:xfrm>
            <a:off x="2775995" y="1348876"/>
            <a:ext cx="1180828" cy="1099963"/>
          </a:xfrm>
          <a:prstGeom prst="rect">
            <a:avLst/>
          </a:prstGeom>
        </p:spPr>
      </p:pic>
      <p:pic>
        <p:nvPicPr>
          <p:cNvPr id="13" name="Picture 13" descr="A picture containing electronics, circuit&#10;&#10;Description automatically generated">
            <a:extLst>
              <a:ext uri="{FF2B5EF4-FFF2-40B4-BE49-F238E27FC236}">
                <a16:creationId xmlns:a16="http://schemas.microsoft.com/office/drawing/2014/main" id="{B3E5BBC0-BB50-4683-8A1B-E2F60C244C8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965" t="7085" r="5965" b="7083"/>
          <a:stretch/>
        </p:blipFill>
        <p:spPr>
          <a:xfrm>
            <a:off x="2669894" y="5387840"/>
            <a:ext cx="1393512" cy="1165788"/>
          </a:xfrm>
          <a:prstGeom prst="rect">
            <a:avLst/>
          </a:prstGeom>
        </p:spPr>
      </p:pic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6265CD1F-AB97-4963-93DD-44CAF731D7DD}"/>
              </a:ext>
            </a:extLst>
          </p:cNvPr>
          <p:cNvSpPr/>
          <p:nvPr/>
        </p:nvSpPr>
        <p:spPr>
          <a:xfrm>
            <a:off x="8592915" y="5266051"/>
            <a:ext cx="1089949" cy="1089949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C322EC-D479-495D-B008-9934AAC49E36}"/>
              </a:ext>
            </a:extLst>
          </p:cNvPr>
          <p:cNvSpPr txBox="1"/>
          <p:nvPr/>
        </p:nvSpPr>
        <p:spPr>
          <a:xfrm>
            <a:off x="613579" y="112008"/>
            <a:ext cx="49616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/>
              <a:t>Parts Comparison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3CA4DF-3770-4EDE-8276-D181EACD8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38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3EB0-0EC3-4964-9FEE-17E7454E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/>
              <a:t>Codes &amp;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9042D-0488-44FB-BE0F-CECE20367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3898" y="895980"/>
            <a:ext cx="7315200" cy="573828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u="sng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7200" b="1">
                <a:solidFill>
                  <a:schemeClr val="tx1"/>
                </a:solidFill>
                <a:ea typeface="+mn-lt"/>
                <a:cs typeface="Times New Roman"/>
              </a:rPr>
              <a:t>IEEE: Institute of Electrical and Electronics Engineers</a:t>
            </a:r>
          </a:p>
          <a:p>
            <a:r>
              <a:rPr lang="en-US" sz="6400" b="1">
                <a:solidFill>
                  <a:schemeClr val="tx1"/>
                </a:solidFill>
                <a:ea typeface="+mn-lt"/>
                <a:cs typeface="Times New Roman"/>
              </a:rPr>
              <a:t>IEEE 829-2008:</a:t>
            </a:r>
            <a:r>
              <a:rPr lang="en-US" sz="6400">
                <a:solidFill>
                  <a:schemeClr val="tx1"/>
                </a:solidFill>
                <a:ea typeface="+mn-lt"/>
                <a:cs typeface="Times New Roman"/>
              </a:rPr>
              <a:t> IEEE Standard for Software and System Test Documentation </a:t>
            </a:r>
          </a:p>
          <a:p>
            <a:r>
              <a:rPr lang="en-US" sz="6400" b="1">
                <a:solidFill>
                  <a:schemeClr val="tx1"/>
                </a:solidFill>
                <a:cs typeface="Times New Roman"/>
              </a:rPr>
              <a:t>7.8 IEEE Code of Ethics </a:t>
            </a:r>
            <a:endParaRPr lang="en-US" sz="6400" b="1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7200" b="1">
                <a:solidFill>
                  <a:schemeClr val="tx1"/>
                </a:solidFill>
                <a:cs typeface="Times New Roman"/>
              </a:rPr>
              <a:t>IEC: International Electrotechnical Commission</a:t>
            </a:r>
          </a:p>
          <a:p>
            <a:r>
              <a:rPr lang="en-US" sz="6400" b="1">
                <a:solidFill>
                  <a:schemeClr val="tx1"/>
                </a:solidFill>
                <a:cs typeface="Times New Roman"/>
              </a:rPr>
              <a:t>IEC 61010-2-202: </a:t>
            </a:r>
            <a:r>
              <a:rPr lang="en-US" sz="6400">
                <a:solidFill>
                  <a:schemeClr val="tx1"/>
                </a:solidFill>
                <a:cs typeface="Times New Roman"/>
              </a:rPr>
              <a:t>Safety Requirements for Electrical Equipment For Measurement, Control and Laboratory Use </a:t>
            </a:r>
            <a:endParaRPr lang="en-US">
              <a:solidFill>
                <a:schemeClr val="tx1"/>
              </a:solidFill>
              <a:cs typeface="Times New Roman"/>
            </a:endParaRPr>
          </a:p>
          <a:p>
            <a:pPr marL="0" indent="0">
              <a:buNone/>
            </a:pPr>
            <a:r>
              <a:rPr lang="en-US" sz="7200" b="1">
                <a:solidFill>
                  <a:schemeClr val="tx1"/>
                </a:solidFill>
                <a:ea typeface="+mn-lt"/>
                <a:cs typeface="Times New Roman"/>
              </a:rPr>
              <a:t>IPC:  Interconnecting and Packaging Electronic Circuits</a:t>
            </a:r>
            <a:endParaRPr lang="en-US" sz="7200">
              <a:solidFill>
                <a:schemeClr val="tx1"/>
              </a:solidFill>
              <a:ea typeface="+mn-lt"/>
              <a:cs typeface="Times New Roman"/>
            </a:endParaRPr>
          </a:p>
          <a:p>
            <a:r>
              <a:rPr lang="en-US" sz="6400" b="1">
                <a:solidFill>
                  <a:schemeClr val="tx1"/>
                </a:solidFill>
                <a:ea typeface="+mn-lt"/>
                <a:cs typeface="Times New Roman"/>
              </a:rPr>
              <a:t>IPC-2221:</a:t>
            </a:r>
            <a:r>
              <a:rPr lang="en-US" sz="6400">
                <a:solidFill>
                  <a:schemeClr val="tx1"/>
                </a:solidFill>
                <a:ea typeface="+mn-lt"/>
                <a:cs typeface="Times New Roman"/>
              </a:rPr>
              <a:t> S</a:t>
            </a:r>
            <a:r>
              <a:rPr lang="en-US" sz="6400">
                <a:solidFill>
                  <a:schemeClr val="tx1"/>
                </a:solidFill>
                <a:ea typeface="+mn-lt"/>
                <a:cs typeface="+mn-lt"/>
              </a:rPr>
              <a:t>tandards for the printed circuit board design, component mounting, and interconnections</a:t>
            </a:r>
          </a:p>
          <a:p>
            <a:r>
              <a:rPr lang="en-US" sz="6400" b="1">
                <a:solidFill>
                  <a:schemeClr val="tx1"/>
                </a:solidFill>
                <a:cs typeface="Times New Roman"/>
              </a:rPr>
              <a:t>IPC-A-600F: </a:t>
            </a:r>
            <a:r>
              <a:rPr lang="en-US" sz="6400">
                <a:solidFill>
                  <a:schemeClr val="tx1"/>
                </a:solidFill>
                <a:ea typeface="+mn-lt"/>
                <a:cs typeface="Times New Roman"/>
              </a:rPr>
              <a:t>Standard</a:t>
            </a:r>
            <a:r>
              <a:rPr lang="en-US" sz="6400">
                <a:solidFill>
                  <a:schemeClr val="tx1"/>
                </a:solidFill>
                <a:ea typeface="+mn-lt"/>
                <a:cs typeface="+mn-lt"/>
              </a:rPr>
              <a:t> for printed circuit boards</a:t>
            </a:r>
            <a:r>
              <a:rPr lang="en-US" sz="6400">
                <a:solidFill>
                  <a:schemeClr val="tx1"/>
                </a:solidFill>
                <a:cs typeface="Times New Roman"/>
              </a:rPr>
              <a:t> </a:t>
            </a:r>
          </a:p>
          <a:p>
            <a:r>
              <a:rPr lang="en-US" sz="6400" b="1">
                <a:solidFill>
                  <a:schemeClr val="tx1"/>
                </a:solidFill>
                <a:cs typeface="Times New Roman"/>
              </a:rPr>
              <a:t>IPC-9701A: </a:t>
            </a:r>
            <a:r>
              <a:rPr lang="en-US" sz="6400">
                <a:solidFill>
                  <a:schemeClr val="tx1"/>
                </a:solidFill>
                <a:ea typeface="+mn-lt"/>
                <a:cs typeface="+mn-lt"/>
              </a:rPr>
              <a:t>Performance Test Methods and Qualification Requirements for Surface Mount Solder Attachments</a:t>
            </a:r>
            <a:endParaRPr lang="en-US" sz="6400">
              <a:solidFill>
                <a:schemeClr val="tx1"/>
              </a:solidFill>
              <a:cs typeface="Times New Roman"/>
            </a:endParaRPr>
          </a:p>
          <a:p>
            <a:r>
              <a:rPr lang="en-US" sz="6400" b="1">
                <a:solidFill>
                  <a:schemeClr val="tx1"/>
                </a:solidFill>
                <a:cs typeface="Times New Roman"/>
              </a:rPr>
              <a:t>IPC- 7711C/7721C: </a:t>
            </a:r>
            <a:r>
              <a:rPr lang="en-US" sz="6400">
                <a:solidFill>
                  <a:schemeClr val="tx1"/>
                </a:solidFill>
                <a:cs typeface="Times New Roman"/>
              </a:rPr>
              <a:t>Rework, Modification and Repair of Electronic Assemblies</a:t>
            </a:r>
          </a:p>
          <a:p>
            <a:r>
              <a:rPr lang="en-US" sz="6400" b="1">
                <a:solidFill>
                  <a:schemeClr val="tx1"/>
                </a:solidFill>
                <a:cs typeface="Times New Roman"/>
              </a:rPr>
              <a:t>IPC-A-610: </a:t>
            </a:r>
            <a:r>
              <a:rPr lang="en-US" sz="6400">
                <a:solidFill>
                  <a:schemeClr val="tx1"/>
                </a:solidFill>
                <a:cs typeface="Times New Roman"/>
              </a:rPr>
              <a:t>Acceptability of Electronic Assemblies </a:t>
            </a:r>
          </a:p>
          <a:p>
            <a:endParaRPr lang="en-US" sz="1800">
              <a:solidFill>
                <a:schemeClr val="tx1"/>
              </a:solidFill>
              <a:cs typeface="Times New Roman"/>
            </a:endParaRPr>
          </a:p>
          <a:p>
            <a:endParaRPr lang="en-US" sz="1800">
              <a:solidFill>
                <a:schemeClr val="tx1"/>
              </a:solidFill>
            </a:endParaRPr>
          </a:p>
          <a:p>
            <a:endParaRPr lang="en-US">
              <a:solidFill>
                <a:srgbClr val="595959"/>
              </a:solidFill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92F06-1294-4A1C-8016-A58908A8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59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697C-B97D-4A80-BF9C-20E3937CC1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Design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9426B-8FEA-4462-B60A-8A1EE535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14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25D6CC-A122-43CC-A7A6-CAF48E0843E7}"/>
              </a:ext>
            </a:extLst>
          </p:cNvPr>
          <p:cNvSpPr/>
          <p:nvPr/>
        </p:nvSpPr>
        <p:spPr>
          <a:xfrm>
            <a:off x="5348378" y="1635823"/>
            <a:ext cx="1655152" cy="517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/>
              <a:t>Block Diagram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CA96D2-2472-4C1F-9259-2C657D730986}"/>
              </a:ext>
            </a:extLst>
          </p:cNvPr>
          <p:cNvSpPr/>
          <p:nvPr/>
        </p:nvSpPr>
        <p:spPr>
          <a:xfrm>
            <a:off x="5349975" y="2563003"/>
            <a:ext cx="1655153" cy="517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/>
              <a:t>Schematics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B67A41-90E4-49F4-8E73-5F6BCA334EB4}"/>
              </a:ext>
            </a:extLst>
          </p:cNvPr>
          <p:cNvSpPr/>
          <p:nvPr/>
        </p:nvSpPr>
        <p:spPr>
          <a:xfrm>
            <a:off x="5348379" y="3524050"/>
            <a:ext cx="1655152" cy="517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/>
              <a:t>PCB Layout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BFECDD-9108-4C1D-9930-18AB3C19FE4E}"/>
              </a:ext>
            </a:extLst>
          </p:cNvPr>
          <p:cNvSpPr/>
          <p:nvPr/>
        </p:nvSpPr>
        <p:spPr>
          <a:xfrm>
            <a:off x="5348378" y="4484777"/>
            <a:ext cx="1655152" cy="517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/>
              <a:t>File Release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184865-333E-48D4-899B-D712294D5903}"/>
              </a:ext>
            </a:extLst>
          </p:cNvPr>
          <p:cNvSpPr/>
          <p:nvPr/>
        </p:nvSpPr>
        <p:spPr>
          <a:xfrm>
            <a:off x="5356846" y="5410678"/>
            <a:ext cx="1655152" cy="517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/>
              <a:t>PCB Fabrication and Assembly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0B222-DE7B-40BD-9426-D477796439EF}"/>
              </a:ext>
            </a:extLst>
          </p:cNvPr>
          <p:cNvSpPr/>
          <p:nvPr/>
        </p:nvSpPr>
        <p:spPr>
          <a:xfrm>
            <a:off x="5353649" y="6285779"/>
            <a:ext cx="1646686" cy="509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/>
              <a:t>Testing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8CBD9E-6D4C-4B4C-91E9-350A43365338}"/>
              </a:ext>
            </a:extLst>
          </p:cNvPr>
          <p:cNvSpPr/>
          <p:nvPr/>
        </p:nvSpPr>
        <p:spPr>
          <a:xfrm>
            <a:off x="5349975" y="711359"/>
            <a:ext cx="1655153" cy="5177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/>
              <a:t>Board Specifications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D9386457-44A4-43C5-8C9D-50FCDE325284}"/>
              </a:ext>
            </a:extLst>
          </p:cNvPr>
          <p:cNvSpPr/>
          <p:nvPr/>
        </p:nvSpPr>
        <p:spPr>
          <a:xfrm>
            <a:off x="5954226" y="1313137"/>
            <a:ext cx="313268" cy="321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05CB156-2F92-4643-964D-30A7DA7AA567}"/>
              </a:ext>
            </a:extLst>
          </p:cNvPr>
          <p:cNvSpPr/>
          <p:nvPr/>
        </p:nvSpPr>
        <p:spPr>
          <a:xfrm>
            <a:off x="5954225" y="2193670"/>
            <a:ext cx="313268" cy="321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E6FD7DB-5BFD-42B0-B654-B4E762C4D547}"/>
              </a:ext>
            </a:extLst>
          </p:cNvPr>
          <p:cNvSpPr/>
          <p:nvPr/>
        </p:nvSpPr>
        <p:spPr>
          <a:xfrm>
            <a:off x="5920358" y="3141936"/>
            <a:ext cx="313268" cy="321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714AB196-16F1-4B4B-8169-3B79BE8B3CA7}"/>
              </a:ext>
            </a:extLst>
          </p:cNvPr>
          <p:cNvSpPr/>
          <p:nvPr/>
        </p:nvSpPr>
        <p:spPr>
          <a:xfrm>
            <a:off x="5954225" y="4166402"/>
            <a:ext cx="313268" cy="321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77781FB6-FD38-4EF7-B8CC-4B8E5A4AA70B}"/>
              </a:ext>
            </a:extLst>
          </p:cNvPr>
          <p:cNvSpPr/>
          <p:nvPr/>
        </p:nvSpPr>
        <p:spPr>
          <a:xfrm>
            <a:off x="5954226" y="5030003"/>
            <a:ext cx="313268" cy="321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B06E174F-6EFC-43AA-A835-3101A95D77B1}"/>
              </a:ext>
            </a:extLst>
          </p:cNvPr>
          <p:cNvSpPr/>
          <p:nvPr/>
        </p:nvSpPr>
        <p:spPr>
          <a:xfrm>
            <a:off x="5954225" y="5961336"/>
            <a:ext cx="313268" cy="321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Curved Right 16">
            <a:extLst>
              <a:ext uri="{FF2B5EF4-FFF2-40B4-BE49-F238E27FC236}">
                <a16:creationId xmlns:a16="http://schemas.microsoft.com/office/drawing/2014/main" id="{8B65F87E-0AB2-4535-9608-CC76DC7C4EAC}"/>
              </a:ext>
            </a:extLst>
          </p:cNvPr>
          <p:cNvSpPr/>
          <p:nvPr/>
        </p:nvSpPr>
        <p:spPr>
          <a:xfrm rot="10800000">
            <a:off x="7234131" y="2563749"/>
            <a:ext cx="728133" cy="1219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1CAD2CF8-F60F-44FD-98B6-3D85F55AB1F6}"/>
              </a:ext>
            </a:extLst>
          </p:cNvPr>
          <p:cNvSpPr/>
          <p:nvPr/>
        </p:nvSpPr>
        <p:spPr>
          <a:xfrm rot="10800000">
            <a:off x="3617805" y="2452626"/>
            <a:ext cx="1303866" cy="421639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ED93B5-7E91-43A7-B121-7904CFB8ED08}"/>
              </a:ext>
            </a:extLst>
          </p:cNvPr>
          <p:cNvSpPr txBox="1"/>
          <p:nvPr/>
        </p:nvSpPr>
        <p:spPr>
          <a:xfrm>
            <a:off x="3276600" y="93133"/>
            <a:ext cx="45720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Hardware design process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7CBC4B21-A131-4B3E-80DD-27247723D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1" name="Picture 21" descr="A picture containing diagram&#10;&#10;Description automatically generated">
            <a:extLst>
              <a:ext uri="{FF2B5EF4-FFF2-40B4-BE49-F238E27FC236}">
                <a16:creationId xmlns:a16="http://schemas.microsoft.com/office/drawing/2014/main" id="{9C71035E-47DC-4757-BE53-934FF9DA9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267" y="147180"/>
            <a:ext cx="4809065" cy="2296438"/>
          </a:xfrm>
          <a:prstGeom prst="rect">
            <a:avLst/>
          </a:prstGeom>
        </p:spPr>
      </p:pic>
      <p:pic>
        <p:nvPicPr>
          <p:cNvPr id="23" name="Picture 2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C5756F1-88A7-4B92-8FE4-6C4B00EA8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67" y="563231"/>
            <a:ext cx="3598333" cy="2311004"/>
          </a:xfrm>
          <a:prstGeom prst="rect">
            <a:avLst/>
          </a:prstGeom>
        </p:spPr>
      </p:pic>
      <p:pic>
        <p:nvPicPr>
          <p:cNvPr id="19" name="Picture 19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8ECD2E8C-C4F1-4844-80D5-1AA5A20DD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1067" y="3909497"/>
            <a:ext cx="3293533" cy="270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10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697C-B97D-4A80-BF9C-20E3937CC1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Phase 1 of Design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9426B-8FEA-4462-B60A-8A1EE535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82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3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06CA7653-2DB5-4379-AC7B-79EC429B18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25" r="3465" b="2"/>
          <a:stretch/>
        </p:blipFill>
        <p:spPr>
          <a:xfrm>
            <a:off x="857177" y="994519"/>
            <a:ext cx="5246332" cy="5271953"/>
          </a:xfrm>
          <a:prstGeom prst="rect">
            <a:avLst/>
          </a:prstGeom>
        </p:spPr>
      </p:pic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BC952DBE-BAC0-4B7F-A910-3C3C9ECB0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43" r="2" b="3758"/>
          <a:stretch/>
        </p:blipFill>
        <p:spPr>
          <a:xfrm>
            <a:off x="6213237" y="994519"/>
            <a:ext cx="5246332" cy="527195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35232-D763-4FFD-BAE9-BF9462D3463C}"/>
              </a:ext>
            </a:extLst>
          </p:cNvPr>
          <p:cNvSpPr txBox="1"/>
          <p:nvPr/>
        </p:nvSpPr>
        <p:spPr>
          <a:xfrm>
            <a:off x="1608319" y="477371"/>
            <a:ext cx="448941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External Connector Pad of NanoSOM02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EB01F7-4C60-4664-AC0C-85D39F1BD1F6}"/>
              </a:ext>
            </a:extLst>
          </p:cNvPr>
          <p:cNvSpPr txBox="1"/>
          <p:nvPr/>
        </p:nvSpPr>
        <p:spPr>
          <a:xfrm>
            <a:off x="6837662" y="507817"/>
            <a:ext cx="44532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Internal Connector Pad of NanoSOM02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272D5C-DD4E-9A3F-05C3-A09657278D77}"/>
              </a:ext>
            </a:extLst>
          </p:cNvPr>
          <p:cNvSpPr txBox="1"/>
          <p:nvPr/>
        </p:nvSpPr>
        <p:spPr>
          <a:xfrm>
            <a:off x="5223933" y="-76200"/>
            <a:ext cx="17526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Phase 1</a:t>
            </a:r>
          </a:p>
        </p:txBody>
      </p:sp>
    </p:spTree>
    <p:extLst>
      <p:ext uri="{BB962C8B-B14F-4D97-AF65-F5344CB8AC3E}">
        <p14:creationId xmlns:p14="http://schemas.microsoft.com/office/powerpoint/2010/main" val="2340474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3" descr="Chart, diagram&#10;&#10;Description automatically generated">
            <a:extLst>
              <a:ext uri="{FF2B5EF4-FFF2-40B4-BE49-F238E27FC236}">
                <a16:creationId xmlns:a16="http://schemas.microsoft.com/office/drawing/2014/main" id="{4343A48C-C367-46DE-B16A-5949308004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99" b="4829"/>
          <a:stretch/>
        </p:blipFill>
        <p:spPr>
          <a:xfrm>
            <a:off x="1255395" y="1341977"/>
            <a:ext cx="2924809" cy="5006858"/>
          </a:xfrm>
          <a:prstGeom prst="rect">
            <a:avLst/>
          </a:prstGeom>
        </p:spPr>
      </p:pic>
      <p:pic>
        <p:nvPicPr>
          <p:cNvPr id="8" name="Picture 4" descr="Diagram&#10;&#10;Description automatically generated">
            <a:extLst>
              <a:ext uri="{FF2B5EF4-FFF2-40B4-BE49-F238E27FC236}">
                <a16:creationId xmlns:a16="http://schemas.microsoft.com/office/drawing/2014/main" id="{F7ABA7CC-36CE-4A66-B739-DD1F36FBB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631" y="2487629"/>
            <a:ext cx="5291666" cy="27119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A2B86-B811-41F6-B51E-D29D5EC48800}"/>
              </a:ext>
            </a:extLst>
          </p:cNvPr>
          <p:cNvSpPr txBox="1"/>
          <p:nvPr/>
        </p:nvSpPr>
        <p:spPr>
          <a:xfrm>
            <a:off x="1260937" y="768724"/>
            <a:ext cx="448941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Male connectors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05A803-9950-4295-981B-0E16B0037B5F}"/>
              </a:ext>
            </a:extLst>
          </p:cNvPr>
          <p:cNvSpPr txBox="1"/>
          <p:nvPr/>
        </p:nvSpPr>
        <p:spPr>
          <a:xfrm>
            <a:off x="7088841" y="79113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Female connectors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4DCD23-D339-404A-6393-4DB31A9E1766}"/>
              </a:ext>
            </a:extLst>
          </p:cNvPr>
          <p:cNvSpPr txBox="1"/>
          <p:nvPr/>
        </p:nvSpPr>
        <p:spPr>
          <a:xfrm>
            <a:off x="4944533" y="-93133"/>
            <a:ext cx="1727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Phase 1</a:t>
            </a:r>
          </a:p>
        </p:txBody>
      </p:sp>
    </p:spTree>
    <p:extLst>
      <p:ext uri="{BB962C8B-B14F-4D97-AF65-F5344CB8AC3E}">
        <p14:creationId xmlns:p14="http://schemas.microsoft.com/office/powerpoint/2010/main" val="1333516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D76448-EC1E-4A0C-BE9C-C16AA6D91990}"/>
              </a:ext>
            </a:extLst>
          </p:cNvPr>
          <p:cNvSpPr txBox="1"/>
          <p:nvPr/>
        </p:nvSpPr>
        <p:spPr>
          <a:xfrm>
            <a:off x="4136090" y="482974"/>
            <a:ext cx="446890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3D View of test board</a:t>
            </a:r>
          </a:p>
        </p:txBody>
      </p:sp>
      <p:pic>
        <p:nvPicPr>
          <p:cNvPr id="4" name="Picture 4" descr="A picture containing arrow&#10;&#10;Description automatically generated">
            <a:extLst>
              <a:ext uri="{FF2B5EF4-FFF2-40B4-BE49-F238E27FC236}">
                <a16:creationId xmlns:a16="http://schemas.microsoft.com/office/drawing/2014/main" id="{12466055-F89F-4D69-93A7-32615007C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224" y="1006139"/>
            <a:ext cx="9074522" cy="52043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EB4E2B-7EE2-D721-F1B8-799FAA72CC73}"/>
              </a:ext>
            </a:extLst>
          </p:cNvPr>
          <p:cNvSpPr txBox="1"/>
          <p:nvPr/>
        </p:nvSpPr>
        <p:spPr>
          <a:xfrm>
            <a:off x="5240866" y="-76200"/>
            <a:ext cx="171026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Phase 1</a:t>
            </a:r>
          </a:p>
        </p:txBody>
      </p:sp>
    </p:spTree>
    <p:extLst>
      <p:ext uri="{BB962C8B-B14F-4D97-AF65-F5344CB8AC3E}">
        <p14:creationId xmlns:p14="http://schemas.microsoft.com/office/powerpoint/2010/main" val="171218702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4B483327D1C248867434E4B7F50053" ma:contentTypeVersion="11" ma:contentTypeDescription="Create a new document." ma:contentTypeScope="" ma:versionID="56f47a7e459f2ab165dfb9ef6388f181">
  <xsd:schema xmlns:xsd="http://www.w3.org/2001/XMLSchema" xmlns:xs="http://www.w3.org/2001/XMLSchema" xmlns:p="http://schemas.microsoft.com/office/2006/metadata/properties" xmlns:ns2="bb170e90-bfdb-41a4-b745-3594fa6ae560" targetNamespace="http://schemas.microsoft.com/office/2006/metadata/properties" ma:root="true" ma:fieldsID="dea8affa07e62bbd2ba7ebe322c44a09" ns2:_="">
    <xsd:import namespace="bb170e90-bfdb-41a4-b745-3594fa6ae5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70e90-bfdb-41a4-b745-3594fa6ae5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4A2D207-8A4B-4572-89D2-835639FEB463}">
  <ds:schemaRefs>
    <ds:schemaRef ds:uri="bb170e90-bfdb-41a4-b745-3594fa6ae5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3B2A73B-D975-4A9F-9124-A88818C65B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5FB591-CDB0-4B03-BF9B-F8B016CBFCA6}">
  <ds:schemaRefs>
    <ds:schemaRef ds:uri="http://www.w3.org/XML/1998/namespace"/>
    <ds:schemaRef ds:uri="bb170e90-bfdb-41a4-b745-3594fa6ae560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6</TotalTime>
  <Words>1061</Words>
  <Application>Microsoft Office PowerPoint</Application>
  <PresentationFormat>Widescreen</PresentationFormat>
  <Paragraphs>193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Corbel</vt:lpstr>
      <vt:lpstr>Times New Roman</vt:lpstr>
      <vt:lpstr>Wingdings</vt:lpstr>
      <vt:lpstr>Wingdings 2</vt:lpstr>
      <vt:lpstr>Frame</vt:lpstr>
      <vt:lpstr>Liquid Nitrogen Doser  Smart Actuator</vt:lpstr>
      <vt:lpstr>Team Overview </vt:lpstr>
      <vt:lpstr>What is an Actuator?</vt:lpstr>
      <vt:lpstr>Introduction</vt:lpstr>
      <vt:lpstr>PowerPoint Presentation</vt:lpstr>
      <vt:lpstr>PowerPoint Presentation</vt:lpstr>
      <vt:lpstr>Project Impact : Environmental </vt:lpstr>
      <vt:lpstr>PowerPoint Presentation</vt:lpstr>
      <vt:lpstr>Project Impact: Technical</vt:lpstr>
      <vt:lpstr>PowerPoint Presentation</vt:lpstr>
      <vt:lpstr>Codes &amp; Standards</vt:lpstr>
      <vt:lpstr>Design Methodology</vt:lpstr>
      <vt:lpstr>PowerPoint Presentation</vt:lpstr>
      <vt:lpstr>Phase 1 of Design 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Matty B</dc:creator>
  <cp:lastModifiedBy>Obiomon, Pamela</cp:lastModifiedBy>
  <cp:revision>4</cp:revision>
  <dcterms:created xsi:type="dcterms:W3CDTF">2013-07-15T20:26:40Z</dcterms:created>
  <dcterms:modified xsi:type="dcterms:W3CDTF">2022-09-19T23:48:06Z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0x010100F94B483327D1C248867434E4B7F50053</vt:lpwstr>
  </property>
</Properties>
</file>