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7" autoAdjust="0"/>
    <p:restoredTop sz="94660"/>
  </p:normalViewPr>
  <p:slideViewPr>
    <p:cSldViewPr snapToGrid="0">
      <p:cViewPr varScale="1">
        <p:scale>
          <a:sx n="114" d="100"/>
          <a:sy n="114" d="100"/>
        </p:scale>
        <p:origin x="47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52633A2-1EF3-4475-8E73-53744872B55E}" type="datetimeFigureOut">
              <a:rPr lang="en-US" smtClean="0"/>
              <a:t>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162E21-ABC4-4339-8FA7-629BCC290602}" type="slidenum">
              <a:rPr lang="en-US" smtClean="0"/>
              <a:t>‹#›</a:t>
            </a:fld>
            <a:endParaRPr lang="en-US"/>
          </a:p>
        </p:txBody>
      </p:sp>
    </p:spTree>
    <p:extLst>
      <p:ext uri="{BB962C8B-B14F-4D97-AF65-F5344CB8AC3E}">
        <p14:creationId xmlns:p14="http://schemas.microsoft.com/office/powerpoint/2010/main" val="17401812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2633A2-1EF3-4475-8E73-53744872B55E}" type="datetimeFigureOut">
              <a:rPr lang="en-US" smtClean="0"/>
              <a:t>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162E21-ABC4-4339-8FA7-629BCC290602}" type="slidenum">
              <a:rPr lang="en-US" smtClean="0"/>
              <a:t>‹#›</a:t>
            </a:fld>
            <a:endParaRPr lang="en-US"/>
          </a:p>
        </p:txBody>
      </p:sp>
    </p:spTree>
    <p:extLst>
      <p:ext uri="{BB962C8B-B14F-4D97-AF65-F5344CB8AC3E}">
        <p14:creationId xmlns:p14="http://schemas.microsoft.com/office/powerpoint/2010/main" val="25454387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52633A2-1EF3-4475-8E73-53744872B55E}" type="datetimeFigureOut">
              <a:rPr lang="en-US" smtClean="0"/>
              <a:t>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162E21-ABC4-4339-8FA7-629BCC290602}" type="slidenum">
              <a:rPr lang="en-US" smtClean="0"/>
              <a:t>‹#›</a:t>
            </a:fld>
            <a:endParaRPr lang="en-US"/>
          </a:p>
        </p:txBody>
      </p:sp>
    </p:spTree>
    <p:extLst>
      <p:ext uri="{BB962C8B-B14F-4D97-AF65-F5344CB8AC3E}">
        <p14:creationId xmlns:p14="http://schemas.microsoft.com/office/powerpoint/2010/main" val="14474973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52633A2-1EF3-4475-8E73-53744872B55E}" type="datetimeFigureOut">
              <a:rPr lang="en-US" smtClean="0"/>
              <a:t>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162E21-ABC4-4339-8FA7-629BCC290602}" type="slidenum">
              <a:rPr lang="en-US" smtClean="0"/>
              <a:t>‹#›</a:t>
            </a:fld>
            <a:endParaRPr lang="en-US"/>
          </a:p>
        </p:txBody>
      </p:sp>
    </p:spTree>
    <p:extLst>
      <p:ext uri="{BB962C8B-B14F-4D97-AF65-F5344CB8AC3E}">
        <p14:creationId xmlns:p14="http://schemas.microsoft.com/office/powerpoint/2010/main" val="31504097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52633A2-1EF3-4475-8E73-53744872B55E}" type="datetimeFigureOut">
              <a:rPr lang="en-US" smtClean="0"/>
              <a:t>1/9/2022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3162E21-ABC4-4339-8FA7-629BCC290602}" type="slidenum">
              <a:rPr lang="en-US" smtClean="0"/>
              <a:t>‹#›</a:t>
            </a:fld>
            <a:endParaRPr lang="en-US"/>
          </a:p>
        </p:txBody>
      </p:sp>
    </p:spTree>
    <p:extLst>
      <p:ext uri="{BB962C8B-B14F-4D97-AF65-F5344CB8AC3E}">
        <p14:creationId xmlns:p14="http://schemas.microsoft.com/office/powerpoint/2010/main" val="38776698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52633A2-1EF3-4475-8E73-53744872B55E}" type="datetimeFigureOut">
              <a:rPr lang="en-US" smtClean="0"/>
              <a:t>1/9/2022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3162E21-ABC4-4339-8FA7-629BCC290602}" type="slidenum">
              <a:rPr lang="en-US" smtClean="0"/>
              <a:t>‹#›</a:t>
            </a:fld>
            <a:endParaRPr lang="en-US"/>
          </a:p>
        </p:txBody>
      </p:sp>
    </p:spTree>
    <p:extLst>
      <p:ext uri="{BB962C8B-B14F-4D97-AF65-F5344CB8AC3E}">
        <p14:creationId xmlns:p14="http://schemas.microsoft.com/office/powerpoint/2010/main" val="2219584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2633A2-1EF3-4475-8E73-53744872B55E}" type="datetimeFigureOut">
              <a:rPr lang="en-US" smtClean="0"/>
              <a:t>1/9/2022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3162E21-ABC4-4339-8FA7-629BCC290602}" type="slidenum">
              <a:rPr lang="en-US" smtClean="0"/>
              <a:t>‹#›</a:t>
            </a:fld>
            <a:endParaRPr lang="en-US"/>
          </a:p>
        </p:txBody>
      </p:sp>
    </p:spTree>
    <p:extLst>
      <p:ext uri="{BB962C8B-B14F-4D97-AF65-F5344CB8AC3E}">
        <p14:creationId xmlns:p14="http://schemas.microsoft.com/office/powerpoint/2010/main" val="23063866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2633A2-1EF3-4475-8E73-53744872B55E}" type="datetimeFigureOut">
              <a:rPr lang="en-US" smtClean="0"/>
              <a:t>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162E21-ABC4-4339-8FA7-629BCC290602}" type="slidenum">
              <a:rPr lang="en-US" smtClean="0"/>
              <a:t>‹#›</a:t>
            </a:fld>
            <a:endParaRPr lang="en-US"/>
          </a:p>
        </p:txBody>
      </p:sp>
    </p:spTree>
    <p:extLst>
      <p:ext uri="{BB962C8B-B14F-4D97-AF65-F5344CB8AC3E}">
        <p14:creationId xmlns:p14="http://schemas.microsoft.com/office/powerpoint/2010/main" val="2223285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2633A2-1EF3-4475-8E73-53744872B55E}" type="datetimeFigureOut">
              <a:rPr lang="en-US" smtClean="0"/>
              <a:t>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162E21-ABC4-4339-8FA7-629BCC290602}" type="slidenum">
              <a:rPr lang="en-US" smtClean="0"/>
              <a:t>‹#›</a:t>
            </a:fld>
            <a:endParaRPr lang="en-US"/>
          </a:p>
        </p:txBody>
      </p:sp>
    </p:spTree>
    <p:extLst>
      <p:ext uri="{BB962C8B-B14F-4D97-AF65-F5344CB8AC3E}">
        <p14:creationId xmlns:p14="http://schemas.microsoft.com/office/powerpoint/2010/main" val="20690939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2633A2-1EF3-4475-8E73-53744872B55E}" type="datetimeFigureOut">
              <a:rPr lang="en-US" smtClean="0"/>
              <a:t>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162E21-ABC4-4339-8FA7-629BCC290602}" type="slidenum">
              <a:rPr lang="en-US" smtClean="0"/>
              <a:t>‹#›</a:t>
            </a:fld>
            <a:endParaRPr lang="en-US"/>
          </a:p>
        </p:txBody>
      </p:sp>
    </p:spTree>
    <p:extLst>
      <p:ext uri="{BB962C8B-B14F-4D97-AF65-F5344CB8AC3E}">
        <p14:creationId xmlns:p14="http://schemas.microsoft.com/office/powerpoint/2010/main" val="27411102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2633A2-1EF3-4475-8E73-53744872B55E}" type="datetimeFigureOut">
              <a:rPr lang="en-US" smtClean="0"/>
              <a:t>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162E21-ABC4-4339-8FA7-629BCC290602}" type="slidenum">
              <a:rPr lang="en-US" smtClean="0"/>
              <a:t>‹#›</a:t>
            </a:fld>
            <a:endParaRPr lang="en-US"/>
          </a:p>
        </p:txBody>
      </p:sp>
    </p:spTree>
    <p:extLst>
      <p:ext uri="{BB962C8B-B14F-4D97-AF65-F5344CB8AC3E}">
        <p14:creationId xmlns:p14="http://schemas.microsoft.com/office/powerpoint/2010/main" val="23548613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2633A2-1EF3-4475-8E73-53744872B55E}" type="datetimeFigureOut">
              <a:rPr lang="en-US" smtClean="0"/>
              <a:t>1/9/2022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162E21-ABC4-4339-8FA7-629BCC290602}" type="slidenum">
              <a:rPr lang="en-US" smtClean="0"/>
              <a:t>‹#›</a:t>
            </a:fld>
            <a:endParaRPr lang="en-US"/>
          </a:p>
        </p:txBody>
      </p:sp>
    </p:spTree>
    <p:extLst>
      <p:ext uri="{BB962C8B-B14F-4D97-AF65-F5344CB8AC3E}">
        <p14:creationId xmlns:p14="http://schemas.microsoft.com/office/powerpoint/2010/main" val="18651870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73741" y="479612"/>
            <a:ext cx="10372070" cy="4493538"/>
          </a:xfrm>
          <a:prstGeom prst="rect">
            <a:avLst/>
          </a:prstGeom>
          <a:noFill/>
        </p:spPr>
        <p:txBody>
          <a:bodyPr wrap="none" rtlCol="0">
            <a:spAutoFit/>
          </a:bodyPr>
          <a:lstStyle/>
          <a:p>
            <a:r>
              <a:rPr lang="en-US" sz="2400" b="1" dirty="0"/>
              <a:t>Graduate Programs Department of Electrical and Computer Engineering</a:t>
            </a:r>
          </a:p>
          <a:p>
            <a:endParaRPr lang="en-US" sz="2400" b="1" dirty="0"/>
          </a:p>
          <a:p>
            <a:r>
              <a:rPr lang="en-US" sz="2400" b="1" dirty="0"/>
              <a:t>Dr. Richard Wilkins – Professor and Gradate Coordinator</a:t>
            </a:r>
          </a:p>
          <a:p>
            <a:endParaRPr lang="en-US" dirty="0"/>
          </a:p>
          <a:p>
            <a:r>
              <a:rPr lang="en-US" sz="2800" dirty="0"/>
              <a:t>Items for discussion:</a:t>
            </a:r>
          </a:p>
          <a:p>
            <a:endParaRPr lang="en-US" sz="2800" dirty="0"/>
          </a:p>
          <a:p>
            <a:pPr marL="457200" indent="-457200">
              <a:buFont typeface="Wingdings" panose="05000000000000000000" pitchFamily="2" charset="2"/>
              <a:buChar char="Ø"/>
            </a:pPr>
            <a:r>
              <a:rPr lang="en-US" sz="2800" dirty="0"/>
              <a:t>Results of the 2021 Preliminary Exam for the PhD</a:t>
            </a:r>
          </a:p>
          <a:p>
            <a:pPr marL="457200" indent="-457200">
              <a:buFont typeface="Wingdings" panose="05000000000000000000" pitchFamily="2" charset="2"/>
              <a:buChar char="Ø"/>
            </a:pPr>
            <a:endParaRPr lang="en-US" sz="2800" dirty="0"/>
          </a:p>
          <a:p>
            <a:pPr marL="457200" indent="-457200">
              <a:buFont typeface="Wingdings" panose="05000000000000000000" pitchFamily="2" charset="2"/>
              <a:buChar char="Ø"/>
            </a:pPr>
            <a:r>
              <a:rPr lang="en-US" sz="2800" dirty="0"/>
              <a:t>Need for Catalog Changes with regards to Course Program of Study</a:t>
            </a:r>
          </a:p>
          <a:p>
            <a:pPr marL="457200" indent="-457200">
              <a:buFont typeface="Wingdings" panose="05000000000000000000" pitchFamily="2" charset="2"/>
              <a:buChar char="Ø"/>
            </a:pPr>
            <a:endParaRPr lang="en-US" sz="2800" dirty="0"/>
          </a:p>
          <a:p>
            <a:pPr marL="457200" indent="-457200">
              <a:buFont typeface="Wingdings" panose="05000000000000000000" pitchFamily="2" charset="2"/>
              <a:buChar char="Ø"/>
            </a:pPr>
            <a:r>
              <a:rPr lang="en-US" sz="2800" dirty="0"/>
              <a:t>Any addional catalog changes – new courses, etc.</a:t>
            </a:r>
          </a:p>
        </p:txBody>
      </p:sp>
    </p:spTree>
    <p:extLst>
      <p:ext uri="{BB962C8B-B14F-4D97-AF65-F5344CB8AC3E}">
        <p14:creationId xmlns:p14="http://schemas.microsoft.com/office/powerpoint/2010/main" val="5669767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3083" y="103094"/>
            <a:ext cx="11456894" cy="1846659"/>
          </a:xfrm>
          <a:prstGeom prst="rect">
            <a:avLst/>
          </a:prstGeom>
          <a:noFill/>
        </p:spPr>
        <p:txBody>
          <a:bodyPr wrap="square" rtlCol="0">
            <a:spAutoFit/>
          </a:bodyPr>
          <a:lstStyle/>
          <a:p>
            <a:r>
              <a:rPr lang="en-US" sz="2000" b="1" dirty="0"/>
              <a:t>2021 PhD Preliminary Exam Results Summary</a:t>
            </a:r>
          </a:p>
          <a:p>
            <a:endParaRPr lang="en-US" sz="2000" b="1" dirty="0"/>
          </a:p>
          <a:p>
            <a:r>
              <a:rPr lang="en-US" sz="2000" b="1" dirty="0"/>
              <a:t>The situation concerning the preliminary exams for 2021 was unprecedented:</a:t>
            </a:r>
          </a:p>
          <a:p>
            <a:pPr marL="285750" indent="-285750">
              <a:buFont typeface="Wingdings" panose="05000000000000000000" pitchFamily="2" charset="2"/>
              <a:buChar char="Ø"/>
            </a:pPr>
            <a:r>
              <a:rPr lang="en-US" dirty="0"/>
              <a:t>COVID dictated delays during 2020 and an on-line exam in January 2021.  November 2021 exam was face-to-face.</a:t>
            </a:r>
          </a:p>
          <a:p>
            <a:pPr marL="285750" indent="-285750">
              <a:buFont typeface="Wingdings" panose="05000000000000000000" pitchFamily="2" charset="2"/>
              <a:buChar char="Ø"/>
            </a:pPr>
            <a:r>
              <a:rPr lang="en-US" dirty="0"/>
              <a:t>For the exams given in January 2021 and November 2021, there were 27 students (15 students in January and 12 new students in November.) Highest numbers in the history of the program.</a:t>
            </a:r>
          </a:p>
        </p:txBody>
      </p:sp>
      <p:graphicFrame>
        <p:nvGraphicFramePr>
          <p:cNvPr id="4" name="Table 3"/>
          <p:cNvGraphicFramePr>
            <a:graphicFrameLocks noGrp="1"/>
          </p:cNvGraphicFramePr>
          <p:nvPr>
            <p:extLst>
              <p:ext uri="{D42A27DB-BD31-4B8C-83A1-F6EECF244321}">
                <p14:modId xmlns:p14="http://schemas.microsoft.com/office/powerpoint/2010/main" val="2239700651"/>
              </p:ext>
            </p:extLst>
          </p:nvPr>
        </p:nvGraphicFramePr>
        <p:xfrm>
          <a:off x="297330" y="2080359"/>
          <a:ext cx="2643094" cy="1381760"/>
        </p:xfrm>
        <a:graphic>
          <a:graphicData uri="http://schemas.openxmlformats.org/drawingml/2006/table">
            <a:tbl>
              <a:tblPr firstRow="1" bandRow="1">
                <a:tableStyleId>{5C22544A-7EE6-4342-B048-85BDC9FD1C3A}</a:tableStyleId>
              </a:tblPr>
              <a:tblGrid>
                <a:gridCol w="1858682">
                  <a:extLst>
                    <a:ext uri="{9D8B030D-6E8A-4147-A177-3AD203B41FA5}">
                      <a16:colId xmlns:a16="http://schemas.microsoft.com/office/drawing/2014/main" val="2450624190"/>
                    </a:ext>
                  </a:extLst>
                </a:gridCol>
                <a:gridCol w="784412">
                  <a:extLst>
                    <a:ext uri="{9D8B030D-6E8A-4147-A177-3AD203B41FA5}">
                      <a16:colId xmlns:a16="http://schemas.microsoft.com/office/drawing/2014/main" val="409471114"/>
                    </a:ext>
                  </a:extLst>
                </a:gridCol>
              </a:tblGrid>
              <a:tr h="0">
                <a:tc gridSpan="2">
                  <a:txBody>
                    <a:bodyPr/>
                    <a:lstStyle/>
                    <a:p>
                      <a:r>
                        <a:rPr lang="en-US" dirty="0"/>
                        <a:t># students that passed all three exams</a:t>
                      </a:r>
                    </a:p>
                  </a:txBody>
                  <a:tcPr/>
                </a:tc>
                <a:tc hMerge="1">
                  <a:txBody>
                    <a:bodyPr/>
                    <a:lstStyle/>
                    <a:p>
                      <a:endParaRPr lang="en-US" dirty="0"/>
                    </a:p>
                  </a:txBody>
                  <a:tcPr/>
                </a:tc>
                <a:extLst>
                  <a:ext uri="{0D108BD9-81ED-4DB2-BD59-A6C34878D82A}">
                    <a16:rowId xmlns:a16="http://schemas.microsoft.com/office/drawing/2014/main" val="49487555"/>
                  </a:ext>
                </a:extLst>
              </a:tr>
              <a:tr h="370840">
                <a:tc>
                  <a:txBody>
                    <a:bodyPr/>
                    <a:lstStyle/>
                    <a:p>
                      <a:r>
                        <a:rPr lang="en-US" dirty="0"/>
                        <a:t>January 2021</a:t>
                      </a:r>
                    </a:p>
                  </a:txBody>
                  <a:tcPr/>
                </a:tc>
                <a:tc>
                  <a:txBody>
                    <a:bodyPr/>
                    <a:lstStyle/>
                    <a:p>
                      <a:r>
                        <a:rPr lang="en-US" dirty="0"/>
                        <a:t>10</a:t>
                      </a:r>
                    </a:p>
                  </a:txBody>
                  <a:tcPr/>
                </a:tc>
                <a:extLst>
                  <a:ext uri="{0D108BD9-81ED-4DB2-BD59-A6C34878D82A}">
                    <a16:rowId xmlns:a16="http://schemas.microsoft.com/office/drawing/2014/main" val="367002125"/>
                  </a:ext>
                </a:extLst>
              </a:tr>
              <a:tr h="370840">
                <a:tc>
                  <a:txBody>
                    <a:bodyPr/>
                    <a:lstStyle/>
                    <a:p>
                      <a:r>
                        <a:rPr lang="en-US" dirty="0"/>
                        <a:t>November 2021</a:t>
                      </a:r>
                    </a:p>
                  </a:txBody>
                  <a:tcPr/>
                </a:tc>
                <a:tc>
                  <a:txBody>
                    <a:bodyPr/>
                    <a:lstStyle/>
                    <a:p>
                      <a:r>
                        <a:rPr lang="en-US" dirty="0"/>
                        <a:t>5</a:t>
                      </a:r>
                    </a:p>
                  </a:txBody>
                  <a:tcPr/>
                </a:tc>
                <a:extLst>
                  <a:ext uri="{0D108BD9-81ED-4DB2-BD59-A6C34878D82A}">
                    <a16:rowId xmlns:a16="http://schemas.microsoft.com/office/drawing/2014/main" val="2861540099"/>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2315095474"/>
              </p:ext>
            </p:extLst>
          </p:nvPr>
        </p:nvGraphicFramePr>
        <p:xfrm>
          <a:off x="3040530" y="2080359"/>
          <a:ext cx="2643094" cy="1656080"/>
        </p:xfrm>
        <a:graphic>
          <a:graphicData uri="http://schemas.openxmlformats.org/drawingml/2006/table">
            <a:tbl>
              <a:tblPr firstRow="1" bandRow="1">
                <a:tableStyleId>{5C22544A-7EE6-4342-B048-85BDC9FD1C3A}</a:tableStyleId>
              </a:tblPr>
              <a:tblGrid>
                <a:gridCol w="1858682">
                  <a:extLst>
                    <a:ext uri="{9D8B030D-6E8A-4147-A177-3AD203B41FA5}">
                      <a16:colId xmlns:a16="http://schemas.microsoft.com/office/drawing/2014/main" val="2450624190"/>
                    </a:ext>
                  </a:extLst>
                </a:gridCol>
                <a:gridCol w="784412">
                  <a:extLst>
                    <a:ext uri="{9D8B030D-6E8A-4147-A177-3AD203B41FA5}">
                      <a16:colId xmlns:a16="http://schemas.microsoft.com/office/drawing/2014/main" val="409471114"/>
                    </a:ext>
                  </a:extLst>
                </a:gridCol>
              </a:tblGrid>
              <a:tr h="0">
                <a:tc gridSpan="2">
                  <a:txBody>
                    <a:bodyPr/>
                    <a:lstStyle/>
                    <a:p>
                      <a:r>
                        <a:rPr lang="en-US" dirty="0"/>
                        <a:t># students taking</a:t>
                      </a:r>
                      <a:r>
                        <a:rPr lang="en-US" baseline="0" dirty="0"/>
                        <a:t> the exam for the first time that failed one exam</a:t>
                      </a:r>
                      <a:endParaRPr lang="en-US" dirty="0"/>
                    </a:p>
                  </a:txBody>
                  <a:tcPr/>
                </a:tc>
                <a:tc hMerge="1">
                  <a:txBody>
                    <a:bodyPr/>
                    <a:lstStyle/>
                    <a:p>
                      <a:endParaRPr lang="en-US" dirty="0"/>
                    </a:p>
                  </a:txBody>
                  <a:tcPr/>
                </a:tc>
                <a:extLst>
                  <a:ext uri="{0D108BD9-81ED-4DB2-BD59-A6C34878D82A}">
                    <a16:rowId xmlns:a16="http://schemas.microsoft.com/office/drawing/2014/main" val="49487555"/>
                  </a:ext>
                </a:extLst>
              </a:tr>
              <a:tr h="370840">
                <a:tc>
                  <a:txBody>
                    <a:bodyPr/>
                    <a:lstStyle/>
                    <a:p>
                      <a:r>
                        <a:rPr lang="en-US" dirty="0"/>
                        <a:t>January 2021</a:t>
                      </a:r>
                    </a:p>
                  </a:txBody>
                  <a:tcPr/>
                </a:tc>
                <a:tc>
                  <a:txBody>
                    <a:bodyPr/>
                    <a:lstStyle/>
                    <a:p>
                      <a:r>
                        <a:rPr lang="en-US" dirty="0"/>
                        <a:t>2</a:t>
                      </a:r>
                    </a:p>
                  </a:txBody>
                  <a:tcPr/>
                </a:tc>
                <a:extLst>
                  <a:ext uri="{0D108BD9-81ED-4DB2-BD59-A6C34878D82A}">
                    <a16:rowId xmlns:a16="http://schemas.microsoft.com/office/drawing/2014/main" val="367002125"/>
                  </a:ext>
                </a:extLst>
              </a:tr>
              <a:tr h="370840">
                <a:tc>
                  <a:txBody>
                    <a:bodyPr/>
                    <a:lstStyle/>
                    <a:p>
                      <a:r>
                        <a:rPr lang="en-US" dirty="0"/>
                        <a:t>November 2021</a:t>
                      </a:r>
                    </a:p>
                  </a:txBody>
                  <a:tcPr/>
                </a:tc>
                <a:tc>
                  <a:txBody>
                    <a:bodyPr/>
                    <a:lstStyle/>
                    <a:p>
                      <a:r>
                        <a:rPr lang="en-US" dirty="0"/>
                        <a:t>5</a:t>
                      </a:r>
                    </a:p>
                  </a:txBody>
                  <a:tcPr/>
                </a:tc>
                <a:extLst>
                  <a:ext uri="{0D108BD9-81ED-4DB2-BD59-A6C34878D82A}">
                    <a16:rowId xmlns:a16="http://schemas.microsoft.com/office/drawing/2014/main" val="2861540099"/>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2732576562"/>
              </p:ext>
            </p:extLst>
          </p:nvPr>
        </p:nvGraphicFramePr>
        <p:xfrm>
          <a:off x="5783730" y="2080359"/>
          <a:ext cx="2643094" cy="1930400"/>
        </p:xfrm>
        <a:graphic>
          <a:graphicData uri="http://schemas.openxmlformats.org/drawingml/2006/table">
            <a:tbl>
              <a:tblPr firstRow="1" bandRow="1">
                <a:tableStyleId>{5C22544A-7EE6-4342-B048-85BDC9FD1C3A}</a:tableStyleId>
              </a:tblPr>
              <a:tblGrid>
                <a:gridCol w="1858682">
                  <a:extLst>
                    <a:ext uri="{9D8B030D-6E8A-4147-A177-3AD203B41FA5}">
                      <a16:colId xmlns:a16="http://schemas.microsoft.com/office/drawing/2014/main" val="2450624190"/>
                    </a:ext>
                  </a:extLst>
                </a:gridCol>
                <a:gridCol w="784412">
                  <a:extLst>
                    <a:ext uri="{9D8B030D-6E8A-4147-A177-3AD203B41FA5}">
                      <a16:colId xmlns:a16="http://schemas.microsoft.com/office/drawing/2014/main" val="409471114"/>
                    </a:ext>
                  </a:extLst>
                </a:gridCol>
              </a:tblGrid>
              <a:tr h="0">
                <a:tc gridSpan="2">
                  <a:txBody>
                    <a:bodyPr/>
                    <a:lstStyle/>
                    <a:p>
                      <a:r>
                        <a:rPr lang="en-US" dirty="0"/>
                        <a:t># students taking</a:t>
                      </a:r>
                      <a:r>
                        <a:rPr lang="en-US" baseline="0" dirty="0"/>
                        <a:t> the exam for the first time that failed more than one exam</a:t>
                      </a:r>
                      <a:endParaRPr lang="en-US" dirty="0"/>
                    </a:p>
                  </a:txBody>
                  <a:tcPr/>
                </a:tc>
                <a:tc hMerge="1">
                  <a:txBody>
                    <a:bodyPr/>
                    <a:lstStyle/>
                    <a:p>
                      <a:endParaRPr lang="en-US" dirty="0"/>
                    </a:p>
                  </a:txBody>
                  <a:tcPr/>
                </a:tc>
                <a:extLst>
                  <a:ext uri="{0D108BD9-81ED-4DB2-BD59-A6C34878D82A}">
                    <a16:rowId xmlns:a16="http://schemas.microsoft.com/office/drawing/2014/main" val="49487555"/>
                  </a:ext>
                </a:extLst>
              </a:tr>
              <a:tr h="370840">
                <a:tc>
                  <a:txBody>
                    <a:bodyPr/>
                    <a:lstStyle/>
                    <a:p>
                      <a:r>
                        <a:rPr lang="en-US" dirty="0"/>
                        <a:t>January 2021</a:t>
                      </a:r>
                    </a:p>
                  </a:txBody>
                  <a:tcPr/>
                </a:tc>
                <a:tc>
                  <a:txBody>
                    <a:bodyPr/>
                    <a:lstStyle/>
                    <a:p>
                      <a:r>
                        <a:rPr lang="en-US" dirty="0"/>
                        <a:t>2</a:t>
                      </a:r>
                    </a:p>
                  </a:txBody>
                  <a:tcPr/>
                </a:tc>
                <a:extLst>
                  <a:ext uri="{0D108BD9-81ED-4DB2-BD59-A6C34878D82A}">
                    <a16:rowId xmlns:a16="http://schemas.microsoft.com/office/drawing/2014/main" val="367002125"/>
                  </a:ext>
                </a:extLst>
              </a:tr>
              <a:tr h="370840">
                <a:tc>
                  <a:txBody>
                    <a:bodyPr/>
                    <a:lstStyle/>
                    <a:p>
                      <a:r>
                        <a:rPr lang="en-US" dirty="0"/>
                        <a:t>November 2021</a:t>
                      </a:r>
                    </a:p>
                  </a:txBody>
                  <a:tcPr/>
                </a:tc>
                <a:tc>
                  <a:txBody>
                    <a:bodyPr/>
                    <a:lstStyle/>
                    <a:p>
                      <a:r>
                        <a:rPr lang="en-US" dirty="0"/>
                        <a:t>2*</a:t>
                      </a:r>
                    </a:p>
                  </a:txBody>
                  <a:tcPr/>
                </a:tc>
                <a:extLst>
                  <a:ext uri="{0D108BD9-81ED-4DB2-BD59-A6C34878D82A}">
                    <a16:rowId xmlns:a16="http://schemas.microsoft.com/office/drawing/2014/main" val="2861540099"/>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2976954706"/>
              </p:ext>
            </p:extLst>
          </p:nvPr>
        </p:nvGraphicFramePr>
        <p:xfrm>
          <a:off x="8495553" y="2080359"/>
          <a:ext cx="3611282" cy="1651000"/>
        </p:xfrm>
        <a:graphic>
          <a:graphicData uri="http://schemas.openxmlformats.org/drawingml/2006/table">
            <a:tbl>
              <a:tblPr firstRow="1" bandRow="1">
                <a:tableStyleId>{5C22544A-7EE6-4342-B048-85BDC9FD1C3A}</a:tableStyleId>
              </a:tblPr>
              <a:tblGrid>
                <a:gridCol w="1858682">
                  <a:extLst>
                    <a:ext uri="{9D8B030D-6E8A-4147-A177-3AD203B41FA5}">
                      <a16:colId xmlns:a16="http://schemas.microsoft.com/office/drawing/2014/main" val="2450624190"/>
                    </a:ext>
                  </a:extLst>
                </a:gridCol>
                <a:gridCol w="1752600">
                  <a:extLst>
                    <a:ext uri="{9D8B030D-6E8A-4147-A177-3AD203B41FA5}">
                      <a16:colId xmlns:a16="http://schemas.microsoft.com/office/drawing/2014/main" val="409471114"/>
                    </a:ext>
                  </a:extLst>
                </a:gridCol>
              </a:tblGrid>
              <a:tr h="0">
                <a:tc gridSpan="2">
                  <a:txBody>
                    <a:bodyPr/>
                    <a:lstStyle/>
                    <a:p>
                      <a:r>
                        <a:rPr lang="en-US" dirty="0"/>
                        <a:t># students re-taking</a:t>
                      </a:r>
                      <a:r>
                        <a:rPr lang="en-US" baseline="0" dirty="0"/>
                        <a:t> one or more exams for the second time</a:t>
                      </a:r>
                      <a:endParaRPr lang="en-US" dirty="0"/>
                    </a:p>
                  </a:txBody>
                  <a:tcPr/>
                </a:tc>
                <a:tc hMerge="1">
                  <a:txBody>
                    <a:bodyPr/>
                    <a:lstStyle/>
                    <a:p>
                      <a:endParaRPr lang="en-US" dirty="0"/>
                    </a:p>
                  </a:txBody>
                  <a:tcPr/>
                </a:tc>
                <a:extLst>
                  <a:ext uri="{0D108BD9-81ED-4DB2-BD59-A6C34878D82A}">
                    <a16:rowId xmlns:a16="http://schemas.microsoft.com/office/drawing/2014/main" val="49487555"/>
                  </a:ext>
                </a:extLst>
              </a:tr>
              <a:tr h="370840">
                <a:tc>
                  <a:txBody>
                    <a:bodyPr/>
                    <a:lstStyle/>
                    <a:p>
                      <a:r>
                        <a:rPr lang="en-US" dirty="0"/>
                        <a:t>January 2021</a:t>
                      </a:r>
                    </a:p>
                  </a:txBody>
                  <a:tcPr/>
                </a:tc>
                <a:tc>
                  <a:txBody>
                    <a:bodyPr/>
                    <a:lstStyle/>
                    <a:p>
                      <a:r>
                        <a:rPr lang="en-US" dirty="0"/>
                        <a:t>2 (both passed)</a:t>
                      </a:r>
                    </a:p>
                  </a:txBody>
                  <a:tcPr/>
                </a:tc>
                <a:extLst>
                  <a:ext uri="{0D108BD9-81ED-4DB2-BD59-A6C34878D82A}">
                    <a16:rowId xmlns:a16="http://schemas.microsoft.com/office/drawing/2014/main" val="367002125"/>
                  </a:ext>
                </a:extLst>
              </a:tr>
              <a:tr h="370840">
                <a:tc>
                  <a:txBody>
                    <a:bodyPr/>
                    <a:lstStyle/>
                    <a:p>
                      <a:r>
                        <a:rPr lang="en-US" dirty="0"/>
                        <a:t>November 2021</a:t>
                      </a:r>
                    </a:p>
                  </a:txBody>
                  <a:tcPr/>
                </a:tc>
                <a:tc>
                  <a:txBody>
                    <a:bodyPr/>
                    <a:lstStyle/>
                    <a:p>
                      <a:r>
                        <a:rPr lang="en-US" dirty="0"/>
                        <a:t>4†</a:t>
                      </a:r>
                      <a:r>
                        <a:rPr lang="en-US" baseline="0" dirty="0"/>
                        <a:t> (all failed at least one exam)</a:t>
                      </a:r>
                      <a:endParaRPr lang="en-US" dirty="0"/>
                    </a:p>
                  </a:txBody>
                  <a:tcPr/>
                </a:tc>
                <a:extLst>
                  <a:ext uri="{0D108BD9-81ED-4DB2-BD59-A6C34878D82A}">
                    <a16:rowId xmlns:a16="http://schemas.microsoft.com/office/drawing/2014/main" val="2861540099"/>
                  </a:ext>
                </a:extLst>
              </a:tr>
            </a:tbl>
          </a:graphicData>
        </a:graphic>
      </p:graphicFrame>
      <p:sp>
        <p:nvSpPr>
          <p:cNvPr id="8" name="TextBox 7"/>
          <p:cNvSpPr txBox="1"/>
          <p:nvPr/>
        </p:nvSpPr>
        <p:spPr>
          <a:xfrm>
            <a:off x="188258" y="4092395"/>
            <a:ext cx="11730317" cy="2308324"/>
          </a:xfrm>
          <a:prstGeom prst="rect">
            <a:avLst/>
          </a:prstGeom>
          <a:noFill/>
        </p:spPr>
        <p:txBody>
          <a:bodyPr wrap="square" rtlCol="0">
            <a:spAutoFit/>
          </a:bodyPr>
          <a:lstStyle/>
          <a:p>
            <a:r>
              <a:rPr lang="en-US" b="1" dirty="0">
                <a:solidFill>
                  <a:srgbClr val="FF0000"/>
                </a:solidFill>
              </a:rPr>
              <a:t>This data indicates that 4/27 or about 15% of the students taking the exam in 2021 have been notified in December 2021 of dismissal from the program pending appeal.</a:t>
            </a:r>
          </a:p>
          <a:p>
            <a:endParaRPr lang="en-US" dirty="0"/>
          </a:p>
          <a:p>
            <a:r>
              <a:rPr lang="en-US" dirty="0"/>
              <a:t>The “most passed” exams are Digital Systems and Computer Networks.</a:t>
            </a:r>
          </a:p>
          <a:p>
            <a:endParaRPr lang="en-US" dirty="0"/>
          </a:p>
          <a:p>
            <a:r>
              <a:rPr lang="en-US" dirty="0"/>
              <a:t>Exams failed (not including exams not taken): Power Engineering (2 students twice and 1 1</a:t>
            </a:r>
            <a:r>
              <a:rPr lang="en-US" baseline="30000" dirty="0"/>
              <a:t>st</a:t>
            </a:r>
            <a:r>
              <a:rPr lang="en-US" dirty="0"/>
              <a:t> time in November), Engineering Mathematics (1 student, twice) , Microelectronics (2, November), Computer Networks (1 student, twice, 3 students 1</a:t>
            </a:r>
            <a:r>
              <a:rPr lang="en-US" baseline="30000" dirty="0"/>
              <a:t>st</a:t>
            </a:r>
            <a:r>
              <a:rPr lang="en-US" dirty="0"/>
              <a:t> time in November) and Control Systems (1, November, taken for the fist time in more than 6 years). </a:t>
            </a:r>
          </a:p>
        </p:txBody>
      </p:sp>
      <p:sp>
        <p:nvSpPr>
          <p:cNvPr id="9" name="TextBox 8"/>
          <p:cNvSpPr txBox="1"/>
          <p:nvPr/>
        </p:nvSpPr>
        <p:spPr>
          <a:xfrm>
            <a:off x="188258" y="6396335"/>
            <a:ext cx="5333063" cy="461665"/>
          </a:xfrm>
          <a:prstGeom prst="rect">
            <a:avLst/>
          </a:prstGeom>
          <a:noFill/>
        </p:spPr>
        <p:txBody>
          <a:bodyPr wrap="none" rtlCol="0">
            <a:spAutoFit/>
          </a:bodyPr>
          <a:lstStyle/>
          <a:p>
            <a:r>
              <a:rPr lang="en-US" sz="1200" dirty="0"/>
              <a:t>*One student in November missed the exams due to unverified illness.</a:t>
            </a:r>
          </a:p>
          <a:p>
            <a:r>
              <a:rPr lang="en-US" sz="1200" dirty="0"/>
              <a:t>† One student that failed all three in January passed two and failed 1 in November.</a:t>
            </a:r>
          </a:p>
        </p:txBody>
      </p:sp>
    </p:spTree>
    <p:extLst>
      <p:ext uri="{BB962C8B-B14F-4D97-AF65-F5344CB8AC3E}">
        <p14:creationId xmlns:p14="http://schemas.microsoft.com/office/powerpoint/2010/main" val="28860761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0736" y="117693"/>
            <a:ext cx="11819717" cy="6555641"/>
          </a:xfrm>
          <a:prstGeom prst="rect">
            <a:avLst/>
          </a:prstGeom>
          <a:noFill/>
        </p:spPr>
        <p:txBody>
          <a:bodyPr wrap="square" rtlCol="0">
            <a:spAutoFit/>
          </a:bodyPr>
          <a:lstStyle/>
          <a:p>
            <a:r>
              <a:rPr lang="en-US" sz="2400" b="1" dirty="0"/>
              <a:t>Discussion points:</a:t>
            </a:r>
          </a:p>
          <a:p>
            <a:endParaRPr lang="en-US" dirty="0"/>
          </a:p>
          <a:p>
            <a:r>
              <a:rPr lang="en-US" dirty="0"/>
              <a:t>1. Are the exams doing their jobs?  Is 15%/year dismissal rate too large?</a:t>
            </a:r>
          </a:p>
          <a:p>
            <a:endParaRPr lang="en-US" dirty="0"/>
          </a:p>
          <a:p>
            <a:r>
              <a:rPr lang="en-US" dirty="0"/>
              <a:t>2. Do the exam areas topics need to be modified?</a:t>
            </a:r>
          </a:p>
          <a:p>
            <a:endParaRPr lang="en-US" dirty="0"/>
          </a:p>
          <a:p>
            <a:r>
              <a:rPr lang="en-US" dirty="0"/>
              <a:t>Base on past discussions, this seems to be fairly well agreed upon.  This question runs in parallel with the need to revisit the “Tracks” for the MS and PhD.</a:t>
            </a:r>
          </a:p>
          <a:p>
            <a:endParaRPr lang="en-US" dirty="0"/>
          </a:p>
          <a:p>
            <a:r>
              <a:rPr lang="en-US" dirty="0"/>
              <a:t>3. Does the format of the exam need to change? Do we need the exams?</a:t>
            </a:r>
          </a:p>
          <a:p>
            <a:endParaRPr lang="en-US" dirty="0"/>
          </a:p>
          <a:p>
            <a:pPr marL="285750" indent="-285750">
              <a:buFont typeface="Wingdings" panose="05000000000000000000" pitchFamily="2" charset="2"/>
              <a:buChar char="Ø"/>
            </a:pPr>
            <a:r>
              <a:rPr lang="en-US" dirty="0"/>
              <a:t>North Carolina A&amp;T has a similar written exam and “tracks”. (https://www.ncat.edu/tgc/phd-electrical-engineering.php)</a:t>
            </a:r>
          </a:p>
          <a:p>
            <a:pPr marL="285750" indent="-285750">
              <a:buFont typeface="Wingdings" panose="05000000000000000000" pitchFamily="2" charset="2"/>
              <a:buChar char="Ø"/>
            </a:pPr>
            <a:r>
              <a:rPr lang="en-US" dirty="0"/>
              <a:t>Florida A&amp;M-Florida State has a 5 week topic specific exam based on a literature review.  (https://www.eng.famu.fsu.edu/ece/graduate/phd-electrical-engineering)</a:t>
            </a:r>
          </a:p>
          <a:p>
            <a:pPr marL="285750" indent="-285750">
              <a:buFont typeface="Wingdings" panose="05000000000000000000" pitchFamily="2" charset="2"/>
              <a:buChar char="Ø"/>
            </a:pPr>
            <a:r>
              <a:rPr lang="en-US" dirty="0"/>
              <a:t>Texas A&amp;M has a written exam based on eight fundamental undergraduate classes. Student must complete 6 of 18 questions. (https://engineering.tamu.edu/electrical/academics/degrees/graduate/phd-qualifying-exams/index.html}</a:t>
            </a:r>
          </a:p>
          <a:p>
            <a:pPr marL="285750" indent="-285750">
              <a:buFont typeface="Wingdings" panose="05000000000000000000" pitchFamily="2" charset="2"/>
              <a:buChar char="Ø"/>
            </a:pPr>
            <a:r>
              <a:rPr lang="en-US" dirty="0"/>
              <a:t>University of Houston: Project based, different research groups have different requirements. “The project should be assigned no later than the beginning of the semester in which the exam is to take place, and should be designed to test the candidate's ability to independently conduct research at a level commensurate with their education.” (https://www.ece.uh.edu/graduate/procedures-requirements-standards#QualifyingExam)</a:t>
            </a:r>
          </a:p>
          <a:p>
            <a:endParaRPr lang="en-US" dirty="0"/>
          </a:p>
          <a:p>
            <a:r>
              <a:rPr lang="en-US" dirty="0"/>
              <a:t>4. Do the exam results reflect weaknesses in our undergraduate curriculum?</a:t>
            </a:r>
          </a:p>
          <a:p>
            <a:endParaRPr lang="en-US" dirty="0"/>
          </a:p>
        </p:txBody>
      </p:sp>
    </p:spTree>
    <p:extLst>
      <p:ext uri="{BB962C8B-B14F-4D97-AF65-F5344CB8AC3E}">
        <p14:creationId xmlns:p14="http://schemas.microsoft.com/office/powerpoint/2010/main" val="38534605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8939" y="137849"/>
            <a:ext cx="11537982" cy="6463308"/>
          </a:xfrm>
          <a:prstGeom prst="rect">
            <a:avLst/>
          </a:prstGeom>
          <a:noFill/>
        </p:spPr>
        <p:txBody>
          <a:bodyPr wrap="square" rtlCol="0">
            <a:spAutoFit/>
          </a:bodyPr>
          <a:lstStyle/>
          <a:p>
            <a:r>
              <a:rPr lang="en-US" dirty="0"/>
              <a:t>Need for Catalog Changes with regards to Course Program of Study</a:t>
            </a:r>
          </a:p>
          <a:p>
            <a:endParaRPr lang="en-US" dirty="0"/>
          </a:p>
          <a:p>
            <a:r>
              <a:rPr lang="en-US" dirty="0"/>
              <a:t>Students cannot receive financial aide for courses not required for their “Program of Study”</a:t>
            </a:r>
          </a:p>
          <a:p>
            <a:endParaRPr lang="en-US" dirty="0"/>
          </a:p>
          <a:p>
            <a:r>
              <a:rPr lang="en-US" dirty="0"/>
              <a:t>Basic problem (as far as I can tell) is that Degree Works (DW) is used to determine what courses qualify.   DW works well for clear cut undergraduate degree programs.  DW is less effective (at least to date) for more flexible graduate programs.</a:t>
            </a:r>
          </a:p>
          <a:p>
            <a:endParaRPr lang="en-US" dirty="0"/>
          </a:p>
          <a:p>
            <a:r>
              <a:rPr lang="en-US" dirty="0"/>
              <a:t>Additional issues adding to the problem:</a:t>
            </a:r>
          </a:p>
          <a:p>
            <a:pPr marL="285750" indent="-285750">
              <a:buFont typeface="Wingdings" panose="05000000000000000000" pitchFamily="2" charset="2"/>
              <a:buChar char="Ø"/>
            </a:pPr>
            <a:r>
              <a:rPr lang="en-US" dirty="0"/>
              <a:t>Classes related to the various ECE tracks have changed significantly in recent years. Many new classes, some older classes (still shown as “track classes”) have not been offered for many years.</a:t>
            </a:r>
          </a:p>
          <a:p>
            <a:pPr marL="285750" indent="-285750">
              <a:buFont typeface="Wingdings" panose="05000000000000000000" pitchFamily="2" charset="2"/>
              <a:buChar char="Ø"/>
            </a:pPr>
            <a:r>
              <a:rPr lang="en-US" dirty="0"/>
              <a:t>Many new “Special Topics” classes relevant to the tracks recently introduced. These are not taken into account in DW.</a:t>
            </a:r>
          </a:p>
          <a:p>
            <a:pPr marL="285750" indent="-285750">
              <a:buFont typeface="Wingdings" panose="05000000000000000000" pitchFamily="2" charset="2"/>
              <a:buChar char="Ø"/>
            </a:pPr>
            <a:r>
              <a:rPr lang="en-US" dirty="0"/>
              <a:t>PVAMU (and thus DW) differentiates between “graduate” (5000 level) and “doctorate” (6000 level) classes.  This has lead to confusion in that our MS students take 6000 classes in our department.</a:t>
            </a:r>
          </a:p>
          <a:p>
            <a:endParaRPr lang="en-US" dirty="0"/>
          </a:p>
          <a:p>
            <a:r>
              <a:rPr lang="en-US" dirty="0"/>
              <a:t>Apparently, this last point is a serious problem that seems to be difficult to resolve by modifying the relevant software (at least this is what we have been told by the registrar’s office).  Do we need to cross list each ECE graduate class with a 5XXX and 6XXXX designation for MS and PhD students respectively?  </a:t>
            </a:r>
          </a:p>
          <a:p>
            <a:endParaRPr lang="en-US" dirty="0"/>
          </a:p>
          <a:p>
            <a:r>
              <a:rPr lang="en-US" dirty="0"/>
              <a:t>Short term solution is to do substitution forms. Long term solution?  </a:t>
            </a:r>
          </a:p>
          <a:p>
            <a:endParaRPr lang="en-US" dirty="0"/>
          </a:p>
          <a:p>
            <a:r>
              <a:rPr lang="en-US" dirty="0"/>
              <a:t>In December 2021, I worked with Dr. </a:t>
            </a:r>
            <a:r>
              <a:rPr lang="en-US" dirty="0" err="1"/>
              <a:t>Obiomon</a:t>
            </a:r>
            <a:r>
              <a:rPr lang="en-US" dirty="0"/>
              <a:t> and Dr. Martin to modify the MS and PhD requirement to take into account the new course numbers and available courses (as they appear in the last available catalog) that can satisfy track and elective requirements for MS-EE and PhD-EE.  Document can be made available.</a:t>
            </a:r>
          </a:p>
        </p:txBody>
      </p:sp>
    </p:spTree>
    <p:extLst>
      <p:ext uri="{BB962C8B-B14F-4D97-AF65-F5344CB8AC3E}">
        <p14:creationId xmlns:p14="http://schemas.microsoft.com/office/powerpoint/2010/main" val="20847942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1" y="1532964"/>
            <a:ext cx="9762564" cy="3539430"/>
          </a:xfrm>
          <a:prstGeom prst="rect">
            <a:avLst/>
          </a:prstGeom>
          <a:noFill/>
        </p:spPr>
        <p:txBody>
          <a:bodyPr wrap="square" rtlCol="0">
            <a:spAutoFit/>
          </a:bodyPr>
          <a:lstStyle/>
          <a:p>
            <a:r>
              <a:rPr lang="en-US" sz="2800" dirty="0"/>
              <a:t>Any addional catalog changes for Fall 2022 – new courses, etc.</a:t>
            </a:r>
          </a:p>
          <a:p>
            <a:endParaRPr lang="en-US" sz="2800" dirty="0"/>
          </a:p>
          <a:p>
            <a:r>
              <a:rPr lang="en-US" sz="2800" dirty="0"/>
              <a:t>Dr. Kim has provided documents for one class.</a:t>
            </a:r>
          </a:p>
          <a:p>
            <a:endParaRPr lang="en-US" sz="2800" dirty="0"/>
          </a:p>
          <a:p>
            <a:r>
              <a:rPr lang="en-US" sz="2800" dirty="0"/>
              <a:t>Documents (complete with needed signatures) need to be in Academic Affairs </a:t>
            </a:r>
            <a:r>
              <a:rPr lang="en-US" sz="2800" dirty="0" err="1"/>
              <a:t>Sharepoint</a:t>
            </a:r>
            <a:r>
              <a:rPr lang="en-US" sz="2800" dirty="0"/>
              <a:t> site by January 27, 2022</a:t>
            </a:r>
          </a:p>
          <a:p>
            <a:endParaRPr lang="en-US" sz="2800" dirty="0"/>
          </a:p>
          <a:p>
            <a:r>
              <a:rPr lang="en-US" sz="2800" dirty="0"/>
              <a:t>Thank you!</a:t>
            </a:r>
          </a:p>
        </p:txBody>
      </p:sp>
    </p:spTree>
    <p:extLst>
      <p:ext uri="{BB962C8B-B14F-4D97-AF65-F5344CB8AC3E}">
        <p14:creationId xmlns:p14="http://schemas.microsoft.com/office/powerpoint/2010/main" val="28337005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3223</TotalTime>
  <Words>1002</Words>
  <Application>Microsoft Office PowerPoint</Application>
  <PresentationFormat>Widescreen</PresentationFormat>
  <Paragraphs>82</Paragraphs>
  <Slides>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Arial</vt:lpstr>
      <vt:lpstr>Calibri</vt:lpstr>
      <vt:lpstr>Calibri Light</vt:lpstr>
      <vt:lpstr>Wingdings</vt:lpstr>
      <vt:lpstr>Office Theme</vt:lpstr>
      <vt:lpstr>PowerPoint Presentation</vt:lpstr>
      <vt:lpstr>PowerPoint Presentation</vt:lpstr>
      <vt:lpstr>PowerPoint Presentation</vt:lpstr>
      <vt:lpstr>PowerPoint Presentation</vt:lpstr>
      <vt:lpstr>PowerPoint Presentation</vt:lpstr>
    </vt:vector>
  </TitlesOfParts>
  <Company>PVAMU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VJ Turner</cp:lastModifiedBy>
  <cp:revision>28</cp:revision>
  <dcterms:created xsi:type="dcterms:W3CDTF">2022-01-07T16:24:06Z</dcterms:created>
  <dcterms:modified xsi:type="dcterms:W3CDTF">2022-01-09T22:41:11Z</dcterms:modified>
</cp:coreProperties>
</file>