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0"/>
  </p:notesMasterIdLst>
  <p:sldIdLst>
    <p:sldId id="261" r:id="rId3"/>
    <p:sldId id="262" r:id="rId4"/>
    <p:sldId id="264" r:id="rId5"/>
    <p:sldId id="284" r:id="rId6"/>
    <p:sldId id="265" r:id="rId7"/>
    <p:sldId id="275" r:id="rId8"/>
    <p:sldId id="276" r:id="rId9"/>
  </p:sldIdLst>
  <p:sldSz cx="9144000" cy="5143500" type="screen16x9"/>
  <p:notesSz cx="6858000" cy="9144000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  <p:embeddedFont>
      <p:font typeface="Montserrat" panose="000005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queline Estefane Torralba" initials="JT" lastIdx="19" clrIdx="0">
    <p:extLst>
      <p:ext uri="{19B8F6BF-5375-455C-9EA6-DF929625EA0E}">
        <p15:presenceInfo xmlns:p15="http://schemas.microsoft.com/office/powerpoint/2012/main" userId="S::jtorralba@pvamu.edu::8300b005-80b0-48a3-84d4-f3df0629fee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54D75B2-2CB8-4C90-B4A0-BCFD6D8877B2}">
  <a:tblStyle styleId="{354D75B2-2CB8-4C90-B4A0-BCFD6D8877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3T18:47:11.589" idx="7">
    <p:pos x="10" y="10"/>
    <p:text>Armand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3T18:47:59.826" idx="8">
    <p:pos x="10" y="10"/>
    <p:text>Armand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3T18:52:29.468" idx="11">
    <p:pos x="10" y="10"/>
    <p:text>Eulises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3T18:49:04.096" idx="19">
    <p:pos x="10" y="10"/>
    <p:text>Armand
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03T18:52:13.092" idx="10">
    <p:pos x="10" y="10"/>
    <p:text>Franky
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llages-news.com/wp-content/uploads/2014/10/Golf-Cart-Accident.jp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da1cb9ff3_5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da1cb9ff3_5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eda1cb9ff3_5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eda1cb9ff3_5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linkClick r:id="rId3"/>
              </a:rPr>
              <a:t>https://www.villages-news.com/wp-content/uploads/2014/10/Golf-Cart-Accident.jpg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da1cb9ff3_5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eda1cb9ff3_5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eda1cb9ff3_5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eda1cb9ff3_5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https://www.energy.gov/eere/vehicles/articles/fotw-1190-june-14-2021-battery-electric-vehicles-have-lower-scheduled</a:t>
            </a:r>
          </a:p>
        </p:txBody>
      </p:sp>
    </p:spTree>
    <p:extLst>
      <p:ext uri="{BB962C8B-B14F-4D97-AF65-F5344CB8AC3E}">
        <p14:creationId xmlns:p14="http://schemas.microsoft.com/office/powerpoint/2010/main" val="1820130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da1cb9ff3_5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da1cb9ff3_5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99492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26955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186988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40172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871798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4023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94978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846673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705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204933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52902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7156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comments" Target="../comments/commen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comments" Target="../comments/commen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store-usa.arduino.cc/products/arduino-nano?selectedStore=us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store-usa.arduino.cc/products/arduino-uno-rev3?selectedStore=us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hyperlink" Target="https://www.amazon.com/ELEMENT-Element14-Raspberry-Pi-Motherboard/dp/B07BDR5PDW" TargetMode="External"/><Relationship Id="rId4" Type="http://schemas.openxmlformats.org/officeDocument/2006/relationships/hyperlink" Target="https://store-usa.arduino.cc/products/arduino-mega-2560-rev3?selectedStore=us" TargetMode="External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>
            <a:spLocks noGrp="1"/>
          </p:cNvSpPr>
          <p:nvPr>
            <p:ph type="body" idx="1"/>
          </p:nvPr>
        </p:nvSpPr>
        <p:spPr>
          <a:xfrm>
            <a:off x="3263166" y="350703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indent="0"/>
            <a:r>
              <a:rPr lang="en" sz="1800"/>
              <a:t>Project Impact Summary </a:t>
            </a:r>
            <a:endParaRPr lang="en-US" sz="1800"/>
          </a:p>
        </p:txBody>
      </p:sp>
      <p:graphicFrame>
        <p:nvGraphicFramePr>
          <p:cNvPr id="178" name="Google Shape;178;p18"/>
          <p:cNvGraphicFramePr/>
          <p:nvPr>
            <p:extLst>
              <p:ext uri="{D42A27DB-BD31-4B8C-83A1-F6EECF244321}">
                <p14:modId xmlns:p14="http://schemas.microsoft.com/office/powerpoint/2010/main" val="2791470534"/>
              </p:ext>
            </p:extLst>
          </p:nvPr>
        </p:nvGraphicFramePr>
        <p:xfrm>
          <a:off x="922421" y="1085349"/>
          <a:ext cx="7239000" cy="3714290"/>
        </p:xfrm>
        <a:graphic>
          <a:graphicData uri="http://schemas.openxmlformats.org/drawingml/2006/table">
            <a:tbl>
              <a:tblPr>
                <a:noFill/>
                <a:tableStyleId>{354D75B2-2CB8-4C90-B4A0-BCFD6D8877B2}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Category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Project Applicability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8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Public Health. Safety, and Welfare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ü"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58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Global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18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Cultural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18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Social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1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Environmental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58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Economic Factors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38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Technical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Graphic 2" descr="Checkmark with solid fill">
            <a:extLst>
              <a:ext uri="{FF2B5EF4-FFF2-40B4-BE49-F238E27FC236}">
                <a16:creationId xmlns:a16="http://schemas.microsoft.com/office/drawing/2014/main" id="{16A219A4-DFA5-4387-9DE0-91D2DFFD0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2886" y="2821405"/>
            <a:ext cx="568493" cy="568493"/>
          </a:xfrm>
          <a:prstGeom prst="rect">
            <a:avLst/>
          </a:prstGeom>
        </p:spPr>
      </p:pic>
      <p:pic>
        <p:nvPicPr>
          <p:cNvPr id="5" name="Graphic 2" descr="Checkmark with solid fill">
            <a:extLst>
              <a:ext uri="{FF2B5EF4-FFF2-40B4-BE49-F238E27FC236}">
                <a16:creationId xmlns:a16="http://schemas.microsoft.com/office/drawing/2014/main" id="{F79E8222-22B5-4E91-A49F-6F6D9AD45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2885" y="2377740"/>
            <a:ext cx="568493" cy="568493"/>
          </a:xfrm>
          <a:prstGeom prst="rect">
            <a:avLst/>
          </a:prstGeom>
        </p:spPr>
      </p:pic>
      <p:pic>
        <p:nvPicPr>
          <p:cNvPr id="6" name="Graphic 2" descr="Checkmark with solid fill">
            <a:extLst>
              <a:ext uri="{FF2B5EF4-FFF2-40B4-BE49-F238E27FC236}">
                <a16:creationId xmlns:a16="http://schemas.microsoft.com/office/drawing/2014/main" id="{D3C7E115-64D3-441D-8CFC-4E7B4F16B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2884" y="4221287"/>
            <a:ext cx="568493" cy="568493"/>
          </a:xfrm>
          <a:prstGeom prst="rect">
            <a:avLst/>
          </a:prstGeom>
        </p:spPr>
      </p:pic>
      <p:pic>
        <p:nvPicPr>
          <p:cNvPr id="7" name="Graphic 2" descr="Checkmark with solid fill">
            <a:extLst>
              <a:ext uri="{FF2B5EF4-FFF2-40B4-BE49-F238E27FC236}">
                <a16:creationId xmlns:a16="http://schemas.microsoft.com/office/drawing/2014/main" id="{115263A6-6D8E-4A9A-9D4F-098CB0F40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2687" y="1394140"/>
            <a:ext cx="568493" cy="568493"/>
          </a:xfrm>
          <a:prstGeom prst="rect">
            <a:avLst/>
          </a:prstGeom>
        </p:spPr>
      </p:pic>
      <p:pic>
        <p:nvPicPr>
          <p:cNvPr id="8" name="Graphic 2" descr="Checkmark with solid fill">
            <a:extLst>
              <a:ext uri="{FF2B5EF4-FFF2-40B4-BE49-F238E27FC236}">
                <a16:creationId xmlns:a16="http://schemas.microsoft.com/office/drawing/2014/main" id="{72AC9ADB-F096-4FC5-8DF1-261ADAF47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0732" y="3738391"/>
            <a:ext cx="568493" cy="5684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68F061-8B1E-4002-BD83-6E84DFD2A1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 txBox="1">
            <a:spLocks noGrp="1"/>
          </p:cNvSpPr>
          <p:nvPr>
            <p:ph type="body" idx="1"/>
          </p:nvPr>
        </p:nvSpPr>
        <p:spPr>
          <a:xfrm>
            <a:off x="2646586" y="183709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Project Impact - Safety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A07429-389E-43E3-8E84-8E3393F0573C}"/>
              </a:ext>
            </a:extLst>
          </p:cNvPr>
          <p:cNvSpPr txBox="1"/>
          <p:nvPr/>
        </p:nvSpPr>
        <p:spPr>
          <a:xfrm>
            <a:off x="209303" y="773175"/>
            <a:ext cx="4570435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Char char="•"/>
            </a:pPr>
            <a:r>
              <a:rPr lang="en-US">
                <a:solidFill>
                  <a:schemeClr val="bg1"/>
                </a:solidFill>
              </a:rPr>
              <a:t>Golf carts being are a popular mode of transportation in outdoor areas, an increasing level of nonfatal injuries are occurring.</a:t>
            </a:r>
          </a:p>
          <a:p>
            <a:pPr marL="285750" indent="-285750"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Char char="•"/>
            </a:pPr>
            <a:r>
              <a:rPr lang="en-US">
                <a:solidFill>
                  <a:schemeClr val="bg1"/>
                </a:solidFill>
              </a:rPr>
              <a:t>A study done from 1990 to 2015 "U.S. emergency departments visits for golf cart-related injuries tripled from 6,000 in 1990 to 18,000 in 2015".</a:t>
            </a:r>
          </a:p>
          <a:p>
            <a:endParaRPr lang="en-US">
              <a:solidFill>
                <a:schemeClr val="bg1"/>
              </a:solidFill>
            </a:endParaRPr>
          </a:p>
          <a:p>
            <a:pPr marL="285750" indent="-285750">
              <a:buChar char="•"/>
            </a:pPr>
            <a:r>
              <a:rPr lang="en-US">
                <a:solidFill>
                  <a:schemeClr val="bg1"/>
                </a:solidFill>
              </a:rPr>
              <a:t>Of these incidents, 9.6% were when collision occurred with a vehicle or object and could be due to gear shifting issues.</a:t>
            </a:r>
          </a:p>
          <a:p>
            <a:pPr marL="285750" indent="-285750"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Char char="•"/>
            </a:pPr>
            <a:r>
              <a:rPr lang="en-US">
                <a:solidFill>
                  <a:schemeClr val="bg1"/>
                </a:solidFill>
              </a:rPr>
              <a:t>Having an electronic switch shifter would have less failure occurrence and lessen the number of cases.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3D22D84-9762-433B-BD27-5FC33CAE3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387" y="1997144"/>
            <a:ext cx="4003631" cy="16580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11536C-57E5-4222-A73D-22FF99FD1E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>
            <a:spLocks noGrp="1"/>
          </p:cNvSpPr>
          <p:nvPr>
            <p:ph type="body" idx="1"/>
          </p:nvPr>
        </p:nvSpPr>
        <p:spPr>
          <a:xfrm>
            <a:off x="328755" y="30900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indent="0"/>
            <a:r>
              <a:rPr lang="en" sz="2400" dirty="0"/>
              <a:t>Project Impact - Cultural/Social </a:t>
            </a:r>
            <a:endParaRPr lang="en-US" sz="24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6E54E5-C130-4EDF-84CC-F67252020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940" y="986950"/>
            <a:ext cx="2743200" cy="18310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E88864-336C-48BD-96DA-A257F700B642}"/>
              </a:ext>
            </a:extLst>
          </p:cNvPr>
          <p:cNvSpPr txBox="1"/>
          <p:nvPr/>
        </p:nvSpPr>
        <p:spPr>
          <a:xfrm>
            <a:off x="718887" y="1380624"/>
            <a:ext cx="41644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97CBE3F0-CBA5-44DC-865D-83703B6A6EBE}"/>
              </a:ext>
            </a:extLst>
          </p:cNvPr>
          <p:cNvSpPr txBox="1"/>
          <p:nvPr/>
        </p:nvSpPr>
        <p:spPr>
          <a:xfrm>
            <a:off x="356170" y="1081162"/>
            <a:ext cx="4516971" cy="7386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>
              <a:solidFill>
                <a:srgbClr val="FFFFFF"/>
              </a:solidFill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7CBE3F0-CBA5-44DC-865D-83703B6A6EBE}"/>
              </a:ext>
            </a:extLst>
          </p:cNvPr>
          <p:cNvSpPr txBox="1"/>
          <p:nvPr/>
        </p:nvSpPr>
        <p:spPr>
          <a:xfrm>
            <a:off x="220815" y="1126280"/>
            <a:ext cx="4516971" cy="35394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1.) Due to low effort-shifting elderly will still be able to drive golf carts with no problem. 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- There is a Village where most of the people are age 55+ and there is 65,000 golf carts  reported in residence. 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2.) Golf cart users will now be able to focus on enjoying the golf cart rather than getting the shifter fixed. 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- A Mechanical Shifter on Amazon has 65 reviews for one year. Therefore, we estimate that around 65 – 200 shifters were sold within that year. 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98773F-57B2-4E82-96E8-CCC743EE3B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DAF725-6074-4F87-8B66-775969CC4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381" y="131992"/>
            <a:ext cx="5876194" cy="407351"/>
          </a:xfrm>
        </p:spPr>
        <p:txBody>
          <a:bodyPr>
            <a:noAutofit/>
          </a:bodyPr>
          <a:lstStyle/>
          <a:p>
            <a:r>
              <a:rPr lang="en" sz="2500" dirty="0">
                <a:latin typeface="Arial"/>
              </a:rPr>
              <a:t>Project Impact - Economical</a:t>
            </a:r>
            <a:endParaRPr lang="en-US" sz="2500">
              <a:latin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B5096-9608-42A8-8594-7649D0D8707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-57194" y="1595791"/>
            <a:ext cx="4757195" cy="4522703"/>
          </a:xfr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en-US" sz="1400"/>
              <a:t>Maintenance cost for electric vehicles(EV) is lower because of less moving parts: </a:t>
            </a:r>
            <a:endParaRPr lang="en-US" sz="1400">
              <a:solidFill>
                <a:schemeClr val="bg1"/>
              </a:solidFill>
            </a:endParaRPr>
          </a:p>
          <a:p>
            <a:pPr lvl="1">
              <a:lnSpc>
                <a:spcPct val="114999"/>
              </a:lnSpc>
            </a:pPr>
            <a:r>
              <a:rPr lang="en-US" sz="1400"/>
              <a:t>no exhaust system</a:t>
            </a:r>
            <a:endParaRPr lang="en-US" sz="1400" dirty="0"/>
          </a:p>
          <a:p>
            <a:pPr lvl="1">
              <a:lnSpc>
                <a:spcPct val="114999"/>
              </a:lnSpc>
            </a:pPr>
            <a:r>
              <a:rPr lang="en-US" sz="1400"/>
              <a:t>less need for cooling </a:t>
            </a:r>
            <a:endParaRPr lang="en-US" sz="1400" dirty="0"/>
          </a:p>
          <a:p>
            <a:pPr lvl="1">
              <a:lnSpc>
                <a:spcPct val="114999"/>
              </a:lnSpc>
            </a:pPr>
            <a:r>
              <a:rPr lang="en-US" sz="1400"/>
              <a:t>less abrasive braking  </a:t>
            </a:r>
          </a:p>
          <a:p>
            <a:pPr>
              <a:lnSpc>
                <a:spcPct val="10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400">
                <a:solidFill>
                  <a:schemeClr val="bg1"/>
                </a:solidFill>
              </a:rPr>
              <a:t>According to study by </a:t>
            </a:r>
            <a:r>
              <a:rPr lang="en-US" sz="1400"/>
              <a:t>U.S. Department of Energy:</a:t>
            </a:r>
          </a:p>
          <a:p>
            <a:pPr lvl="1">
              <a:lnSpc>
                <a:spcPct val="100000"/>
              </a:lnSpc>
            </a:pPr>
            <a:r>
              <a:rPr lang="en-US" sz="1200"/>
              <a:t> BEV(battery electric vehicle) are cheaper to maintain by $0.06 per mile</a:t>
            </a:r>
          </a:p>
          <a:p>
            <a:pPr lvl="1">
              <a:lnSpc>
                <a:spcPct val="100000"/>
              </a:lnSpc>
            </a:pPr>
            <a:r>
              <a:rPr lang="en-US" sz="1200"/>
              <a:t>ICEV (internal combustion engine vehicle) is $0.10 per mile</a:t>
            </a:r>
          </a:p>
          <a:p>
            <a:pPr lvl="1">
              <a:lnSpc>
                <a:spcPct val="100000"/>
              </a:lnSpc>
            </a:pPr>
            <a:endParaRPr lang="en-US" sz="1200" dirty="0"/>
          </a:p>
          <a:p>
            <a:pPr lvl="1">
              <a:lnSpc>
                <a:spcPct val="100000"/>
              </a:lnSpc>
            </a:pPr>
            <a:endParaRPr lang="en-US" sz="1200" dirty="0"/>
          </a:p>
          <a:p>
            <a:pPr lvl="1">
              <a:lnSpc>
                <a:spcPct val="100000"/>
              </a:lnSpc>
            </a:pPr>
            <a:endParaRPr lang="en-US" sz="1200" dirty="0"/>
          </a:p>
          <a:p>
            <a:pPr marL="615950" lvl="1" indent="0">
              <a:lnSpc>
                <a:spcPct val="100000"/>
              </a:lnSpc>
              <a:buNone/>
            </a:pPr>
            <a:endParaRPr lang="en-US" sz="1200" dirty="0"/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n-US" sz="1400">
              <a:latin typeface="Times New Roman"/>
            </a:endParaRPr>
          </a:p>
          <a:p>
            <a:pPr>
              <a:lnSpc>
                <a:spcPct val="114999"/>
              </a:lnSpc>
            </a:pPr>
            <a:endParaRPr lang="en-US" sz="1400">
              <a:latin typeface="Times New Roman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E1E9BE-8E9C-4E21-ADE6-6CD89EDD05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" name="Picture 5" descr="Chart, bar chart&#10;&#10;Description automatically generated">
            <a:extLst>
              <a:ext uri="{FF2B5EF4-FFF2-40B4-BE49-F238E27FC236}">
                <a16:creationId xmlns:a16="http://schemas.microsoft.com/office/drawing/2014/main" id="{7C3333AE-A8F4-42F8-84CB-E5254CC7D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566" y="694177"/>
            <a:ext cx="4306577" cy="3431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A83B62-A98A-4D17-A7D5-70C2592F933C}"/>
              </a:ext>
            </a:extLst>
          </p:cNvPr>
          <p:cNvSpPr txBox="1"/>
          <p:nvPr/>
        </p:nvSpPr>
        <p:spPr>
          <a:xfrm>
            <a:off x="4886034" y="4129937"/>
            <a:ext cx="242979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ICEV (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 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internal combustion engine vehicle)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BEV (battery-electric vehicle)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78379-11AC-4885-9608-2ECADCDF7343}"/>
              </a:ext>
            </a:extLst>
          </p:cNvPr>
          <p:cNvSpPr txBox="1"/>
          <p:nvPr/>
        </p:nvSpPr>
        <p:spPr>
          <a:xfrm>
            <a:off x="7117939" y="4131391"/>
            <a:ext cx="171081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PHEV (plug in hybrid vehicle)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HEV (hybrid electric vehicle)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830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body" idx="4294967295"/>
          </p:nvPr>
        </p:nvSpPr>
        <p:spPr>
          <a:xfrm>
            <a:off x="2949949" y="161979"/>
            <a:ext cx="6935788" cy="5238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Project Impact - Technical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3AE7B6-5569-4963-AAD6-4E3B829EE85C}"/>
              </a:ext>
            </a:extLst>
          </p:cNvPr>
          <p:cNvSpPr txBox="1"/>
          <p:nvPr/>
        </p:nvSpPr>
        <p:spPr>
          <a:xfrm>
            <a:off x="701139" y="538802"/>
            <a:ext cx="6476333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Based on the data analyst, low cost, safety improvement and low effort-shifting, we believe that controlling the golf cart by an electronic devices will make it cheaper and safe to operate compared to the mechanical operation which request a physical effort and load-bearing force applied on the armature.</a:t>
            </a:r>
          </a:p>
          <a:p>
            <a:r>
              <a:rPr lang="en-US" dirty="0">
                <a:solidFill>
                  <a:schemeClr val="bg1"/>
                </a:solidFill>
              </a:rPr>
              <a:t>                                                                                               00 Stop</a:t>
            </a:r>
          </a:p>
          <a:p>
            <a:r>
              <a:rPr lang="en-US" dirty="0">
                <a:solidFill>
                  <a:schemeClr val="bg1"/>
                </a:solidFill>
              </a:rPr>
              <a:t>B+ A D S2 S1 A C Armature A2 A1  = Forward                     01 Motor forward</a:t>
            </a:r>
          </a:p>
          <a:p>
            <a:r>
              <a:rPr lang="en-US" dirty="0">
                <a:solidFill>
                  <a:schemeClr val="bg1"/>
                </a:solidFill>
              </a:rPr>
              <a:t>B+ A B S1 S2 D C  Armature A2 A1 =Reverse                     10 Motor reverse</a:t>
            </a:r>
          </a:p>
          <a:p>
            <a:r>
              <a:rPr lang="en-US" dirty="0">
                <a:solidFill>
                  <a:schemeClr val="bg1"/>
                </a:solidFill>
              </a:rPr>
              <a:t>                                                                                               11 Ambiguity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4ABA45D1-D599-4A4F-929A-C490D4A26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61" y="2520663"/>
            <a:ext cx="3359348" cy="2379243"/>
          </a:xfrm>
          <a:prstGeom prst="rect">
            <a:avLst/>
          </a:prstGeom>
        </p:spPr>
      </p:pic>
      <p:pic>
        <p:nvPicPr>
          <p:cNvPr id="5" name="Picture 5" descr="A picture containing text, circuit, electronics, sign&#10;&#10;Description automatically generated">
            <a:extLst>
              <a:ext uri="{FF2B5EF4-FFF2-40B4-BE49-F238E27FC236}">
                <a16:creationId xmlns:a16="http://schemas.microsoft.com/office/drawing/2014/main" id="{0EC2537B-3952-4F04-9170-67A561EDC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041" y="2544020"/>
            <a:ext cx="3153965" cy="2332532"/>
          </a:xfrm>
          <a:prstGeom prst="rect">
            <a:avLst/>
          </a:prstGeom>
        </p:spPr>
      </p:pic>
      <p:pic>
        <p:nvPicPr>
          <p:cNvPr id="4" name="Picture 5" descr="Table&#10;&#10;Description automatically generated">
            <a:extLst>
              <a:ext uri="{FF2B5EF4-FFF2-40B4-BE49-F238E27FC236}">
                <a16:creationId xmlns:a16="http://schemas.microsoft.com/office/drawing/2014/main" id="{8A6C3221-9E32-472F-BD07-608E157E9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39" y="2543883"/>
            <a:ext cx="1939529" cy="15469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61B7B9-AAFD-481C-A699-5009D6C6E133}"/>
              </a:ext>
            </a:extLst>
          </p:cNvPr>
          <p:cNvSpPr txBox="1"/>
          <p:nvPr/>
        </p:nvSpPr>
        <p:spPr>
          <a:xfrm>
            <a:off x="3200400" y="234315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6C9D-5800-40CF-B524-CC91264874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1A2FC9-5F6C-413B-B21D-2B1C92AC1096}"/>
              </a:ext>
            </a:extLst>
          </p:cNvPr>
          <p:cNvSpPr txBox="1"/>
          <p:nvPr/>
        </p:nvSpPr>
        <p:spPr>
          <a:xfrm>
            <a:off x="3016044" y="140109"/>
            <a:ext cx="438856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chemeClr val="bg1"/>
                </a:solidFill>
                <a:latin typeface="Montserrat"/>
              </a:rPr>
              <a:t>Design Concept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7046BE-0213-41DA-8E69-7349D265D891}"/>
              </a:ext>
            </a:extLst>
          </p:cNvPr>
          <p:cNvSpPr txBox="1"/>
          <p:nvPr/>
        </p:nvSpPr>
        <p:spPr>
          <a:xfrm>
            <a:off x="1180501" y="4446735"/>
            <a:ext cx="678978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ontserrat"/>
              </a:rPr>
              <a:t>Schematic of proposed electronic switch system</a:t>
            </a:r>
          </a:p>
        </p:txBody>
      </p:sp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4F100AFA-3DF1-4BB3-8F5E-B9D6006F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05" y="3443"/>
            <a:ext cx="8881896" cy="512209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77D8F-FDFE-4CDD-8087-408DD87058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>
                <a:solidFill>
                  <a:schemeClr val="tx1"/>
                </a:solidFill>
              </a:rPr>
              <a:t>6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786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4A7270-B652-402F-9009-44812E696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7769" y="107837"/>
            <a:ext cx="6936000" cy="257987"/>
          </a:xfrm>
        </p:spPr>
        <p:txBody>
          <a:bodyPr>
            <a:noAutofit/>
          </a:bodyPr>
          <a:lstStyle/>
          <a:p>
            <a:pPr algn="ctr"/>
            <a:r>
              <a:rPr lang="en-US" sz="1600"/>
              <a:t>Project Comparison  (Microcontrollers)</a:t>
            </a:r>
            <a:endParaRPr lang="en-US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8D9C116-EB36-4BC9-BBA4-C40338678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212965"/>
              </p:ext>
            </p:extLst>
          </p:nvPr>
        </p:nvGraphicFramePr>
        <p:xfrm>
          <a:off x="460744" y="367709"/>
          <a:ext cx="8636127" cy="4766044"/>
        </p:xfrm>
        <a:graphic>
          <a:graphicData uri="http://schemas.openxmlformats.org/drawingml/2006/table">
            <a:tbl>
              <a:tblPr firstRow="1" bandRow="1">
                <a:tableStyleId>{354D75B2-2CB8-4C90-B4A0-BCFD6D8877B2}</a:tableStyleId>
              </a:tblPr>
              <a:tblGrid>
                <a:gridCol w="1727226">
                  <a:extLst>
                    <a:ext uri="{9D8B030D-6E8A-4147-A177-3AD203B41FA5}">
                      <a16:colId xmlns:a16="http://schemas.microsoft.com/office/drawing/2014/main" val="3719144219"/>
                    </a:ext>
                  </a:extLst>
                </a:gridCol>
                <a:gridCol w="1727226">
                  <a:extLst>
                    <a:ext uri="{9D8B030D-6E8A-4147-A177-3AD203B41FA5}">
                      <a16:colId xmlns:a16="http://schemas.microsoft.com/office/drawing/2014/main" val="2927443926"/>
                    </a:ext>
                  </a:extLst>
                </a:gridCol>
                <a:gridCol w="1641401">
                  <a:extLst>
                    <a:ext uri="{9D8B030D-6E8A-4147-A177-3AD203B41FA5}">
                      <a16:colId xmlns:a16="http://schemas.microsoft.com/office/drawing/2014/main" val="3209591774"/>
                    </a:ext>
                  </a:extLst>
                </a:gridCol>
                <a:gridCol w="1442040">
                  <a:extLst>
                    <a:ext uri="{9D8B030D-6E8A-4147-A177-3AD203B41FA5}">
                      <a16:colId xmlns:a16="http://schemas.microsoft.com/office/drawing/2014/main" val="1098795796"/>
                    </a:ext>
                  </a:extLst>
                </a:gridCol>
                <a:gridCol w="2098234">
                  <a:extLst>
                    <a:ext uri="{9D8B030D-6E8A-4147-A177-3AD203B41FA5}">
                      <a16:colId xmlns:a16="http://schemas.microsoft.com/office/drawing/2014/main" val="1258281084"/>
                    </a:ext>
                  </a:extLst>
                </a:gridCol>
              </a:tblGrid>
              <a:tr h="29978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Product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Pros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Cons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Cost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Reference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82796"/>
                  </a:ext>
                </a:extLst>
              </a:tr>
              <a:tr h="107533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Uno</a:t>
                      </a: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User friendly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</a:rPr>
                        <a:t>More efficient within DC series motors </a:t>
                      </a:r>
                      <a:endParaRPr lang="en-US" sz="105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6 Analog inputs</a:t>
                      </a:r>
                      <a:endParaRPr lang="en-US" sz="105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$23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“Arduino Uno REV3.” </a:t>
                      </a:r>
                      <a:r>
                        <a:rPr lang="en-US" sz="900" b="0" i="1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Online Shop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, 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https://store-usa.arduino.cc/products/arduino-uno-rev3?selectedStore=us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. </a:t>
                      </a:r>
                      <a:endParaRPr lang="en-US" sz="900">
                        <a:solidFill>
                          <a:schemeClr val="bg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362022"/>
                  </a:ext>
                </a:extLst>
              </a:tr>
              <a:tr h="95802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Nano</a:t>
                      </a: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8 Analog inputs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</a:rPr>
                        <a:t>Small profile</a:t>
                      </a:r>
                      <a:endParaRPr lang="en-US" sz="105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Micro USB port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</a:rPr>
                        <a:t>Requires other components </a:t>
                      </a:r>
                      <a:endParaRPr lang="en-US" sz="105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$21</a:t>
                      </a:r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“Arduino Nano.” </a:t>
                      </a:r>
                      <a:r>
                        <a:rPr lang="en-US" sz="900" b="0" i="1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Online Shop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, 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https://store-usa.arduino.cc/products/arduino-nano?selectedStore=us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. </a:t>
                      </a:r>
                      <a:endParaRPr lang="en-US" sz="900"/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710452"/>
                  </a:ext>
                </a:extLst>
              </a:tr>
              <a:tr h="10622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Mega</a:t>
                      </a:r>
                    </a:p>
                    <a:p>
                      <a:pPr lvl="0" algn="ctr">
                        <a:buNone/>
                      </a:pPr>
                      <a:endParaRPr lang="en-US" sz="140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256 KB of flash memory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</a:rPr>
                        <a:t>High I/O requirements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16 Analog Pins</a:t>
                      </a:r>
                      <a:endParaRPr lang="en-US" sz="1050" b="0" i="0" u="none" strike="noStrike" noProof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More costly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</a:rPr>
                        <a:t>Big profile</a:t>
                      </a:r>
                      <a:endParaRPr lang="en-US" sz="1050" b="0" i="0" u="none" strike="noStrike" noProof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lvl="0" algn="ctr">
                        <a:buNone/>
                      </a:pP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$41</a:t>
                      </a:r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“Arduino Mega 2560 REV3.” </a:t>
                      </a:r>
                      <a:r>
                        <a:rPr lang="en-US" sz="900" b="0" i="1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Arduino Online Shop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, 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https://store-usa.arduino.cc/products/arduino-mega-2560-rev3?selectedStore=us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. </a:t>
                      </a:r>
                      <a:endParaRPr lang="en-US" sz="900">
                        <a:solidFill>
                          <a:schemeClr val="bg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20864"/>
                  </a:ext>
                </a:extLst>
              </a:tr>
              <a:tr h="1336020">
                <a:tc>
                  <a:txBody>
                    <a:bodyPr/>
                    <a:lstStyle/>
                    <a:p>
                      <a:pPr algn="ctr"/>
                      <a:r>
                        <a:rPr lang="en-US" sz="1050">
                          <a:solidFill>
                            <a:schemeClr val="bg1"/>
                          </a:solidFill>
                        </a:rPr>
                        <a:t>Raspberry Pi 3</a:t>
                      </a:r>
                    </a:p>
                    <a:p>
                      <a:pPr lvl="0" algn="ctr">
                        <a:buNone/>
                      </a:pPr>
                      <a:endParaRPr lang="en-US" sz="1050">
                        <a:solidFill>
                          <a:schemeClr val="bg1"/>
                        </a:solidFill>
                      </a:endParaRPr>
                    </a:p>
                    <a:p>
                      <a:pPr lvl="0" algn="ctr">
                        <a:buNone/>
                      </a:pPr>
                      <a:endParaRPr lang="en-US" sz="105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26 Analog Pins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Supports all types of codes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Faster 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More expensive</a:t>
                      </a:r>
                      <a:r>
                        <a:rPr lang="en-US" sz="14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05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Tends to overheat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  <a:p>
                      <a:pPr lvl="0" algn="ctr">
                        <a:buNone/>
                      </a:pP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050">
                          <a:solidFill>
                            <a:schemeClr val="bg1"/>
                          </a:solidFill>
                        </a:rPr>
                        <a:t>$85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1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Amazon.com: Element14 Raspberry Pi 3 B+ Motherboard ...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https://www.amazon.com/ELEMENT-Element14-Raspberry-Pi-Motherboard/dp/B07BDR5PDW</a:t>
                      </a:r>
                      <a:r>
                        <a:rPr lang="en-US" sz="900" b="0" i="0" u="none" strike="noStrike" noProof="0">
                          <a:solidFill>
                            <a:schemeClr val="bg1"/>
                          </a:solidFill>
                          <a:latin typeface="Arial"/>
                        </a:rPr>
                        <a:t>. </a:t>
                      </a:r>
                      <a:endParaRPr lang="en-US" sz="900"/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90948"/>
                  </a:ext>
                </a:extLst>
              </a:tr>
            </a:tbl>
          </a:graphicData>
        </a:graphic>
      </p:graphicFrame>
      <p:pic>
        <p:nvPicPr>
          <p:cNvPr id="5" name="Picture 5" descr="A picture containing text, circuit, electronics, sign&#10;&#10;Description automatically generated">
            <a:extLst>
              <a:ext uri="{FF2B5EF4-FFF2-40B4-BE49-F238E27FC236}">
                <a16:creationId xmlns:a16="http://schemas.microsoft.com/office/drawing/2014/main" id="{46AB0C81-CD78-406D-9B7B-A5510D465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339" y="958645"/>
            <a:ext cx="984485" cy="71790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1FC5E90-5832-48BB-B788-F379CDC7A0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736" y="2049640"/>
            <a:ext cx="1061992" cy="678115"/>
          </a:xfrm>
          <a:prstGeom prst="rect">
            <a:avLst/>
          </a:prstGeom>
        </p:spPr>
      </p:pic>
      <p:pic>
        <p:nvPicPr>
          <p:cNvPr id="9" name="Picture 6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BDB6BDD5-D762-4203-A82E-F2B12F9F51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917" y="3132358"/>
            <a:ext cx="1026809" cy="674212"/>
          </a:xfrm>
          <a:prstGeom prst="rect">
            <a:avLst/>
          </a:prstGeom>
        </p:spPr>
      </p:pic>
      <p:pic>
        <p:nvPicPr>
          <p:cNvPr id="4" name="Picture 5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F2E97F5C-C47E-48C9-8F07-3673A0B526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203" y="4262571"/>
            <a:ext cx="1126167" cy="74290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9699D-F83E-4B7C-8917-AC5E1616EE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33"/>
      </p:ext>
    </p:extLst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635</Words>
  <Application>Microsoft Office PowerPoint</Application>
  <PresentationFormat>On-screen Show (16:9)</PresentationFormat>
  <Paragraphs>118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Wingdings</vt:lpstr>
      <vt:lpstr>Times New Roman</vt:lpstr>
      <vt:lpstr>Lato</vt:lpstr>
      <vt:lpstr>Montserrat</vt:lpstr>
      <vt:lpstr>Arial,Sans-Serif</vt:lpstr>
      <vt:lpstr>Focus</vt:lpstr>
      <vt:lpstr>1_Focus</vt:lpstr>
      <vt:lpstr>PowerPoint Presentation</vt:lpstr>
      <vt:lpstr>PowerPoint Presentation</vt:lpstr>
      <vt:lpstr>PowerPoint Presentation</vt:lpstr>
      <vt:lpstr>Project Impact - Economical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Converting a Mechanical Operated System to an Electronic Operated System</dc:title>
  <dc:creator>Owner</dc:creator>
  <cp:lastModifiedBy>VJ Turner</cp:lastModifiedBy>
  <cp:revision>404</cp:revision>
  <dcterms:modified xsi:type="dcterms:W3CDTF">2022-01-11T21:09:52Z</dcterms:modified>
</cp:coreProperties>
</file>