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Lst>
  <p:notesMasterIdLst>
    <p:notesMasterId r:id="rId13"/>
  </p:notesMasterIdLst>
  <p:handoutMasterIdLst>
    <p:handoutMasterId r:id="rId14"/>
  </p:handoutMasterIdLst>
  <p:sldIdLst>
    <p:sldId id="258" r:id="rId3"/>
    <p:sldId id="621" r:id="rId4"/>
    <p:sldId id="620" r:id="rId5"/>
    <p:sldId id="619" r:id="rId6"/>
    <p:sldId id="613" r:id="rId7"/>
    <p:sldId id="606" r:id="rId8"/>
    <p:sldId id="617" r:id="rId9"/>
    <p:sldId id="615" r:id="rId10"/>
    <p:sldId id="614" r:id="rId11"/>
    <p:sldId id="610" r:id="rId12"/>
  </p:sldIdLst>
  <p:sldSz cx="9144000" cy="6858000" type="screen4x3"/>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yyar,Radhika"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33" autoAdjust="0"/>
    <p:restoredTop sz="94714"/>
  </p:normalViewPr>
  <p:slideViewPr>
    <p:cSldViewPr>
      <p:cViewPr varScale="1">
        <p:scale>
          <a:sx n="108" d="100"/>
          <a:sy n="108" d="100"/>
        </p:scale>
        <p:origin x="1578"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
            <a:ext cx="4068054" cy="356467"/>
          </a:xfrm>
          <a:prstGeom prst="rect">
            <a:avLst/>
          </a:prstGeom>
        </p:spPr>
        <p:txBody>
          <a:bodyPr vert="horz" lIns="93135" tIns="46566" rIns="93135" bIns="46566" rtlCol="0"/>
          <a:lstStyle>
            <a:lvl1pPr algn="l">
              <a:defRPr sz="1200"/>
            </a:lvl1pPr>
          </a:lstStyle>
          <a:p>
            <a:endParaRPr lang="en-US"/>
          </a:p>
        </p:txBody>
      </p:sp>
      <p:sp>
        <p:nvSpPr>
          <p:cNvPr id="3" name="Date Placeholder 2"/>
          <p:cNvSpPr>
            <a:spLocks noGrp="1"/>
          </p:cNvSpPr>
          <p:nvPr>
            <p:ph type="dt" sz="quarter" idx="1"/>
          </p:nvPr>
        </p:nvSpPr>
        <p:spPr>
          <a:xfrm>
            <a:off x="5318278" y="1"/>
            <a:ext cx="4068054" cy="356467"/>
          </a:xfrm>
          <a:prstGeom prst="rect">
            <a:avLst/>
          </a:prstGeom>
        </p:spPr>
        <p:txBody>
          <a:bodyPr vert="horz" lIns="93135" tIns="46566" rIns="93135" bIns="46566" rtlCol="0"/>
          <a:lstStyle>
            <a:lvl1pPr algn="r">
              <a:defRPr sz="1200"/>
            </a:lvl1pPr>
          </a:lstStyle>
          <a:p>
            <a:fld id="{DB7FE09E-F898-4B71-960D-07FB60F7389F}" type="datetimeFigureOut">
              <a:rPr lang="en-US" smtClean="0"/>
              <a:t>1/10/2022</a:t>
            </a:fld>
            <a:endParaRPr lang="en-US"/>
          </a:p>
        </p:txBody>
      </p:sp>
      <p:sp>
        <p:nvSpPr>
          <p:cNvPr id="4" name="Footer Placeholder 3"/>
          <p:cNvSpPr>
            <a:spLocks noGrp="1"/>
          </p:cNvSpPr>
          <p:nvPr>
            <p:ph type="ftr" sz="quarter" idx="2"/>
          </p:nvPr>
        </p:nvSpPr>
        <p:spPr>
          <a:xfrm>
            <a:off x="3" y="6746011"/>
            <a:ext cx="4068054" cy="356467"/>
          </a:xfrm>
          <a:prstGeom prst="rect">
            <a:avLst/>
          </a:prstGeom>
        </p:spPr>
        <p:txBody>
          <a:bodyPr vert="horz" lIns="93135" tIns="46566" rIns="93135" bIns="46566" rtlCol="0" anchor="b"/>
          <a:lstStyle>
            <a:lvl1pPr algn="l">
              <a:defRPr sz="1200"/>
            </a:lvl1pPr>
          </a:lstStyle>
          <a:p>
            <a:endParaRPr lang="en-US"/>
          </a:p>
        </p:txBody>
      </p:sp>
      <p:sp>
        <p:nvSpPr>
          <p:cNvPr id="5" name="Slide Number Placeholder 4"/>
          <p:cNvSpPr>
            <a:spLocks noGrp="1"/>
          </p:cNvSpPr>
          <p:nvPr>
            <p:ph type="sldNum" sz="quarter" idx="3"/>
          </p:nvPr>
        </p:nvSpPr>
        <p:spPr>
          <a:xfrm>
            <a:off x="5318278" y="6746011"/>
            <a:ext cx="4068054" cy="356467"/>
          </a:xfrm>
          <a:prstGeom prst="rect">
            <a:avLst/>
          </a:prstGeom>
        </p:spPr>
        <p:txBody>
          <a:bodyPr vert="horz" lIns="93135" tIns="46566" rIns="93135" bIns="46566" rtlCol="0" anchor="b"/>
          <a:lstStyle>
            <a:lvl1pPr algn="r">
              <a:defRPr sz="1200"/>
            </a:lvl1pPr>
          </a:lstStyle>
          <a:p>
            <a:fld id="{6B961190-10ED-4C93-8D6C-39596D2714D7}" type="slidenum">
              <a:rPr lang="en-US" smtClean="0"/>
              <a:t>‹#›</a:t>
            </a:fld>
            <a:endParaRPr lang="en-US"/>
          </a:p>
        </p:txBody>
      </p:sp>
    </p:spTree>
    <p:extLst>
      <p:ext uri="{BB962C8B-B14F-4D97-AF65-F5344CB8AC3E}">
        <p14:creationId xmlns:p14="http://schemas.microsoft.com/office/powerpoint/2010/main" val="2761173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0"/>
            <a:ext cx="4068980" cy="355446"/>
          </a:xfrm>
          <a:prstGeom prst="rect">
            <a:avLst/>
          </a:prstGeom>
        </p:spPr>
        <p:txBody>
          <a:bodyPr vert="horz" lIns="92455" tIns="46229" rIns="92455" bIns="46229" rtlCol="0"/>
          <a:lstStyle>
            <a:lvl1pPr algn="l">
              <a:defRPr sz="1200"/>
            </a:lvl1pPr>
          </a:lstStyle>
          <a:p>
            <a:endParaRPr lang="en-US"/>
          </a:p>
        </p:txBody>
      </p:sp>
      <p:sp>
        <p:nvSpPr>
          <p:cNvPr id="3" name="Date Placeholder 2"/>
          <p:cNvSpPr>
            <a:spLocks noGrp="1"/>
          </p:cNvSpPr>
          <p:nvPr>
            <p:ph type="dt" idx="1"/>
          </p:nvPr>
        </p:nvSpPr>
        <p:spPr>
          <a:xfrm>
            <a:off x="5317896" y="0"/>
            <a:ext cx="4068980" cy="355446"/>
          </a:xfrm>
          <a:prstGeom prst="rect">
            <a:avLst/>
          </a:prstGeom>
        </p:spPr>
        <p:txBody>
          <a:bodyPr vert="horz" lIns="92455" tIns="46229" rIns="92455" bIns="46229" rtlCol="0"/>
          <a:lstStyle>
            <a:lvl1pPr algn="r">
              <a:defRPr sz="1200"/>
            </a:lvl1pPr>
          </a:lstStyle>
          <a:p>
            <a:fld id="{90ACE3E6-8857-4A66-8A06-5306173A3E8E}" type="datetimeFigureOut">
              <a:rPr lang="en-US" smtClean="0"/>
              <a:t>1/10/2022</a:t>
            </a:fld>
            <a:endParaRPr lang="en-US"/>
          </a:p>
        </p:txBody>
      </p:sp>
      <p:sp>
        <p:nvSpPr>
          <p:cNvPr id="4" name="Slide Image Placeholder 3"/>
          <p:cNvSpPr>
            <a:spLocks noGrp="1" noRot="1" noChangeAspect="1"/>
          </p:cNvSpPr>
          <p:nvPr>
            <p:ph type="sldImg" idx="2"/>
          </p:nvPr>
        </p:nvSpPr>
        <p:spPr>
          <a:xfrm>
            <a:off x="3097213" y="887413"/>
            <a:ext cx="3194050" cy="2397125"/>
          </a:xfrm>
          <a:prstGeom prst="rect">
            <a:avLst/>
          </a:prstGeom>
          <a:noFill/>
          <a:ln w="12700">
            <a:solidFill>
              <a:prstClr val="black"/>
            </a:solidFill>
          </a:ln>
        </p:spPr>
        <p:txBody>
          <a:bodyPr vert="horz" lIns="92455" tIns="46229" rIns="92455" bIns="46229" rtlCol="0" anchor="ctr"/>
          <a:lstStyle/>
          <a:p>
            <a:endParaRPr lang="en-US"/>
          </a:p>
        </p:txBody>
      </p:sp>
      <p:sp>
        <p:nvSpPr>
          <p:cNvPr id="5" name="Notes Placeholder 4"/>
          <p:cNvSpPr>
            <a:spLocks noGrp="1"/>
          </p:cNvSpPr>
          <p:nvPr>
            <p:ph type="body" sz="quarter" idx="3"/>
          </p:nvPr>
        </p:nvSpPr>
        <p:spPr>
          <a:xfrm>
            <a:off x="939489" y="3417746"/>
            <a:ext cx="7509497" cy="2796920"/>
          </a:xfrm>
          <a:prstGeom prst="rect">
            <a:avLst/>
          </a:prstGeom>
        </p:spPr>
        <p:txBody>
          <a:bodyPr vert="horz" lIns="92455" tIns="46229" rIns="92455" bIns="4622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4" y="6747033"/>
            <a:ext cx="4068980" cy="355445"/>
          </a:xfrm>
          <a:prstGeom prst="rect">
            <a:avLst/>
          </a:prstGeom>
        </p:spPr>
        <p:txBody>
          <a:bodyPr vert="horz" lIns="92455" tIns="46229" rIns="92455" bIns="46229" rtlCol="0" anchor="b"/>
          <a:lstStyle>
            <a:lvl1pPr algn="l">
              <a:defRPr sz="1200"/>
            </a:lvl1pPr>
          </a:lstStyle>
          <a:p>
            <a:endParaRPr lang="en-US"/>
          </a:p>
        </p:txBody>
      </p:sp>
      <p:sp>
        <p:nvSpPr>
          <p:cNvPr id="7" name="Slide Number Placeholder 6"/>
          <p:cNvSpPr>
            <a:spLocks noGrp="1"/>
          </p:cNvSpPr>
          <p:nvPr>
            <p:ph type="sldNum" sz="quarter" idx="5"/>
          </p:nvPr>
        </p:nvSpPr>
        <p:spPr>
          <a:xfrm>
            <a:off x="5317896" y="6747033"/>
            <a:ext cx="4068980" cy="355445"/>
          </a:xfrm>
          <a:prstGeom prst="rect">
            <a:avLst/>
          </a:prstGeom>
        </p:spPr>
        <p:txBody>
          <a:bodyPr vert="horz" lIns="92455" tIns="46229" rIns="92455" bIns="46229" rtlCol="0" anchor="b"/>
          <a:lstStyle>
            <a:lvl1pPr algn="r">
              <a:defRPr sz="1200"/>
            </a:lvl1pPr>
          </a:lstStyle>
          <a:p>
            <a:fld id="{7F5F950A-BC66-48E9-9098-7BFC0304096B}" type="slidenum">
              <a:rPr lang="en-US" smtClean="0"/>
              <a:t>‹#›</a:t>
            </a:fld>
            <a:endParaRPr lang="en-US"/>
          </a:p>
        </p:txBody>
      </p:sp>
    </p:spTree>
    <p:extLst>
      <p:ext uri="{BB962C8B-B14F-4D97-AF65-F5344CB8AC3E}">
        <p14:creationId xmlns:p14="http://schemas.microsoft.com/office/powerpoint/2010/main" val="722620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86BB1FC-77C0-4A03-8A9F-9BC06EDC6585}" type="datetimeFigureOut">
              <a:rPr lang="en-US" smtClean="0"/>
              <a:t>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12AAA9-2E9D-493D-A19B-BA1535341E2D}" type="slidenum">
              <a:rPr lang="en-US" smtClean="0"/>
              <a:t>‹#›</a:t>
            </a:fld>
            <a:endParaRPr lang="en-US"/>
          </a:p>
        </p:txBody>
      </p:sp>
    </p:spTree>
    <p:extLst>
      <p:ext uri="{BB962C8B-B14F-4D97-AF65-F5344CB8AC3E}">
        <p14:creationId xmlns:p14="http://schemas.microsoft.com/office/powerpoint/2010/main" val="2622966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6BB1FC-77C0-4A03-8A9F-9BC06EDC6585}" type="datetimeFigureOut">
              <a:rPr lang="en-US" smtClean="0"/>
              <a:t>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12AAA9-2E9D-493D-A19B-BA1535341E2D}" type="slidenum">
              <a:rPr lang="en-US" smtClean="0"/>
              <a:t>‹#›</a:t>
            </a:fld>
            <a:endParaRPr lang="en-US"/>
          </a:p>
        </p:txBody>
      </p:sp>
    </p:spTree>
    <p:extLst>
      <p:ext uri="{BB962C8B-B14F-4D97-AF65-F5344CB8AC3E}">
        <p14:creationId xmlns:p14="http://schemas.microsoft.com/office/powerpoint/2010/main" val="3749940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3B7B541-A70C-46E7-A8FC-B2763B69CD20}" type="datetimeFigureOut">
              <a:rPr lang="en-US" smtClean="0"/>
              <a:t>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DDE56B-B689-4FCB-BE87-94C5F460EBD8}" type="slidenum">
              <a:rPr lang="en-US" smtClean="0"/>
              <a:t>‹#›</a:t>
            </a:fld>
            <a:endParaRPr lang="en-US"/>
          </a:p>
        </p:txBody>
      </p:sp>
    </p:spTree>
    <p:extLst>
      <p:ext uri="{BB962C8B-B14F-4D97-AF65-F5344CB8AC3E}">
        <p14:creationId xmlns:p14="http://schemas.microsoft.com/office/powerpoint/2010/main" val="356943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B7B541-A70C-46E7-A8FC-B2763B69CD20}" type="datetimeFigureOut">
              <a:rPr lang="en-US" smtClean="0"/>
              <a:t>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DDE56B-B689-4FCB-BE87-94C5F460EBD8}" type="slidenum">
              <a:rPr lang="en-US" smtClean="0"/>
              <a:t>‹#›</a:t>
            </a:fld>
            <a:endParaRPr lang="en-US"/>
          </a:p>
        </p:txBody>
      </p:sp>
      <p:pic>
        <p:nvPicPr>
          <p:cNvPr id="2050"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930784" y="5973762"/>
            <a:ext cx="3213216" cy="86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26908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6BB1FC-77C0-4A03-8A9F-9BC06EDC6585}" type="datetimeFigureOut">
              <a:rPr lang="en-US" smtClean="0"/>
              <a:t>1/10/2022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12AAA9-2E9D-493D-A19B-BA1535341E2D}" type="slidenum">
              <a:rPr lang="en-US" smtClean="0"/>
              <a:t>‹#›</a:t>
            </a:fld>
            <a:endParaRPr lang="en-US"/>
          </a:p>
        </p:txBody>
      </p:sp>
    </p:spTree>
    <p:extLst>
      <p:ext uri="{BB962C8B-B14F-4D97-AF65-F5344CB8AC3E}">
        <p14:creationId xmlns:p14="http://schemas.microsoft.com/office/powerpoint/2010/main" val="1485119182"/>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B7B541-A70C-46E7-A8FC-B2763B69CD20}" type="datetimeFigureOut">
              <a:rPr lang="en-US" smtClean="0"/>
              <a:t>1/10/2022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DDE56B-B689-4FCB-BE87-94C5F460EBD8}" type="slidenum">
              <a:rPr lang="en-US" smtClean="0"/>
              <a:t>‹#›</a:t>
            </a:fld>
            <a:endParaRPr lang="en-US"/>
          </a:p>
        </p:txBody>
      </p:sp>
    </p:spTree>
    <p:extLst>
      <p:ext uri="{BB962C8B-B14F-4D97-AF65-F5344CB8AC3E}">
        <p14:creationId xmlns:p14="http://schemas.microsoft.com/office/powerpoint/2010/main" val="1537828664"/>
      </p:ext>
    </p:extLst>
  </p:cSld>
  <p:clrMap bg1="lt1" tx1="dk1" bg2="lt2" tx2="dk2" accent1="accent1" accent2="accent2" accent3="accent3" accent4="accent4" accent5="accent5" accent6="accent6" hlink="hlink" folHlink="folHlink"/>
  <p:sldLayoutIdLst>
    <p:sldLayoutId id="2147483652" r:id="rId1"/>
    <p:sldLayoutId id="2147483653"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noAutofit/>
          </a:bodyPr>
          <a:lstStyle/>
          <a:p>
            <a:r>
              <a:rPr lang="en-US" sz="6000" dirty="0">
                <a:solidFill>
                  <a:srgbClr val="FFC000"/>
                </a:solidFill>
              </a:rPr>
              <a:t>APPLE NSI @ PVAMU</a:t>
            </a:r>
            <a:br>
              <a:rPr lang="en-US" sz="2000" b="1" dirty="0">
                <a:solidFill>
                  <a:schemeClr val="bg1"/>
                </a:solidFill>
              </a:rPr>
            </a:br>
            <a:endParaRPr lang="en-US" sz="6000" dirty="0">
              <a:solidFill>
                <a:schemeClr val="bg1"/>
              </a:solidFill>
            </a:endParaRPr>
          </a:p>
        </p:txBody>
      </p:sp>
      <p:sp>
        <p:nvSpPr>
          <p:cNvPr id="3" name="Subtitle 2"/>
          <p:cNvSpPr>
            <a:spLocks noGrp="1"/>
          </p:cNvSpPr>
          <p:nvPr>
            <p:ph type="subTitle" idx="1"/>
          </p:nvPr>
        </p:nvSpPr>
        <p:spPr>
          <a:xfrm>
            <a:off x="457200" y="3352800"/>
            <a:ext cx="8229600" cy="2438400"/>
          </a:xfrm>
        </p:spPr>
        <p:txBody>
          <a:bodyPr>
            <a:normAutofit fontScale="92500" lnSpcReduction="20000"/>
          </a:bodyPr>
          <a:lstStyle/>
          <a:p>
            <a:r>
              <a:rPr lang="en-US" dirty="0">
                <a:solidFill>
                  <a:schemeClr val="bg1"/>
                </a:solidFill>
              </a:rPr>
              <a:t>John O. Attia, Shuza Binzaid, </a:t>
            </a:r>
            <a:r>
              <a:rPr lang="en-US" dirty="0" err="1">
                <a:solidFill>
                  <a:schemeClr val="bg1"/>
                </a:solidFill>
              </a:rPr>
              <a:t>Suxia</a:t>
            </a:r>
            <a:r>
              <a:rPr lang="en-US" dirty="0">
                <a:solidFill>
                  <a:schemeClr val="bg1"/>
                </a:solidFill>
              </a:rPr>
              <a:t> Cui, and</a:t>
            </a:r>
          </a:p>
          <a:p>
            <a:r>
              <a:rPr lang="en-US" dirty="0">
                <a:solidFill>
                  <a:schemeClr val="bg1"/>
                </a:solidFill>
              </a:rPr>
              <a:t>Kelvin Kirby</a:t>
            </a:r>
          </a:p>
          <a:p>
            <a:endParaRPr lang="en-US" dirty="0">
              <a:solidFill>
                <a:schemeClr val="bg1"/>
              </a:solidFill>
            </a:endParaRPr>
          </a:p>
          <a:p>
            <a:r>
              <a:rPr lang="en-US" dirty="0">
                <a:solidFill>
                  <a:schemeClr val="bg1"/>
                </a:solidFill>
              </a:rPr>
              <a:t>ECE Faculty Meeting</a:t>
            </a:r>
          </a:p>
          <a:p>
            <a:r>
              <a:rPr lang="en-US" dirty="0">
                <a:solidFill>
                  <a:schemeClr val="bg1"/>
                </a:solidFill>
              </a:rPr>
              <a:t>January 11, 2022</a:t>
            </a:r>
          </a:p>
        </p:txBody>
      </p:sp>
    </p:spTree>
    <p:extLst>
      <p:ext uri="{BB962C8B-B14F-4D97-AF65-F5344CB8AC3E}">
        <p14:creationId xmlns:p14="http://schemas.microsoft.com/office/powerpoint/2010/main" val="2958233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4616"/>
            <a:ext cx="8229600" cy="990600"/>
          </a:xfrm>
        </p:spPr>
        <p:txBody>
          <a:bodyPr>
            <a:normAutofit/>
          </a:bodyPr>
          <a:lstStyle/>
          <a:p>
            <a:r>
              <a:rPr lang="en-US" sz="3600" b="1" dirty="0">
                <a:solidFill>
                  <a:srgbClr val="FF0000"/>
                </a:solidFill>
              </a:rPr>
              <a:t>Outline of Presentation</a:t>
            </a:r>
          </a:p>
        </p:txBody>
      </p:sp>
      <p:sp>
        <p:nvSpPr>
          <p:cNvPr id="3" name="Content Placeholder 2"/>
          <p:cNvSpPr>
            <a:spLocks noGrp="1"/>
          </p:cNvSpPr>
          <p:nvPr>
            <p:ph idx="1"/>
          </p:nvPr>
        </p:nvSpPr>
        <p:spPr>
          <a:xfrm>
            <a:off x="304800" y="1600200"/>
            <a:ext cx="7391400" cy="4602163"/>
          </a:xfrm>
        </p:spPr>
        <p:txBody>
          <a:bodyPr>
            <a:noAutofit/>
          </a:bodyPr>
          <a:lstStyle/>
          <a:p>
            <a:r>
              <a:rPr lang="en-US" sz="4000" dirty="0">
                <a:latin typeface="Times New Roman" panose="02020603050405020304" pitchFamily="18" charset="0"/>
                <a:cs typeface="Times New Roman" panose="02020603050405020304" pitchFamily="18" charset="0"/>
              </a:rPr>
              <a:t>Impact of Apple NSI at PVAMU</a:t>
            </a:r>
          </a:p>
          <a:p>
            <a:r>
              <a:rPr lang="en-US" sz="4000" dirty="0">
                <a:latin typeface="Times New Roman" panose="02020603050405020304" pitchFamily="18" charset="0"/>
                <a:cs typeface="Times New Roman" panose="02020603050405020304" pitchFamily="18" charset="0"/>
              </a:rPr>
              <a:t>Program Flowcharts</a:t>
            </a:r>
          </a:p>
          <a:p>
            <a:r>
              <a:rPr lang="en-US" sz="4000" dirty="0">
                <a:latin typeface="Times New Roman" panose="02020603050405020304" pitchFamily="18" charset="0"/>
                <a:cs typeface="Times New Roman" panose="02020603050405020304" pitchFamily="18" charset="0"/>
              </a:rPr>
              <a:t>Course Descriptions</a:t>
            </a:r>
          </a:p>
          <a:p>
            <a:r>
              <a:rPr lang="en-US" sz="4000" dirty="0">
                <a:latin typeface="Times New Roman" panose="02020603050405020304" pitchFamily="18" charset="0"/>
                <a:cs typeface="Times New Roman" panose="02020603050405020304" pitchFamily="18" charset="0"/>
              </a:rPr>
              <a:t>Apple NSI Scholarship </a:t>
            </a:r>
          </a:p>
          <a:p>
            <a:endParaRPr lang="en-US" sz="4000" dirty="0">
              <a:latin typeface="Times New Roman" panose="02020603050405020304" pitchFamily="18" charset="0"/>
              <a:cs typeface="Times New Roman" panose="02020603050405020304" pitchFamily="18" charset="0"/>
            </a:endParaRPr>
          </a:p>
          <a:p>
            <a:pPr marL="0" indent="0">
              <a:buNone/>
            </a:pPr>
            <a:endParaRPr lang="en-US" sz="2400" dirty="0"/>
          </a:p>
        </p:txBody>
      </p:sp>
    </p:spTree>
    <p:extLst>
      <p:ext uri="{BB962C8B-B14F-4D97-AF65-F5344CB8AC3E}">
        <p14:creationId xmlns:p14="http://schemas.microsoft.com/office/powerpoint/2010/main" val="730809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077200" cy="1066800"/>
          </a:xfrm>
        </p:spPr>
        <p:txBody>
          <a:bodyPr>
            <a:normAutofit/>
          </a:bodyPr>
          <a:lstStyle/>
          <a:p>
            <a:r>
              <a:rPr lang="en-US" sz="2800" b="1" dirty="0">
                <a:solidFill>
                  <a:srgbClr val="FF0000"/>
                </a:solidFill>
              </a:rPr>
              <a:t>IMPACT OF APPLE NSI AT PVAMU (1) </a:t>
            </a:r>
          </a:p>
        </p:txBody>
      </p:sp>
      <p:sp>
        <p:nvSpPr>
          <p:cNvPr id="3" name="Content Placeholder 2"/>
          <p:cNvSpPr>
            <a:spLocks noGrp="1"/>
          </p:cNvSpPr>
          <p:nvPr>
            <p:ph idx="1"/>
          </p:nvPr>
        </p:nvSpPr>
        <p:spPr>
          <a:xfrm>
            <a:off x="381000" y="1143000"/>
            <a:ext cx="8077200" cy="5029201"/>
          </a:xfrm>
        </p:spPr>
        <p:txBody>
          <a:bodyPr>
            <a:noAutofit/>
          </a:bodyPr>
          <a:lstStyle/>
          <a:p>
            <a:pPr>
              <a:spcBef>
                <a:spcPts val="0"/>
              </a:spcBef>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All the undergraduate </a:t>
            </a:r>
            <a:r>
              <a:rPr lang="en-US" sz="2000" u="sng" dirty="0">
                <a:effectLst/>
                <a:latin typeface="Times New Roman" panose="02020603050405020304" pitchFamily="18" charset="0"/>
                <a:ea typeface="Calibri" panose="020F0502020204030204" pitchFamily="34" charset="0"/>
                <a:cs typeface="Times New Roman" panose="02020603050405020304" pitchFamily="18" charset="0"/>
              </a:rPr>
              <a:t>electrical and computer engineering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students will be introduced to the basic VLSI Design by designing circuits with Cadence CAD tools.</a:t>
            </a:r>
          </a:p>
          <a:p>
            <a:pPr marR="0">
              <a:spcBef>
                <a:spcPts val="0"/>
              </a:spcBef>
              <a:spcAft>
                <a:spcPts val="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p>
          <a:p>
            <a:pPr>
              <a:spcBef>
                <a:spcPts val="0"/>
              </a:spcBef>
            </a:pPr>
            <a:r>
              <a:rPr lang="en-US" sz="2000" dirty="0">
                <a:latin typeface="Times New Roman" panose="02020603050405020304" pitchFamily="18" charset="0"/>
                <a:ea typeface="Calibri" panose="020F0502020204030204" pitchFamily="34" charset="0"/>
                <a:cs typeface="Times New Roman" panose="02020603050405020304" pitchFamily="18" charset="0"/>
              </a:rPr>
              <a:t>The </a:t>
            </a:r>
            <a:r>
              <a:rPr lang="en-US" sz="2000" u="sng" dirty="0">
                <a:latin typeface="Times New Roman" panose="02020603050405020304" pitchFamily="18" charset="0"/>
                <a:ea typeface="Calibri" panose="020F0502020204030204" pitchFamily="34" charset="0"/>
                <a:cs typeface="Times New Roman" panose="02020603050405020304" pitchFamily="18" charset="0"/>
              </a:rPr>
              <a:t>computer engineering students </a:t>
            </a:r>
            <a:r>
              <a:rPr lang="en-US" sz="2000" dirty="0">
                <a:latin typeface="Times New Roman" panose="02020603050405020304" pitchFamily="18" charset="0"/>
                <a:ea typeface="Calibri" panose="020F0502020204030204" pitchFamily="34" charset="0"/>
                <a:cs typeface="Times New Roman" panose="02020603050405020304" pitchFamily="18" charset="0"/>
              </a:rPr>
              <a:t>will be trained in VLSI implementation of projects in Digital Design and Computer Architecture</a:t>
            </a:r>
          </a:p>
          <a:p>
            <a:pPr marL="0" indent="0">
              <a:spcBef>
                <a:spcPts val="0"/>
              </a:spcBef>
              <a:buNone/>
            </a:pP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R="0">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 new course with tentative title “Digital Systems and VLSI” will be developed to replace the course ELEG 4330 Digital Design.</a:t>
            </a:r>
          </a:p>
          <a:p>
            <a:pPr marR="0">
              <a:spcBef>
                <a:spcPts val="0"/>
              </a:spcBef>
              <a:spcAft>
                <a:spcPts val="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 new graduate-level Advanced VLSI Design, Test and Characterization course will be developed. </a:t>
            </a:r>
          </a:p>
          <a:p>
            <a:pPr marR="0">
              <a:spcBef>
                <a:spcPts val="0"/>
              </a:spcBef>
              <a:spcAft>
                <a:spcPts val="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ELEG 4339 Computer Organization and Design will be enhanced to include VLSI Design and tapeout. </a:t>
            </a:r>
          </a:p>
          <a:p>
            <a:pPr marR="0">
              <a:spcBef>
                <a:spcPts val="0"/>
              </a:spcBef>
              <a:spcAft>
                <a:spcPts val="0"/>
              </a:spcAft>
              <a:buNone/>
            </a:pP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400" dirty="0"/>
          </a:p>
        </p:txBody>
      </p:sp>
    </p:spTree>
    <p:extLst>
      <p:ext uri="{BB962C8B-B14F-4D97-AF65-F5344CB8AC3E}">
        <p14:creationId xmlns:p14="http://schemas.microsoft.com/office/powerpoint/2010/main" val="3986467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543800" cy="457200"/>
          </a:xfrm>
        </p:spPr>
        <p:txBody>
          <a:bodyPr>
            <a:normAutofit fontScale="90000"/>
          </a:bodyPr>
          <a:lstStyle/>
          <a:p>
            <a:r>
              <a:rPr lang="en-US" sz="2800" b="1" dirty="0">
                <a:solidFill>
                  <a:srgbClr val="FF0000"/>
                </a:solidFill>
              </a:rPr>
              <a:t>IMPACT OF APPLE NSI AT PVAMU (2)   </a:t>
            </a:r>
          </a:p>
        </p:txBody>
      </p:sp>
      <p:sp>
        <p:nvSpPr>
          <p:cNvPr id="3" name="Content Placeholder 2"/>
          <p:cNvSpPr>
            <a:spLocks noGrp="1"/>
          </p:cNvSpPr>
          <p:nvPr>
            <p:ph idx="1"/>
          </p:nvPr>
        </p:nvSpPr>
        <p:spPr>
          <a:xfrm>
            <a:off x="399113" y="838200"/>
            <a:ext cx="8496300" cy="5181600"/>
          </a:xfrm>
        </p:spPr>
        <p:txBody>
          <a:bodyPr>
            <a:noAutofit/>
          </a:bodyPr>
          <a:lstStyle/>
          <a:p>
            <a:pPr marL="0" marR="0" indent="0" algn="just">
              <a:spcBef>
                <a:spcPts val="0"/>
              </a:spcBef>
              <a:spcAft>
                <a:spcPts val="0"/>
              </a:spcAft>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expected outcomes of the Apple New Silicon Initiative (NSI) program are:</a:t>
            </a:r>
          </a:p>
          <a:p>
            <a:pPr marL="0" marR="0" indent="0" algn="just">
              <a:spcBef>
                <a:spcPts val="0"/>
              </a:spcBef>
              <a:spcAft>
                <a:spcPts val="0"/>
              </a:spcAft>
              <a:buNone/>
            </a:pP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VLSI Design Lab Development</a:t>
            </a:r>
          </a:p>
          <a:p>
            <a:pPr marL="0" marR="0" indent="0" algn="just">
              <a:spcBef>
                <a:spcPts val="0"/>
              </a:spcBef>
              <a:spcAft>
                <a:spcPts val="0"/>
              </a:spcAft>
              <a:buNone/>
            </a:pP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(ii) Apple NSI Scholarships </a:t>
            </a:r>
          </a:p>
          <a:p>
            <a:pPr marL="0" marR="0" indent="0" algn="just">
              <a:spcBef>
                <a:spcPts val="0"/>
              </a:spcBef>
              <a:spcAft>
                <a:spcPts val="0"/>
              </a:spcAft>
              <a:buNone/>
            </a:pP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(iii) Computer Hardware and VLSI Design Club at PVAMU</a:t>
            </a:r>
          </a:p>
          <a:p>
            <a:pPr marL="0" marR="0" indent="0" algn="just">
              <a:spcBef>
                <a:spcPts val="0"/>
              </a:spcBef>
              <a:spcAft>
                <a:spcPts val="0"/>
              </a:spcAft>
              <a:buNone/>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sz="2000" dirty="0">
                <a:latin typeface="Times New Roman" panose="02020603050405020304" pitchFamily="18" charset="0"/>
                <a:ea typeface="Calibri" panose="020F0502020204030204" pitchFamily="34" charset="0"/>
                <a:cs typeface="Times New Roman" panose="02020603050405020304" pitchFamily="18" charset="0"/>
              </a:rPr>
              <a:t>(iv) Lecture Series</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endParaRPr lang="en-US" sz="2000" dirty="0">
              <a:latin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en-US" sz="2000" dirty="0">
                <a:latin typeface="Times New Roman" panose="02020603050405020304" pitchFamily="18" charset="0"/>
                <a:cs typeface="Times New Roman" panose="02020603050405020304" pitchFamily="18" charset="0"/>
              </a:rPr>
              <a:t>(v) Faculty Development</a:t>
            </a:r>
          </a:p>
          <a:p>
            <a:pPr marL="0" indent="0" algn="just">
              <a:spcBef>
                <a:spcPts val="0"/>
              </a:spcBef>
              <a:buNone/>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Bef>
                <a:spcPts val="0"/>
              </a:spcBef>
              <a:buNone/>
            </a:pPr>
            <a:r>
              <a:rPr lang="en-US" sz="2000" dirty="0">
                <a:latin typeface="Times New Roman" panose="02020603050405020304" pitchFamily="18" charset="0"/>
                <a:ea typeface="Calibri" panose="020F0502020204030204" pitchFamily="34" charset="0"/>
                <a:cs typeface="Times New Roman" panose="02020603050405020304" pitchFamily="18" charset="0"/>
              </a:rPr>
              <a:t>(vii) Increase the number of projects designed, fabricated and tested.</a:t>
            </a:r>
          </a:p>
          <a:p>
            <a:pPr marL="0" marR="0" indent="0" algn="just">
              <a:spcBef>
                <a:spcPts val="0"/>
              </a:spcBef>
              <a:spcAft>
                <a:spcPts val="0"/>
              </a:spcAft>
              <a:buNone/>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sz="2000" dirty="0">
                <a:latin typeface="Times New Roman" panose="02020603050405020304" pitchFamily="18" charset="0"/>
                <a:ea typeface="Calibri" panose="020F0502020204030204" pitchFamily="34" charset="0"/>
                <a:cs typeface="Times New Roman" panose="02020603050405020304" pitchFamily="18" charset="0"/>
              </a:rPr>
              <a:t>(vi) Increased in enrollment of students with computer hardware and silicon engineering background.</a:t>
            </a:r>
          </a:p>
          <a:p>
            <a:pPr marL="0" marR="0" indent="0" algn="just">
              <a:spcBef>
                <a:spcPts val="0"/>
              </a:spcBef>
              <a:spcAft>
                <a:spcPts val="0"/>
              </a:spcAft>
              <a:buNone/>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endParaRPr lang="en-US" sz="24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457200" indent="-457200">
              <a:buAutoNum type="arabicPeriod" startAt="2"/>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pPr marL="0" indent="0">
              <a:buNone/>
            </a:pPr>
            <a:endParaRPr lang="en-US" sz="2400" dirty="0"/>
          </a:p>
        </p:txBody>
      </p:sp>
    </p:spTree>
    <p:extLst>
      <p:ext uri="{BB962C8B-B14F-4D97-AF65-F5344CB8AC3E}">
        <p14:creationId xmlns:p14="http://schemas.microsoft.com/office/powerpoint/2010/main" val="3619262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05703"/>
            <a:ext cx="8991600" cy="584897"/>
          </a:xfrm>
        </p:spPr>
        <p:txBody>
          <a:bodyPr>
            <a:noAutofit/>
          </a:bodyPr>
          <a:lstStyle/>
          <a:p>
            <a:r>
              <a:rPr lang="en-US" sz="2800" b="1" dirty="0">
                <a:solidFill>
                  <a:srgbClr val="FF0000"/>
                </a:solidFill>
              </a:rPr>
              <a:t>COMPUTER ENGINEERING PROGRAM FLOWCHART </a:t>
            </a:r>
          </a:p>
        </p:txBody>
      </p:sp>
      <p:pic>
        <p:nvPicPr>
          <p:cNvPr id="5" name="Content Placeholder 4"/>
          <p:cNvPicPr>
            <a:picLocks noGrp="1" noChangeAspect="1"/>
          </p:cNvPicPr>
          <p:nvPr>
            <p:ph idx="1"/>
          </p:nvPr>
        </p:nvPicPr>
        <p:blipFill>
          <a:blip r:embed="rId2"/>
          <a:stretch>
            <a:fillRect/>
          </a:stretch>
        </p:blipFill>
        <p:spPr>
          <a:xfrm>
            <a:off x="1066800" y="1143001"/>
            <a:ext cx="6324600" cy="4132646"/>
          </a:xfrm>
          <a:prstGeom prst="rect">
            <a:avLst/>
          </a:prstGeom>
        </p:spPr>
      </p:pic>
      <p:pic>
        <p:nvPicPr>
          <p:cNvPr id="6" name="Picture 5"/>
          <p:cNvPicPr>
            <a:picLocks noChangeAspect="1"/>
          </p:cNvPicPr>
          <p:nvPr/>
        </p:nvPicPr>
        <p:blipFill>
          <a:blip r:embed="rId3"/>
          <a:stretch>
            <a:fillRect/>
          </a:stretch>
        </p:blipFill>
        <p:spPr>
          <a:xfrm>
            <a:off x="1066800" y="5715000"/>
            <a:ext cx="6647138" cy="353568"/>
          </a:xfrm>
          <a:prstGeom prst="rect">
            <a:avLst/>
          </a:prstGeom>
        </p:spPr>
      </p:pic>
      <p:pic>
        <p:nvPicPr>
          <p:cNvPr id="4" name="Picture 3"/>
          <p:cNvPicPr>
            <a:picLocks noChangeAspect="1"/>
          </p:cNvPicPr>
          <p:nvPr/>
        </p:nvPicPr>
        <p:blipFill>
          <a:blip r:embed="rId4"/>
          <a:stretch>
            <a:fillRect/>
          </a:stretch>
        </p:blipFill>
        <p:spPr>
          <a:xfrm>
            <a:off x="1063752" y="5403664"/>
            <a:ext cx="5957316" cy="292608"/>
          </a:xfrm>
          <a:prstGeom prst="rect">
            <a:avLst/>
          </a:prstGeom>
        </p:spPr>
      </p:pic>
    </p:spTree>
    <p:extLst>
      <p:ext uri="{BB962C8B-B14F-4D97-AF65-F5344CB8AC3E}">
        <p14:creationId xmlns:p14="http://schemas.microsoft.com/office/powerpoint/2010/main" val="968304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600" b="1" dirty="0">
                <a:solidFill>
                  <a:srgbClr val="FF0000"/>
                </a:solidFill>
              </a:rPr>
              <a:t>ELEG 2131 Logic Circuits Lab </a:t>
            </a:r>
          </a:p>
        </p:txBody>
      </p:sp>
      <p:sp>
        <p:nvSpPr>
          <p:cNvPr id="3" name="Content Placeholder 2"/>
          <p:cNvSpPr>
            <a:spLocks noGrp="1"/>
          </p:cNvSpPr>
          <p:nvPr>
            <p:ph idx="1"/>
          </p:nvPr>
        </p:nvSpPr>
        <p:spPr>
          <a:xfrm>
            <a:off x="457200" y="1047436"/>
            <a:ext cx="4114800" cy="2610165"/>
          </a:xfrm>
          <a:ln w="34925">
            <a:solidFill>
              <a:srgbClr val="FF0000"/>
            </a:solidFill>
          </a:ln>
        </p:spPr>
        <p:txBody>
          <a:bodyPr>
            <a:normAutofit fontScale="77500" lnSpcReduction="20000"/>
          </a:bodyPr>
          <a:lstStyle/>
          <a:p>
            <a:pPr marL="0" marR="0">
              <a:spcBef>
                <a:spcPts val="0"/>
              </a:spcBef>
              <a:spcAft>
                <a:spcPts val="0"/>
              </a:spcAft>
            </a:pPr>
            <a:r>
              <a:rPr lang="en-US" sz="2300" b="1" dirty="0">
                <a:effectLst/>
                <a:latin typeface="Times New Roman" panose="02020603050405020304" pitchFamily="18" charset="0"/>
                <a:ea typeface="Calibri" panose="020F0502020204030204" pitchFamily="34" charset="0"/>
                <a:cs typeface="Times New Roman" panose="02020603050405020304" pitchFamily="18" charset="0"/>
              </a:rPr>
              <a:t>Course Description (NEW)</a:t>
            </a:r>
            <a:endParaRPr lang="en-US" sz="23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2300" dirty="0">
                <a:effectLst/>
                <a:latin typeface="Times New Roman" panose="02020603050405020304" pitchFamily="18" charset="0"/>
                <a:ea typeface="Calibri" panose="020F0502020204030204" pitchFamily="34" charset="0"/>
                <a:cs typeface="Times New Roman" panose="02020603050405020304" pitchFamily="18" charset="0"/>
              </a:rPr>
              <a:t>Number systems and codes. Boolean algebra and logic minimization methods. Combinational and sequential design using logic gates and flip flops. Computer-aided design tools for digital design, simulation, and testing. Field Programmable Gate Array (FPGA) Devices and Verilog programming language, introduction to VLSI design tools.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Content Placeholder 2">
            <a:extLst>
              <a:ext uri="{FF2B5EF4-FFF2-40B4-BE49-F238E27FC236}">
                <a16:creationId xmlns:a16="http://schemas.microsoft.com/office/drawing/2014/main" id="{224AD695-8B9D-4D0B-B0AA-596CE1218A40}"/>
              </a:ext>
            </a:extLst>
          </p:cNvPr>
          <p:cNvSpPr txBox="1">
            <a:spLocks/>
          </p:cNvSpPr>
          <p:nvPr/>
        </p:nvSpPr>
        <p:spPr>
          <a:xfrm>
            <a:off x="707035" y="3977393"/>
            <a:ext cx="3864965" cy="2152962"/>
          </a:xfrm>
          <a:prstGeom prst="rect">
            <a:avLst/>
          </a:prstGeom>
          <a:ln w="34925">
            <a:solidFill>
              <a:srgbClr val="FF0000"/>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a:spcBef>
                <a:spcPts val="0"/>
              </a:spcBef>
              <a:spcAft>
                <a:spcPts val="0"/>
              </a:spcAft>
            </a:pPr>
            <a:r>
              <a:rPr lang="en-US" sz="1800" b="1" dirty="0">
                <a:latin typeface="Times New Roman" panose="02020603050405020304" pitchFamily="18" charset="0"/>
                <a:ea typeface="Calibri" panose="020F0502020204030204" pitchFamily="34" charset="0"/>
                <a:cs typeface="Times New Roman" panose="02020603050405020304" pitchFamily="18" charset="0"/>
              </a:rPr>
              <a:t>Course Description (CURRENT)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1800" dirty="0">
                <a:latin typeface="Times New Roman" panose="02020603050405020304" pitchFamily="18" charset="0"/>
                <a:cs typeface="Times New Roman" panose="02020603050405020304" pitchFamily="18" charset="0"/>
              </a:rPr>
              <a:t>Number systems and codes, Boolean algebra and logic minimization methods, combinational and sequential design using logic gates and flip flops, and computer-aided design tools for digital design, simulation, and testing</a:t>
            </a:r>
          </a:p>
        </p:txBody>
      </p:sp>
      <p:sp>
        <p:nvSpPr>
          <p:cNvPr id="5" name="Content Placeholder 2">
            <a:extLst>
              <a:ext uri="{FF2B5EF4-FFF2-40B4-BE49-F238E27FC236}">
                <a16:creationId xmlns:a16="http://schemas.microsoft.com/office/drawing/2014/main" id="{44E3DF49-88F9-43A3-9519-8BFC776CADD0}"/>
              </a:ext>
            </a:extLst>
          </p:cNvPr>
          <p:cNvSpPr txBox="1">
            <a:spLocks/>
          </p:cNvSpPr>
          <p:nvPr/>
        </p:nvSpPr>
        <p:spPr>
          <a:xfrm>
            <a:off x="4821836" y="1047437"/>
            <a:ext cx="3941164" cy="2457763"/>
          </a:xfrm>
          <a:prstGeom prst="rect">
            <a:avLst/>
          </a:prstGeom>
          <a:ln w="34925">
            <a:solidFill>
              <a:srgbClr val="FF0000"/>
            </a:solidFill>
          </a:ln>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a:spcBef>
                <a:spcPts val="0"/>
              </a:spcBef>
              <a:spcAft>
                <a:spcPts val="0"/>
              </a:spcAft>
            </a:pPr>
            <a:r>
              <a:rPr lang="en-US" sz="2600" b="1" dirty="0">
                <a:effectLst/>
                <a:latin typeface="Calibri" panose="020F0502020204030204" pitchFamily="34" charset="0"/>
                <a:ea typeface="Calibri" panose="020F0502020204030204" pitchFamily="34" charset="0"/>
                <a:cs typeface="Times New Roman" panose="02020603050405020304" pitchFamily="18" charset="0"/>
              </a:rPr>
              <a:t> </a:t>
            </a:r>
            <a:r>
              <a:rPr lang="en-US" sz="2900" b="1" dirty="0">
                <a:effectLst/>
                <a:latin typeface="Times New Roman" panose="02020603050405020304" pitchFamily="18" charset="0"/>
                <a:ea typeface="Calibri" panose="020F0502020204030204" pitchFamily="34" charset="0"/>
                <a:cs typeface="Times New Roman" panose="02020603050405020304" pitchFamily="18" charset="0"/>
              </a:rPr>
              <a:t>Course Content</a:t>
            </a:r>
            <a:endParaRPr lang="en-US" sz="2900" dirty="0">
              <a:effectLst/>
              <a:latin typeface="Times New Roman" panose="02020603050405020304" pitchFamily="18" charset="0"/>
              <a:ea typeface="Calibri" panose="020F0502020204030204" pitchFamily="34" charset="0"/>
              <a:cs typeface="Times New Roman" panose="02020603050405020304" pitchFamily="18" charset="0"/>
            </a:endParaRP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Number Bases and Binary Arithmetic</a:t>
            </a: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Basic Logic Gates an Circuit Simplification</a:t>
            </a: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Logic Simplification using Karnaugh Maps</a:t>
            </a: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Logic Gates Using  (IC’s)</a:t>
            </a: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Parity Generation and Detection</a:t>
            </a: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Introduction to FPGA</a:t>
            </a: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FPGA Half Adder and Full Adder</a:t>
            </a: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3 to 8 Line Decoder with FPGA</a:t>
            </a: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Multiplexer and Demultiplexer</a:t>
            </a:r>
          </a:p>
          <a:p>
            <a:pPr marL="400050" lvl="1">
              <a:spcBef>
                <a:spcPts val="0"/>
              </a:spcBef>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Sequential Logic Circuits</a:t>
            </a:r>
          </a:p>
          <a:p>
            <a:pPr marL="400050" lvl="1">
              <a:spcBef>
                <a:spcPts val="0"/>
              </a:spcBef>
            </a:pPr>
            <a:r>
              <a:rPr lang="en-US"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VLSI CAD Tools and Design</a:t>
            </a:r>
            <a:endParaRPr lang="en-US" sz="2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5120463" y="3657601"/>
            <a:ext cx="3173559" cy="2438400"/>
          </a:xfrm>
          <a:prstGeom prst="rect">
            <a:avLst/>
          </a:prstGeom>
        </p:spPr>
      </p:pic>
    </p:spTree>
    <p:extLst>
      <p:ext uri="{BB962C8B-B14F-4D97-AF65-F5344CB8AC3E}">
        <p14:creationId xmlns:p14="http://schemas.microsoft.com/office/powerpoint/2010/main" val="2446443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8792"/>
            <a:ext cx="8229600" cy="715962"/>
          </a:xfrm>
        </p:spPr>
        <p:txBody>
          <a:bodyPr>
            <a:normAutofit/>
          </a:bodyPr>
          <a:lstStyle/>
          <a:p>
            <a:r>
              <a:rPr lang="en-US" sz="2800" b="1" dirty="0">
                <a:solidFill>
                  <a:srgbClr val="FF0000"/>
                </a:solidFill>
              </a:rPr>
              <a:t>ELEG 4330 DIGITAL DESIGN AND VLSI by</a:t>
            </a:r>
          </a:p>
        </p:txBody>
      </p:sp>
      <p:sp>
        <p:nvSpPr>
          <p:cNvPr id="3" name="Content Placeholder 2"/>
          <p:cNvSpPr>
            <a:spLocks noGrp="1"/>
          </p:cNvSpPr>
          <p:nvPr>
            <p:ph idx="1"/>
          </p:nvPr>
        </p:nvSpPr>
        <p:spPr>
          <a:xfrm>
            <a:off x="457199" y="908736"/>
            <a:ext cx="4572001" cy="2438400"/>
          </a:xfrm>
          <a:ln w="34925">
            <a:solidFill>
              <a:srgbClr val="FF0000"/>
            </a:solidFill>
          </a:ln>
        </p:spPr>
        <p:txBody>
          <a:bodyPr>
            <a:normAutofit fontScale="62500" lnSpcReduction="20000"/>
          </a:bodyPr>
          <a:lstStyle/>
          <a:p>
            <a:pPr marL="0" marR="0">
              <a:spcBef>
                <a:spcPts val="0"/>
              </a:spcBef>
              <a:spcAft>
                <a:spcPts val="0"/>
              </a:spcAft>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Course Description (NEW)</a:t>
            </a:r>
          </a:p>
          <a:p>
            <a:pPr marL="0" marR="0" indent="0">
              <a:spcBef>
                <a:spcPts val="0"/>
              </a:spcBef>
              <a:spcAft>
                <a:spcPts val="0"/>
              </a:spcAft>
              <a:buNone/>
            </a:pPr>
            <a:r>
              <a:rPr lang="en-US" sz="2900" dirty="0">
                <a:effectLst/>
                <a:latin typeface="Times New Roman" panose="02020603050405020304" pitchFamily="18" charset="0"/>
                <a:ea typeface="Calibri" panose="020F0502020204030204" pitchFamily="34" charset="0"/>
                <a:cs typeface="Times New Roman" panose="02020603050405020304" pitchFamily="18" charset="0"/>
              </a:rPr>
              <a:t>The use of hardware description language and automated synthesis in design. hierarchical and modular design of digital systems. Control logic, synchronous and asynchronous sequential circuit design. Programmable logic devices and field programmable gate arrays. Circuit simulation for design verification and analysis. Timing-oriented design, HDL and VLSI Design Project.</a:t>
            </a:r>
          </a:p>
          <a:p>
            <a:endParaRPr lang="en-US" dirty="0"/>
          </a:p>
        </p:txBody>
      </p:sp>
      <p:sp>
        <p:nvSpPr>
          <p:cNvPr id="4" name="Content Placeholder 2">
            <a:extLst>
              <a:ext uri="{FF2B5EF4-FFF2-40B4-BE49-F238E27FC236}">
                <a16:creationId xmlns:a16="http://schemas.microsoft.com/office/drawing/2014/main" id="{224AD695-8B9D-4D0B-B0AA-596CE1218A40}"/>
              </a:ext>
            </a:extLst>
          </p:cNvPr>
          <p:cNvSpPr txBox="1">
            <a:spLocks/>
          </p:cNvSpPr>
          <p:nvPr/>
        </p:nvSpPr>
        <p:spPr>
          <a:xfrm>
            <a:off x="524669" y="3580725"/>
            <a:ext cx="4275931" cy="2438400"/>
          </a:xfrm>
          <a:prstGeom prst="rect">
            <a:avLst/>
          </a:prstGeom>
          <a:ln w="34925">
            <a:solidFill>
              <a:srgbClr val="FF0000"/>
            </a:solidFill>
          </a:ln>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9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Course Description - </a:t>
            </a:r>
            <a:r>
              <a:rPr lang="en-US" sz="19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CURRENT</a:t>
            </a:r>
            <a:endParaRPr kumimoji="0" lang="en-US" sz="19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US" sz="190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The use of hardware description language and automated synthesis in design.  Hierarchical and modular design of digital systems.  Control logic, synchronous and asynchronous sequential circuit design.  Programmable logic devices and FPGA.  Circuit simulation for design verification and analysis. Timing oriented design</a:t>
            </a:r>
          </a:p>
          <a:p>
            <a:pPr marL="0" marR="0" lvl="0" indent="-34290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2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Content Placeholder 2">
            <a:extLst>
              <a:ext uri="{FF2B5EF4-FFF2-40B4-BE49-F238E27FC236}">
                <a16:creationId xmlns:a16="http://schemas.microsoft.com/office/drawing/2014/main" id="{44E3DF49-88F9-43A3-9519-8BFC776CADD0}"/>
              </a:ext>
            </a:extLst>
          </p:cNvPr>
          <p:cNvSpPr txBox="1">
            <a:spLocks/>
          </p:cNvSpPr>
          <p:nvPr/>
        </p:nvSpPr>
        <p:spPr>
          <a:xfrm>
            <a:off x="5334000" y="952500"/>
            <a:ext cx="3270422" cy="2394636"/>
          </a:xfrm>
          <a:prstGeom prst="rect">
            <a:avLst/>
          </a:prstGeom>
          <a:ln w="34925">
            <a:solidFill>
              <a:srgbClr val="FF0000"/>
            </a:solidFill>
          </a:ln>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Course Content</a:t>
            </a:r>
            <a:endPar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4000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Review of Logic Circuits: Combinational and Synchronous Sequential Circuits. </a:t>
            </a:r>
          </a:p>
          <a:p>
            <a:pPr marL="4000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Registers and Counters</a:t>
            </a:r>
          </a:p>
          <a:p>
            <a:pPr marL="4000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Memory and Programmable Logic</a:t>
            </a:r>
          </a:p>
          <a:p>
            <a:pPr marL="4000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Design and Register Transfer Level</a:t>
            </a:r>
          </a:p>
          <a:p>
            <a:pPr marL="4000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Design of Digital Systems Projects</a:t>
            </a:r>
          </a:p>
          <a:p>
            <a:pPr marL="4000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Project development and presentation </a:t>
            </a:r>
          </a:p>
          <a:p>
            <a:pPr marL="400050" lvl="1">
              <a:spcBef>
                <a:spcPts val="0"/>
              </a:spcBef>
            </a:pPr>
            <a:r>
              <a:rPr kumimoji="0" lang="en-US" sz="1600" b="1" i="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rPr>
              <a:t>HDL and </a:t>
            </a:r>
            <a:r>
              <a:rPr lang="en-US" sz="1600" b="1" dirty="0">
                <a:solidFill>
                  <a:srgbClr val="FF0000"/>
                </a:solidFill>
                <a:latin typeface="Times New Roman" panose="02020603050405020304" pitchFamily="18" charset="0"/>
                <a:cs typeface="Times New Roman" panose="02020603050405020304" pitchFamily="18" charset="0"/>
              </a:rPr>
              <a:t>VLSI Design Project </a:t>
            </a:r>
            <a:endParaRPr lang="en-US"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marL="4000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6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4000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AutoShape 2" descr="CMOS implementation of D flip-flop - Electrical Engineering Stack Exchan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026" name="Picture 2" descr="scope_3">
            <a:extLst>
              <a:ext uri="{FF2B5EF4-FFF2-40B4-BE49-F238E27FC236}">
                <a16:creationId xmlns:a16="http://schemas.microsoft.com/office/drawing/2014/main" id="{1710F143-595C-4C21-982F-D5E3202B549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5000" y="3583363"/>
            <a:ext cx="2200554" cy="2186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3809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8534400" cy="468009"/>
          </a:xfrm>
        </p:spPr>
        <p:txBody>
          <a:bodyPr>
            <a:normAutofit fontScale="90000"/>
          </a:bodyPr>
          <a:lstStyle/>
          <a:p>
            <a:r>
              <a:rPr lang="en-US" sz="2800" b="1" dirty="0">
                <a:solidFill>
                  <a:srgbClr val="FF0000"/>
                </a:solidFill>
              </a:rPr>
              <a:t>ELEG 4339 Computer Organization and Design </a:t>
            </a:r>
          </a:p>
        </p:txBody>
      </p:sp>
      <p:sp>
        <p:nvSpPr>
          <p:cNvPr id="3" name="Content Placeholder 2"/>
          <p:cNvSpPr>
            <a:spLocks noGrp="1"/>
          </p:cNvSpPr>
          <p:nvPr>
            <p:ph idx="1"/>
          </p:nvPr>
        </p:nvSpPr>
        <p:spPr>
          <a:xfrm>
            <a:off x="469392" y="1323220"/>
            <a:ext cx="4112547" cy="2181979"/>
          </a:xfrm>
          <a:ln w="34925">
            <a:solidFill>
              <a:srgbClr val="FF0000"/>
            </a:solidFill>
          </a:ln>
        </p:spPr>
        <p:txBody>
          <a:bodyPr>
            <a:normAutofit fontScale="32500" lnSpcReduction="20000"/>
          </a:bodyPr>
          <a:lstStyle/>
          <a:p>
            <a:pPr marL="0" marR="0">
              <a:spcBef>
                <a:spcPts val="0"/>
              </a:spcBef>
              <a:spcAft>
                <a:spcPts val="0"/>
              </a:spcAft>
            </a:pPr>
            <a:r>
              <a:rPr lang="en-US" sz="5500" b="1" dirty="0">
                <a:effectLst/>
                <a:latin typeface="Times New Roman" panose="02020603050405020304" pitchFamily="18" charset="0"/>
                <a:ea typeface="Calibri" panose="020F0502020204030204" pitchFamily="34" charset="0"/>
                <a:cs typeface="Times New Roman" panose="02020603050405020304" pitchFamily="18" charset="0"/>
              </a:rPr>
              <a:t>Course Description (NEW)</a:t>
            </a:r>
          </a:p>
          <a:p>
            <a:pPr marL="0" marR="0" indent="0">
              <a:spcBef>
                <a:spcPts val="0"/>
              </a:spcBef>
              <a:spcAft>
                <a:spcPts val="0"/>
              </a:spcAft>
              <a:buNone/>
            </a:pPr>
            <a:r>
              <a:rPr lang="en-US" sz="5500" dirty="0">
                <a:effectLst/>
                <a:latin typeface="Times New Roman" panose="02020603050405020304" pitchFamily="18" charset="0"/>
                <a:ea typeface="Calibri" panose="020F0502020204030204" pitchFamily="34" charset="0"/>
                <a:cs typeface="Times New Roman" panose="02020603050405020304" pitchFamily="18" charset="0"/>
              </a:rPr>
              <a:t>An introduction to computer organization using assembly and machine language. Number representation, computer arithmetic, instruction sets, l/O interrupts, and programming interrupts. Projects involve detailed study and use of a specific computer hardware and software system, VLSI design project.. </a:t>
            </a:r>
          </a:p>
          <a:p>
            <a:endParaRPr lang="en-US" dirty="0"/>
          </a:p>
        </p:txBody>
      </p:sp>
      <p:sp>
        <p:nvSpPr>
          <p:cNvPr id="4" name="Content Placeholder 2">
            <a:extLst>
              <a:ext uri="{FF2B5EF4-FFF2-40B4-BE49-F238E27FC236}">
                <a16:creationId xmlns:a16="http://schemas.microsoft.com/office/drawing/2014/main" id="{224AD695-8B9D-4D0B-B0AA-596CE1218A40}"/>
              </a:ext>
            </a:extLst>
          </p:cNvPr>
          <p:cNvSpPr txBox="1">
            <a:spLocks/>
          </p:cNvSpPr>
          <p:nvPr/>
        </p:nvSpPr>
        <p:spPr>
          <a:xfrm>
            <a:off x="502522" y="3702553"/>
            <a:ext cx="4079417" cy="2545847"/>
          </a:xfrm>
          <a:prstGeom prst="rect">
            <a:avLst/>
          </a:prstGeom>
          <a:ln w="34925">
            <a:solidFill>
              <a:srgbClr val="FF0000"/>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a:spcBef>
                <a:spcPts val="0"/>
              </a:spcBef>
              <a:spcAft>
                <a:spcPts val="0"/>
              </a:spcAft>
            </a:pPr>
            <a:r>
              <a:rPr lang="en-US" sz="1800" b="1" dirty="0">
                <a:latin typeface="Times New Roman" panose="02020603050405020304" pitchFamily="18" charset="0"/>
                <a:ea typeface="Calibri" panose="020F0502020204030204" pitchFamily="34" charset="0"/>
                <a:cs typeface="Times New Roman" panose="02020603050405020304" pitchFamily="18" charset="0"/>
              </a:rPr>
              <a:t>Course Description (CURRENT)</a:t>
            </a: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spcBef>
                <a:spcPts val="0"/>
              </a:spcBef>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 introduction to computer organization using assembly and machine language. Number representation, computer arithmetic, instruction sets, I/O interrupts, and programming interrupts. Projects involve detailed study and use of a specific computer hardware and software system. </a:t>
            </a:r>
          </a:p>
        </p:txBody>
      </p:sp>
      <p:sp>
        <p:nvSpPr>
          <p:cNvPr id="5" name="Content Placeholder 2">
            <a:extLst>
              <a:ext uri="{FF2B5EF4-FFF2-40B4-BE49-F238E27FC236}">
                <a16:creationId xmlns:a16="http://schemas.microsoft.com/office/drawing/2014/main" id="{44E3DF49-88F9-43A3-9519-8BFC776CADD0}"/>
              </a:ext>
            </a:extLst>
          </p:cNvPr>
          <p:cNvSpPr txBox="1">
            <a:spLocks/>
          </p:cNvSpPr>
          <p:nvPr/>
        </p:nvSpPr>
        <p:spPr>
          <a:xfrm>
            <a:off x="4776116" y="1325880"/>
            <a:ext cx="3941164" cy="1874520"/>
          </a:xfrm>
          <a:prstGeom prst="rect">
            <a:avLst/>
          </a:prstGeom>
          <a:ln w="34925">
            <a:solidFill>
              <a:srgbClr val="FF0000"/>
            </a:solidFill>
          </a:ln>
        </p:spPr>
        <p:txBody>
          <a:bodyPr vert="horz" lIns="91440" tIns="45720" rIns="91440" bIns="45720" rtlCol="0">
            <a:normAutofit fontScale="4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a:spcBef>
                <a:spcPts val="0"/>
              </a:spcBef>
              <a:spcAft>
                <a:spcPts val="0"/>
              </a:spcAft>
            </a:pPr>
            <a:r>
              <a:rPr lang="en-US" sz="4200" b="1" dirty="0">
                <a:effectLst/>
                <a:latin typeface="Calibri" panose="020F0502020204030204" pitchFamily="34" charset="0"/>
                <a:ea typeface="Calibri" panose="020F0502020204030204" pitchFamily="34" charset="0"/>
                <a:cs typeface="Times New Roman" panose="02020603050405020304" pitchFamily="18" charset="0"/>
              </a:rPr>
              <a:t> </a:t>
            </a:r>
            <a:r>
              <a:rPr lang="en-US" sz="4200" b="1" dirty="0">
                <a:effectLst/>
                <a:latin typeface="Times New Roman" panose="02020603050405020304" pitchFamily="18" charset="0"/>
                <a:ea typeface="Calibri" panose="020F0502020204030204" pitchFamily="34" charset="0"/>
                <a:cs typeface="Times New Roman" panose="02020603050405020304" pitchFamily="18" charset="0"/>
              </a:rPr>
              <a:t>Course Content</a:t>
            </a:r>
          </a:p>
          <a:p>
            <a:pPr marL="400050" lvl="1">
              <a:spcBef>
                <a:spcPts val="0"/>
              </a:spcBef>
            </a:pPr>
            <a:r>
              <a:rPr lang="en-US" sz="3200" dirty="0">
                <a:latin typeface="Times New Roman" panose="02020603050405020304" pitchFamily="18" charset="0"/>
                <a:cs typeface="Times New Roman" panose="02020603050405020304" pitchFamily="18" charset="0"/>
              </a:rPr>
              <a:t>Computer Abstractions and technology</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marL="400050" lvl="1">
              <a:spcBef>
                <a:spcPts val="0"/>
              </a:spcBef>
            </a:pPr>
            <a:r>
              <a:rPr lang="en-US" sz="3200" dirty="0">
                <a:latin typeface="Times New Roman" panose="02020603050405020304" pitchFamily="18" charset="0"/>
                <a:cs typeface="Times New Roman" panose="02020603050405020304" pitchFamily="18" charset="0"/>
              </a:rPr>
              <a:t>Instructions: Language and computer </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marL="400050" lvl="1">
              <a:spcBef>
                <a:spcPts val="0"/>
              </a:spcBef>
            </a:pPr>
            <a:r>
              <a:rPr lang="en-US" sz="3200" dirty="0">
                <a:latin typeface="Times New Roman" panose="02020603050405020304" pitchFamily="18" charset="0"/>
                <a:cs typeface="Times New Roman" panose="02020603050405020304" pitchFamily="18" charset="0"/>
              </a:rPr>
              <a:t>Arithmetic for computer </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marL="400050" lvl="1">
              <a:spcBef>
                <a:spcPts val="0"/>
              </a:spcBef>
            </a:pPr>
            <a:r>
              <a:rPr lang="en-US" sz="3200" dirty="0">
                <a:latin typeface="Times New Roman" panose="02020603050405020304" pitchFamily="18" charset="0"/>
                <a:cs typeface="Times New Roman" panose="02020603050405020304" pitchFamily="18" charset="0"/>
              </a:rPr>
              <a:t>The processor </a:t>
            </a:r>
          </a:p>
          <a:p>
            <a:pPr marL="400050" lvl="1">
              <a:spcBef>
                <a:spcPts val="0"/>
              </a:spcBef>
            </a:pPr>
            <a:r>
              <a:rPr lang="en-US" sz="3200" dirty="0">
                <a:latin typeface="Times New Roman" panose="02020603050405020304" pitchFamily="18" charset="0"/>
                <a:cs typeface="Times New Roman" panose="02020603050405020304" pitchFamily="18" charset="0"/>
              </a:rPr>
              <a:t>Large and Fast: Exploiting Memory Hierarchy </a:t>
            </a:r>
          </a:p>
          <a:p>
            <a:pPr marL="400050" lvl="1">
              <a:spcBef>
                <a:spcPts val="0"/>
              </a:spcBef>
            </a:pPr>
            <a:r>
              <a:rPr lang="en-US" sz="3200" dirty="0">
                <a:latin typeface="Times New Roman" panose="02020603050405020304" pitchFamily="18" charset="0"/>
                <a:cs typeface="Times New Roman" panose="02020603050405020304" pitchFamily="18" charset="0"/>
              </a:rPr>
              <a:t>Parallel processor from client to cloud</a:t>
            </a:r>
          </a:p>
          <a:p>
            <a:pPr marL="400050" lvl="1">
              <a:spcBef>
                <a:spcPts val="0"/>
              </a:spcBef>
            </a:pPr>
            <a:r>
              <a:rPr lang="en-US" sz="3200" b="1" dirty="0">
                <a:solidFill>
                  <a:srgbClr val="FF0000"/>
                </a:solidFill>
                <a:latin typeface="Times New Roman" panose="02020603050405020304" pitchFamily="18" charset="0"/>
                <a:cs typeface="Times New Roman" panose="02020603050405020304" pitchFamily="18" charset="0"/>
              </a:rPr>
              <a:t>VLSI Design Project and </a:t>
            </a:r>
            <a:r>
              <a:rPr lang="en-US" sz="3200" b="1" dirty="0" err="1">
                <a:solidFill>
                  <a:srgbClr val="FF0000"/>
                </a:solidFill>
                <a:latin typeface="Times New Roman" panose="02020603050405020304" pitchFamily="18" charset="0"/>
                <a:cs typeface="Times New Roman" panose="02020603050405020304" pitchFamily="18" charset="0"/>
              </a:rPr>
              <a:t>Tapeout</a:t>
            </a:r>
            <a:endParaRPr lang="en-US"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 name="Picture 9" descr="f04-17-9780128017333">
            <a:extLst>
              <a:ext uri="{FF2B5EF4-FFF2-40B4-BE49-F238E27FC236}">
                <a16:creationId xmlns:a16="http://schemas.microsoft.com/office/drawing/2014/main" id="{FAA04875-E144-EA47-ABC1-DE9B0067A2D0}"/>
              </a:ext>
            </a:extLst>
          </p:cNvPr>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5105400" y="3334829"/>
            <a:ext cx="3276600" cy="2545847"/>
          </a:xfrm>
          <a:prstGeom prst="rect">
            <a:avLst/>
          </a:prstGeom>
          <a:noFill/>
          <a:ln>
            <a:noFill/>
          </a:ln>
        </p:spPr>
      </p:pic>
    </p:spTree>
    <p:extLst>
      <p:ext uri="{BB962C8B-B14F-4D97-AF65-F5344CB8AC3E}">
        <p14:creationId xmlns:p14="http://schemas.microsoft.com/office/powerpoint/2010/main" val="237717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70825"/>
            <a:ext cx="8229600" cy="521714"/>
          </a:xfrm>
        </p:spPr>
        <p:txBody>
          <a:bodyPr>
            <a:normAutofit fontScale="90000"/>
          </a:bodyPr>
          <a:lstStyle/>
          <a:p>
            <a:r>
              <a:rPr lang="en-US" sz="3200" b="1" dirty="0">
                <a:solidFill>
                  <a:srgbClr val="FF0000"/>
                </a:solidFill>
              </a:rPr>
              <a:t>ELEG 6342 VLSI &amp; ULSI Design</a:t>
            </a:r>
          </a:p>
        </p:txBody>
      </p:sp>
      <p:sp>
        <p:nvSpPr>
          <p:cNvPr id="3" name="Content Placeholder 2"/>
          <p:cNvSpPr>
            <a:spLocks noGrp="1"/>
          </p:cNvSpPr>
          <p:nvPr>
            <p:ph idx="1"/>
          </p:nvPr>
        </p:nvSpPr>
        <p:spPr>
          <a:xfrm>
            <a:off x="457200" y="988726"/>
            <a:ext cx="3864965" cy="2095500"/>
          </a:xfrm>
          <a:ln w="34925">
            <a:solidFill>
              <a:srgbClr val="FF0000"/>
            </a:solidFill>
          </a:ln>
        </p:spPr>
        <p:txBody>
          <a:bodyPr>
            <a:normAutofit fontScale="85000" lnSpcReduction="10000"/>
          </a:bodyPr>
          <a:lstStyle/>
          <a:p>
            <a:pPr marL="0" marR="0">
              <a:spcBef>
                <a:spcPts val="0"/>
              </a:spcBef>
              <a:spcAft>
                <a:spcPts val="0"/>
              </a:spcAft>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Course Description:</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spcBef>
                <a:spcPts val="0"/>
              </a:spcBef>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MOS transistor characteristics, CMOS inverter and transmission gates.  Design of complex CMOS gates; combinational and sequential design techniques in VLSI and ULSI; issues in static transmission gate and dynamic logic design; CMOS technology and layout design rules.  Use of CAD tools , .  Design, layout and simulation of a small project.   </a:t>
            </a:r>
          </a:p>
          <a:p>
            <a:endParaRPr lang="en-US" dirty="0"/>
          </a:p>
        </p:txBody>
      </p:sp>
      <p:sp>
        <p:nvSpPr>
          <p:cNvPr id="4" name="Content Placeholder 2">
            <a:extLst>
              <a:ext uri="{FF2B5EF4-FFF2-40B4-BE49-F238E27FC236}">
                <a16:creationId xmlns:a16="http://schemas.microsoft.com/office/drawing/2014/main" id="{224AD695-8B9D-4D0B-B0AA-596CE1218A40}"/>
              </a:ext>
            </a:extLst>
          </p:cNvPr>
          <p:cNvSpPr txBox="1">
            <a:spLocks/>
          </p:cNvSpPr>
          <p:nvPr/>
        </p:nvSpPr>
        <p:spPr>
          <a:xfrm>
            <a:off x="457200" y="3276600"/>
            <a:ext cx="3864965" cy="1722930"/>
          </a:xfrm>
          <a:prstGeom prst="rect">
            <a:avLst/>
          </a:prstGeom>
          <a:ln w="34925">
            <a:solidFill>
              <a:srgbClr val="FF0000"/>
            </a:solidFill>
          </a:ln>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a:spcBef>
                <a:spcPts val="0"/>
              </a:spcBef>
              <a:spcAft>
                <a:spcPts val="0"/>
              </a:spcAft>
            </a:pPr>
            <a:r>
              <a:rPr lang="en-US" sz="2200" b="1" dirty="0">
                <a:effectLst/>
                <a:latin typeface="Calibri" panose="020F0502020204030204" pitchFamily="34" charset="0"/>
                <a:ea typeface="Calibri" panose="020F0502020204030204" pitchFamily="34" charset="0"/>
                <a:cs typeface="Times New Roman" panose="02020603050405020304" pitchFamily="18" charset="0"/>
              </a:rPr>
              <a:t>Goals:</a:t>
            </a:r>
          </a:p>
          <a:p>
            <a:pPr marL="0" indent="0">
              <a:spcBef>
                <a:spcPts val="0"/>
              </a:spcBef>
              <a:buNone/>
            </a:pPr>
            <a:r>
              <a:rPr lang="en-US" sz="1800" dirty="0">
                <a:latin typeface="Calibri" panose="020F0502020204030204" pitchFamily="34" charset="0"/>
                <a:ea typeface="Calibri" panose="020F0502020204030204" pitchFamily="34" charset="0"/>
                <a:cs typeface="Times New Roman" panose="02020603050405020304" pitchFamily="18" charset="0"/>
              </a:rPr>
              <a:t>T</a:t>
            </a:r>
            <a:r>
              <a:rPr lang="en-US" sz="1800" dirty="0">
                <a:effectLst/>
                <a:latin typeface="Calibri" panose="020F0502020204030204" pitchFamily="34" charset="0"/>
                <a:ea typeface="Calibri" panose="020F0502020204030204" pitchFamily="34" charset="0"/>
                <a:cs typeface="Times New Roman" panose="02020603050405020304" pitchFamily="18" charset="0"/>
              </a:rPr>
              <a:t>o provide students with VLSI design methodologies, computer aided design tools, and consequently create a foundation to design and fabricate VLSI and ULSI design circuits for various applications.</a:t>
            </a:r>
          </a:p>
        </p:txBody>
      </p:sp>
      <p:sp>
        <p:nvSpPr>
          <p:cNvPr id="5" name="Content Placeholder 2">
            <a:extLst>
              <a:ext uri="{FF2B5EF4-FFF2-40B4-BE49-F238E27FC236}">
                <a16:creationId xmlns:a16="http://schemas.microsoft.com/office/drawing/2014/main" id="{44E3DF49-88F9-43A3-9519-8BFC776CADD0}"/>
              </a:ext>
            </a:extLst>
          </p:cNvPr>
          <p:cNvSpPr txBox="1">
            <a:spLocks/>
          </p:cNvSpPr>
          <p:nvPr/>
        </p:nvSpPr>
        <p:spPr>
          <a:xfrm>
            <a:off x="4953000" y="988726"/>
            <a:ext cx="3886200" cy="3126074"/>
          </a:xfrm>
          <a:prstGeom prst="rect">
            <a:avLst/>
          </a:prstGeom>
          <a:ln w="34925">
            <a:solidFill>
              <a:srgbClr val="FF0000"/>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a:spcBef>
                <a:spcPts val="0"/>
              </a:spcBef>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300" b="1" dirty="0">
                <a:effectLst/>
                <a:latin typeface="Times New Roman" panose="02020603050405020304" pitchFamily="18" charset="0"/>
                <a:ea typeface="Calibri" panose="020F0502020204030204" pitchFamily="34" charset="0"/>
                <a:cs typeface="Times New Roman" panose="02020603050405020304" pitchFamily="18" charset="0"/>
              </a:rPr>
              <a:t>Course Content</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CMOS Logic Circuits: MOS Inverter, NOR, NAND, complex logic implementation</a:t>
            </a: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Pass transistors, Transmission Gates, Latches. </a:t>
            </a: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MOS Transistor Theory: Non-ideal Characteristics and Parameters Extraction </a:t>
            </a: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Scaling and CMOS Inverter Characteristics</a:t>
            </a: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VLSI Processing Technology</a:t>
            </a: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IC Fabrication Process Enhancement &amp; </a:t>
            </a:r>
            <a:r>
              <a:rPr lang="en-US" sz="1300" dirty="0" err="1">
                <a:effectLst/>
                <a:latin typeface="Times New Roman" panose="02020603050405020304" pitchFamily="18" charset="0"/>
                <a:ea typeface="Calibri" panose="020F0502020204030204" pitchFamily="34" charset="0"/>
                <a:cs typeface="Times New Roman" panose="02020603050405020304" pitchFamily="18" charset="0"/>
              </a:rPr>
              <a:t>Latchup</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Dynamic Logic</a:t>
            </a: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CMOS Layout Design Rules and IC Layouts</a:t>
            </a: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Circuit Design and Simulations</a:t>
            </a:r>
          </a:p>
          <a:p>
            <a:pPr marL="400050" lvl="1">
              <a:spcBef>
                <a:spcPts val="0"/>
              </a:spcBef>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Static and Dynamic Power</a:t>
            </a:r>
          </a:p>
          <a:p>
            <a:pPr marL="400050" lvl="1">
              <a:spcBef>
                <a:spcPts val="0"/>
              </a:spcBef>
            </a:pPr>
            <a:r>
              <a:rPr lang="en-US" sz="1300" dirty="0">
                <a:latin typeface="Times New Roman" panose="02020603050405020304" pitchFamily="18" charset="0"/>
                <a:ea typeface="Calibri" panose="020F0502020204030204" pitchFamily="34" charset="0"/>
                <a:cs typeface="Times New Roman" panose="02020603050405020304" pitchFamily="18" charset="0"/>
              </a:rPr>
              <a:t>Low Power Design Methods</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p>
            <a:pPr marL="400050" lvl="1">
              <a:spcBef>
                <a:spcPts val="0"/>
              </a:spcBef>
            </a:pPr>
            <a:r>
              <a:rPr lang="en-US" sz="13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VLSI Design Project </a:t>
            </a:r>
            <a:r>
              <a:rPr lang="en-US" sz="1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and </a:t>
            </a:r>
            <a:r>
              <a:rPr lang="en-US" sz="14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Tapeout</a:t>
            </a:r>
            <a:r>
              <a:rPr lang="en-US" sz="1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p>
        </p:txBody>
      </p:sp>
      <p:pic>
        <p:nvPicPr>
          <p:cNvPr id="8" name="Picture 7">
            <a:extLst>
              <a:ext uri="{FF2B5EF4-FFF2-40B4-BE49-F238E27FC236}">
                <a16:creationId xmlns:a16="http://schemas.microsoft.com/office/drawing/2014/main" id="{1FD9CA93-E47C-4B6D-9E26-051F587FA75F}"/>
              </a:ext>
            </a:extLst>
          </p:cNvPr>
          <p:cNvPicPr>
            <a:picLocks noChangeAspect="1"/>
          </p:cNvPicPr>
          <p:nvPr/>
        </p:nvPicPr>
        <p:blipFill>
          <a:blip r:embed="rId2"/>
          <a:stretch>
            <a:fillRect/>
          </a:stretch>
        </p:blipFill>
        <p:spPr>
          <a:xfrm>
            <a:off x="4648200" y="4245234"/>
            <a:ext cx="1930792" cy="1885796"/>
          </a:xfrm>
          <a:prstGeom prst="rect">
            <a:avLst/>
          </a:prstGeom>
        </p:spPr>
      </p:pic>
      <p:pic>
        <p:nvPicPr>
          <p:cNvPr id="9" name="Picture 8">
            <a:extLst>
              <a:ext uri="{FF2B5EF4-FFF2-40B4-BE49-F238E27FC236}">
                <a16:creationId xmlns:a16="http://schemas.microsoft.com/office/drawing/2014/main" id="{B3A626B1-9D6D-404A-9045-5F724C1B9846}"/>
              </a:ext>
            </a:extLst>
          </p:cNvPr>
          <p:cNvPicPr>
            <a:picLocks noChangeAspect="1"/>
          </p:cNvPicPr>
          <p:nvPr/>
        </p:nvPicPr>
        <p:blipFill>
          <a:blip r:embed="rId3"/>
          <a:stretch>
            <a:fillRect/>
          </a:stretch>
        </p:blipFill>
        <p:spPr>
          <a:xfrm>
            <a:off x="6801364" y="4210987"/>
            <a:ext cx="2037837" cy="1920043"/>
          </a:xfrm>
          <a:prstGeom prst="rect">
            <a:avLst/>
          </a:prstGeom>
        </p:spPr>
      </p:pic>
    </p:spTree>
    <p:extLst>
      <p:ext uri="{BB962C8B-B14F-4D97-AF65-F5344CB8AC3E}">
        <p14:creationId xmlns:p14="http://schemas.microsoft.com/office/powerpoint/2010/main" val="1277757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b="1" dirty="0">
                <a:solidFill>
                  <a:srgbClr val="FF0000"/>
                </a:solidFill>
              </a:rPr>
              <a:t>APPLE NSI SCHOLARSHIP </a:t>
            </a:r>
          </a:p>
        </p:txBody>
      </p:sp>
      <p:sp>
        <p:nvSpPr>
          <p:cNvPr id="3" name="Content Placeholder 2"/>
          <p:cNvSpPr>
            <a:spLocks noGrp="1"/>
          </p:cNvSpPr>
          <p:nvPr>
            <p:ph idx="1"/>
          </p:nvPr>
        </p:nvSpPr>
        <p:spPr>
          <a:xfrm>
            <a:off x="457200" y="990600"/>
            <a:ext cx="8610600" cy="5135563"/>
          </a:xfrm>
        </p:spPr>
        <p:txBody>
          <a:bodyPr>
            <a:noAutofit/>
          </a:bodyPr>
          <a:lstStyle/>
          <a:p>
            <a:pPr marL="0" indent="0">
              <a:buNone/>
            </a:pPr>
            <a:r>
              <a:rPr lang="en-US" sz="2400" b="1" i="1" dirty="0">
                <a:latin typeface="Times New Roman" panose="02020603050405020304" pitchFamily="18" charset="0"/>
                <a:ea typeface="Times New Roman" panose="02020603050405020304" pitchFamily="18" charset="0"/>
                <a:cs typeface="Times New Roman" panose="02020603050405020304" pitchFamily="18" charset="0"/>
              </a:rPr>
              <a:t>Apple NSI Scholarship Criteria:  $6,000 per year for 3 students</a:t>
            </a:r>
            <a:endParaRPr lang="en-US" sz="24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lvl="0" indent="-285750">
              <a:spcBef>
                <a:spcPts val="0"/>
              </a:spcBef>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Resume</a:t>
            </a:r>
          </a:p>
          <a:p>
            <a:pPr marL="285750" lvl="0" indent="-285750">
              <a:spcBef>
                <a:spcPts val="0"/>
              </a:spcBef>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Two letters of recommendation from faculty</a:t>
            </a:r>
          </a:p>
          <a:p>
            <a:pPr marL="285750" lvl="0" indent="-285750">
              <a:spcBef>
                <a:spcPts val="0"/>
              </a:spcBef>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Transcript required (Official or unofficial)</a:t>
            </a:r>
          </a:p>
          <a:p>
            <a:pPr marL="285750" lvl="0" indent="-285750">
              <a:spcBef>
                <a:spcPts val="0"/>
              </a:spcBef>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Applicant must be a junior or senior ELEG or CPEG Major</a:t>
            </a:r>
          </a:p>
          <a:p>
            <a:pPr marL="285750" lvl="0" indent="-285750">
              <a:spcBef>
                <a:spcPts val="0"/>
              </a:spcBef>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Applicant must have a minimum 3.0 cumulative GPA and maintain a 3.0 each semester</a:t>
            </a:r>
          </a:p>
          <a:p>
            <a:pPr marL="285750" lvl="0" indent="-285750">
              <a:spcBef>
                <a:spcPts val="0"/>
              </a:spcBef>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Applicant must be enrolled as a full-time student (12hours) each semester		</a:t>
            </a:r>
          </a:p>
          <a:p>
            <a:pPr marL="285750" lvl="0" indent="-285750">
              <a:spcBef>
                <a:spcPts val="0"/>
              </a:spcBef>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Applicant must be a U. S. citizen/ Permanent resident, or have the right to work in U. S.</a:t>
            </a:r>
          </a:p>
          <a:p>
            <a:pPr marL="285750" lvl="0" indent="-285750">
              <a:spcBef>
                <a:spcPts val="0"/>
              </a:spcBef>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Applicant must be willing to complete summer internship(s) with Apple, if selected</a:t>
            </a:r>
          </a:p>
          <a:p>
            <a:pPr marL="0" indent="0">
              <a:buNone/>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32289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3556</TotalTime>
  <Words>990</Words>
  <Application>Microsoft Office PowerPoint</Application>
  <PresentationFormat>On-screen Show (4:3)</PresentationFormat>
  <Paragraphs>118</Paragraphs>
  <Slides>10</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10</vt:i4>
      </vt:variant>
    </vt:vector>
  </HeadingPairs>
  <TitlesOfParts>
    <vt:vector size="15" baseType="lpstr">
      <vt:lpstr>Arial</vt:lpstr>
      <vt:lpstr>Calibri</vt:lpstr>
      <vt:lpstr>Times New Roman</vt:lpstr>
      <vt:lpstr>Office Theme</vt:lpstr>
      <vt:lpstr>1_Office Theme</vt:lpstr>
      <vt:lpstr>APPLE NSI @ PVAMU </vt:lpstr>
      <vt:lpstr>Outline of Presentation</vt:lpstr>
      <vt:lpstr>IMPACT OF APPLE NSI AT PVAMU (1) </vt:lpstr>
      <vt:lpstr>IMPACT OF APPLE NSI AT PVAMU (2)   </vt:lpstr>
      <vt:lpstr>COMPUTER ENGINEERING PROGRAM FLOWCHART </vt:lpstr>
      <vt:lpstr>ELEG 2131 Logic Circuits Lab </vt:lpstr>
      <vt:lpstr>ELEG 4330 DIGITAL DESIGN AND VLSI by</vt:lpstr>
      <vt:lpstr>ELEG 4339 Computer Organization and Design </vt:lpstr>
      <vt:lpstr>ELEG 6342 VLSI &amp; ULSI Design</vt:lpstr>
      <vt:lpstr>APPLE NSI SCHOLARSHIP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Value Education 2017</dc:title>
  <dc:creator>ANIS</dc:creator>
  <cp:lastModifiedBy>VJ Turner</cp:lastModifiedBy>
  <cp:revision>167</cp:revision>
  <cp:lastPrinted>2022-01-10T05:28:48Z</cp:lastPrinted>
  <dcterms:created xsi:type="dcterms:W3CDTF">2017-03-09T15:30:05Z</dcterms:created>
  <dcterms:modified xsi:type="dcterms:W3CDTF">2022-01-10T18:01:19Z</dcterms:modified>
</cp:coreProperties>
</file>