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31"/>
  </p:notesMasterIdLst>
  <p:handoutMasterIdLst>
    <p:handoutMasterId r:id="rId32"/>
  </p:handoutMasterIdLst>
  <p:sldIdLst>
    <p:sldId id="305" r:id="rId3"/>
    <p:sldId id="536" r:id="rId4"/>
    <p:sldId id="602" r:id="rId5"/>
    <p:sldId id="546" r:id="rId6"/>
    <p:sldId id="604" r:id="rId7"/>
    <p:sldId id="605" r:id="rId8"/>
    <p:sldId id="559" r:id="rId9"/>
    <p:sldId id="554" r:id="rId10"/>
    <p:sldId id="558" r:id="rId11"/>
    <p:sldId id="618" r:id="rId12"/>
    <p:sldId id="621" r:id="rId13"/>
    <p:sldId id="574" r:id="rId14"/>
    <p:sldId id="627" r:id="rId15"/>
    <p:sldId id="629" r:id="rId16"/>
    <p:sldId id="626" r:id="rId17"/>
    <p:sldId id="575" r:id="rId18"/>
    <p:sldId id="576" r:id="rId19"/>
    <p:sldId id="577" r:id="rId20"/>
    <p:sldId id="560" r:id="rId21"/>
    <p:sldId id="622" r:id="rId22"/>
    <p:sldId id="613" r:id="rId23"/>
    <p:sldId id="611" r:id="rId24"/>
    <p:sldId id="628" r:id="rId25"/>
    <p:sldId id="562" r:id="rId26"/>
    <p:sldId id="610" r:id="rId27"/>
    <p:sldId id="624" r:id="rId28"/>
    <p:sldId id="625" r:id="rId29"/>
    <p:sldId id="508" r:id="rId30"/>
  </p:sldIdLst>
  <p:sldSz cx="9144000" cy="6858000" type="screen4x3"/>
  <p:notesSz cx="9296400" cy="7010400"/>
  <p:custDataLst>
    <p:tags r:id="rId33"/>
  </p:custDataLst>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00"/>
    <a:srgbClr val="92E4A6"/>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7903" autoAdjust="0"/>
    <p:restoredTop sz="94614" autoAdjust="0"/>
  </p:normalViewPr>
  <p:slideViewPr>
    <p:cSldViewPr>
      <p:cViewPr varScale="1">
        <p:scale>
          <a:sx n="64" d="100"/>
          <a:sy n="64" d="100"/>
        </p:scale>
        <p:origin x="1392" y="72"/>
      </p:cViewPr>
      <p:guideLst>
        <p:guide orient="horz" pos="2160"/>
        <p:guide pos="2880"/>
      </p:guideLst>
    </p:cSldViewPr>
  </p:slideViewPr>
  <p:notesTextViewPr>
    <p:cViewPr>
      <p:scale>
        <a:sx n="100" d="100"/>
        <a:sy n="100" d="100"/>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gs" Target="tags/tag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handoutMaster" Target="handoutMasters/handoutMaster1.xml"/><Relationship Id="rId37"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 y="1"/>
            <a:ext cx="4028158" cy="350641"/>
          </a:xfrm>
          <a:prstGeom prst="rect">
            <a:avLst/>
          </a:prstGeom>
        </p:spPr>
        <p:txBody>
          <a:bodyPr vert="horz" lIns="92107" tIns="46052" rIns="92107" bIns="46052" rtlCol="0"/>
          <a:lstStyle>
            <a:lvl1pPr algn="l">
              <a:defRPr sz="1200"/>
            </a:lvl1pPr>
          </a:lstStyle>
          <a:p>
            <a:endParaRPr lang="en-US"/>
          </a:p>
        </p:txBody>
      </p:sp>
      <p:sp>
        <p:nvSpPr>
          <p:cNvPr id="3" name="Date Placeholder 2"/>
          <p:cNvSpPr>
            <a:spLocks noGrp="1"/>
          </p:cNvSpPr>
          <p:nvPr>
            <p:ph type="dt" sz="quarter" idx="1"/>
          </p:nvPr>
        </p:nvSpPr>
        <p:spPr>
          <a:xfrm>
            <a:off x="5266122" y="1"/>
            <a:ext cx="4028158" cy="350641"/>
          </a:xfrm>
          <a:prstGeom prst="rect">
            <a:avLst/>
          </a:prstGeom>
        </p:spPr>
        <p:txBody>
          <a:bodyPr vert="horz" lIns="92107" tIns="46052" rIns="92107" bIns="46052" rtlCol="0"/>
          <a:lstStyle>
            <a:lvl1pPr algn="r">
              <a:defRPr sz="1200"/>
            </a:lvl1pPr>
          </a:lstStyle>
          <a:p>
            <a:fld id="{DB73199D-4D0C-458E-A8A8-B81DE56C3D42}" type="datetimeFigureOut">
              <a:rPr lang="en-US" smtClean="0"/>
              <a:pPr/>
              <a:t>1/10/2022</a:t>
            </a:fld>
            <a:endParaRPr lang="en-US"/>
          </a:p>
        </p:txBody>
      </p:sp>
      <p:sp>
        <p:nvSpPr>
          <p:cNvPr id="4" name="Footer Placeholder 3"/>
          <p:cNvSpPr>
            <a:spLocks noGrp="1"/>
          </p:cNvSpPr>
          <p:nvPr>
            <p:ph type="ftr" sz="quarter" idx="2"/>
          </p:nvPr>
        </p:nvSpPr>
        <p:spPr>
          <a:xfrm>
            <a:off x="3" y="6658554"/>
            <a:ext cx="4028158" cy="350641"/>
          </a:xfrm>
          <a:prstGeom prst="rect">
            <a:avLst/>
          </a:prstGeom>
        </p:spPr>
        <p:txBody>
          <a:bodyPr vert="horz" lIns="92107" tIns="46052" rIns="92107" bIns="46052" rtlCol="0" anchor="b"/>
          <a:lstStyle>
            <a:lvl1pPr algn="l">
              <a:defRPr sz="1200"/>
            </a:lvl1pPr>
          </a:lstStyle>
          <a:p>
            <a:endParaRPr lang="en-US"/>
          </a:p>
        </p:txBody>
      </p:sp>
      <p:sp>
        <p:nvSpPr>
          <p:cNvPr id="5" name="Slide Number Placeholder 4"/>
          <p:cNvSpPr>
            <a:spLocks noGrp="1"/>
          </p:cNvSpPr>
          <p:nvPr>
            <p:ph type="sldNum" sz="quarter" idx="3"/>
          </p:nvPr>
        </p:nvSpPr>
        <p:spPr>
          <a:xfrm>
            <a:off x="5266122" y="6658554"/>
            <a:ext cx="4028158" cy="350641"/>
          </a:xfrm>
          <a:prstGeom prst="rect">
            <a:avLst/>
          </a:prstGeom>
        </p:spPr>
        <p:txBody>
          <a:bodyPr vert="horz" lIns="92107" tIns="46052" rIns="92107" bIns="46052" rtlCol="0" anchor="b"/>
          <a:lstStyle>
            <a:lvl1pPr algn="r">
              <a:defRPr sz="1200"/>
            </a:lvl1pPr>
          </a:lstStyle>
          <a:p>
            <a:fld id="{DF29054F-5EE3-4F05-B6A8-BFF85D74D3F3}" type="slidenum">
              <a:rPr lang="en-US" smtClean="0"/>
              <a:pPr/>
              <a:t>‹#›</a:t>
            </a:fld>
            <a:endParaRPr lang="en-US"/>
          </a:p>
        </p:txBody>
      </p:sp>
    </p:spTree>
    <p:extLst>
      <p:ext uri="{BB962C8B-B14F-4D97-AF65-F5344CB8AC3E}">
        <p14:creationId xmlns:p14="http://schemas.microsoft.com/office/powerpoint/2010/main" val="320311019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hdr" sz="quarter"/>
          </p:nvPr>
        </p:nvSpPr>
        <p:spPr bwMode="auto">
          <a:xfrm>
            <a:off x="3" y="1"/>
            <a:ext cx="4028843" cy="350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59" tIns="46579" rIns="93159" bIns="46579" numCol="1" anchor="t" anchorCtr="0" compatLnSpc="1">
            <a:prstTxWarp prst="textNoShape">
              <a:avLst/>
            </a:prstTxWarp>
          </a:bodyPr>
          <a:lstStyle>
            <a:lvl1pPr defTabSz="931766">
              <a:defRPr sz="1200">
                <a:latin typeface="Arial" charset="0"/>
                <a:cs typeface="+mn-cs"/>
              </a:defRPr>
            </a:lvl1pPr>
          </a:lstStyle>
          <a:p>
            <a:pPr>
              <a:defRPr/>
            </a:pPr>
            <a:endParaRPr lang="en-US"/>
          </a:p>
        </p:txBody>
      </p:sp>
      <p:sp>
        <p:nvSpPr>
          <p:cNvPr id="10243" name="Rectangle 3"/>
          <p:cNvSpPr>
            <a:spLocks noGrp="1" noChangeArrowheads="1"/>
          </p:cNvSpPr>
          <p:nvPr>
            <p:ph type="dt" idx="1"/>
          </p:nvPr>
        </p:nvSpPr>
        <p:spPr bwMode="auto">
          <a:xfrm>
            <a:off x="5265544" y="1"/>
            <a:ext cx="4028843" cy="350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59" tIns="46579" rIns="93159" bIns="46579" numCol="1" anchor="t" anchorCtr="0" compatLnSpc="1">
            <a:prstTxWarp prst="textNoShape">
              <a:avLst/>
            </a:prstTxWarp>
          </a:bodyPr>
          <a:lstStyle>
            <a:lvl1pPr algn="r" defTabSz="931766">
              <a:defRPr sz="1200">
                <a:latin typeface="Arial" charset="0"/>
                <a:cs typeface="+mn-cs"/>
              </a:defRPr>
            </a:lvl1pPr>
          </a:lstStyle>
          <a:p>
            <a:pPr>
              <a:defRPr/>
            </a:pPr>
            <a:endParaRPr lang="en-US"/>
          </a:p>
        </p:txBody>
      </p:sp>
      <p:sp>
        <p:nvSpPr>
          <p:cNvPr id="39940" name="Rectangle 4"/>
          <p:cNvSpPr>
            <a:spLocks noGrp="1" noRot="1" noChangeAspect="1" noChangeArrowheads="1" noTextEdit="1"/>
          </p:cNvSpPr>
          <p:nvPr>
            <p:ph type="sldImg" idx="2"/>
          </p:nvPr>
        </p:nvSpPr>
        <p:spPr bwMode="auto">
          <a:xfrm>
            <a:off x="2897188" y="527050"/>
            <a:ext cx="3502025" cy="2627313"/>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0245" name="Rectangle 5"/>
          <p:cNvSpPr>
            <a:spLocks noGrp="1" noChangeArrowheads="1"/>
          </p:cNvSpPr>
          <p:nvPr>
            <p:ph type="body" sz="quarter" idx="3"/>
          </p:nvPr>
        </p:nvSpPr>
        <p:spPr bwMode="auto">
          <a:xfrm>
            <a:off x="930049" y="3330173"/>
            <a:ext cx="7436314" cy="31539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59" tIns="46579" rIns="93159" bIns="46579"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0246" name="Rectangle 6"/>
          <p:cNvSpPr>
            <a:spLocks noGrp="1" noChangeArrowheads="1"/>
          </p:cNvSpPr>
          <p:nvPr>
            <p:ph type="ftr" sz="quarter" idx="4"/>
          </p:nvPr>
        </p:nvSpPr>
        <p:spPr bwMode="auto">
          <a:xfrm>
            <a:off x="3" y="6659187"/>
            <a:ext cx="4028843" cy="350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59" tIns="46579" rIns="93159" bIns="46579" numCol="1" anchor="b" anchorCtr="0" compatLnSpc="1">
            <a:prstTxWarp prst="textNoShape">
              <a:avLst/>
            </a:prstTxWarp>
          </a:bodyPr>
          <a:lstStyle>
            <a:lvl1pPr defTabSz="931766">
              <a:defRPr sz="1200">
                <a:latin typeface="Arial" charset="0"/>
                <a:cs typeface="+mn-cs"/>
              </a:defRPr>
            </a:lvl1pPr>
          </a:lstStyle>
          <a:p>
            <a:pPr>
              <a:defRPr/>
            </a:pPr>
            <a:endParaRPr lang="en-US"/>
          </a:p>
        </p:txBody>
      </p:sp>
      <p:sp>
        <p:nvSpPr>
          <p:cNvPr id="10247" name="Rectangle 7"/>
          <p:cNvSpPr>
            <a:spLocks noGrp="1" noChangeArrowheads="1"/>
          </p:cNvSpPr>
          <p:nvPr>
            <p:ph type="sldNum" sz="quarter" idx="5"/>
          </p:nvPr>
        </p:nvSpPr>
        <p:spPr bwMode="auto">
          <a:xfrm>
            <a:off x="5265544" y="6659187"/>
            <a:ext cx="4028843" cy="350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59" tIns="46579" rIns="93159" bIns="46579" numCol="1" anchor="b" anchorCtr="0" compatLnSpc="1">
            <a:prstTxWarp prst="textNoShape">
              <a:avLst/>
            </a:prstTxWarp>
          </a:bodyPr>
          <a:lstStyle>
            <a:lvl1pPr algn="r" defTabSz="931766">
              <a:defRPr sz="1200">
                <a:latin typeface="Arial" charset="0"/>
                <a:cs typeface="+mn-cs"/>
              </a:defRPr>
            </a:lvl1pPr>
          </a:lstStyle>
          <a:p>
            <a:pPr>
              <a:defRPr/>
            </a:pPr>
            <a:fld id="{AFCAB930-EC03-4AFA-9C09-49DD24255A27}" type="slidenum">
              <a:rPr lang="en-US"/>
              <a:pPr>
                <a:defRPr/>
              </a:pPr>
              <a:t>‹#›</a:t>
            </a:fld>
            <a:endParaRPr lang="en-US"/>
          </a:p>
        </p:txBody>
      </p:sp>
    </p:spTree>
    <p:extLst>
      <p:ext uri="{BB962C8B-B14F-4D97-AF65-F5344CB8AC3E}">
        <p14:creationId xmlns:p14="http://schemas.microsoft.com/office/powerpoint/2010/main" val="357222796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r>
              <a:rPr lang="en-US"/>
              <a:t>EEP   Lecture 2</a:t>
            </a:r>
          </a:p>
        </p:txBody>
      </p:sp>
      <p:sp>
        <p:nvSpPr>
          <p:cNvPr id="5" name="Rectangle 5"/>
          <p:cNvSpPr>
            <a:spLocks noGrp="1" noChangeArrowheads="1"/>
          </p:cNvSpPr>
          <p:nvPr>
            <p:ph type="ftr" sz="quarter" idx="11"/>
          </p:nvPr>
        </p:nvSpPr>
        <p:spPr>
          <a:ln/>
        </p:spPr>
        <p:txBody>
          <a:bodyPr/>
          <a:lstStyle>
            <a:lvl1pPr>
              <a:defRPr/>
            </a:lvl1pPr>
          </a:lstStyle>
          <a:p>
            <a:pPr>
              <a:defRPr/>
            </a:pPr>
            <a:r>
              <a:rPr lang="en-US"/>
              <a:t>Professor Bowman ©2014</a:t>
            </a:r>
          </a:p>
        </p:txBody>
      </p:sp>
      <p:sp>
        <p:nvSpPr>
          <p:cNvPr id="6" name="Rectangle 6"/>
          <p:cNvSpPr>
            <a:spLocks noGrp="1" noChangeArrowheads="1"/>
          </p:cNvSpPr>
          <p:nvPr>
            <p:ph type="sldNum" sz="quarter" idx="12"/>
          </p:nvPr>
        </p:nvSpPr>
        <p:spPr>
          <a:ln/>
        </p:spPr>
        <p:txBody>
          <a:bodyPr/>
          <a:lstStyle>
            <a:lvl1pPr>
              <a:defRPr/>
            </a:lvl1pPr>
          </a:lstStyle>
          <a:p>
            <a:pPr>
              <a:defRPr/>
            </a:pPr>
            <a:fld id="{CF582505-A480-405D-A72F-CAB83744B824}" type="slidenum">
              <a:rPr lang="en-US"/>
              <a:pPr>
                <a:defRPr/>
              </a:pPr>
              <a:t>‹#›</a:t>
            </a:fld>
            <a:endParaRPr lang="en-US"/>
          </a:p>
        </p:txBody>
      </p:sp>
    </p:spTree>
    <p:extLst>
      <p:ext uri="{BB962C8B-B14F-4D97-AF65-F5344CB8AC3E}">
        <p14:creationId xmlns:p14="http://schemas.microsoft.com/office/powerpoint/2010/main" val="25735672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r>
              <a:rPr lang="en-US"/>
              <a:t>EEP   Lecture 2</a:t>
            </a:r>
          </a:p>
        </p:txBody>
      </p:sp>
      <p:sp>
        <p:nvSpPr>
          <p:cNvPr id="5" name="Rectangle 5"/>
          <p:cNvSpPr>
            <a:spLocks noGrp="1" noChangeArrowheads="1"/>
          </p:cNvSpPr>
          <p:nvPr>
            <p:ph type="ftr" sz="quarter" idx="11"/>
          </p:nvPr>
        </p:nvSpPr>
        <p:spPr>
          <a:ln/>
        </p:spPr>
        <p:txBody>
          <a:bodyPr/>
          <a:lstStyle>
            <a:lvl1pPr>
              <a:defRPr/>
            </a:lvl1pPr>
          </a:lstStyle>
          <a:p>
            <a:pPr>
              <a:defRPr/>
            </a:pPr>
            <a:r>
              <a:rPr lang="en-US"/>
              <a:t>Professor Bowman ©2014</a:t>
            </a:r>
          </a:p>
        </p:txBody>
      </p:sp>
      <p:sp>
        <p:nvSpPr>
          <p:cNvPr id="6" name="Rectangle 6"/>
          <p:cNvSpPr>
            <a:spLocks noGrp="1" noChangeArrowheads="1"/>
          </p:cNvSpPr>
          <p:nvPr>
            <p:ph type="sldNum" sz="quarter" idx="12"/>
          </p:nvPr>
        </p:nvSpPr>
        <p:spPr>
          <a:ln/>
        </p:spPr>
        <p:txBody>
          <a:bodyPr/>
          <a:lstStyle>
            <a:lvl1pPr>
              <a:defRPr/>
            </a:lvl1pPr>
          </a:lstStyle>
          <a:p>
            <a:pPr>
              <a:defRPr/>
            </a:pPr>
            <a:fld id="{C5790943-6E06-4F8A-A8D0-F94C465B70D5}" type="slidenum">
              <a:rPr lang="en-US"/>
              <a:pPr>
                <a:defRPr/>
              </a:pPr>
              <a:t>‹#›</a:t>
            </a:fld>
            <a:endParaRPr lang="en-US"/>
          </a:p>
        </p:txBody>
      </p:sp>
    </p:spTree>
    <p:extLst>
      <p:ext uri="{BB962C8B-B14F-4D97-AF65-F5344CB8AC3E}">
        <p14:creationId xmlns:p14="http://schemas.microsoft.com/office/powerpoint/2010/main" val="41617768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r>
              <a:rPr lang="en-US"/>
              <a:t>EEP   Lecture 2</a:t>
            </a:r>
          </a:p>
        </p:txBody>
      </p:sp>
      <p:sp>
        <p:nvSpPr>
          <p:cNvPr id="5" name="Rectangle 5"/>
          <p:cNvSpPr>
            <a:spLocks noGrp="1" noChangeArrowheads="1"/>
          </p:cNvSpPr>
          <p:nvPr>
            <p:ph type="ftr" sz="quarter" idx="11"/>
          </p:nvPr>
        </p:nvSpPr>
        <p:spPr>
          <a:ln/>
        </p:spPr>
        <p:txBody>
          <a:bodyPr/>
          <a:lstStyle>
            <a:lvl1pPr>
              <a:defRPr/>
            </a:lvl1pPr>
          </a:lstStyle>
          <a:p>
            <a:pPr>
              <a:defRPr/>
            </a:pPr>
            <a:r>
              <a:rPr lang="en-US"/>
              <a:t>Professor Bowman ©2014</a:t>
            </a:r>
          </a:p>
        </p:txBody>
      </p:sp>
      <p:sp>
        <p:nvSpPr>
          <p:cNvPr id="6" name="Rectangle 6"/>
          <p:cNvSpPr>
            <a:spLocks noGrp="1" noChangeArrowheads="1"/>
          </p:cNvSpPr>
          <p:nvPr>
            <p:ph type="sldNum" sz="quarter" idx="12"/>
          </p:nvPr>
        </p:nvSpPr>
        <p:spPr>
          <a:ln/>
        </p:spPr>
        <p:txBody>
          <a:bodyPr/>
          <a:lstStyle>
            <a:lvl1pPr>
              <a:defRPr/>
            </a:lvl1pPr>
          </a:lstStyle>
          <a:p>
            <a:pPr>
              <a:defRPr/>
            </a:pPr>
            <a:fld id="{850558C6-DFB5-4E2C-BB10-4B41C5BC18B3}" type="slidenum">
              <a:rPr lang="en-US"/>
              <a:pPr>
                <a:defRPr/>
              </a:pPr>
              <a:t>‹#›</a:t>
            </a:fld>
            <a:endParaRPr lang="en-US"/>
          </a:p>
        </p:txBody>
      </p:sp>
    </p:spTree>
    <p:extLst>
      <p:ext uri="{BB962C8B-B14F-4D97-AF65-F5344CB8AC3E}">
        <p14:creationId xmlns:p14="http://schemas.microsoft.com/office/powerpoint/2010/main" val="11281508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r>
              <a:rPr lang="en-US"/>
              <a:t>EEP   Lecture 2</a:t>
            </a:r>
          </a:p>
        </p:txBody>
      </p:sp>
      <p:sp>
        <p:nvSpPr>
          <p:cNvPr id="6" name="Rectangle 5"/>
          <p:cNvSpPr>
            <a:spLocks noGrp="1" noChangeArrowheads="1"/>
          </p:cNvSpPr>
          <p:nvPr>
            <p:ph type="ftr" sz="quarter" idx="11"/>
          </p:nvPr>
        </p:nvSpPr>
        <p:spPr>
          <a:ln/>
        </p:spPr>
        <p:txBody>
          <a:bodyPr/>
          <a:lstStyle>
            <a:lvl1pPr>
              <a:defRPr/>
            </a:lvl1pPr>
          </a:lstStyle>
          <a:p>
            <a:pPr>
              <a:defRPr/>
            </a:pPr>
            <a:r>
              <a:rPr lang="en-US"/>
              <a:t>Professor Bowman ©2014</a:t>
            </a:r>
          </a:p>
        </p:txBody>
      </p:sp>
      <p:sp>
        <p:nvSpPr>
          <p:cNvPr id="7" name="Rectangle 6"/>
          <p:cNvSpPr>
            <a:spLocks noGrp="1" noChangeArrowheads="1"/>
          </p:cNvSpPr>
          <p:nvPr>
            <p:ph type="sldNum" sz="quarter" idx="12"/>
          </p:nvPr>
        </p:nvSpPr>
        <p:spPr>
          <a:ln/>
        </p:spPr>
        <p:txBody>
          <a:bodyPr/>
          <a:lstStyle>
            <a:lvl1pPr>
              <a:defRPr/>
            </a:lvl1pPr>
          </a:lstStyle>
          <a:p>
            <a:pPr>
              <a:defRPr/>
            </a:pPr>
            <a:fld id="{96269006-CB32-4B0A-A950-61D52EFC2DFE}" type="slidenum">
              <a:rPr lang="en-US"/>
              <a:pPr>
                <a:defRPr/>
              </a:pPr>
              <a:t>‹#›</a:t>
            </a:fld>
            <a:endParaRPr lang="en-US"/>
          </a:p>
        </p:txBody>
      </p:sp>
    </p:spTree>
    <p:extLst>
      <p:ext uri="{BB962C8B-B14F-4D97-AF65-F5344CB8AC3E}">
        <p14:creationId xmlns:p14="http://schemas.microsoft.com/office/powerpoint/2010/main" val="2783525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r>
              <a:rPr lang="en-US"/>
              <a:t>EEP   Lecture 2</a:t>
            </a:r>
          </a:p>
        </p:txBody>
      </p:sp>
      <p:sp>
        <p:nvSpPr>
          <p:cNvPr id="8" name="Rectangle 5"/>
          <p:cNvSpPr>
            <a:spLocks noGrp="1" noChangeArrowheads="1"/>
          </p:cNvSpPr>
          <p:nvPr>
            <p:ph type="ftr" sz="quarter" idx="11"/>
          </p:nvPr>
        </p:nvSpPr>
        <p:spPr>
          <a:ln/>
        </p:spPr>
        <p:txBody>
          <a:bodyPr/>
          <a:lstStyle>
            <a:lvl1pPr>
              <a:defRPr/>
            </a:lvl1pPr>
          </a:lstStyle>
          <a:p>
            <a:pPr>
              <a:defRPr/>
            </a:pPr>
            <a:r>
              <a:rPr lang="en-US"/>
              <a:t>Professor Bowman ©2014</a:t>
            </a:r>
          </a:p>
        </p:txBody>
      </p:sp>
      <p:sp>
        <p:nvSpPr>
          <p:cNvPr id="9" name="Rectangle 6"/>
          <p:cNvSpPr>
            <a:spLocks noGrp="1" noChangeArrowheads="1"/>
          </p:cNvSpPr>
          <p:nvPr>
            <p:ph type="sldNum" sz="quarter" idx="12"/>
          </p:nvPr>
        </p:nvSpPr>
        <p:spPr>
          <a:ln/>
        </p:spPr>
        <p:txBody>
          <a:bodyPr/>
          <a:lstStyle>
            <a:lvl1pPr>
              <a:defRPr/>
            </a:lvl1pPr>
          </a:lstStyle>
          <a:p>
            <a:pPr>
              <a:defRPr/>
            </a:pPr>
            <a:fld id="{73A59F99-7F03-443A-B9B7-98E78A0467BD}" type="slidenum">
              <a:rPr lang="en-US"/>
              <a:pPr>
                <a:defRPr/>
              </a:pPr>
              <a:t>‹#›</a:t>
            </a:fld>
            <a:endParaRPr lang="en-US"/>
          </a:p>
        </p:txBody>
      </p:sp>
    </p:spTree>
    <p:extLst>
      <p:ext uri="{BB962C8B-B14F-4D97-AF65-F5344CB8AC3E}">
        <p14:creationId xmlns:p14="http://schemas.microsoft.com/office/powerpoint/2010/main" val="21264191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xfrm>
            <a:off x="457200" y="6245225"/>
            <a:ext cx="2438400" cy="476250"/>
          </a:xfrm>
        </p:spPr>
        <p:txBody>
          <a:bodyPr/>
          <a:lstStyle>
            <a:lvl1pPr>
              <a:defRPr/>
            </a:lvl1pPr>
          </a:lstStyle>
          <a:p>
            <a:pPr>
              <a:defRPr/>
            </a:pPr>
            <a:r>
              <a:rPr lang="en-US"/>
              <a:t>EEP   Lecture 2</a:t>
            </a:r>
            <a:endParaRPr lang="en-US" dirty="0"/>
          </a:p>
        </p:txBody>
      </p:sp>
      <p:sp>
        <p:nvSpPr>
          <p:cNvPr id="4" name="Rectangle 5"/>
          <p:cNvSpPr>
            <a:spLocks noGrp="1" noChangeArrowheads="1"/>
          </p:cNvSpPr>
          <p:nvPr>
            <p:ph type="ftr" sz="quarter" idx="11"/>
          </p:nvPr>
        </p:nvSpPr>
        <p:spPr/>
        <p:txBody>
          <a:bodyPr/>
          <a:lstStyle>
            <a:lvl1pPr>
              <a:defRPr/>
            </a:lvl1pPr>
          </a:lstStyle>
          <a:p>
            <a:pPr>
              <a:defRPr/>
            </a:pPr>
            <a:r>
              <a:rPr lang="en-US"/>
              <a:t>Professor Bowman ©2014</a:t>
            </a:r>
          </a:p>
        </p:txBody>
      </p:sp>
      <p:sp>
        <p:nvSpPr>
          <p:cNvPr id="5" name="Rectangle 6"/>
          <p:cNvSpPr>
            <a:spLocks noGrp="1" noChangeArrowheads="1"/>
          </p:cNvSpPr>
          <p:nvPr>
            <p:ph type="sldNum" sz="quarter" idx="12"/>
          </p:nvPr>
        </p:nvSpPr>
        <p:spPr/>
        <p:txBody>
          <a:bodyPr/>
          <a:lstStyle>
            <a:lvl1pPr>
              <a:defRPr/>
            </a:lvl1pPr>
          </a:lstStyle>
          <a:p>
            <a:pPr>
              <a:defRPr/>
            </a:pPr>
            <a:fld id="{6714B359-1769-41BF-803D-D909D4126168}" type="slidenum">
              <a:rPr lang="en-US"/>
              <a:pPr>
                <a:defRPr/>
              </a:pPr>
              <a:t>‹#›</a:t>
            </a:fld>
            <a:endParaRPr lang="en-US"/>
          </a:p>
        </p:txBody>
      </p:sp>
    </p:spTree>
    <p:extLst>
      <p:ext uri="{BB962C8B-B14F-4D97-AF65-F5344CB8AC3E}">
        <p14:creationId xmlns:p14="http://schemas.microsoft.com/office/powerpoint/2010/main" val="18292268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r>
              <a:rPr lang="en-US"/>
              <a:t>EEP   Lecture 2</a:t>
            </a:r>
          </a:p>
        </p:txBody>
      </p:sp>
      <p:sp>
        <p:nvSpPr>
          <p:cNvPr id="3" name="Rectangle 5"/>
          <p:cNvSpPr>
            <a:spLocks noGrp="1" noChangeArrowheads="1"/>
          </p:cNvSpPr>
          <p:nvPr>
            <p:ph type="ftr" sz="quarter" idx="11"/>
          </p:nvPr>
        </p:nvSpPr>
        <p:spPr>
          <a:ln/>
        </p:spPr>
        <p:txBody>
          <a:bodyPr/>
          <a:lstStyle>
            <a:lvl1pPr>
              <a:defRPr/>
            </a:lvl1pPr>
          </a:lstStyle>
          <a:p>
            <a:pPr>
              <a:defRPr/>
            </a:pPr>
            <a:r>
              <a:rPr lang="en-US"/>
              <a:t>Professor Bowman ©2014</a:t>
            </a:r>
          </a:p>
        </p:txBody>
      </p:sp>
      <p:sp>
        <p:nvSpPr>
          <p:cNvPr id="4" name="Rectangle 6"/>
          <p:cNvSpPr>
            <a:spLocks noGrp="1" noChangeArrowheads="1"/>
          </p:cNvSpPr>
          <p:nvPr>
            <p:ph type="sldNum" sz="quarter" idx="12"/>
          </p:nvPr>
        </p:nvSpPr>
        <p:spPr>
          <a:ln/>
        </p:spPr>
        <p:txBody>
          <a:bodyPr/>
          <a:lstStyle>
            <a:lvl1pPr>
              <a:defRPr/>
            </a:lvl1pPr>
          </a:lstStyle>
          <a:p>
            <a:pPr>
              <a:defRPr/>
            </a:pPr>
            <a:fld id="{C9BB4AF6-F84B-4F2A-8947-241D5EE26B36}" type="slidenum">
              <a:rPr lang="en-US"/>
              <a:pPr>
                <a:defRPr/>
              </a:pPr>
              <a:t>‹#›</a:t>
            </a:fld>
            <a:endParaRPr lang="en-US"/>
          </a:p>
        </p:txBody>
      </p:sp>
    </p:spTree>
    <p:extLst>
      <p:ext uri="{BB962C8B-B14F-4D97-AF65-F5344CB8AC3E}">
        <p14:creationId xmlns:p14="http://schemas.microsoft.com/office/powerpoint/2010/main" val="38803884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r>
              <a:rPr lang="en-US"/>
              <a:t>EEP   Lecture 2</a:t>
            </a:r>
          </a:p>
        </p:txBody>
      </p:sp>
      <p:sp>
        <p:nvSpPr>
          <p:cNvPr id="6" name="Rectangle 5"/>
          <p:cNvSpPr>
            <a:spLocks noGrp="1" noChangeArrowheads="1"/>
          </p:cNvSpPr>
          <p:nvPr>
            <p:ph type="ftr" sz="quarter" idx="11"/>
          </p:nvPr>
        </p:nvSpPr>
        <p:spPr>
          <a:ln/>
        </p:spPr>
        <p:txBody>
          <a:bodyPr/>
          <a:lstStyle>
            <a:lvl1pPr>
              <a:defRPr/>
            </a:lvl1pPr>
          </a:lstStyle>
          <a:p>
            <a:pPr>
              <a:defRPr/>
            </a:pPr>
            <a:r>
              <a:rPr lang="en-US"/>
              <a:t>Professor Bowman ©2014</a:t>
            </a:r>
          </a:p>
        </p:txBody>
      </p:sp>
      <p:sp>
        <p:nvSpPr>
          <p:cNvPr id="7" name="Rectangle 6"/>
          <p:cNvSpPr>
            <a:spLocks noGrp="1" noChangeArrowheads="1"/>
          </p:cNvSpPr>
          <p:nvPr>
            <p:ph type="sldNum" sz="quarter" idx="12"/>
          </p:nvPr>
        </p:nvSpPr>
        <p:spPr>
          <a:ln/>
        </p:spPr>
        <p:txBody>
          <a:bodyPr/>
          <a:lstStyle>
            <a:lvl1pPr>
              <a:defRPr/>
            </a:lvl1pPr>
          </a:lstStyle>
          <a:p>
            <a:pPr>
              <a:defRPr/>
            </a:pPr>
            <a:fld id="{A1409E7B-69DA-4D4F-A887-5512443CD625}" type="slidenum">
              <a:rPr lang="en-US"/>
              <a:pPr>
                <a:defRPr/>
              </a:pPr>
              <a:t>‹#›</a:t>
            </a:fld>
            <a:endParaRPr lang="en-US"/>
          </a:p>
        </p:txBody>
      </p:sp>
    </p:spTree>
    <p:extLst>
      <p:ext uri="{BB962C8B-B14F-4D97-AF65-F5344CB8AC3E}">
        <p14:creationId xmlns:p14="http://schemas.microsoft.com/office/powerpoint/2010/main" val="11314732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r>
              <a:rPr lang="en-US"/>
              <a:t>EEP   Lecture 2</a:t>
            </a:r>
          </a:p>
        </p:txBody>
      </p:sp>
      <p:sp>
        <p:nvSpPr>
          <p:cNvPr id="6" name="Rectangle 5"/>
          <p:cNvSpPr>
            <a:spLocks noGrp="1" noChangeArrowheads="1"/>
          </p:cNvSpPr>
          <p:nvPr>
            <p:ph type="ftr" sz="quarter" idx="11"/>
          </p:nvPr>
        </p:nvSpPr>
        <p:spPr>
          <a:ln/>
        </p:spPr>
        <p:txBody>
          <a:bodyPr/>
          <a:lstStyle>
            <a:lvl1pPr>
              <a:defRPr/>
            </a:lvl1pPr>
          </a:lstStyle>
          <a:p>
            <a:pPr>
              <a:defRPr/>
            </a:pPr>
            <a:r>
              <a:rPr lang="en-US"/>
              <a:t>Professor Bowman ©2014</a:t>
            </a:r>
          </a:p>
        </p:txBody>
      </p:sp>
      <p:sp>
        <p:nvSpPr>
          <p:cNvPr id="7" name="Rectangle 6"/>
          <p:cNvSpPr>
            <a:spLocks noGrp="1" noChangeArrowheads="1"/>
          </p:cNvSpPr>
          <p:nvPr>
            <p:ph type="sldNum" sz="quarter" idx="12"/>
          </p:nvPr>
        </p:nvSpPr>
        <p:spPr>
          <a:ln/>
        </p:spPr>
        <p:txBody>
          <a:bodyPr/>
          <a:lstStyle>
            <a:lvl1pPr>
              <a:defRPr/>
            </a:lvl1pPr>
          </a:lstStyle>
          <a:p>
            <a:pPr>
              <a:defRPr/>
            </a:pPr>
            <a:fld id="{D171A7D0-8687-4743-8045-645E3B34BD39}" type="slidenum">
              <a:rPr lang="en-US"/>
              <a:pPr>
                <a:defRPr/>
              </a:pPr>
              <a:t>‹#›</a:t>
            </a:fld>
            <a:endParaRPr lang="en-US"/>
          </a:p>
        </p:txBody>
      </p:sp>
    </p:spTree>
    <p:extLst>
      <p:ext uri="{BB962C8B-B14F-4D97-AF65-F5344CB8AC3E}">
        <p14:creationId xmlns:p14="http://schemas.microsoft.com/office/powerpoint/2010/main" val="40312851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r>
              <a:rPr lang="en-US"/>
              <a:t>EEP   Lecture 2</a:t>
            </a:r>
          </a:p>
        </p:txBody>
      </p:sp>
      <p:sp>
        <p:nvSpPr>
          <p:cNvPr id="5" name="Rectangle 5"/>
          <p:cNvSpPr>
            <a:spLocks noGrp="1" noChangeArrowheads="1"/>
          </p:cNvSpPr>
          <p:nvPr>
            <p:ph type="ftr" sz="quarter" idx="11"/>
          </p:nvPr>
        </p:nvSpPr>
        <p:spPr>
          <a:ln/>
        </p:spPr>
        <p:txBody>
          <a:bodyPr/>
          <a:lstStyle>
            <a:lvl1pPr>
              <a:defRPr/>
            </a:lvl1pPr>
          </a:lstStyle>
          <a:p>
            <a:pPr>
              <a:defRPr/>
            </a:pPr>
            <a:r>
              <a:rPr lang="en-US"/>
              <a:t>Professor Bowman ©2014</a:t>
            </a:r>
          </a:p>
        </p:txBody>
      </p:sp>
      <p:sp>
        <p:nvSpPr>
          <p:cNvPr id="6" name="Rectangle 6"/>
          <p:cNvSpPr>
            <a:spLocks noGrp="1" noChangeArrowheads="1"/>
          </p:cNvSpPr>
          <p:nvPr>
            <p:ph type="sldNum" sz="quarter" idx="12"/>
          </p:nvPr>
        </p:nvSpPr>
        <p:spPr>
          <a:ln/>
        </p:spPr>
        <p:txBody>
          <a:bodyPr/>
          <a:lstStyle>
            <a:lvl1pPr>
              <a:defRPr/>
            </a:lvl1pPr>
          </a:lstStyle>
          <a:p>
            <a:pPr>
              <a:defRPr/>
            </a:pPr>
            <a:fld id="{4532E153-B4C0-40A7-9BE3-07BD904857FB}" type="slidenum">
              <a:rPr lang="en-US"/>
              <a:pPr>
                <a:defRPr/>
              </a:pPr>
              <a:t>‹#›</a:t>
            </a:fld>
            <a:endParaRPr lang="en-US"/>
          </a:p>
        </p:txBody>
      </p:sp>
    </p:spTree>
    <p:extLst>
      <p:ext uri="{BB962C8B-B14F-4D97-AF65-F5344CB8AC3E}">
        <p14:creationId xmlns:p14="http://schemas.microsoft.com/office/powerpoint/2010/main" val="14402235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r>
              <a:rPr lang="en-US"/>
              <a:t>EEP   Lecture 2</a:t>
            </a:r>
          </a:p>
        </p:txBody>
      </p:sp>
      <p:sp>
        <p:nvSpPr>
          <p:cNvPr id="5" name="Rectangle 5"/>
          <p:cNvSpPr>
            <a:spLocks noGrp="1" noChangeArrowheads="1"/>
          </p:cNvSpPr>
          <p:nvPr>
            <p:ph type="ftr" sz="quarter" idx="11"/>
          </p:nvPr>
        </p:nvSpPr>
        <p:spPr>
          <a:ln/>
        </p:spPr>
        <p:txBody>
          <a:bodyPr/>
          <a:lstStyle>
            <a:lvl1pPr>
              <a:defRPr/>
            </a:lvl1pPr>
          </a:lstStyle>
          <a:p>
            <a:pPr>
              <a:defRPr/>
            </a:pPr>
            <a:r>
              <a:rPr lang="en-US"/>
              <a:t>Professor Bowman ©2014</a:t>
            </a:r>
          </a:p>
        </p:txBody>
      </p:sp>
      <p:sp>
        <p:nvSpPr>
          <p:cNvPr id="6" name="Rectangle 6"/>
          <p:cNvSpPr>
            <a:spLocks noGrp="1" noChangeArrowheads="1"/>
          </p:cNvSpPr>
          <p:nvPr>
            <p:ph type="sldNum" sz="quarter" idx="12"/>
          </p:nvPr>
        </p:nvSpPr>
        <p:spPr>
          <a:ln/>
        </p:spPr>
        <p:txBody>
          <a:bodyPr/>
          <a:lstStyle>
            <a:lvl1pPr>
              <a:defRPr/>
            </a:lvl1pPr>
          </a:lstStyle>
          <a:p>
            <a:pPr>
              <a:defRPr/>
            </a:pPr>
            <a:fld id="{CD43B2F8-BDF7-411F-9C10-11F5FA6E6B91}" type="slidenum">
              <a:rPr lang="en-US"/>
              <a:pPr>
                <a:defRPr/>
              </a:pPr>
              <a:t>‹#›</a:t>
            </a:fld>
            <a:endParaRPr lang="en-US"/>
          </a:p>
        </p:txBody>
      </p:sp>
    </p:spTree>
    <p:extLst>
      <p:ext uri="{BB962C8B-B14F-4D97-AF65-F5344CB8AC3E}">
        <p14:creationId xmlns:p14="http://schemas.microsoft.com/office/powerpoint/2010/main" val="37911730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r>
              <a:rPr lang="en-US"/>
              <a:t>EEP   Lecture 2</a:t>
            </a:r>
          </a:p>
        </p:txBody>
      </p:sp>
      <p:sp>
        <p:nvSpPr>
          <p:cNvPr id="5" name="Footer Placeholder 4"/>
          <p:cNvSpPr>
            <a:spLocks noGrp="1"/>
          </p:cNvSpPr>
          <p:nvPr>
            <p:ph type="ftr" sz="quarter" idx="11"/>
          </p:nvPr>
        </p:nvSpPr>
        <p:spPr/>
        <p:txBody>
          <a:bodyPr/>
          <a:lstStyle>
            <a:lvl1pPr>
              <a:defRPr/>
            </a:lvl1pPr>
          </a:lstStyle>
          <a:p>
            <a:pPr>
              <a:defRPr/>
            </a:pPr>
            <a:r>
              <a:rPr lang="en-US"/>
              <a:t>Professor Bowman ©2014</a:t>
            </a:r>
          </a:p>
        </p:txBody>
      </p:sp>
      <p:sp>
        <p:nvSpPr>
          <p:cNvPr id="6" name="Slide Number Placeholder 5"/>
          <p:cNvSpPr>
            <a:spLocks noGrp="1"/>
          </p:cNvSpPr>
          <p:nvPr>
            <p:ph type="sldNum" sz="quarter" idx="12"/>
          </p:nvPr>
        </p:nvSpPr>
        <p:spPr/>
        <p:txBody>
          <a:bodyPr/>
          <a:lstStyle>
            <a:lvl1pPr>
              <a:defRPr/>
            </a:lvl1pPr>
          </a:lstStyle>
          <a:p>
            <a:pPr>
              <a:defRPr/>
            </a:pPr>
            <a:fld id="{F023192F-A4C2-410E-8E2B-917857CFF997}" type="slidenum">
              <a:rPr lang="en-US"/>
              <a:pPr>
                <a:defRPr/>
              </a:pPr>
              <a:t>‹#›</a:t>
            </a:fld>
            <a:endParaRPr lang="en-US"/>
          </a:p>
        </p:txBody>
      </p:sp>
    </p:spTree>
    <p:extLst>
      <p:ext uri="{BB962C8B-B14F-4D97-AF65-F5344CB8AC3E}">
        <p14:creationId xmlns:p14="http://schemas.microsoft.com/office/powerpoint/2010/main" val="38539590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r>
              <a:rPr lang="en-US"/>
              <a:t>EEP   Lecture 2</a:t>
            </a:r>
          </a:p>
        </p:txBody>
      </p:sp>
      <p:sp>
        <p:nvSpPr>
          <p:cNvPr id="5" name="Footer Placeholder 4"/>
          <p:cNvSpPr>
            <a:spLocks noGrp="1"/>
          </p:cNvSpPr>
          <p:nvPr>
            <p:ph type="ftr" sz="quarter" idx="11"/>
          </p:nvPr>
        </p:nvSpPr>
        <p:spPr/>
        <p:txBody>
          <a:bodyPr/>
          <a:lstStyle>
            <a:lvl1pPr>
              <a:defRPr/>
            </a:lvl1pPr>
          </a:lstStyle>
          <a:p>
            <a:pPr>
              <a:defRPr/>
            </a:pPr>
            <a:r>
              <a:rPr lang="en-US"/>
              <a:t>Professor Bowman ©2014</a:t>
            </a:r>
          </a:p>
        </p:txBody>
      </p:sp>
      <p:sp>
        <p:nvSpPr>
          <p:cNvPr id="6" name="Slide Number Placeholder 5"/>
          <p:cNvSpPr>
            <a:spLocks noGrp="1"/>
          </p:cNvSpPr>
          <p:nvPr>
            <p:ph type="sldNum" sz="quarter" idx="12"/>
          </p:nvPr>
        </p:nvSpPr>
        <p:spPr/>
        <p:txBody>
          <a:bodyPr/>
          <a:lstStyle>
            <a:lvl1pPr>
              <a:defRPr/>
            </a:lvl1pPr>
          </a:lstStyle>
          <a:p>
            <a:pPr>
              <a:defRPr/>
            </a:pPr>
            <a:fld id="{B4968631-1974-4246-89FC-BC5EB7695260}" type="slidenum">
              <a:rPr lang="en-US"/>
              <a:pPr>
                <a:defRPr/>
              </a:pPr>
              <a:t>‹#›</a:t>
            </a:fld>
            <a:endParaRPr lang="en-US"/>
          </a:p>
        </p:txBody>
      </p:sp>
    </p:spTree>
    <p:extLst>
      <p:ext uri="{BB962C8B-B14F-4D97-AF65-F5344CB8AC3E}">
        <p14:creationId xmlns:p14="http://schemas.microsoft.com/office/powerpoint/2010/main" val="8803444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r>
              <a:rPr lang="en-US"/>
              <a:t>EEP   Lecture 2</a:t>
            </a:r>
          </a:p>
        </p:txBody>
      </p:sp>
      <p:sp>
        <p:nvSpPr>
          <p:cNvPr id="5" name="Footer Placeholder 4"/>
          <p:cNvSpPr>
            <a:spLocks noGrp="1"/>
          </p:cNvSpPr>
          <p:nvPr>
            <p:ph type="ftr" sz="quarter" idx="11"/>
          </p:nvPr>
        </p:nvSpPr>
        <p:spPr/>
        <p:txBody>
          <a:bodyPr/>
          <a:lstStyle>
            <a:lvl1pPr>
              <a:defRPr/>
            </a:lvl1pPr>
          </a:lstStyle>
          <a:p>
            <a:pPr>
              <a:defRPr/>
            </a:pPr>
            <a:r>
              <a:rPr lang="en-US"/>
              <a:t>Professor Bowman ©2014</a:t>
            </a:r>
          </a:p>
        </p:txBody>
      </p:sp>
      <p:sp>
        <p:nvSpPr>
          <p:cNvPr id="6" name="Slide Number Placeholder 5"/>
          <p:cNvSpPr>
            <a:spLocks noGrp="1"/>
          </p:cNvSpPr>
          <p:nvPr>
            <p:ph type="sldNum" sz="quarter" idx="12"/>
          </p:nvPr>
        </p:nvSpPr>
        <p:spPr/>
        <p:txBody>
          <a:bodyPr/>
          <a:lstStyle>
            <a:lvl1pPr>
              <a:defRPr/>
            </a:lvl1pPr>
          </a:lstStyle>
          <a:p>
            <a:pPr>
              <a:defRPr/>
            </a:pPr>
            <a:fld id="{FDC519EF-7B98-497F-9A11-96ECBA5DB048}" type="slidenum">
              <a:rPr lang="en-US"/>
              <a:pPr>
                <a:defRPr/>
              </a:pPr>
              <a:t>‹#›</a:t>
            </a:fld>
            <a:endParaRPr lang="en-US"/>
          </a:p>
        </p:txBody>
      </p:sp>
    </p:spTree>
    <p:extLst>
      <p:ext uri="{BB962C8B-B14F-4D97-AF65-F5344CB8AC3E}">
        <p14:creationId xmlns:p14="http://schemas.microsoft.com/office/powerpoint/2010/main" val="23135049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r>
              <a:rPr lang="en-US"/>
              <a:t>EEP   Lecture 2</a:t>
            </a:r>
          </a:p>
        </p:txBody>
      </p:sp>
      <p:sp>
        <p:nvSpPr>
          <p:cNvPr id="6" name="Footer Placeholder 4"/>
          <p:cNvSpPr>
            <a:spLocks noGrp="1"/>
          </p:cNvSpPr>
          <p:nvPr>
            <p:ph type="ftr" sz="quarter" idx="11"/>
          </p:nvPr>
        </p:nvSpPr>
        <p:spPr/>
        <p:txBody>
          <a:bodyPr/>
          <a:lstStyle>
            <a:lvl1pPr>
              <a:defRPr/>
            </a:lvl1pPr>
          </a:lstStyle>
          <a:p>
            <a:pPr>
              <a:defRPr/>
            </a:pPr>
            <a:r>
              <a:rPr lang="en-US"/>
              <a:t>Professor Bowman ©2014</a:t>
            </a:r>
          </a:p>
        </p:txBody>
      </p:sp>
      <p:sp>
        <p:nvSpPr>
          <p:cNvPr id="7" name="Slide Number Placeholder 5"/>
          <p:cNvSpPr>
            <a:spLocks noGrp="1"/>
          </p:cNvSpPr>
          <p:nvPr>
            <p:ph type="sldNum" sz="quarter" idx="12"/>
          </p:nvPr>
        </p:nvSpPr>
        <p:spPr/>
        <p:txBody>
          <a:bodyPr/>
          <a:lstStyle>
            <a:lvl1pPr>
              <a:defRPr/>
            </a:lvl1pPr>
          </a:lstStyle>
          <a:p>
            <a:pPr>
              <a:defRPr/>
            </a:pPr>
            <a:fld id="{013786D3-26EA-4BFE-8F62-BDD2D7A9BDAD}" type="slidenum">
              <a:rPr lang="en-US"/>
              <a:pPr>
                <a:defRPr/>
              </a:pPr>
              <a:t>‹#›</a:t>
            </a:fld>
            <a:endParaRPr lang="en-US"/>
          </a:p>
        </p:txBody>
      </p:sp>
    </p:spTree>
    <p:extLst>
      <p:ext uri="{BB962C8B-B14F-4D97-AF65-F5344CB8AC3E}">
        <p14:creationId xmlns:p14="http://schemas.microsoft.com/office/powerpoint/2010/main" val="35498765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r>
              <a:rPr lang="en-US"/>
              <a:t>EEP   Lecture 2</a:t>
            </a:r>
          </a:p>
        </p:txBody>
      </p:sp>
      <p:sp>
        <p:nvSpPr>
          <p:cNvPr id="8" name="Footer Placeholder 4"/>
          <p:cNvSpPr>
            <a:spLocks noGrp="1"/>
          </p:cNvSpPr>
          <p:nvPr>
            <p:ph type="ftr" sz="quarter" idx="11"/>
          </p:nvPr>
        </p:nvSpPr>
        <p:spPr/>
        <p:txBody>
          <a:bodyPr/>
          <a:lstStyle>
            <a:lvl1pPr>
              <a:defRPr/>
            </a:lvl1pPr>
          </a:lstStyle>
          <a:p>
            <a:pPr>
              <a:defRPr/>
            </a:pPr>
            <a:r>
              <a:rPr lang="en-US"/>
              <a:t>Professor Bowman ©2014</a:t>
            </a:r>
          </a:p>
        </p:txBody>
      </p:sp>
      <p:sp>
        <p:nvSpPr>
          <p:cNvPr id="9" name="Slide Number Placeholder 5"/>
          <p:cNvSpPr>
            <a:spLocks noGrp="1"/>
          </p:cNvSpPr>
          <p:nvPr>
            <p:ph type="sldNum" sz="quarter" idx="12"/>
          </p:nvPr>
        </p:nvSpPr>
        <p:spPr/>
        <p:txBody>
          <a:bodyPr/>
          <a:lstStyle>
            <a:lvl1pPr>
              <a:defRPr/>
            </a:lvl1pPr>
          </a:lstStyle>
          <a:p>
            <a:pPr>
              <a:defRPr/>
            </a:pPr>
            <a:fld id="{3B00B249-CEE5-4826-B2C2-0540F474BE31}" type="slidenum">
              <a:rPr lang="en-US"/>
              <a:pPr>
                <a:defRPr/>
              </a:pPr>
              <a:t>‹#›</a:t>
            </a:fld>
            <a:endParaRPr lang="en-US"/>
          </a:p>
        </p:txBody>
      </p:sp>
    </p:spTree>
    <p:extLst>
      <p:ext uri="{BB962C8B-B14F-4D97-AF65-F5344CB8AC3E}">
        <p14:creationId xmlns:p14="http://schemas.microsoft.com/office/powerpoint/2010/main" val="29802569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r>
              <a:rPr lang="en-US"/>
              <a:t>EEP   Lecture 2</a:t>
            </a:r>
          </a:p>
        </p:txBody>
      </p:sp>
      <p:sp>
        <p:nvSpPr>
          <p:cNvPr id="4" name="Footer Placeholder 4"/>
          <p:cNvSpPr>
            <a:spLocks noGrp="1"/>
          </p:cNvSpPr>
          <p:nvPr>
            <p:ph type="ftr" sz="quarter" idx="11"/>
          </p:nvPr>
        </p:nvSpPr>
        <p:spPr/>
        <p:txBody>
          <a:bodyPr/>
          <a:lstStyle>
            <a:lvl1pPr>
              <a:defRPr/>
            </a:lvl1pPr>
          </a:lstStyle>
          <a:p>
            <a:pPr>
              <a:defRPr/>
            </a:pPr>
            <a:r>
              <a:rPr lang="en-US"/>
              <a:t>Professor Bowman ©2014</a:t>
            </a:r>
          </a:p>
        </p:txBody>
      </p:sp>
      <p:sp>
        <p:nvSpPr>
          <p:cNvPr id="5" name="Slide Number Placeholder 5"/>
          <p:cNvSpPr>
            <a:spLocks noGrp="1"/>
          </p:cNvSpPr>
          <p:nvPr>
            <p:ph type="sldNum" sz="quarter" idx="12"/>
          </p:nvPr>
        </p:nvSpPr>
        <p:spPr/>
        <p:txBody>
          <a:bodyPr/>
          <a:lstStyle>
            <a:lvl1pPr>
              <a:defRPr/>
            </a:lvl1pPr>
          </a:lstStyle>
          <a:p>
            <a:pPr>
              <a:defRPr/>
            </a:pPr>
            <a:fld id="{9EE22394-D5B9-440C-83E6-3606C4939D31}" type="slidenum">
              <a:rPr lang="en-US"/>
              <a:pPr>
                <a:defRPr/>
              </a:pPr>
              <a:t>‹#›</a:t>
            </a:fld>
            <a:endParaRPr lang="en-US"/>
          </a:p>
        </p:txBody>
      </p:sp>
    </p:spTree>
    <p:extLst>
      <p:ext uri="{BB962C8B-B14F-4D97-AF65-F5344CB8AC3E}">
        <p14:creationId xmlns:p14="http://schemas.microsoft.com/office/powerpoint/2010/main" val="173675881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r>
              <a:rPr lang="en-US"/>
              <a:t>EEP   Lecture 2</a:t>
            </a:r>
          </a:p>
        </p:txBody>
      </p:sp>
      <p:sp>
        <p:nvSpPr>
          <p:cNvPr id="3" name="Footer Placeholder 4"/>
          <p:cNvSpPr>
            <a:spLocks noGrp="1"/>
          </p:cNvSpPr>
          <p:nvPr>
            <p:ph type="ftr" sz="quarter" idx="11"/>
          </p:nvPr>
        </p:nvSpPr>
        <p:spPr/>
        <p:txBody>
          <a:bodyPr/>
          <a:lstStyle>
            <a:lvl1pPr>
              <a:defRPr/>
            </a:lvl1pPr>
          </a:lstStyle>
          <a:p>
            <a:pPr>
              <a:defRPr/>
            </a:pPr>
            <a:r>
              <a:rPr lang="en-US"/>
              <a:t>Professor Bowman ©2014</a:t>
            </a:r>
          </a:p>
        </p:txBody>
      </p:sp>
      <p:sp>
        <p:nvSpPr>
          <p:cNvPr id="4" name="Slide Number Placeholder 5"/>
          <p:cNvSpPr>
            <a:spLocks noGrp="1"/>
          </p:cNvSpPr>
          <p:nvPr>
            <p:ph type="sldNum" sz="quarter" idx="12"/>
          </p:nvPr>
        </p:nvSpPr>
        <p:spPr/>
        <p:txBody>
          <a:bodyPr/>
          <a:lstStyle>
            <a:lvl1pPr>
              <a:defRPr/>
            </a:lvl1pPr>
          </a:lstStyle>
          <a:p>
            <a:pPr>
              <a:defRPr/>
            </a:pPr>
            <a:fld id="{F6DF298B-97CF-4EE0-B505-B44800BA48DD}" type="slidenum">
              <a:rPr lang="en-US"/>
              <a:pPr>
                <a:defRPr/>
              </a:pPr>
              <a:t>‹#›</a:t>
            </a:fld>
            <a:endParaRPr lang="en-US"/>
          </a:p>
        </p:txBody>
      </p:sp>
    </p:spTree>
    <p:extLst>
      <p:ext uri="{BB962C8B-B14F-4D97-AF65-F5344CB8AC3E}">
        <p14:creationId xmlns:p14="http://schemas.microsoft.com/office/powerpoint/2010/main" val="29400349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r>
              <a:rPr lang="en-US"/>
              <a:t>EEP   Lecture 2</a:t>
            </a:r>
          </a:p>
        </p:txBody>
      </p:sp>
      <p:sp>
        <p:nvSpPr>
          <p:cNvPr id="6" name="Footer Placeholder 4"/>
          <p:cNvSpPr>
            <a:spLocks noGrp="1"/>
          </p:cNvSpPr>
          <p:nvPr>
            <p:ph type="ftr" sz="quarter" idx="11"/>
          </p:nvPr>
        </p:nvSpPr>
        <p:spPr/>
        <p:txBody>
          <a:bodyPr/>
          <a:lstStyle>
            <a:lvl1pPr>
              <a:defRPr/>
            </a:lvl1pPr>
          </a:lstStyle>
          <a:p>
            <a:pPr>
              <a:defRPr/>
            </a:pPr>
            <a:r>
              <a:rPr lang="en-US"/>
              <a:t>Professor Bowman ©2014</a:t>
            </a:r>
          </a:p>
        </p:txBody>
      </p:sp>
      <p:sp>
        <p:nvSpPr>
          <p:cNvPr id="7" name="Slide Number Placeholder 5"/>
          <p:cNvSpPr>
            <a:spLocks noGrp="1"/>
          </p:cNvSpPr>
          <p:nvPr>
            <p:ph type="sldNum" sz="quarter" idx="12"/>
          </p:nvPr>
        </p:nvSpPr>
        <p:spPr/>
        <p:txBody>
          <a:bodyPr/>
          <a:lstStyle>
            <a:lvl1pPr>
              <a:defRPr/>
            </a:lvl1pPr>
          </a:lstStyle>
          <a:p>
            <a:pPr>
              <a:defRPr/>
            </a:pPr>
            <a:fld id="{9F8BCDF9-5021-4F65-B6BA-0021D16B5221}" type="slidenum">
              <a:rPr lang="en-US"/>
              <a:pPr>
                <a:defRPr/>
              </a:pPr>
              <a:t>‹#›</a:t>
            </a:fld>
            <a:endParaRPr lang="en-US"/>
          </a:p>
        </p:txBody>
      </p:sp>
    </p:spTree>
    <p:extLst>
      <p:ext uri="{BB962C8B-B14F-4D97-AF65-F5344CB8AC3E}">
        <p14:creationId xmlns:p14="http://schemas.microsoft.com/office/powerpoint/2010/main" val="128496667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r>
              <a:rPr lang="en-US"/>
              <a:t>EEP   Lecture 2</a:t>
            </a:r>
          </a:p>
        </p:txBody>
      </p:sp>
      <p:sp>
        <p:nvSpPr>
          <p:cNvPr id="6" name="Footer Placeholder 4"/>
          <p:cNvSpPr>
            <a:spLocks noGrp="1"/>
          </p:cNvSpPr>
          <p:nvPr>
            <p:ph type="ftr" sz="quarter" idx="11"/>
          </p:nvPr>
        </p:nvSpPr>
        <p:spPr/>
        <p:txBody>
          <a:bodyPr/>
          <a:lstStyle>
            <a:lvl1pPr>
              <a:defRPr/>
            </a:lvl1pPr>
          </a:lstStyle>
          <a:p>
            <a:pPr>
              <a:defRPr/>
            </a:pPr>
            <a:r>
              <a:rPr lang="en-US"/>
              <a:t>Professor Bowman ©2014</a:t>
            </a:r>
          </a:p>
        </p:txBody>
      </p:sp>
      <p:sp>
        <p:nvSpPr>
          <p:cNvPr id="7" name="Slide Number Placeholder 5"/>
          <p:cNvSpPr>
            <a:spLocks noGrp="1"/>
          </p:cNvSpPr>
          <p:nvPr>
            <p:ph type="sldNum" sz="quarter" idx="12"/>
          </p:nvPr>
        </p:nvSpPr>
        <p:spPr/>
        <p:txBody>
          <a:bodyPr/>
          <a:lstStyle>
            <a:lvl1pPr>
              <a:defRPr/>
            </a:lvl1pPr>
          </a:lstStyle>
          <a:p>
            <a:pPr>
              <a:defRPr/>
            </a:pPr>
            <a:fld id="{C8B1400B-3150-4175-8C04-902BA7B180C4}" type="slidenum">
              <a:rPr lang="en-US"/>
              <a:pPr>
                <a:defRPr/>
              </a:pPr>
              <a:t>‹#›</a:t>
            </a:fld>
            <a:endParaRPr lang="en-US"/>
          </a:p>
        </p:txBody>
      </p:sp>
    </p:spTree>
    <p:extLst>
      <p:ext uri="{BB962C8B-B14F-4D97-AF65-F5344CB8AC3E}">
        <p14:creationId xmlns:p14="http://schemas.microsoft.com/office/powerpoint/2010/main" val="185185208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r>
              <a:rPr lang="en-US"/>
              <a:t>EEP   Lecture 2</a:t>
            </a:r>
          </a:p>
        </p:txBody>
      </p:sp>
      <p:sp>
        <p:nvSpPr>
          <p:cNvPr id="5" name="Footer Placeholder 4"/>
          <p:cNvSpPr>
            <a:spLocks noGrp="1"/>
          </p:cNvSpPr>
          <p:nvPr>
            <p:ph type="ftr" sz="quarter" idx="11"/>
          </p:nvPr>
        </p:nvSpPr>
        <p:spPr/>
        <p:txBody>
          <a:bodyPr/>
          <a:lstStyle>
            <a:lvl1pPr>
              <a:defRPr/>
            </a:lvl1pPr>
          </a:lstStyle>
          <a:p>
            <a:pPr>
              <a:defRPr/>
            </a:pPr>
            <a:r>
              <a:rPr lang="en-US"/>
              <a:t>Professor Bowman ©2014</a:t>
            </a:r>
          </a:p>
        </p:txBody>
      </p:sp>
      <p:sp>
        <p:nvSpPr>
          <p:cNvPr id="6" name="Slide Number Placeholder 5"/>
          <p:cNvSpPr>
            <a:spLocks noGrp="1"/>
          </p:cNvSpPr>
          <p:nvPr>
            <p:ph type="sldNum" sz="quarter" idx="12"/>
          </p:nvPr>
        </p:nvSpPr>
        <p:spPr/>
        <p:txBody>
          <a:bodyPr/>
          <a:lstStyle>
            <a:lvl1pPr>
              <a:defRPr/>
            </a:lvl1pPr>
          </a:lstStyle>
          <a:p>
            <a:pPr>
              <a:defRPr/>
            </a:pPr>
            <a:fld id="{C74A9408-4817-47C3-936D-79076F9A2E46}" type="slidenum">
              <a:rPr lang="en-US"/>
              <a:pPr>
                <a:defRPr/>
              </a:pPr>
              <a:t>‹#›</a:t>
            </a:fld>
            <a:endParaRPr lang="en-US"/>
          </a:p>
        </p:txBody>
      </p:sp>
    </p:spTree>
    <p:extLst>
      <p:ext uri="{BB962C8B-B14F-4D97-AF65-F5344CB8AC3E}">
        <p14:creationId xmlns:p14="http://schemas.microsoft.com/office/powerpoint/2010/main" val="81387861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r>
              <a:rPr lang="en-US"/>
              <a:t>EEP   Lecture 2</a:t>
            </a:r>
          </a:p>
        </p:txBody>
      </p:sp>
      <p:sp>
        <p:nvSpPr>
          <p:cNvPr id="5" name="Footer Placeholder 4"/>
          <p:cNvSpPr>
            <a:spLocks noGrp="1"/>
          </p:cNvSpPr>
          <p:nvPr>
            <p:ph type="ftr" sz="quarter" idx="11"/>
          </p:nvPr>
        </p:nvSpPr>
        <p:spPr/>
        <p:txBody>
          <a:bodyPr/>
          <a:lstStyle>
            <a:lvl1pPr>
              <a:defRPr/>
            </a:lvl1pPr>
          </a:lstStyle>
          <a:p>
            <a:pPr>
              <a:defRPr/>
            </a:pPr>
            <a:r>
              <a:rPr lang="en-US"/>
              <a:t>Professor Bowman ©2014</a:t>
            </a:r>
          </a:p>
        </p:txBody>
      </p:sp>
      <p:sp>
        <p:nvSpPr>
          <p:cNvPr id="6" name="Slide Number Placeholder 5"/>
          <p:cNvSpPr>
            <a:spLocks noGrp="1"/>
          </p:cNvSpPr>
          <p:nvPr>
            <p:ph type="sldNum" sz="quarter" idx="12"/>
          </p:nvPr>
        </p:nvSpPr>
        <p:spPr/>
        <p:txBody>
          <a:bodyPr/>
          <a:lstStyle>
            <a:lvl1pPr>
              <a:defRPr/>
            </a:lvl1pPr>
          </a:lstStyle>
          <a:p>
            <a:pPr>
              <a:defRPr/>
            </a:pPr>
            <a:fld id="{6F0DA6A1-DCB5-4E14-8292-5F67FEEB003D}" type="slidenum">
              <a:rPr lang="en-US"/>
              <a:pPr>
                <a:defRPr/>
              </a:pPr>
              <a:t>‹#›</a:t>
            </a:fld>
            <a:endParaRPr lang="en-US"/>
          </a:p>
        </p:txBody>
      </p:sp>
    </p:spTree>
    <p:extLst>
      <p:ext uri="{BB962C8B-B14F-4D97-AF65-F5344CB8AC3E}">
        <p14:creationId xmlns:p14="http://schemas.microsoft.com/office/powerpoint/2010/main" val="7517027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457200" y="6245225"/>
            <a:ext cx="23622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atin typeface="Arial" charset="0"/>
                <a:cs typeface="+mn-cs"/>
              </a:defRPr>
            </a:lvl1pPr>
          </a:lstStyle>
          <a:p>
            <a:pPr>
              <a:defRPr/>
            </a:pPr>
            <a:r>
              <a:rPr lang="en-US"/>
              <a:t>EEP   Lecture 2</a:t>
            </a: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atin typeface="Arial" charset="0"/>
                <a:cs typeface="+mn-cs"/>
              </a:defRPr>
            </a:lvl1pPr>
          </a:lstStyle>
          <a:p>
            <a:pPr>
              <a:defRPr/>
            </a:pPr>
            <a:r>
              <a:rPr lang="en-US"/>
              <a:t>Professor Bowman ©2014</a:t>
            </a: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atin typeface="Arial" charset="0"/>
                <a:cs typeface="+mn-cs"/>
              </a:defRPr>
            </a:lvl1pPr>
          </a:lstStyle>
          <a:p>
            <a:pPr>
              <a:defRPr/>
            </a:pPr>
            <a:fld id="{8F2ED504-D26F-46BB-8CFC-C47A284BEC73}"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926" r:id="rId1"/>
    <p:sldLayoutId id="2147483927" r:id="rId2"/>
    <p:sldLayoutId id="2147483928" r:id="rId3"/>
    <p:sldLayoutId id="2147483929" r:id="rId4"/>
    <p:sldLayoutId id="2147483930" r:id="rId5"/>
    <p:sldLayoutId id="2147483947" r:id="rId6"/>
    <p:sldLayoutId id="2147483931" r:id="rId7"/>
    <p:sldLayoutId id="2147483932" r:id="rId8"/>
    <p:sldLayoutId id="2147483933" r:id="rId9"/>
    <p:sldLayoutId id="2147483934" r:id="rId10"/>
    <p:sldLayoutId id="2147483935" r:id="rId11"/>
  </p:sldLayoutIdLst>
  <p:hf hdr="0"/>
  <p:txStyles>
    <p:titleStyle>
      <a:lvl1pPr algn="ctr" rtl="0" eaLnBrk="0" fontAlgn="base" hangingPunct="0">
        <a:spcBef>
          <a:spcPct val="0"/>
        </a:spcBef>
        <a:spcAft>
          <a:spcPct val="0"/>
        </a:spcAft>
        <a:defRPr sz="3200" b="1">
          <a:solidFill>
            <a:schemeClr val="tx2"/>
          </a:solidFill>
          <a:latin typeface="+mj-lt"/>
          <a:ea typeface="+mj-ea"/>
          <a:cs typeface="+mj-cs"/>
        </a:defRPr>
      </a:lvl1pPr>
      <a:lvl2pPr algn="ctr" rtl="0" eaLnBrk="0" fontAlgn="base" hangingPunct="0">
        <a:spcBef>
          <a:spcPct val="0"/>
        </a:spcBef>
        <a:spcAft>
          <a:spcPct val="0"/>
        </a:spcAft>
        <a:defRPr sz="3200" b="1">
          <a:solidFill>
            <a:schemeClr val="tx2"/>
          </a:solidFill>
          <a:latin typeface="Arial" charset="0"/>
        </a:defRPr>
      </a:lvl2pPr>
      <a:lvl3pPr algn="ctr" rtl="0" eaLnBrk="0" fontAlgn="base" hangingPunct="0">
        <a:spcBef>
          <a:spcPct val="0"/>
        </a:spcBef>
        <a:spcAft>
          <a:spcPct val="0"/>
        </a:spcAft>
        <a:defRPr sz="3200" b="1">
          <a:solidFill>
            <a:schemeClr val="tx2"/>
          </a:solidFill>
          <a:latin typeface="Arial" charset="0"/>
        </a:defRPr>
      </a:lvl3pPr>
      <a:lvl4pPr algn="ctr" rtl="0" eaLnBrk="0" fontAlgn="base" hangingPunct="0">
        <a:spcBef>
          <a:spcPct val="0"/>
        </a:spcBef>
        <a:spcAft>
          <a:spcPct val="0"/>
        </a:spcAft>
        <a:defRPr sz="3200" b="1">
          <a:solidFill>
            <a:schemeClr val="tx2"/>
          </a:solidFill>
          <a:latin typeface="Arial" charset="0"/>
        </a:defRPr>
      </a:lvl4pPr>
      <a:lvl5pPr algn="ctr" rtl="0" eaLnBrk="0" fontAlgn="base" hangingPunct="0">
        <a:spcBef>
          <a:spcPct val="0"/>
        </a:spcBef>
        <a:spcAft>
          <a:spcPct val="0"/>
        </a:spcAft>
        <a:defRPr sz="3200" b="1">
          <a:solidFill>
            <a:schemeClr val="tx2"/>
          </a:solidFill>
          <a:latin typeface="Arial" charset="0"/>
        </a:defRPr>
      </a:lvl5pPr>
      <a:lvl6pPr marL="457200" algn="ctr" rtl="0" fontAlgn="base">
        <a:spcBef>
          <a:spcPct val="0"/>
        </a:spcBef>
        <a:spcAft>
          <a:spcPct val="0"/>
        </a:spcAft>
        <a:defRPr sz="3200">
          <a:solidFill>
            <a:schemeClr val="tx2"/>
          </a:solidFill>
          <a:latin typeface="Arial" charset="0"/>
        </a:defRPr>
      </a:lvl6pPr>
      <a:lvl7pPr marL="914400" algn="ctr" rtl="0" fontAlgn="base">
        <a:spcBef>
          <a:spcPct val="0"/>
        </a:spcBef>
        <a:spcAft>
          <a:spcPct val="0"/>
        </a:spcAft>
        <a:defRPr sz="3200">
          <a:solidFill>
            <a:schemeClr val="tx2"/>
          </a:solidFill>
          <a:latin typeface="Arial" charset="0"/>
        </a:defRPr>
      </a:lvl7pPr>
      <a:lvl8pPr marL="1371600" algn="ctr" rtl="0" fontAlgn="base">
        <a:spcBef>
          <a:spcPct val="0"/>
        </a:spcBef>
        <a:spcAft>
          <a:spcPct val="0"/>
        </a:spcAft>
        <a:defRPr sz="3200">
          <a:solidFill>
            <a:schemeClr val="tx2"/>
          </a:solidFill>
          <a:latin typeface="Arial" charset="0"/>
        </a:defRPr>
      </a:lvl8pPr>
      <a:lvl9pPr marL="1828800" algn="ctr" rtl="0" fontAlgn="base">
        <a:spcBef>
          <a:spcPct val="0"/>
        </a:spcBef>
        <a:spcAft>
          <a:spcPct val="0"/>
        </a:spcAft>
        <a:defRPr sz="3200">
          <a:solidFill>
            <a:schemeClr val="tx2"/>
          </a:solidFill>
          <a:latin typeface="Arial" charset="0"/>
        </a:defRPr>
      </a:lvl9pPr>
    </p:titleStyle>
    <p:bodyStyle>
      <a:lvl1pPr marL="342900" indent="-342900" algn="l" rtl="0" eaLnBrk="0" fontAlgn="base" hangingPunct="0">
        <a:spcBef>
          <a:spcPct val="20000"/>
        </a:spcBef>
        <a:spcAft>
          <a:spcPct val="0"/>
        </a:spcAft>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051"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Arial" pitchFamily="34" charset="0"/>
                <a:cs typeface="+mn-cs"/>
              </a:defRPr>
            </a:lvl1pPr>
          </a:lstStyle>
          <a:p>
            <a:pPr>
              <a:defRPr/>
            </a:pPr>
            <a:r>
              <a:rPr lang="en-US"/>
              <a:t>EEP   Lecture 2</a:t>
            </a: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Arial" pitchFamily="34" charset="0"/>
                <a:cs typeface="+mn-cs"/>
              </a:defRPr>
            </a:lvl1pPr>
          </a:lstStyle>
          <a:p>
            <a:pPr>
              <a:defRPr/>
            </a:pPr>
            <a:r>
              <a:rPr lang="en-US"/>
              <a:t>Professor Bowman ©2014</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latin typeface="Arial" pitchFamily="34" charset="0"/>
                <a:cs typeface="+mn-cs"/>
              </a:defRPr>
            </a:lvl1pPr>
          </a:lstStyle>
          <a:p>
            <a:pPr>
              <a:defRPr/>
            </a:pPr>
            <a:fld id="{313025BD-C17D-40A5-B96A-A84D5B3AE9C4}"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936" r:id="rId1"/>
    <p:sldLayoutId id="2147483937" r:id="rId2"/>
    <p:sldLayoutId id="2147483938" r:id="rId3"/>
    <p:sldLayoutId id="2147483939" r:id="rId4"/>
    <p:sldLayoutId id="2147483940" r:id="rId5"/>
    <p:sldLayoutId id="2147483941" r:id="rId6"/>
    <p:sldLayoutId id="2147483942" r:id="rId7"/>
    <p:sldLayoutId id="2147483943" r:id="rId8"/>
    <p:sldLayoutId id="2147483944" r:id="rId9"/>
    <p:sldLayoutId id="2147483945" r:id="rId10"/>
    <p:sldLayoutId id="2147483946" r:id="rId11"/>
  </p:sldLayoutIdLst>
  <p:hf hdr="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457200" y="136525"/>
            <a:ext cx="8305800" cy="3673475"/>
          </a:xfrm>
        </p:spPr>
        <p:txBody>
          <a:bodyPr/>
          <a:lstStyle/>
          <a:p>
            <a:br>
              <a:rPr lang="en-US" sz="2400" dirty="0">
                <a:solidFill>
                  <a:srgbClr val="FF0000"/>
                </a:solidFill>
              </a:rPr>
            </a:br>
            <a:br>
              <a:rPr lang="en-US" sz="2400" dirty="0">
                <a:solidFill>
                  <a:srgbClr val="FF0000"/>
                </a:solidFill>
              </a:rPr>
            </a:br>
            <a:br>
              <a:rPr lang="en-US" sz="2400" dirty="0">
                <a:solidFill>
                  <a:srgbClr val="FF0000"/>
                </a:solidFill>
              </a:rPr>
            </a:br>
            <a:r>
              <a:rPr lang="en-US" dirty="0">
                <a:solidFill>
                  <a:srgbClr val="FF0000"/>
                </a:solidFill>
              </a:rPr>
              <a:t>ABET EAC </a:t>
            </a:r>
            <a:br>
              <a:rPr lang="en-US" dirty="0">
                <a:solidFill>
                  <a:srgbClr val="FF0000"/>
                </a:solidFill>
              </a:rPr>
            </a:br>
            <a:r>
              <a:rPr lang="en-US" dirty="0">
                <a:solidFill>
                  <a:srgbClr val="FF0000"/>
                </a:solidFill>
              </a:rPr>
              <a:t>UPDATES </a:t>
            </a:r>
            <a:br>
              <a:rPr lang="en-US" dirty="0">
                <a:solidFill>
                  <a:srgbClr val="FF0000"/>
                </a:solidFill>
              </a:rPr>
            </a:br>
            <a:br>
              <a:rPr lang="en-US" dirty="0">
                <a:solidFill>
                  <a:srgbClr val="FF0000"/>
                </a:solidFill>
              </a:rPr>
            </a:br>
            <a:r>
              <a:rPr lang="en-US" dirty="0">
                <a:solidFill>
                  <a:srgbClr val="FF0000"/>
                </a:solidFill>
              </a:rPr>
              <a:t>ECE DEPARTMENT MEETING </a:t>
            </a:r>
            <a:br>
              <a:rPr lang="en-US" sz="4400" dirty="0">
                <a:solidFill>
                  <a:srgbClr val="FF0000"/>
                </a:solidFill>
              </a:rPr>
            </a:br>
            <a:br>
              <a:rPr lang="en-US" sz="2400" dirty="0">
                <a:solidFill>
                  <a:srgbClr val="FF0000"/>
                </a:solidFill>
              </a:rPr>
            </a:br>
            <a:br>
              <a:rPr lang="en-US" sz="2400" dirty="0">
                <a:solidFill>
                  <a:srgbClr val="FF0000"/>
                </a:solidFill>
              </a:rPr>
            </a:br>
            <a:endParaRPr lang="en-US" sz="2400" dirty="0">
              <a:solidFill>
                <a:srgbClr val="0070C0"/>
              </a:solidFill>
            </a:endParaRPr>
          </a:p>
        </p:txBody>
      </p:sp>
      <p:sp>
        <p:nvSpPr>
          <p:cNvPr id="3075" name="Content Placeholder 2"/>
          <p:cNvSpPr>
            <a:spLocks noGrp="1"/>
          </p:cNvSpPr>
          <p:nvPr>
            <p:ph idx="1"/>
          </p:nvPr>
        </p:nvSpPr>
        <p:spPr>
          <a:xfrm>
            <a:off x="457200" y="3124200"/>
            <a:ext cx="3733800" cy="3048000"/>
          </a:xfrm>
        </p:spPr>
        <p:txBody>
          <a:bodyPr/>
          <a:lstStyle/>
          <a:p>
            <a:pPr marL="0" indent="0">
              <a:buNone/>
              <a:defRPr/>
            </a:pPr>
            <a:endParaRPr lang="en-US" sz="1800" dirty="0"/>
          </a:p>
          <a:p>
            <a:pPr>
              <a:defRPr/>
            </a:pPr>
            <a:endParaRPr lang="en-US" sz="2000" dirty="0"/>
          </a:p>
        </p:txBody>
      </p:sp>
      <p:sp>
        <p:nvSpPr>
          <p:cNvPr id="4" name="Slide Number Placeholder 3"/>
          <p:cNvSpPr>
            <a:spLocks noGrp="1"/>
          </p:cNvSpPr>
          <p:nvPr>
            <p:ph type="sldNum" sz="quarter" idx="12"/>
          </p:nvPr>
        </p:nvSpPr>
        <p:spPr/>
        <p:txBody>
          <a:bodyPr/>
          <a:lstStyle/>
          <a:p>
            <a:pPr>
              <a:defRPr/>
            </a:pPr>
            <a:fld id="{C5790943-6E06-4F8A-A8D0-F94C465B70D5}" type="slidenum">
              <a:rPr lang="en-US" smtClean="0"/>
              <a:pPr>
                <a:defRPr/>
              </a:pPr>
              <a:t>1</a:t>
            </a:fld>
            <a:endParaRPr lang="en-US" dirty="0"/>
          </a:p>
        </p:txBody>
      </p:sp>
      <p:sp>
        <p:nvSpPr>
          <p:cNvPr id="7" name="Title 1"/>
          <p:cNvSpPr txBox="1">
            <a:spLocks/>
          </p:cNvSpPr>
          <p:nvPr/>
        </p:nvSpPr>
        <p:spPr bwMode="auto">
          <a:xfrm>
            <a:off x="1447800" y="4191000"/>
            <a:ext cx="7239000" cy="2362200"/>
          </a:xfrm>
          <a:prstGeom prst="rect">
            <a:avLst/>
          </a:prstGeom>
          <a:solidFill>
            <a:srgbClr val="FFFF00"/>
          </a:solidFill>
          <a:ln>
            <a:noFill/>
          </a:ln>
          <a:effectLst/>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a:ln>
                  <a:noFill/>
                </a:ln>
                <a:solidFill>
                  <a:srgbClr val="FF0000"/>
                </a:solidFill>
                <a:effectLst/>
                <a:uLnTx/>
                <a:uFillTx/>
                <a:latin typeface="+mj-lt"/>
                <a:ea typeface="+mj-ea"/>
                <a:cs typeface="+mj-cs"/>
              </a:rPr>
              <a:t>John O. Attia, PhD, PE</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sz="2800" b="1" kern="0" dirty="0">
                <a:latin typeface="+mj-lt"/>
                <a:ea typeface="+mj-ea"/>
                <a:cs typeface="+mj-cs"/>
              </a:rPr>
              <a:t>Dept. of Electrical &amp; Computer Engineering</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1" i="0" u="none" strike="noStrike" kern="0" cap="none" spc="0" normalizeH="0" baseline="0" noProof="0" dirty="0">
              <a:ln>
                <a:noFill/>
              </a:ln>
              <a:effectLst/>
              <a:uLnTx/>
              <a:uFillTx/>
              <a:latin typeface="+mj-lt"/>
              <a:ea typeface="+mj-ea"/>
              <a:cs typeface="+mj-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lang="en-US" sz="2800" b="1" kern="0" dirty="0">
                <a:latin typeface="+mj-lt"/>
                <a:ea typeface="+mj-ea"/>
                <a:cs typeface="+mj-cs"/>
              </a:rPr>
              <a:t>January 11, 2022 </a:t>
            </a:r>
            <a:endParaRPr kumimoji="0" lang="en-US" sz="2800" b="1" i="0" u="none" strike="noStrike" kern="0" cap="none" spc="0" normalizeH="0" baseline="0" noProof="0" dirty="0">
              <a:ln>
                <a:noFill/>
              </a:ln>
              <a:solidFill>
                <a:srgbClr val="0070C0"/>
              </a:solidFill>
              <a:effectLst/>
              <a:uLnTx/>
              <a:uFillTx/>
              <a:latin typeface="+mj-lt"/>
              <a:ea typeface="+mj-ea"/>
              <a:cs typeface="+mj-cs"/>
            </a:endParaRPr>
          </a:p>
        </p:txBody>
      </p:sp>
      <p:sp>
        <p:nvSpPr>
          <p:cNvPr id="18434" name="AutoShape 2" descr="data:image/jpeg;base64,/9j/4AAQSkZJRgABAQAAAQABAAD/2wCEAAkGBxQSEhQUEhQVFBUUFxQUFBUUFBQUFBQVFBQWFxQUFRQYHCggGBolHBQUITEhJSkrLi4uFx8zODMsNygtLisBCgoKDg0OGhAQGywlICQvLCwsLCwsLCwsLCwsLCwsLCwsLCwsLCwsLCwsLCwsLCwsLCwsLCwsLCwsLCwsLCwsLP/AABEIARkAswMBEQACEQEDEQH/xAAaAAADAQEBAQAAAAAAAAAAAAAAAQIEAwUG/8QAThAAAgIBAwEEBQUKCQoHAAAAAQIAEQMEEiExBRNBUVNhcYGRFCIyk9MGI0JSkpSx0dLwJDNDVIKhs8HiJTQ1cnOissLh8RVjZHSDo6T/xAAaAQEBAQEBAQEAAAAAAAAAAAAAAQIDBAUG/8QAOhEAAgECBAQDBgMIAQUAAAAAAAECAxEEEiExE0FRoQVSYRQiMnGBkSNC0RUzU2JyscHwJDQ1Y+Hx/9oADAMBAAIRAxEAPwD41W4M/eJH5zNIky2M3YifXLYXGIZbkmSwuIxZC4xFiDuLLmEBi0RcAZGogoj9x4TNolIltElwEmWIuMiMsRcAJbRFwi0RcdRaIuAE1ZC46iyFwAiwuPYYyk1EFktYXZXdzOWJcz9SQOs2QgzVihcEFICoAVIUUoCABEAawAJgARBBCQo/CAUf0wBHxlAwYArkAyYsB7oAE+X/AGgAjGLA6jJ65Bczy21IE0BXAAwBCQFmCkVAAmLAcAIAGQAZQPwgFSAREAmUBcoGJCFSFHUAVygLkIK/ZKAiwJM1YAJAFQAhoDuQpJhAKlBUgCAKQDqAB9sAREAIA5QFQQAIA6gFQURkIKAKpQMzSAGUCkYQVIUFQnoCfHjngdTMuolpcthXKQKgg4AoAzKUa4yQTXAqz4C+n9/wnN1FexrIyZ0sZCSwAwAqAEbACIAxBBgQAMAcgC/OAOvXKWxE0iDlAA/v/wBJibSSbNLR3PoM7L8gx5RjxDJ8obGzjDjtlGMsLBWrs+A8BPzdFVP2hOlKV42ulc9rcfZ4tLW5n7O7RvHmxtixEtiybcgxY0yIQpJplUWCOKnqxeCtWp1Yya12MU694uEktjxJ9qG2p5R1F0BiLEEY9AUnXyiadtCpXZ7WudTosOxQoGfKLr5z1jx/Ofk88+wdOep/P4VTWOld3025fQ91RR4Ca6nhz9Dc+eEgCAEWBVRewNDLj7oEM3ebiGTaAgSuCGvk+qeWnOtx3mXucnzud5KGVNfEZ+J69d2cGBkCGDDA1aQIJLMLcGEpCTNoojKAAiW1gtz3Mv8Ao5R/6tv7D/pPzlNP9pz/AKT2y/6aPzPFxuR0JFgj3MKI+E+7KnGTTe6PIpNGrR6ZTjy5GBIx92u0GrbLv22fxQMbXXJ4HF3PHiK841I0oNXlfXkd6VK8HJ7HYvjbBkpNmQPi+ixOPZ98ugxLA3X4Rux0qcY8aOIjGctGma/DdNtbmXS6YuGNgKlbnPRbNAcdWJ6KOfdZHsrYmMGlz5I5QpOSu9jrjOn6P3x8d692Ov8A5bX/AMX6pxqe13vDL8mza4e7L13Z2xFyowyYmOwOFKlXAso6HlW4J6kEdDMYbHOpJ05q0l9rGp0cqzJ6G3M2L5FisZP4/L0ZL3bMdn6PSfOpKuvEJZMuy6nb3PZ18zxAhYgLZJNKPE30HrM+9OqoRbm7WPFFZnlR6+HstU4yq+RvEY82LGqnyLNu3+PQD1Ez5NXG1an7rRdbHqVKMfiVzSOx8WYEJu07iyO+y4smJ+Om9aKHr1Bnmjj8VQknVWaHonc6ez0p/Dp8zH2H2OczPbKi41d2LHrsUnaK6jgWR0B9Ynq8R8T9mjFL81raao5UcO5t7WRXZuPSs4Rxls9HLIEZgCQDj22FPC/SJlr1MVCOeMlboWnGi5NMgdmAaU52YbjkTGEH4IZd+5vWRVDyPrFWGPlLEqjbRa36k4FqbkZsOj+Z3jnbj3bQQNzOw5YItjpfJNDkeyeypiZOfDp6tbnLJpnlsaceTR/hJqV8Nwy4mINddndi+fC54pw8Qi3NNeiNxdF6My9ooq5cgX6Idgv+rZr+qfRwspSpJyevM4VUlK0TLPQcwMAcgIm0AJlA1hlW57uLA2TQALVjVXyyL/IebET8tVrKl4hKUtrHvjDNh0ujPN7S03d5ChFFVxbhwabukL8g11JPWp9vCV1VpKd07nlqU7Ssen2CxxsFOXGnfqqnHlxNlR1f+K70D6INjm+AbNAz5Hir4kc0IP3fzJ7HrwqSdr78macml0z5WwZcZ0uYMMQfG7ZMBc0q7layqkkGweL5qp5aVbFwo8aMs8fXdLmdJqlNunaz7GLtPEcWl06VVvqTk6H75jyd0FJHko/357fDq/HxE6m+1jliYOFKK+54pn3mlu9Twx3PV7Fe01SH6DadnI8nxuhxn2knb/TnxsfBRqQnHR37HroPNGVx6n/McP8At83/AAY5MNb26ae9jU0uBH5nLsJPnZG53JgzunqYIQDXq3E+0CejxOTjBRf5pJHLD6ylboeYB+9T6KguS1ODZawknfoZbb0Z6/3Ln75m9em1P9mTPheMO6g/VHtwut79DyFcggjgggj1Ecgz7kYxcbW3PJez0Pawf6NyerVJ/Yz8/iLLxBL+U91N/gSv1J+6NNrYkApVwYNldCHXeze0uzz1eFTUoyb3bZyxScWuh4xE+w4pJqx5bnXVZd7Ful817pinTyKz3LOV2cwJ0MCUwChAJqaQFKClkcktyo9saVvkmz5u75QH295jvb3RG76XS6E/OyqqONc8rs1bZnuUZcHKnrc54uzWcPkyNjQJiIA73GXdkxBEVVBs9B4eBnaWKjTy0YJ6+j0EKTV5S/uU+kfUOMunAdiMZZF2K2N0VQTsbqlrYIvjg1486VaFCHCxCsrvXqSUVO0onFsL48neak/PVu82Fg2TI4O4BtpJUE9WPNXVz0cSnWp8OhHS1ttLGXpJNl6TXLkR8WpYhWc5UyAFjjzNwxK8ko1mwObFznPB1MPONWgru1mjarRmnB/QzZey2AsPhZboMufFR9gZg3xAnqp+IQsotPN0sznLDtapqwNnXHibGh3HJXe5KPRTa40BAO26JsC6A6DmLDzrVeLV5bIkpqMbIvDkGTT9zdOuU5UtgFZXQK6gngEFVI8/neM5zhOhieMlo1Zm4yUqeUelZtM6ZLRnDV3Vq+7GVIfeVJCghttHnqa6WxH/ADFKMVp1ehIWpu9/mdM3ZiZTu02RNp/ksrpiyY/GiXIVwLrcDz7jONDG1sOrYhP5rX+xqVDiawt9zO+h7u+9dePwMeRMjN043ISqjkck31oGev2p1/dppr1asceFk+I19gZgczFyiB8WfHZIVF3YiqAWen0RPJ4pRlw4WV7NHfDzWZ8jxytGvH4j4ifXpSWVNHkmrNntacj/AMPyJuXedQmQKWUMUGLaWAJ858KvTl+0Yuztbe2nyPZG3AaOmHPi1GFMWZxjzYxWHK17GS77vIR9GuQD4ROjWwlV1aUW4Pdc18hGcKsMr3MebsXInJbCF/G+UYW9+1WLe4Lfqnuh4pTmsqUr/JnF4aS1ujFqVUGkJIAHziK3HxIXwHl/XPdRlOSvPc4zy30OU6mLCggxACaQFKAl1AbZjmlc2r7DkVOLu3yIiSPPmZcIz3WiLd7oAfKbV1tp9DN2ENPe5pSaWgw0yo21Je4rmtN0rBDH7+7rMOyVhZ7IYU+A8zVXwOSfZK3C2v0Kk2iYcE90QBG2li+oGas+pLhIopE0CGk3o9OhbsoGJK+gbuEJW31GYJQ5N7j3cEcc15Xx6/Dr+iZsLkzXIgAyEKqaQEZQIRpf3tiroetg0mL5Kc53M65BjKlh3ZtdwJoXXXgH3z4s8RiFilh1ZRa35ntjShwuInqhdnFMzrhyIid4dq5MalWR24W1HDrdWCLHPIjFOWGp8WMnpo09SUmqrytWuebnxbWZT1UlT5Wpo/on1MPUzxj6q555wyya6HKdjmFxYAY23ACS9tSnudlInybVmvnjHjIY+CnMoKr5X4n1106/n8dUqe20VtFvRHuoKPBm3uHZwT5LrKW3CYfnmrG7OoKr5LVWepuY8QdT2mmm7Jt6fI1RUeFPrY8SfoU7q589nfRaRsjjGtBmutzBV4UsbY8DgGc69aNGGeV/obhDM7HAzcGsq031MegpolggFLKRgZCj5ggoAoKFSELmkBGUEw9inu6JkGgybwx/hCfRYKf4vzKt4eqfnMQ5LxGOXy/qe6lbgO6M/ZmtxY33BXVwDsdmXKMbHjf3YVCSOTdmvIz14uhXqxaTTXNGKVWEXsZtfoWx0SQyvZTKptclHkgnndZ5B5BnbCYylU0ho48un/ozWpSg9dUyNRomTHjdgNuXcUIZTewgODXQgkdZ2o4uFacqcdGtzEqUoxjLqLFpGZHyCtuPbu5ojedq8HqL8pqeKhGsqWuuxFSk4OXQ5YMLPwos9ePD1k+A9ZnSpWp01mmRRUjRi0QPHe4VNXTM3lf0gpW/VftqeSpjcurpy+iOkaLa3R6ek0T4sWsDrV4cZBBDKw+UY6KutqR7DPk4jF0q2IpSjyf1PVCm4Qldcjh2MhbDrFUEk4sRoerUY7PqAFknoBZnbxKSjiaU5dWc8KnKE7dDIezHKsyhWCctsdHZR+MVU3tHn0E96x9K6jLTpfZnF0JWuctJpGyuqINzNwAP0n1eud8XiIUYZ6hKVJylZEHH88qvzju2igbY7qFD18fGbVRKGd7W+xhwebKa8OjXvVxvkUWVVjRKBiaKFh6+NwFdZ454mXCzxR2jRjfLIzZcJ7woFJO4oF6mw20D23PTCveiqk3bS5zdNt5Y9TfqOw3x5Rhd8aZCFpWYgFmFhdwBA8rYqPdPDS8VhKLqpNr0O08LJSs2SnYzljjtRmF1hJO80CSAwG3dQ+jd9ZX4pTjFSs8rt73Qz7PJSy7voeawn1U09meZprRgJTIrgqCCDMqApQEdQe3p1/ydl/8Ac4/7Mz89U/7nD+n9T30/3DPDE/QSfu3PFfme72WveaPVobrD3edD4K1lXX+kK/Jn5vGtYfHUpR/Poz30PfoTT5anDtA/wTSeptWP97DO+DX/ADaj+Ris/wAKFvUns8/wbV+zT/2wnXGv/l0vqYpa0p/QWYd3p8VDnPvyO3iUTI2Ncfs3IzEee3yFapSeIxLk9o7IsvcjpzPNufUseW1z3Oyde/yXV4Sbx92uUA/gsM+JTXkDuuvV65+cx+ChHG0qq3ufQo1ZOlJN30M3ZGQjFrKNXgUWPI6jCCPYQSJ6fEaalXpX5M40H7k/kV9y7fwzB622nyKsrKynzBBI986eK04rCvTZqwwrbqJMv7lchGsxKCQDk2keYBJAPvr4Tlj1mwd5dF/g6UHav9WYsG/vrxgl0fevqKNuDHyArknielZZYRQm7XX+Dk0+M2up7PaGgwsQ795pDltlJC59OzeOzIjWosjzq/IT42HxdeMeFC00lts7fI9kqMJyu3lfY8vt7RZMLEsyt3od1yYzaZFa9xUj20R6/XPp4XF08TQzKLTjdNPkeWdN0576dT0PugP+UW/2mHx8NuOp58JG2AlbTRlqtusm+qKQn/xUV/OwP/tAImXFfsxJ7W/ybTftN/8AdjwdQKZh5E18TPtYP9zH5Hjq/E/mc56TkKClASkHCApQEcyo+g0GnZ+zs4RSxGfExCizWzk0J+XxNeEfFIJ9LH0aMG8OzxMOldm2qjM10VVSSPaPCffnXhCDbasjxKlJ6JHr6wpp9O2nVw2XK6tqCvKoMd7MIboxDEk10PE+LhaNXGYp4iStBK0L7+rPZVlGnS4cXq9zlkw95osbKb7jLlGQDqq5QhVyPBfvZFzdKrGjjpqeia0fJknTcqKa3XIXZ2nb5Jqm8CMHtpcoLNX4o8+nB8jTGV4e10U3bfXkKVN8GTXoXp8XynTrjx2c2AttS/43C7Fjs83DsxrqQxkzSw1fiP4Jc+jCjxoWW6PGcUaPBHUHgj3GfY9opyV09HzPJkknY9rs3RlcOqLWGbACqbTu2DUYbcj8EWBXHIs9OvxMfXjPFUktr2vyPXRp2py+Rm7HW8err0APHkuowk+6hOniNWMa1LXdmaEfdluX9y/+eaf15BU7eL1F7JJt9P7mcInxEy/udWtfiHlmI94LCefG1Ivw+7ell/g6Uov2i3qQmnLrqVXl1yKxXqxRGyb6FXwxxk/GKVaMY0pS2t3E4+9KPqZzrnfEmAVtV2yADlizDb08qB+J8p6o0KMa7rX1aOTlNwVJ7IfaeTbhxYSRePvXeje1su35l+Y7vmvFiOonOlTV6lfqak9I0z1PumWu0D63wH3FMfSeXAtywU1fkzpVhLjbdChiI7VAN38rU1Xgcqn9BMmdPwy19l/kri1iV6s8PtDGVyOpFEO4rpXzjPs4CSlQi1tZf2PHXjabXqZqnsOICChALlRCZQMGAdhqX27N77QbC722357bq/XPNPDUpSzSgm+p0jUlFWTJOoboXaufwj49ZfZ6dvhQ4jtuzlU6qKIpNI6afUOhtHZD5qSD7DXUeqc6uHp1NJRTNwqZFeO7Oi67ICzLlyKzfSIyOC3+sQefHrOfstN2zRWm2mw4s09zgXs2SSet+N+d+d+M6yowkrNadDCkbz27qCu05shFUbNsf6f0v655F4dQUs0Y2O0sRNqxjx6hlJKsyk3ZViCQeoJB5E9EsPTklFpaGOJJN68jpj1+VbC5cq3ZO3I63Zs2AZJYWjO2aC0Iqs0tGLHrMiksrurHksrsrH1lgbMs8PSnDJKKaJGo073Yxr8u7d3uTceC/ePuIHhuu6mXhMO45JQuuxqNWSlmuS+rcvvZ3ZxyHLsXFX+ETfifjCw0FHIkrfInEle99TTqe2s+QbXyuR5cD4kDmc6WAoU3mS+5vjzta5hRyOQaI6VwZ68kXG0lc5ZufM6vrMjVeR2rpbsSPYSeJxjhaUU4qKSe5riNu7bB9U5IO9yem4s2743ceyUXDLlVhxHe93cjLkLG2JY+ZJJ+JnSFOEFaCsjDlfVkzoZIkKVUpByoClAQAgBAFMlGIAoACAEADAAwAuQBACAEoCAMQBiCBAFBRSEKlASoCMoCUBIAgBAFBQkZAkKEAUCw7gAYASACZUAhO4CAEAdwQIKEpAhgJCjMqIKUBACAKAEAIKddOgZlB6FgDR55IHE415OMHKPI1FK+p2ZsNn5mX65Psp5lxpa5lr6HSWRPYnfh/Ey/XJ9jLlreZGbx6E78X4mT61PspYqr5kLx6E2n4r/lr9nN/idSXj0ESvk35Q/Zl/E6i8egiV8Afef+kqz82W8ehePIg6puHluImKnEt7srFi6d9Ude1MAx5XUcAEUDzQIDAX49YwdR1aSmy14KE3FGSek4DgAIKMQQIAiZAEXA5pAUoCAKAMwBQAEFKRqII6ggjx5B44nKrZxaltY1ByT0PQyNnJJGAC/AaRK/rQn+ufMpxw8Y6z7neTqN7dhFc/oR+aY/s51Sw3n7k/E6dhVn9D/+TH9nGXDefuT8Tp2Ad/6AfmmP7OMuG83d/qX3+nYf3/0I/NMf2cmXDefu/wBSe/07C+/+hH5pj+zjLhvN3Y9/p2HWb0I/NMX2cjp4Zv4u7/Uvvr/4ZNZlZnZsn0j1tdtUAB82hXFcT14aMIwSp7GKjk2825xnoOI6gCgDgAJAEAcoFUqASgIAGAEAUlwIyFKxmiD5EH4TnVjmi/l9zpB67npapHZiW1CPZ6nMxseH/bwnzaOWMV+GzvNSf5jkNOfTY/rT+qduIv4fYxlfnD5MfTY/rT+qTir+H2Lk/nH8lb02P60/qlVS+1PsTL/OMaU+mxfWt+qZ43/if2LkXnH8kP8AOMP1j/sycd8qT+wyLzh8jP8AOcPvyZP7kmZYhtW4XYqhZ/Ece1mBymmDgDGu4XTFcaqSL5IJBnowKkqCUlZmK7Tm2jJPacBwAMABBBgyARMAJQOVAkygYgAYAQAuZKIiAMTFTSN2ajHMzdqMOFWZd2U7WZbCpR2kgn6XTi/fPFTdecVLQ7SUEznWHzzfk4/2pu1fqu5m8AIw/jZvyMf7Ul665ruPw/UjW4QmR1HIU0CeDXhxN0qqlBzle5ZRV7amjU4MCOy7sp2kiwiAGvHlpxpyxE1mVl9zU4xT3Zz24PPN+Sn7U3au+a7mbx6vsBGDzzfk4/2pmUa6V9NPmVODet+xz1uEI9LZUqjjdV06K4uuL+d4TthKjq01KRKsUnoZ56jgAgDAgADBByAUFGBBBTSApQMGABgCgBBRTIKmKijKNmai7O5qya4MSTiwkkkk/fRyTzwMlDm5444NRXxS+50dW+6J+Vr6HF8c32kvAj5mOJ/KgOsT0OL45vtJHQgvzMKp0ijlqcxdmY1bGzXTnyBnpp0lGnlT0I5OTzPc7ZNcGJJx4iT1P33k+f055Y0YbRm/ubc5PVpEHUr6PH8cnPq+nOmSPm7mLvog+VL+Jj+OT9uR5VH4n9wpNPRInU6gu241yFFKKUBVCqAPKgJ3oQjCFoslSTk9TiJ2OZdQAEECAMmQEGCoqWxBSoClAQUomCCgCgoVAE/Q+yc6msGkahufTa/Sas5chQDaXcpT6f6O47fHyqfAoVqGT39/qe2SnfQ4rpNb4f2mnH/NOjr4Zde5m1T/AGxY0+v8DXsy6cf805uvhX17mkqq/wBR5PbJvNl8TubpRF3z04PjPp4XM6KS9TjU+M2a/JmZ2K5l2kkqBqcSgA+AU5BtHqnmoulBWcHf5HSalfRr7mcHP4Zh+d4vtJ2dSnzg/sclGfmX3OqtqP5wPzxPtJzlUpWf4b+xbSW77mbtVryXuDnbjDMGD2wxIGO4WDzfM9OCT4S0t8zFa2Z2MU9hxGIA4IMQBGAFyAcAJpAmUBAHAFACAOQCJ4mJuyu+RpGvPoVVipy47UlT83P1UkHpj9U8EaymlKMHb6fqd5wtLcj5KnpsX5Of7Kazvyvt+pi3qhjSp6bH+Tn+ykz/AMr7fqLeqGcCemx/k5vs50VaXlfb9Qo+odwnjmX8jL+yJOLPlE1khzY+4x+m+GNjLxaz2j3GSC5j7rFf8a3tGH/GJl1K/l7lUYdTnr9OEYANuBVXB27TTqDytmus6YWq6sHmjazM1YOLMwM9RxGIA4ACAOCEyAuouBTSAiJShKAMhAqAElwKQAwsTMldNGkbdTqcTuznHkt2ZjWZatiSQPvPTmeClRrwjljax3nKLdzl3mL0eT69PsZ0y4hdDN4DDYvR5Pr0+xi1f0+xM1MZfF6PL9cn2MuXEdUE4eoi+H0eX65PsYtiOqF4eoB8Po8v1yfYw1X6ot4epXe4fR5T7c6f3YpiUa9t0FkvsyNdnDtartUKqhd26gorliBZnTC0XSi9d3qSrO7M09ZyKEAKgBACoIEWBVyADNICMoFAHcAUADMlCCEueD7DMT+Fv0ZuG57mtwZxkyBcHzQ7ha0mMjaGIWj3fIquZ8qhOjKms1R3/qPTJST0iZu51J/kD+Z4/s52UqPKb+5Lz8vYR0uo9A3u0q/sTalT/idzPv8Al7CGkzn+Rf8AN/1JNZ6Xn7j8Tp2EdJn9C/5v/gjPS8/cfidOwhpM/ocn1H+CL0ucu4tU6di10+oBsYsg/wDgP6Nsj4D0cu4XEvqiO1wd67xTHHiLArtN7BdqAKPulwWqnba5K61RhE9pwHACABggCAEtwWJkCmkBSgIAQAqAEyUmUg6mWsysUosfM/Ezi8LQe0F9jaqzWzFuPmfiZPZaXkLxZ9SSol9npL8g4s+owB5CHh6XkM8SfUZA8oWHp9BxJdSdo8hNcCn0Lnl1DYPIfCOBDkl9iOcuoVU3BRS0I22KaIVACAAgDEACJCDqCXGZpAkylCUDXrIwBEyBQBQAuAFwAMADACVgoTIJMoAQUCIBMAtYIBgBAGBAFAOimQEmaRBVKBSlASAZ6TIEIKKAO4TuS1hVD2AxF1cO6AyJpu19TWViMt7bkSGkzmir3LlYGFK+iFtCZXJb3LYN0znja9yZQqbW1xsUogyxmCCMFHAERBSxMmRXNICM0AuCigAZkCMABBTsoDbRdfNocWLLsRde3rR6CeOVWUG2kd1HMisumohQQS1begtWClG68Xu93mZadZ1E+ViOnlaRWuIJDgUHF1xwVJU9PH5oPvPhM4OWko72LVWqNbJToHWsJx4WakpaOFN7hq+lZPPW+PGp5IS4illfvZux0aytJ7GHSUCGYkC6ta3AkHkA+XB/RPZXcpxyQ37GaaXM9JMiqNzU6M+UtQ5KtgsgDwYc8eY8Z8utKc2su/6HeMVuN0oNj6se6OJvWi5SpX/WUAD2jrNZs0oy6PUZVqjHqsrqmIgkA42F+sZ8wvzBAK8meiCpzqzVjk24q6NWTtBw2oAPGMuy/nWIAE+VEj+kfOcXhlaL6s1xHqjyXaySfEk8dOTzPs01aKXQ8ctWKp0MhILCgAIAoKXchCiZUQkmaACCiMjASFFACAd11JAq6q6IVdwvk01WPjODoRcrnXitKyIbJyCOg4UGjQu+h46kn3mbVNWszLlrcS5SBVmuePDmr+O1fgJOFDdKwzsWR75PNAAexRSj3CVUoxfuosqjluCZCt+R6ggEGulg8HrLOlGX+7EjKw2zE9S3ieSepFH+ric+BE06j2KGobjk8ba56bb2n3XxKqMFpYnEZJymqs1VVfFXur2WSfbCoQWwdRtWA5msksSW+kb5ayCb8+QD7prhRsk+Qz6s5idDAxBAMALggQUIA5DJRhFJM0AuUBIwKpCgYAQBykJgAJCgYAQBQBqYAGQCMpRQC4IAgBUALgBIAuAdGMRJYgmUIQgoGAOAKQgEQAlAjBQEAUAVwULgAJGDo0IESgUAqCBAGDBBmQCuCoUhToW6xHYliGlAQAaAKAOCBUFEYAQUUALgWFcFAwAEpCh4yAkzQEDIUqDI4AVIQqCnOCoqLEOjdT1mU9CksJogAQwImAOCiECwQQRkuUkygBKByAVyADz0/XKtipCElw0UDFwJppAmGWxYkuZHcECAFwLCksyjuaIdH6/Gco/CGJ/D3zoQTdZkqJmijWAUeo90Ggz9fh/fIQ5QQYgoN+/xlACCMDAOmk+l+/lHI1EjJ1P7+cyVkL0PugyMzaANDKWJkyJpQOQEiVbgBNga9JgH/9k="/>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8436" name="AutoShape 4" descr="data:image/jpeg;base64,/9j/4AAQSkZJRgABAQAAAQABAAD/2wCEAAkGBxQSEhQUEhQVFBUUFxQUFBUUFBQUFBQVFBQWFxQUFRQYHCggGBolHBQUITEhJSkrLi4uFx8zODMsNygtLisBCgoKDg0OGhAQGywlICQvLCwsLCwsLCwsLCwsLCwsLCwsLCwsLCwsLCwsLCwsLCwsLCwsLCwsLCwsLCwsLCwsLP/AABEIARkAswMBEQACEQEDEQH/xAAaAAADAQEBAQAAAAAAAAAAAAAAAQIEAwUG/8QAThAAAgIBAwEEBQUKCQoHAAAAAQIAEQMEEiExBRNBUVNhcYGRFCIyk9MGI0JSkpSx0dLwJDNDVIKhs8HiJTQ1cnOissLh8RVjZHSDo6T/xAAaAQEBAQEBAQEAAAAAAAAAAAAAAQIDBAUG/8QAOhEAAgECBAQDBgMIAQUAAAAAAAECAxEEEiExE0FRoQVSYRQiMnGBkSNC0RUzU2JyscHwJDQ1Y+Hx/9oADAMBAAIRAxEAPwD41W4M/eJH5zNIky2M3YifXLYXGIZbkmSwuIxZC4xFiDuLLmEBi0RcAZGogoj9x4TNolIltElwEmWIuMiMsRcAJbRFwi0RcdRaIuAE1ZC46iyFwAiwuPYYyk1EFktYXZXdzOWJcz9SQOs2QgzVihcEFICoAVIUUoCABEAawAJgARBBCQo/CAUf0wBHxlAwYArkAyYsB7oAE+X/AGgAjGLA6jJ65Bczy21IE0BXAAwBCQFmCkVAAmLAcAIAGQAZQPwgFSAREAmUBcoGJCFSFHUAVygLkIK/ZKAiwJM1YAJAFQAhoDuQpJhAKlBUgCAKQDqAB9sAREAIA5QFQQAIA6gFQURkIKAKpQMzSAGUCkYQVIUFQnoCfHjngdTMuolpcthXKQKgg4AoAzKUa4yQTXAqz4C+n9/wnN1FexrIyZ0sZCSwAwAqAEbACIAxBBgQAMAcgC/OAOvXKWxE0iDlAA/v/wBJibSSbNLR3PoM7L8gx5RjxDJ8obGzjDjtlGMsLBWrs+A8BPzdFVP2hOlKV42ulc9rcfZ4tLW5n7O7RvHmxtixEtiybcgxY0yIQpJplUWCOKnqxeCtWp1Yya12MU694uEktjxJ9qG2p5R1F0BiLEEY9AUnXyiadtCpXZ7WudTosOxQoGfKLr5z1jx/Ofk88+wdOep/P4VTWOld3025fQ91RR4Ca6nhz9Dc+eEgCAEWBVRewNDLj7oEM3ebiGTaAgSuCGvk+qeWnOtx3mXucnzud5KGVNfEZ+J69d2cGBkCGDDA1aQIJLMLcGEpCTNoojKAAiW1gtz3Mv8Ao5R/6tv7D/pPzlNP9pz/AKT2y/6aPzPFxuR0JFgj3MKI+E+7KnGTTe6PIpNGrR6ZTjy5GBIx92u0GrbLv22fxQMbXXJ4HF3PHiK841I0oNXlfXkd6VK8HJ7HYvjbBkpNmQPi+ixOPZ98ugxLA3X4Rux0qcY8aOIjGctGma/DdNtbmXS6YuGNgKlbnPRbNAcdWJ6KOfdZHsrYmMGlz5I5QpOSu9jrjOn6P3x8d692Ov8A5bX/AMX6pxqe13vDL8mza4e7L13Z2xFyowyYmOwOFKlXAso6HlW4J6kEdDMYbHOpJ05q0l9rGp0cqzJ6G3M2L5FisZP4/L0ZL3bMdn6PSfOpKuvEJZMuy6nb3PZ18zxAhYgLZJNKPE30HrM+9OqoRbm7WPFFZnlR6+HstU4yq+RvEY82LGqnyLNu3+PQD1Ez5NXG1an7rRdbHqVKMfiVzSOx8WYEJu07iyO+y4smJ+Om9aKHr1Bnmjj8VQknVWaHonc6ez0p/Dp8zH2H2OczPbKi41d2LHrsUnaK6jgWR0B9Ynq8R8T9mjFL81raao5UcO5t7WRXZuPSs4Rxls9HLIEZgCQDj22FPC/SJlr1MVCOeMlboWnGi5NMgdmAaU52YbjkTGEH4IZd+5vWRVDyPrFWGPlLEqjbRa36k4FqbkZsOj+Z3jnbj3bQQNzOw5YItjpfJNDkeyeypiZOfDp6tbnLJpnlsaceTR/hJqV8Nwy4mINddndi+fC54pw8Qi3NNeiNxdF6My9ooq5cgX6Idgv+rZr+qfRwspSpJyevM4VUlK0TLPQcwMAcgIm0AJlA1hlW57uLA2TQALVjVXyyL/IebET8tVrKl4hKUtrHvjDNh0ujPN7S03d5ChFFVxbhwabukL8g11JPWp9vCV1VpKd07nlqU7Ssen2CxxsFOXGnfqqnHlxNlR1f+K70D6INjm+AbNAz5Hir4kc0IP3fzJ7HrwqSdr78macml0z5WwZcZ0uYMMQfG7ZMBc0q7layqkkGweL5qp5aVbFwo8aMs8fXdLmdJqlNunaz7GLtPEcWl06VVvqTk6H75jyd0FJHko/357fDq/HxE6m+1jliYOFKK+54pn3mlu9Twx3PV7Fe01SH6DadnI8nxuhxn2knb/TnxsfBRqQnHR37HroPNGVx6n/McP8At83/AAY5MNb26ae9jU0uBH5nLsJPnZG53JgzunqYIQDXq3E+0CejxOTjBRf5pJHLD6ylboeYB+9T6KguS1ODZawknfoZbb0Z6/3Ln75m9em1P9mTPheMO6g/VHtwut79DyFcggjgggj1Ecgz7kYxcbW3PJez0Pawf6NyerVJ/Yz8/iLLxBL+U91N/gSv1J+6NNrYkApVwYNldCHXeze0uzz1eFTUoyb3bZyxScWuh4xE+w4pJqx5bnXVZd7Ful817pinTyKz3LOV2cwJ0MCUwChAJqaQFKClkcktyo9saVvkmz5u75QH295jvb3RG76XS6E/OyqqONc8rs1bZnuUZcHKnrc54uzWcPkyNjQJiIA73GXdkxBEVVBs9B4eBnaWKjTy0YJ6+j0EKTV5S/uU+kfUOMunAdiMZZF2K2N0VQTsbqlrYIvjg1486VaFCHCxCsrvXqSUVO0onFsL48neak/PVu82Fg2TI4O4BtpJUE9WPNXVz0cSnWp8OhHS1ttLGXpJNl6TXLkR8WpYhWc5UyAFjjzNwxK8ko1mwObFznPB1MPONWgru1mjarRmnB/QzZey2AsPhZboMufFR9gZg3xAnqp+IQsotPN0sznLDtapqwNnXHibGh3HJXe5KPRTa40BAO26JsC6A6DmLDzrVeLV5bIkpqMbIvDkGTT9zdOuU5UtgFZXQK6gngEFVI8/neM5zhOhieMlo1Zm4yUqeUelZtM6ZLRnDV3Vq+7GVIfeVJCghttHnqa6WxH/ADFKMVp1ehIWpu9/mdM3ZiZTu02RNp/ksrpiyY/GiXIVwLrcDz7jONDG1sOrYhP5rX+xqVDiawt9zO+h7u+9dePwMeRMjN043ISqjkck31oGev2p1/dppr1asceFk+I19gZgczFyiB8WfHZIVF3YiqAWen0RPJ4pRlw4WV7NHfDzWZ8jxytGvH4j4ifXpSWVNHkmrNntacj/AMPyJuXedQmQKWUMUGLaWAJ858KvTl+0Yuztbe2nyPZG3AaOmHPi1GFMWZxjzYxWHK17GS77vIR9GuQD4ROjWwlV1aUW4Pdc18hGcKsMr3MebsXInJbCF/G+UYW9+1WLe4Lfqnuh4pTmsqUr/JnF4aS1ujFqVUGkJIAHziK3HxIXwHl/XPdRlOSvPc4zy30OU6mLCggxACaQFKAl1AbZjmlc2r7DkVOLu3yIiSPPmZcIz3WiLd7oAfKbV1tp9DN2ENPe5pSaWgw0yo21Je4rmtN0rBDH7+7rMOyVhZ7IYU+A8zVXwOSfZK3C2v0Kk2iYcE90QBG2li+oGas+pLhIopE0CGk3o9OhbsoGJK+gbuEJW31GYJQ5N7j3cEcc15Xx6/Dr+iZsLkzXIgAyEKqaQEZQIRpf3tiroetg0mL5Kc53M65BjKlh3ZtdwJoXXXgH3z4s8RiFilh1ZRa35ntjShwuInqhdnFMzrhyIid4dq5MalWR24W1HDrdWCLHPIjFOWGp8WMnpo09SUmqrytWuebnxbWZT1UlT5Wpo/on1MPUzxj6q555wyya6HKdjmFxYAY23ACS9tSnudlInybVmvnjHjIY+CnMoKr5X4n1106/n8dUqe20VtFvRHuoKPBm3uHZwT5LrKW3CYfnmrG7OoKr5LVWepuY8QdT2mmm7Jt6fI1RUeFPrY8SfoU7q589nfRaRsjjGtBmutzBV4UsbY8DgGc69aNGGeV/obhDM7HAzcGsq031MegpolggFLKRgZCj5ggoAoKFSELmkBGUEw9inu6JkGgybwx/hCfRYKf4vzKt4eqfnMQ5LxGOXy/qe6lbgO6M/ZmtxY33BXVwDsdmXKMbHjf3YVCSOTdmvIz14uhXqxaTTXNGKVWEXsZtfoWx0SQyvZTKptclHkgnndZ5B5BnbCYylU0ho48un/ozWpSg9dUyNRomTHjdgNuXcUIZTewgODXQgkdZ2o4uFacqcdGtzEqUoxjLqLFpGZHyCtuPbu5ojedq8HqL8pqeKhGsqWuuxFSk4OXQ5YMLPwos9ePD1k+A9ZnSpWp01mmRRUjRi0QPHe4VNXTM3lf0gpW/VftqeSpjcurpy+iOkaLa3R6ek0T4sWsDrV4cZBBDKw+UY6KutqR7DPk4jF0q2IpSjyf1PVCm4Qldcjh2MhbDrFUEk4sRoerUY7PqAFknoBZnbxKSjiaU5dWc8KnKE7dDIezHKsyhWCctsdHZR+MVU3tHn0E96x9K6jLTpfZnF0JWuctJpGyuqINzNwAP0n1eud8XiIUYZ6hKVJylZEHH88qvzju2igbY7qFD18fGbVRKGd7W+xhwebKa8OjXvVxvkUWVVjRKBiaKFh6+NwFdZ454mXCzxR2jRjfLIzZcJ7woFJO4oF6mw20D23PTCveiqk3bS5zdNt5Y9TfqOw3x5Rhd8aZCFpWYgFmFhdwBA8rYqPdPDS8VhKLqpNr0O08LJSs2SnYzljjtRmF1hJO80CSAwG3dQ+jd9ZX4pTjFSs8rt73Qz7PJSy7voeawn1U09meZprRgJTIrgqCCDMqApQEdQe3p1/ydl/8Ac4/7Mz89U/7nD+n9T30/3DPDE/QSfu3PFfme72WveaPVobrD3edD4K1lXX+kK/Jn5vGtYfHUpR/Poz30PfoTT5anDtA/wTSeptWP97DO+DX/ADaj+Ris/wAKFvUns8/wbV+zT/2wnXGv/l0vqYpa0p/QWYd3p8VDnPvyO3iUTI2Ncfs3IzEee3yFapSeIxLk9o7IsvcjpzPNufUseW1z3Oyde/yXV4Sbx92uUA/gsM+JTXkDuuvV65+cx+ChHG0qq3ufQo1ZOlJN30M3ZGQjFrKNXgUWPI6jCCPYQSJ6fEaalXpX5M40H7k/kV9y7fwzB622nyKsrKynzBBI986eK04rCvTZqwwrbqJMv7lchGsxKCQDk2keYBJAPvr4Tlj1mwd5dF/g6UHav9WYsG/vrxgl0fevqKNuDHyArknielZZYRQm7XX+Dk0+M2up7PaGgwsQ795pDltlJC59OzeOzIjWosjzq/IT42HxdeMeFC00lts7fI9kqMJyu3lfY8vt7RZMLEsyt3od1yYzaZFa9xUj20R6/XPp4XF08TQzKLTjdNPkeWdN0576dT0PugP+UW/2mHx8NuOp58JG2AlbTRlqtusm+qKQn/xUV/OwP/tAImXFfsxJ7W/ybTftN/8AdjwdQKZh5E18TPtYP9zH5Hjq/E/mc56TkKClASkHCApQEcyo+g0GnZ+zs4RSxGfExCizWzk0J+XxNeEfFIJ9LH0aMG8OzxMOldm2qjM10VVSSPaPCffnXhCDbasjxKlJ6JHr6wpp9O2nVw2XK6tqCvKoMd7MIboxDEk10PE+LhaNXGYp4iStBK0L7+rPZVlGnS4cXq9zlkw95osbKb7jLlGQDqq5QhVyPBfvZFzdKrGjjpqeia0fJknTcqKa3XIXZ2nb5Jqm8CMHtpcoLNX4o8+nB8jTGV4e10U3bfXkKVN8GTXoXp8XynTrjx2c2AttS/43C7Fjs83DsxrqQxkzSw1fiP4Jc+jCjxoWW6PGcUaPBHUHgj3GfY9opyV09HzPJkknY9rs3RlcOqLWGbACqbTu2DUYbcj8EWBXHIs9OvxMfXjPFUktr2vyPXRp2py+Rm7HW8err0APHkuowk+6hOniNWMa1LXdmaEfdluX9y/+eaf15BU7eL1F7JJt9P7mcInxEy/udWtfiHlmI94LCefG1Ivw+7ell/g6Uov2i3qQmnLrqVXl1yKxXqxRGyb6FXwxxk/GKVaMY0pS2t3E4+9KPqZzrnfEmAVtV2yADlizDb08qB+J8p6o0KMa7rX1aOTlNwVJ7IfaeTbhxYSRePvXeje1su35l+Y7vmvFiOonOlTV6lfqak9I0z1PumWu0D63wH3FMfSeXAtywU1fkzpVhLjbdChiI7VAN38rU1Xgcqn9BMmdPwy19l/kri1iV6s8PtDGVyOpFEO4rpXzjPs4CSlQi1tZf2PHXjabXqZqnsOICChALlRCZQMGAdhqX27N77QbC722357bq/XPNPDUpSzSgm+p0jUlFWTJOoboXaufwj49ZfZ6dvhQ4jtuzlU6qKIpNI6afUOhtHZD5qSD7DXUeqc6uHp1NJRTNwqZFeO7Oi67ICzLlyKzfSIyOC3+sQefHrOfstN2zRWm2mw4s09zgXs2SSet+N+d+d+M6yowkrNadDCkbz27qCu05shFUbNsf6f0v655F4dQUs0Y2O0sRNqxjx6hlJKsyk3ZViCQeoJB5E9EsPTklFpaGOJJN68jpj1+VbC5cq3ZO3I63Zs2AZJYWjO2aC0Iqs0tGLHrMiksrurHksrsrH1lgbMs8PSnDJKKaJGo073Yxr8u7d3uTceC/ePuIHhuu6mXhMO45JQuuxqNWSlmuS+rcvvZ3ZxyHLsXFX+ETfifjCw0FHIkrfInEle99TTqe2s+QbXyuR5cD4kDmc6WAoU3mS+5vjzta5hRyOQaI6VwZ68kXG0lc5ZufM6vrMjVeR2rpbsSPYSeJxjhaUU4qKSe5riNu7bB9U5IO9yem4s2743ceyUXDLlVhxHe93cjLkLG2JY+ZJJ+JnSFOEFaCsjDlfVkzoZIkKVUpByoClAQAgBAFMlGIAoACAEADAAwAuQBACAEoCAMQBiCBAFBRSEKlASoCMoCUBIAgBAFBQkZAkKEAUCw7gAYASACZUAhO4CAEAdwQIKEpAhgJCjMqIKUBACAKAEAIKddOgZlB6FgDR55IHE415OMHKPI1FK+p2ZsNn5mX65Psp5lxpa5lr6HSWRPYnfh/Ey/XJ9jLlreZGbx6E78X4mT61PspYqr5kLx6E2n4r/lr9nN/idSXj0ESvk35Q/Zl/E6i8egiV8Afef+kqz82W8ehePIg6puHluImKnEt7srFi6d9Ude1MAx5XUcAEUDzQIDAX49YwdR1aSmy14KE3FGSek4DgAIKMQQIAiZAEXA5pAUoCAKAMwBQAEFKRqII6ggjx5B44nKrZxaltY1ByT0PQyNnJJGAC/AaRK/rQn+ufMpxw8Y6z7neTqN7dhFc/oR+aY/s51Sw3n7k/E6dhVn9D/+TH9nGXDefuT8Tp2Ad/6AfmmP7OMuG83d/qX3+nYf3/0I/NMf2cmXDefu/wBSe/07C+/+hH5pj+zjLhvN3Y9/p2HWb0I/NMX2cjp4Zv4u7/Uvvr/4ZNZlZnZsn0j1tdtUAB82hXFcT14aMIwSp7GKjk2825xnoOI6gCgDgAJAEAcoFUqASgIAGAEAUlwIyFKxmiD5EH4TnVjmi/l9zpB67npapHZiW1CPZ6nMxseH/bwnzaOWMV+GzvNSf5jkNOfTY/rT+qduIv4fYxlfnD5MfTY/rT+qTir+H2Lk/nH8lb02P60/qlVS+1PsTL/OMaU+mxfWt+qZ43/if2LkXnH8kP8AOMP1j/sycd8qT+wyLzh8jP8AOcPvyZP7kmZYhtW4XYqhZ/Ece1mBymmDgDGu4XTFcaqSL5IJBnowKkqCUlZmK7Tm2jJPacBwAMABBBgyARMAJQOVAkygYgAYAQAuZKIiAMTFTSN2ajHMzdqMOFWZd2U7WZbCpR2kgn6XTi/fPFTdecVLQ7SUEznWHzzfk4/2pu1fqu5m8AIw/jZvyMf7Ul665ruPw/UjW4QmR1HIU0CeDXhxN0qqlBzle5ZRV7amjU4MCOy7sp2kiwiAGvHlpxpyxE1mVl9zU4xT3Zz24PPN+Sn7U3au+a7mbx6vsBGDzzfk4/2pmUa6V9NPmVODet+xz1uEI9LZUqjjdV06K4uuL+d4TthKjq01KRKsUnoZ56jgAgDAgADBByAUFGBBBTSApQMGABgCgBBRTIKmKijKNmai7O5qya4MSTiwkkkk/fRyTzwMlDm5444NRXxS+50dW+6J+Vr6HF8c32kvAj5mOJ/KgOsT0OL45vtJHQgvzMKp0ijlqcxdmY1bGzXTnyBnpp0lGnlT0I5OTzPc7ZNcGJJx4iT1P33k+f055Y0YbRm/ubc5PVpEHUr6PH8cnPq+nOmSPm7mLvog+VL+Jj+OT9uR5VH4n9wpNPRInU6gu241yFFKKUBVCqAPKgJ3oQjCFoslSTk9TiJ2OZdQAEECAMmQEGCoqWxBSoClAQUomCCgCgoVAE/Q+yc6msGkahufTa/Sas5chQDaXcpT6f6O47fHyqfAoVqGT39/qe2SnfQ4rpNb4f2mnH/NOjr4Zde5m1T/AGxY0+v8DXsy6cf805uvhX17mkqq/wBR5PbJvNl8TubpRF3z04PjPp4XM6KS9TjU+M2a/JmZ2K5l2kkqBqcSgA+AU5BtHqnmoulBWcHf5HSalfRr7mcHP4Zh+d4vtJ2dSnzg/sclGfmX3OqtqP5wPzxPtJzlUpWf4b+xbSW77mbtVryXuDnbjDMGD2wxIGO4WDzfM9OCT4S0t8zFa2Z2MU9hxGIA4IMQBGAFyAcAJpAmUBAHAFACAOQCJ4mJuyu+RpGvPoVVipy47UlT83P1UkHpj9U8EaymlKMHb6fqd5wtLcj5KnpsX5Of7Kazvyvt+pi3qhjSp6bH+Tn+ykz/AMr7fqLeqGcCemx/k5vs50VaXlfb9Qo+odwnjmX8jL+yJOLPlE1khzY+4x+m+GNjLxaz2j3GSC5j7rFf8a3tGH/GJl1K/l7lUYdTnr9OEYANuBVXB27TTqDytmus6YWq6sHmjazM1YOLMwM9RxGIA4ACAOCEyAuouBTSAiJShKAMhAqAElwKQAwsTMldNGkbdTqcTuznHkt2ZjWZatiSQPvPTmeClRrwjljax3nKLdzl3mL0eT69PsZ0y4hdDN4DDYvR5Pr0+xi1f0+xM1MZfF6PL9cn2MuXEdUE4eoi+H0eX65PsYtiOqF4eoB8Po8v1yfYw1X6ot4epXe4fR5T7c6f3YpiUa9t0FkvsyNdnDtartUKqhd26gorliBZnTC0XSi9d3qSrO7M09ZyKEAKgBACoIEWBVyADNICMoFAHcAUADMlCCEueD7DMT+Fv0ZuG57mtwZxkyBcHzQ7ha0mMjaGIWj3fIquZ8qhOjKms1R3/qPTJST0iZu51J/kD+Z4/s52UqPKb+5Lz8vYR0uo9A3u0q/sTalT/idzPv8Al7CGkzn+Rf8AN/1JNZ6Xn7j8Tp2EdJn9C/5v/gjPS8/cfidOwhpM/ocn1H+CL0ucu4tU6di10+oBsYsg/wDgP6Nsj4D0cu4XEvqiO1wd67xTHHiLArtN7BdqAKPulwWqnba5K61RhE9pwHACABggCAEtwWJkCmkBSgIAQAqAEyUmUg6mWsysUosfM/Ezi8LQe0F9jaqzWzFuPmfiZPZaXkLxZ9SSol9npL8g4s+owB5CHh6XkM8SfUZA8oWHp9BxJdSdo8hNcCn0Lnl1DYPIfCOBDkl9iOcuoVU3BRS0I22KaIVACAAgDEACJCDqCXGZpAkylCUDXrIwBEyBQBQAuAFwAMADACVgoTIJMoAQUCIBMAtYIBgBAGBAFAOimQEmaRBVKBSlASAZ6TIEIKKAO4TuS1hVD2AxF1cO6AyJpu19TWViMt7bkSGkzmir3LlYGFK+iFtCZXJb3LYN0znja9yZQqbW1xsUogyxmCCMFHAERBSxMmRXNICM0AuCigAZkCMABBTsoDbRdfNocWLLsRde3rR6CeOVWUG2kd1HMisumohQQS1begtWClG68Xu93mZadZ1E+ViOnlaRWuIJDgUHF1xwVJU9PH5oPvPhM4OWko72LVWqNbJToHWsJx4WakpaOFN7hq+lZPPW+PGp5IS4illfvZux0aytJ7GHSUCGYkC6ta3AkHkA+XB/RPZXcpxyQ37GaaXM9JMiqNzU6M+UtQ5KtgsgDwYc8eY8Z8utKc2su/6HeMVuN0oNj6se6OJvWi5SpX/WUAD2jrNZs0oy6PUZVqjHqsrqmIgkA42F+sZ8wvzBAK8meiCpzqzVjk24q6NWTtBw2oAPGMuy/nWIAE+VEj+kfOcXhlaL6s1xHqjyXaySfEk8dOTzPs01aKXQ8ctWKp0MhILCgAIAoKXchCiZUQkmaACCiMjASFFACAd11JAq6q6IVdwvk01WPjODoRcrnXitKyIbJyCOg4UGjQu+h46kn3mbVNWszLlrcS5SBVmuePDmr+O1fgJOFDdKwzsWR75PNAAexRSj3CVUoxfuosqjluCZCt+R6ggEGulg8HrLOlGX+7EjKw2zE9S3ieSepFH+ric+BE06j2KGobjk8ba56bb2n3XxKqMFpYnEZJymqs1VVfFXur2WSfbCoQWwdRtWA5msksSW+kb5ayCb8+QD7prhRsk+Qz6s5idDAxBAMALggQUIA5DJRhFJM0AuUBIwKpCgYAQBykJgAJCgYAQBQBqYAGQCMpRQC4IAgBUALgBIAuAdGMRJYgmUIQgoGAOAKQgEQAlAjBQEAUAVwULgAJGDo0IESgUAqCBAGDBBmQCuCoUhToW6xHYliGlAQAaAKAOCBUFEYAQUUALgWFcFAwAEpCh4yAkzQEDIUqDI4AVIQqCnOCoqLEOjdT1mU9CksJogAQwImAOCiECwQQRkuUkygBKByAVyADz0/XKtipCElw0UDFwJppAmGWxYkuZHcECAFwLCksyjuaIdH6/Gco/CGJ/D3zoQTdZkqJmijWAUeo90Ggz9fh/fIQ5QQYgoN+/xlACCMDAOmk+l+/lHI1EjJ1P7+cyVkL0PugyMzaANDKWJkyJpQOQEiVbgBNga9JgH/9k="/>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solidFill>
                  <a:srgbClr val="FF0000"/>
                </a:solidFill>
              </a:rPr>
              <a:t>General Criteria</a:t>
            </a:r>
            <a:br>
              <a:rPr lang="en-US" sz="4000" dirty="0">
                <a:solidFill>
                  <a:srgbClr val="FF0000"/>
                </a:solidFill>
              </a:rPr>
            </a:br>
            <a:endParaRPr lang="en-US" sz="4000" dirty="0">
              <a:solidFill>
                <a:srgbClr val="FF0000"/>
              </a:solidFill>
            </a:endParaRPr>
          </a:p>
        </p:txBody>
      </p:sp>
      <p:sp>
        <p:nvSpPr>
          <p:cNvPr id="3" name="Content Placeholder 2"/>
          <p:cNvSpPr>
            <a:spLocks noGrp="1"/>
          </p:cNvSpPr>
          <p:nvPr>
            <p:ph idx="1"/>
          </p:nvPr>
        </p:nvSpPr>
        <p:spPr>
          <a:xfrm>
            <a:off x="457200" y="1600200"/>
            <a:ext cx="7315200" cy="4525963"/>
          </a:xfrm>
          <a:solidFill>
            <a:srgbClr val="FFFF00"/>
          </a:solidFill>
        </p:spPr>
        <p:txBody>
          <a:bodyPr/>
          <a:lstStyle/>
          <a:p>
            <a:pPr marL="550926" indent="-514350">
              <a:buFont typeface="+mj-lt"/>
              <a:buAutoNum type="arabicPeriod"/>
            </a:pPr>
            <a:r>
              <a:rPr lang="en-US" dirty="0"/>
              <a:t>Students</a:t>
            </a:r>
          </a:p>
          <a:p>
            <a:pPr marL="550926" indent="-514350">
              <a:buFont typeface="+mj-lt"/>
              <a:buAutoNum type="arabicPeriod"/>
            </a:pPr>
            <a:r>
              <a:rPr lang="en-US" dirty="0"/>
              <a:t>Program Educational Objectives</a:t>
            </a:r>
          </a:p>
          <a:p>
            <a:pPr marL="550926" indent="-514350">
              <a:buFont typeface="+mj-lt"/>
              <a:buAutoNum type="arabicPeriod"/>
            </a:pPr>
            <a:r>
              <a:rPr lang="en-US" dirty="0"/>
              <a:t>Student Outcomes</a:t>
            </a:r>
          </a:p>
          <a:p>
            <a:pPr marL="550926" indent="-514350">
              <a:buFont typeface="+mj-lt"/>
              <a:buAutoNum type="arabicPeriod"/>
            </a:pPr>
            <a:r>
              <a:rPr lang="en-US" dirty="0"/>
              <a:t>Continuous Improvement</a:t>
            </a:r>
          </a:p>
          <a:p>
            <a:pPr marL="550926" indent="-514350">
              <a:buFont typeface="+mj-lt"/>
              <a:buAutoNum type="arabicPeriod"/>
            </a:pPr>
            <a:r>
              <a:rPr lang="en-US" dirty="0"/>
              <a:t>Curriculum</a:t>
            </a:r>
          </a:p>
          <a:p>
            <a:pPr marL="550926" indent="-514350">
              <a:buFont typeface="+mj-lt"/>
              <a:buAutoNum type="arabicPeriod"/>
            </a:pPr>
            <a:r>
              <a:rPr lang="en-US" dirty="0"/>
              <a:t>Faculty</a:t>
            </a:r>
          </a:p>
          <a:p>
            <a:pPr marL="550926" indent="-514350">
              <a:buFont typeface="+mj-lt"/>
              <a:buAutoNum type="arabicPeriod"/>
            </a:pPr>
            <a:r>
              <a:rPr lang="en-US" dirty="0"/>
              <a:t>Facilities</a:t>
            </a:r>
          </a:p>
          <a:p>
            <a:pPr marL="550926" indent="-514350">
              <a:buFont typeface="+mj-lt"/>
              <a:buAutoNum type="arabicPeriod"/>
            </a:pPr>
            <a:r>
              <a:rPr lang="en-US" dirty="0"/>
              <a:t>Institutional Support</a:t>
            </a:r>
          </a:p>
          <a:p>
            <a:endParaRPr lang="en-US" dirty="0"/>
          </a:p>
        </p:txBody>
      </p:sp>
      <p:sp>
        <p:nvSpPr>
          <p:cNvPr id="6" name="Slide Number Placeholder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5790943-6E06-4F8A-A8D0-F94C465B70D5}" type="slidenum">
              <a:rPr kumimoji="0" lang="en-US" sz="14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sz="14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7831540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lstStyle/>
          <a:p>
            <a:r>
              <a:rPr lang="en-US" dirty="0">
                <a:solidFill>
                  <a:srgbClr val="FF0000"/>
                </a:solidFill>
              </a:rPr>
              <a:t>Criterion 2: Program Educational Objectives (Statement)</a:t>
            </a:r>
            <a:br>
              <a:rPr lang="en-US" dirty="0">
                <a:solidFill>
                  <a:srgbClr val="FF0000"/>
                </a:solidFill>
              </a:rPr>
            </a:br>
            <a:endParaRPr lang="en-US" dirty="0">
              <a:solidFill>
                <a:srgbClr val="FF0000"/>
              </a:solidFill>
            </a:endParaRPr>
          </a:p>
        </p:txBody>
      </p:sp>
      <p:sp>
        <p:nvSpPr>
          <p:cNvPr id="3" name="Content Placeholder 2"/>
          <p:cNvSpPr>
            <a:spLocks noGrp="1"/>
          </p:cNvSpPr>
          <p:nvPr>
            <p:ph idx="1"/>
          </p:nvPr>
        </p:nvSpPr>
        <p:spPr>
          <a:xfrm>
            <a:off x="457200" y="1143000"/>
            <a:ext cx="8458200" cy="5562600"/>
          </a:xfrm>
          <a:solidFill>
            <a:srgbClr val="FFFF00"/>
          </a:solidFill>
        </p:spPr>
        <p:txBody>
          <a:bodyPr/>
          <a:lstStyle/>
          <a:p>
            <a:r>
              <a:rPr lang="en-US" dirty="0"/>
              <a:t>The program must have published program educational objectives that are consistent with the mission of the institution, the needs of the program’s various constituencies, and these criteria.  There must be a documented, systematically utilized, and effective process, involving program constituencies, for the periodic review of these program educational objectives that ensures they remain consistent with the institutional mission, the program’s constituents’ needs, and these criteria.</a:t>
            </a:r>
          </a:p>
          <a:p>
            <a:endParaRPr lang="en-US" dirty="0"/>
          </a:p>
          <a:p>
            <a:endParaRPr lang="en-US" sz="2400" dirty="0"/>
          </a:p>
        </p:txBody>
      </p:sp>
      <p:sp>
        <p:nvSpPr>
          <p:cNvPr id="6" name="Slide Number Placeholder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5790943-6E06-4F8A-A8D0-F94C465B70D5}" type="slidenum">
              <a:rPr kumimoji="0" lang="en-US" sz="14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US" sz="14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9680675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dirty="0">
                <a:solidFill>
                  <a:srgbClr val="FF0000"/>
                </a:solidFill>
              </a:rPr>
              <a:t>Program Educational Objectives (PEOs) </a:t>
            </a:r>
            <a:endParaRPr lang="en-US" dirty="0"/>
          </a:p>
        </p:txBody>
      </p:sp>
      <p:sp>
        <p:nvSpPr>
          <p:cNvPr id="3" name="Content Placeholder 2"/>
          <p:cNvSpPr>
            <a:spLocks noGrp="1"/>
          </p:cNvSpPr>
          <p:nvPr>
            <p:ph idx="1"/>
          </p:nvPr>
        </p:nvSpPr>
        <p:spPr>
          <a:xfrm>
            <a:off x="457200" y="1066799"/>
            <a:ext cx="8382000" cy="5654675"/>
          </a:xfrm>
          <a:solidFill>
            <a:schemeClr val="accent5"/>
          </a:solidFill>
        </p:spPr>
        <p:txBody>
          <a:bodyPr/>
          <a:lstStyle/>
          <a:p>
            <a:r>
              <a:rPr lang="en-US" dirty="0"/>
              <a:t>ABET Definition of Program Educational Objectives: </a:t>
            </a:r>
          </a:p>
          <a:p>
            <a:endParaRPr lang="en-US" dirty="0"/>
          </a:p>
          <a:p>
            <a:r>
              <a:rPr lang="en-US" u="sng" dirty="0">
                <a:solidFill>
                  <a:srgbClr val="FF0000"/>
                </a:solidFill>
              </a:rPr>
              <a:t>Program Educational Objectives</a:t>
            </a:r>
            <a:r>
              <a:rPr lang="en-US" dirty="0">
                <a:solidFill>
                  <a:srgbClr val="FF0000"/>
                </a:solidFill>
              </a:rPr>
              <a:t> </a:t>
            </a:r>
            <a:r>
              <a:rPr lang="en-US" dirty="0"/>
              <a:t>– broad statements that describe what graduates are expected </a:t>
            </a:r>
            <a:r>
              <a:rPr lang="en-US" u="sng" dirty="0"/>
              <a:t>to attain within a few years of graduation</a:t>
            </a:r>
            <a:r>
              <a:rPr lang="en-US" dirty="0"/>
              <a:t>. Program educational objectives are based on the needs of the program’s constituencies.</a:t>
            </a:r>
          </a:p>
          <a:p>
            <a:endParaRPr lang="en-US" dirty="0"/>
          </a:p>
          <a:p>
            <a:r>
              <a:rPr lang="en-US" u="sng" dirty="0"/>
              <a:t>Within a few years of graduation </a:t>
            </a:r>
            <a:r>
              <a:rPr lang="en-US" dirty="0"/>
              <a:t>normally imply 3 to 5 years after graduation</a:t>
            </a:r>
          </a:p>
          <a:p>
            <a:endParaRPr lang="en-US" dirty="0"/>
          </a:p>
          <a:p>
            <a:endParaRPr lang="en-US" sz="1600" dirty="0"/>
          </a:p>
        </p:txBody>
      </p:sp>
      <p:sp>
        <p:nvSpPr>
          <p:cNvPr id="6" name="Slide Number Placeholder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5790943-6E06-4F8A-A8D0-F94C465B70D5}" type="slidenum">
              <a:rPr kumimoji="0" lang="en-US" sz="14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sz="14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5624329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dirty="0">
                <a:solidFill>
                  <a:srgbClr val="FF0000"/>
                </a:solidFill>
              </a:rPr>
              <a:t>Constituents of the Programs </a:t>
            </a:r>
            <a:endParaRPr lang="en-US" dirty="0"/>
          </a:p>
        </p:txBody>
      </p:sp>
      <p:sp>
        <p:nvSpPr>
          <p:cNvPr id="3" name="Content Placeholder 2"/>
          <p:cNvSpPr>
            <a:spLocks noGrp="1"/>
          </p:cNvSpPr>
          <p:nvPr>
            <p:ph idx="1"/>
          </p:nvPr>
        </p:nvSpPr>
        <p:spPr>
          <a:xfrm>
            <a:off x="457200" y="1066800"/>
            <a:ext cx="8229600" cy="5410200"/>
          </a:xfrm>
          <a:solidFill>
            <a:srgbClr val="FFFF00"/>
          </a:solidFill>
        </p:spPr>
        <p:txBody>
          <a:bodyPr/>
          <a:lstStyle/>
          <a:p>
            <a:endParaRPr lang="en-US" sz="1600" dirty="0"/>
          </a:p>
          <a:p>
            <a:pPr marL="0" marR="0" indent="0">
              <a:spcBef>
                <a:spcPts val="0"/>
              </a:spcBef>
              <a:spcAft>
                <a:spcPts val="600"/>
              </a:spcAft>
              <a:buNone/>
            </a:pPr>
            <a:r>
              <a:rPr lang="en-US" sz="2400" dirty="0">
                <a:solidFill>
                  <a:srgbClr val="FF0000"/>
                </a:solidFill>
                <a:effectLst/>
                <a:latin typeface="Times New Roman" panose="02020603050405020304" pitchFamily="18" charset="0"/>
                <a:ea typeface="SimSun" panose="02010600030101010101" pitchFamily="2" charset="-122"/>
                <a:cs typeface="Times New Roman" panose="02020603050405020304" pitchFamily="18" charset="0"/>
              </a:rPr>
              <a:t>The constituents of the Electrical Engineering Program are</a:t>
            </a:r>
            <a:r>
              <a:rPr lang="en-US" sz="24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spcBef>
                <a:spcPts val="0"/>
              </a:spcBef>
              <a:spcAft>
                <a:spcPts val="600"/>
              </a:spcAft>
            </a:pPr>
            <a:r>
              <a:rPr lang="en-US" sz="24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Electrical Engineering undergraduate students</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spcBef>
                <a:spcPts val="0"/>
              </a:spcBef>
              <a:spcAft>
                <a:spcPts val="600"/>
              </a:spcAft>
            </a:pPr>
            <a:r>
              <a:rPr lang="en-US" sz="24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Alumni of the Electrical Engineering Program </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spcBef>
                <a:spcPts val="0"/>
              </a:spcBef>
              <a:spcAft>
                <a:spcPts val="600"/>
              </a:spcAft>
            </a:pPr>
            <a:r>
              <a:rPr lang="en-US" sz="24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Electrical Engineering Program  faculty</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r>
              <a:rPr lang="en-US" sz="24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Employers of the graduates of the Program</a:t>
            </a:r>
          </a:p>
          <a:p>
            <a:pPr marL="0" indent="0">
              <a:buNone/>
            </a:pPr>
            <a:endParaRPr lang="en-US" sz="2400" dirty="0">
              <a:solidFill>
                <a:srgbClr val="000000"/>
              </a:solidFill>
              <a:latin typeface="Times New Roman" panose="02020603050405020304" pitchFamily="18" charset="0"/>
              <a:ea typeface="SimSun" panose="02010600030101010101" pitchFamily="2" charset="-122"/>
              <a:cs typeface="Times New Roman" panose="02020603050405020304" pitchFamily="18" charset="0"/>
            </a:endParaRPr>
          </a:p>
          <a:p>
            <a:pPr marL="0" marR="0" indent="0">
              <a:spcBef>
                <a:spcPts val="0"/>
              </a:spcBef>
              <a:spcAft>
                <a:spcPts val="600"/>
              </a:spcAft>
              <a:buNone/>
            </a:pPr>
            <a:r>
              <a:rPr lang="en-US" sz="2400" dirty="0">
                <a:solidFill>
                  <a:srgbClr val="FF0000"/>
                </a:solidFill>
                <a:effectLst/>
                <a:latin typeface="Times New Roman" panose="02020603050405020304" pitchFamily="18" charset="0"/>
                <a:ea typeface="SimSun" panose="02010600030101010101" pitchFamily="2" charset="-122"/>
                <a:cs typeface="Times New Roman" panose="02020603050405020304" pitchFamily="18" charset="0"/>
              </a:rPr>
              <a:t>The constituents of the Computer Engineering Program are:</a:t>
            </a:r>
            <a:endParaRPr lang="en-US" sz="24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a:spcBef>
                <a:spcPts val="0"/>
              </a:spcBef>
              <a:spcAft>
                <a:spcPts val="600"/>
              </a:spcAft>
            </a:pPr>
            <a:r>
              <a:rPr lang="en-US" sz="2400" dirty="0">
                <a:solidFill>
                  <a:srgbClr val="000000"/>
                </a:solidFill>
                <a:latin typeface="Times New Roman" panose="02020603050405020304" pitchFamily="18" charset="0"/>
                <a:ea typeface="SimSun" panose="02010600030101010101" pitchFamily="2" charset="-122"/>
                <a:cs typeface="Times New Roman" panose="02020603050405020304" pitchFamily="18" charset="0"/>
              </a:rPr>
              <a:t>Computer</a:t>
            </a:r>
            <a:r>
              <a:rPr lang="en-US" sz="24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Engineering undergraduate students</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spcBef>
                <a:spcPts val="0"/>
              </a:spcBef>
              <a:spcAft>
                <a:spcPts val="600"/>
              </a:spcAft>
            </a:pPr>
            <a:r>
              <a:rPr lang="en-US" sz="24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Alumni of the Electrical Engineering Program </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spcBef>
                <a:spcPts val="0"/>
              </a:spcBef>
              <a:spcAft>
                <a:spcPts val="600"/>
              </a:spcAft>
            </a:pPr>
            <a:r>
              <a:rPr lang="en-US" sz="2400" dirty="0">
                <a:solidFill>
                  <a:srgbClr val="000000"/>
                </a:solidFill>
                <a:latin typeface="Times New Roman" panose="02020603050405020304" pitchFamily="18" charset="0"/>
                <a:ea typeface="SimSun" panose="02010600030101010101" pitchFamily="2" charset="-122"/>
                <a:cs typeface="Times New Roman" panose="02020603050405020304" pitchFamily="18" charset="0"/>
              </a:rPr>
              <a:t>Computer</a:t>
            </a:r>
            <a:r>
              <a:rPr lang="en-US" sz="24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Engineering Program  faculty</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r>
              <a:rPr lang="en-US" sz="24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Employers of the graduates of the Program</a:t>
            </a:r>
            <a:endParaRPr lang="en-US" sz="2400" dirty="0">
              <a:latin typeface="Times New Roman" panose="02020603050405020304" pitchFamily="18" charset="0"/>
              <a:cs typeface="Times New Roman" panose="02020603050405020304" pitchFamily="18" charset="0"/>
            </a:endParaRPr>
          </a:p>
          <a:p>
            <a:pPr marL="0" indent="0">
              <a:buNone/>
            </a:pPr>
            <a:endParaRPr lang="en-US" sz="1600" dirty="0"/>
          </a:p>
          <a:p>
            <a:endParaRPr lang="en-US" sz="1600" dirty="0"/>
          </a:p>
        </p:txBody>
      </p:sp>
      <p:sp>
        <p:nvSpPr>
          <p:cNvPr id="6" name="Slide Number Placeholder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5790943-6E06-4F8A-A8D0-F94C465B70D5}" type="slidenum">
              <a:rPr kumimoji="0" lang="en-US" sz="14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sz="14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419611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lstStyle/>
          <a:p>
            <a:r>
              <a:rPr lang="en-US" dirty="0">
                <a:solidFill>
                  <a:srgbClr val="FF0000"/>
                </a:solidFill>
              </a:rPr>
              <a:t>PEOs of Programs </a:t>
            </a:r>
            <a:endParaRPr lang="en-US" dirty="0"/>
          </a:p>
        </p:txBody>
      </p:sp>
      <p:sp>
        <p:nvSpPr>
          <p:cNvPr id="3" name="Content Placeholder 2"/>
          <p:cNvSpPr>
            <a:spLocks noGrp="1"/>
          </p:cNvSpPr>
          <p:nvPr>
            <p:ph idx="1"/>
          </p:nvPr>
        </p:nvSpPr>
        <p:spPr>
          <a:xfrm>
            <a:off x="457200" y="838200"/>
            <a:ext cx="8229600" cy="5638800"/>
          </a:xfrm>
          <a:solidFill>
            <a:schemeClr val="accent5"/>
          </a:solidFill>
        </p:spPr>
        <p:txBody>
          <a:bodyPr/>
          <a:lstStyle/>
          <a:p>
            <a:endParaRPr lang="en-US" sz="1600" dirty="0"/>
          </a:p>
          <a:p>
            <a:pPr marL="0" marR="0" indent="0">
              <a:spcBef>
                <a:spcPts val="0"/>
              </a:spcBef>
              <a:spcAft>
                <a:spcPts val="600"/>
              </a:spcAft>
              <a:buNone/>
            </a:pPr>
            <a:r>
              <a:rPr lang="en-US" sz="1800" dirty="0">
                <a:solidFill>
                  <a:srgbClr val="FF0000"/>
                </a:solidFill>
                <a:effectLst/>
                <a:latin typeface="Times New Roman" panose="02020603050405020304" pitchFamily="18" charset="0"/>
                <a:ea typeface="SimSun" panose="02010600030101010101" pitchFamily="2" charset="-122"/>
              </a:rPr>
              <a:t>The Program Educational Objectives of the Electrical Engineering Program are:</a:t>
            </a:r>
            <a:endParaRPr lang="en-US" sz="1800" dirty="0">
              <a:solidFill>
                <a:srgbClr val="FF0000"/>
              </a:solidFill>
              <a:effectLs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Font typeface="+mj-lt"/>
              <a:buAutoNum type="arabicPeriod"/>
              <a:tabLst>
                <a:tab pos="466725" algn="l"/>
              </a:tabLst>
            </a:pPr>
            <a:r>
              <a:rPr lang="en-US" sz="1800" dirty="0">
                <a:solidFill>
                  <a:srgbClr val="000000"/>
                </a:solidFill>
                <a:effectLst/>
                <a:latin typeface="Times New Roman" panose="02020603050405020304" pitchFamily="18" charset="0"/>
                <a:ea typeface="Times New Roman" panose="02020603050405020304" pitchFamily="18" charset="0"/>
              </a:rPr>
              <a:t>To produce graduates for successful careers in Electrical Engineering and other related fields.</a:t>
            </a:r>
            <a:endParaRPr lang="en-US" sz="1800" dirty="0">
              <a:effectLs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Font typeface="+mj-lt"/>
              <a:buAutoNum type="arabicPeriod"/>
              <a:tabLst>
                <a:tab pos="466725" algn="l"/>
              </a:tabLst>
            </a:pPr>
            <a:r>
              <a:rPr lang="en-US" sz="1800" dirty="0">
                <a:solidFill>
                  <a:srgbClr val="000000"/>
                </a:solidFill>
                <a:effectLst/>
                <a:latin typeface="Times New Roman" panose="02020603050405020304" pitchFamily="18" charset="0"/>
                <a:ea typeface="Times New Roman" panose="02020603050405020304" pitchFamily="18" charset="0"/>
              </a:rPr>
              <a:t>To produce graduates who engage in self-development activities through professional study and personal research that will allow them to adapt to evolving technological challenges.</a:t>
            </a:r>
            <a:endParaRPr lang="en-US" sz="1800" dirty="0">
              <a:effectLs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Font typeface="+mj-lt"/>
              <a:buAutoNum type="arabicPeriod"/>
              <a:tabLst>
                <a:tab pos="466725" algn="l"/>
              </a:tabLst>
            </a:pPr>
            <a:r>
              <a:rPr lang="en-US" sz="1800" dirty="0">
                <a:solidFill>
                  <a:srgbClr val="000000"/>
                </a:solidFill>
                <a:effectLst/>
                <a:latin typeface="Times New Roman" panose="02020603050405020304" pitchFamily="18" charset="0"/>
                <a:ea typeface="Times New Roman" panose="02020603050405020304" pitchFamily="18" charset="0"/>
              </a:rPr>
              <a:t>To produce graduates who can successfully complete graduate degrees in Electrical Engineering or other disciplines that they may choose.</a:t>
            </a:r>
          </a:p>
          <a:p>
            <a:pPr marL="342900" marR="0" lvl="0" indent="-342900" fontAlgn="base">
              <a:spcBef>
                <a:spcPts val="0"/>
              </a:spcBef>
              <a:spcAft>
                <a:spcPts val="0"/>
              </a:spcAft>
              <a:buFont typeface="+mj-lt"/>
              <a:buAutoNum type="arabicPeriod"/>
              <a:tabLst>
                <a:tab pos="466725" algn="l"/>
              </a:tabLst>
            </a:pPr>
            <a:endParaRPr lang="en-US" sz="1800" dirty="0">
              <a:solidFill>
                <a:srgbClr val="000000"/>
              </a:solidFill>
              <a:latin typeface="Times New Roman" panose="02020603050405020304" pitchFamily="18" charset="0"/>
              <a:ea typeface="Times New Roman" panose="02020603050405020304" pitchFamily="18" charset="0"/>
            </a:endParaRPr>
          </a:p>
          <a:p>
            <a:pPr marL="0" marR="0" indent="0" algn="just">
              <a:lnSpc>
                <a:spcPct val="115000"/>
              </a:lnSpc>
              <a:spcBef>
                <a:spcPts val="0"/>
              </a:spcBef>
              <a:spcAft>
                <a:spcPts val="600"/>
              </a:spcAft>
              <a:buNone/>
            </a:pPr>
            <a:r>
              <a:rPr lang="en-US" sz="1800" dirty="0">
                <a:solidFill>
                  <a:srgbClr val="FF0000"/>
                </a:solidFill>
                <a:effectLst/>
                <a:latin typeface="Times New Roman" panose="02020603050405020304" pitchFamily="18" charset="0"/>
                <a:ea typeface="SimSun" panose="02010600030101010101" pitchFamily="2" charset="-122"/>
                <a:cs typeface="Times New Roman" panose="02020603050405020304" pitchFamily="18" charset="0"/>
              </a:rPr>
              <a:t>The Program Educational Objectives of the Computer Engineering Program are:</a:t>
            </a:r>
            <a:endParaRPr lang="en-US" sz="1800" dirty="0">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endParaRPr>
          </a:p>
          <a:p>
            <a:pPr marL="342900" marR="0" lvl="0" indent="-342900" algn="just" fontAlgn="base">
              <a:lnSpc>
                <a:spcPct val="115000"/>
              </a:lnSpc>
              <a:spcBef>
                <a:spcPts val="0"/>
              </a:spcBef>
              <a:spcAft>
                <a:spcPts val="0"/>
              </a:spcAft>
              <a:buFont typeface="+mj-lt"/>
              <a:buAutoNum type="arabicPeriod"/>
              <a:tabLst>
                <a:tab pos="466725" algn="l"/>
              </a:tabLst>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To produce graduates for successful careers in Computer Engineering and other related fields.</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marR="0" lvl="0" indent="-342900" algn="just" fontAlgn="base">
              <a:lnSpc>
                <a:spcPct val="115000"/>
              </a:lnSpc>
              <a:spcBef>
                <a:spcPts val="0"/>
              </a:spcBef>
              <a:spcAft>
                <a:spcPts val="0"/>
              </a:spcAft>
              <a:buFont typeface="+mj-lt"/>
              <a:buAutoNum type="arabicPeriod"/>
              <a:tabLst>
                <a:tab pos="466725" algn="l"/>
              </a:tabLst>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To produce graduates who engage in self-development activities through professional study and personal research that will allow them to adapt to evolving technological challenges.</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marR="0" lvl="0" indent="-342900" algn="just" fontAlgn="base">
              <a:lnSpc>
                <a:spcPct val="115000"/>
              </a:lnSpc>
              <a:spcBef>
                <a:spcPts val="0"/>
              </a:spcBef>
              <a:spcAft>
                <a:spcPts val="0"/>
              </a:spcAft>
              <a:buFont typeface="+mj-lt"/>
              <a:buAutoNum type="arabicPeriod"/>
              <a:tabLst>
                <a:tab pos="466725" algn="l"/>
              </a:tabLst>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To produce graduates who can successfully complete graduate degrees in Computer Engineering or other disciplines that they may choose.</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marR="0" lvl="0" indent="-342900" fontAlgn="base">
              <a:spcBef>
                <a:spcPts val="0"/>
              </a:spcBef>
              <a:spcAft>
                <a:spcPts val="0"/>
              </a:spcAft>
              <a:buFont typeface="+mj-lt"/>
              <a:buAutoNum type="arabicPeriod"/>
              <a:tabLst>
                <a:tab pos="466725" algn="l"/>
              </a:tabLst>
            </a:pPr>
            <a:endParaRPr lang="en-US" sz="1800" dirty="0">
              <a:effectLst/>
              <a:latin typeface="Times New Roman" panose="02020603050405020304" pitchFamily="18" charset="0"/>
              <a:ea typeface="Times New Roman" panose="02020603050405020304" pitchFamily="18" charset="0"/>
            </a:endParaRPr>
          </a:p>
          <a:p>
            <a:endParaRPr lang="en-US" sz="1200" dirty="0">
              <a:latin typeface="Times New Roman" panose="02020603050405020304" pitchFamily="18" charset="0"/>
              <a:cs typeface="Times New Roman" panose="02020603050405020304" pitchFamily="18" charset="0"/>
            </a:endParaRPr>
          </a:p>
          <a:p>
            <a:pPr marL="0" indent="0">
              <a:buNone/>
            </a:pPr>
            <a:endParaRPr lang="en-US" sz="1600" dirty="0"/>
          </a:p>
          <a:p>
            <a:endParaRPr lang="en-US" sz="1600" dirty="0"/>
          </a:p>
        </p:txBody>
      </p:sp>
      <p:sp>
        <p:nvSpPr>
          <p:cNvPr id="6" name="Slide Number Placeholder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5790943-6E06-4F8A-A8D0-F94C465B70D5}" type="slidenum">
              <a:rPr kumimoji="0" lang="en-US" sz="14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sz="14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9925495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1197" y="161926"/>
            <a:ext cx="8229600" cy="501649"/>
          </a:xfrm>
        </p:spPr>
        <p:txBody>
          <a:bodyPr/>
          <a:lstStyle/>
          <a:p>
            <a:r>
              <a:rPr lang="en-US" sz="2800" dirty="0">
                <a:solidFill>
                  <a:srgbClr val="FF0000"/>
                </a:solidFill>
              </a:rPr>
              <a:t>REVIEW OF THE PEOs </a:t>
            </a:r>
            <a:endParaRPr lang="en-US" sz="2800" dirty="0"/>
          </a:p>
        </p:txBody>
      </p:sp>
      <p:sp>
        <p:nvSpPr>
          <p:cNvPr id="6" name="Slide Number Placeholder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5790943-6E06-4F8A-A8D0-F94C465B70D5}" type="slidenum">
              <a:rPr kumimoji="0" lang="en-US" sz="14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4" name="Content Placeholder 3">
            <a:extLst>
              <a:ext uri="{FF2B5EF4-FFF2-40B4-BE49-F238E27FC236}">
                <a16:creationId xmlns:a16="http://schemas.microsoft.com/office/drawing/2014/main" id="{8C223866-7E49-4C05-99F7-D73B2DEE700F}"/>
              </a:ext>
            </a:extLst>
          </p:cNvPr>
          <p:cNvSpPr>
            <a:spLocks noGrp="1"/>
          </p:cNvSpPr>
          <p:nvPr>
            <p:ph idx="1"/>
          </p:nvPr>
        </p:nvSpPr>
        <p:spPr>
          <a:xfrm>
            <a:off x="228600" y="776286"/>
            <a:ext cx="8686799" cy="5776913"/>
          </a:xfrm>
        </p:spPr>
        <p:txBody>
          <a:bodyPr/>
          <a:lstStyle/>
          <a:p>
            <a:pPr marL="0" marR="0" indent="0">
              <a:lnSpc>
                <a:spcPct val="107000"/>
              </a:lnSpc>
              <a:spcBef>
                <a:spcPts val="0"/>
              </a:spcBef>
              <a:spcAft>
                <a:spcPts val="600"/>
              </a:spcAft>
              <a:buNone/>
            </a:pPr>
            <a:r>
              <a:rPr lang="en-US" sz="2400" b="1" u="sng"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TIMELINES (RECOMMENDED)</a:t>
            </a:r>
            <a:endParaRPr lang="en-US" sz="2400" b="1"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indent="0">
              <a:spcBef>
                <a:spcPts val="0"/>
              </a:spcBef>
              <a:spcAft>
                <a:spcPts val="0"/>
              </a:spcAft>
              <a:buNone/>
            </a:pP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8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October 2020 – November 2020 / Survey of Program Constituents (Horace St. Julian )</a:t>
            </a:r>
          </a:p>
          <a:p>
            <a:pPr marL="0" marR="0">
              <a:spcBef>
                <a:spcPts val="0"/>
              </a:spcBef>
              <a:spcAft>
                <a:spcPts val="0"/>
              </a:spcAft>
            </a:pPr>
            <a:r>
              <a:rPr lang="en-US" sz="1800" dirty="0">
                <a:latin typeface="Times New Roman" panose="02020603050405020304" pitchFamily="18" charset="0"/>
                <a:ea typeface="Calibri" panose="020F0502020204030204" pitchFamily="34" charset="0"/>
                <a:cs typeface="Times New Roman" panose="02020603050405020304" pitchFamily="18" charset="0"/>
              </a:rPr>
              <a:t>Electrical Engineering Students</a:t>
            </a:r>
          </a:p>
          <a:p>
            <a:pPr marL="0" marR="0">
              <a:spcBef>
                <a:spcPts val="0"/>
              </a:spcBef>
              <a:spcAft>
                <a:spcPts val="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Computer Engineering Students</a:t>
            </a:r>
          </a:p>
          <a:p>
            <a:pPr marL="0" marR="0">
              <a:spcBef>
                <a:spcPts val="0"/>
              </a:spcBef>
              <a:spcAft>
                <a:spcPts val="0"/>
              </a:spcAft>
            </a:pPr>
            <a:r>
              <a:rPr lang="en-US" sz="1800" dirty="0">
                <a:latin typeface="Times New Roman" panose="02020603050405020304" pitchFamily="18" charset="0"/>
                <a:ea typeface="Calibri" panose="020F0502020204030204" pitchFamily="34" charset="0"/>
                <a:cs typeface="Times New Roman" panose="02020603050405020304" pitchFamily="18" charset="0"/>
              </a:rPr>
              <a:t>Electrical and Computer Engineering Faculty</a:t>
            </a:r>
          </a:p>
          <a:p>
            <a:pPr marL="0" marR="0">
              <a:spcBef>
                <a:spcPts val="0"/>
              </a:spcBef>
              <a:spcAft>
                <a:spcPts val="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Alumni/Employer of Program Graduates</a:t>
            </a:r>
          </a:p>
          <a:p>
            <a:pPr marL="0" marR="0">
              <a:spcBef>
                <a:spcPts val="0"/>
              </a:spcBef>
              <a:spcAft>
                <a:spcPts val="0"/>
              </a:spcAft>
            </a:pPr>
            <a:endParaRPr lang="en-US" sz="1800" dirty="0">
              <a:latin typeface="Times New Roman" panose="02020603050405020304" pitchFamily="18"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8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December 11, 2020</a:t>
            </a:r>
          </a:p>
          <a:p>
            <a:pPr marL="0" marR="0">
              <a:spcBef>
                <a:spcPts val="0"/>
              </a:spcBef>
              <a:spcAft>
                <a:spcPts val="0"/>
              </a:spcAft>
            </a:pPr>
            <a:r>
              <a:rPr lang="en-US" sz="1800" dirty="0">
                <a:latin typeface="Times New Roman" panose="02020603050405020304" pitchFamily="18" charset="0"/>
                <a:ea typeface="Calibri" panose="020F0502020204030204" pitchFamily="34" charset="0"/>
                <a:cs typeface="Times New Roman" panose="02020603050405020304" pitchFamily="18" charset="0"/>
              </a:rPr>
              <a:t>Approval of Revisions of PEOs by ECE faculty</a:t>
            </a:r>
          </a:p>
          <a:p>
            <a:pPr marL="0" marR="0">
              <a:spcBef>
                <a:spcPts val="0"/>
              </a:spcBef>
              <a:spcAft>
                <a:spcPts val="0"/>
              </a:spcAft>
            </a:pP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spcBef>
                <a:spcPts val="0"/>
              </a:spcBef>
              <a:spcAft>
                <a:spcPts val="0"/>
              </a:spcAft>
            </a:pPr>
            <a:endParaRPr lang="en-US" sz="1800" dirty="0">
              <a:latin typeface="Times New Roman" panose="02020603050405020304" pitchFamily="18"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8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January 2022 – February 2022 / Survey of Program Constituents</a:t>
            </a:r>
          </a:p>
          <a:p>
            <a:pPr marL="0" marR="0">
              <a:spcBef>
                <a:spcPts val="0"/>
              </a:spcBef>
              <a:spcAft>
                <a:spcPts val="0"/>
              </a:spcAft>
            </a:pPr>
            <a:r>
              <a:rPr lang="en-US" sz="1800" dirty="0">
                <a:latin typeface="Times New Roman" panose="02020603050405020304" pitchFamily="18" charset="0"/>
                <a:ea typeface="Calibri" panose="020F0502020204030204" pitchFamily="34" charset="0"/>
                <a:cs typeface="Times New Roman" panose="02020603050405020304" pitchFamily="18" charset="0"/>
              </a:rPr>
              <a:t>Electrical Engineering Students</a:t>
            </a:r>
          </a:p>
          <a:p>
            <a:pPr marL="0" marR="0">
              <a:spcBef>
                <a:spcPts val="0"/>
              </a:spcBef>
              <a:spcAft>
                <a:spcPts val="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Computer Engineering Students</a:t>
            </a:r>
          </a:p>
          <a:p>
            <a:pPr marL="0" marR="0">
              <a:spcBef>
                <a:spcPts val="0"/>
              </a:spcBef>
              <a:spcAft>
                <a:spcPts val="0"/>
              </a:spcAft>
            </a:pPr>
            <a:r>
              <a:rPr lang="en-US" sz="1800" dirty="0">
                <a:latin typeface="Times New Roman" panose="02020603050405020304" pitchFamily="18" charset="0"/>
                <a:ea typeface="Calibri" panose="020F0502020204030204" pitchFamily="34" charset="0"/>
                <a:cs typeface="Times New Roman" panose="02020603050405020304" pitchFamily="18" charset="0"/>
              </a:rPr>
              <a:t>Electrical and Computer Engineering Faculty</a:t>
            </a:r>
          </a:p>
          <a:p>
            <a:pPr marL="0" marR="0">
              <a:spcBef>
                <a:spcPts val="0"/>
              </a:spcBef>
              <a:spcAft>
                <a:spcPts val="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Alumni/Employer of Program Graduates</a:t>
            </a:r>
          </a:p>
          <a:p>
            <a:pPr marL="0" marR="0">
              <a:spcBef>
                <a:spcPts val="0"/>
              </a:spcBef>
              <a:spcAft>
                <a:spcPts val="0"/>
              </a:spcAft>
            </a:pPr>
            <a:endParaRPr lang="en-US" sz="1800" dirty="0">
              <a:latin typeface="Times New Roman" panose="02020603050405020304" pitchFamily="18"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8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March 2022</a:t>
            </a:r>
          </a:p>
          <a:p>
            <a:pPr marL="0" marR="0">
              <a:spcBef>
                <a:spcPts val="0"/>
              </a:spcBef>
              <a:spcAft>
                <a:spcPts val="0"/>
              </a:spcAft>
            </a:pPr>
            <a:r>
              <a:rPr lang="en-US" sz="1800" dirty="0">
                <a:latin typeface="Times New Roman" panose="02020603050405020304" pitchFamily="18" charset="0"/>
                <a:ea typeface="Calibri" panose="020F0502020204030204" pitchFamily="34" charset="0"/>
                <a:cs typeface="Times New Roman" panose="02020603050405020304" pitchFamily="18" charset="0"/>
              </a:rPr>
              <a:t>Approval of Revisions of PEOs by ECE Faculty</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7697151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295400"/>
          </a:xfrm>
        </p:spPr>
        <p:txBody>
          <a:bodyPr/>
          <a:lstStyle/>
          <a:p>
            <a:r>
              <a:rPr lang="en-US" dirty="0">
                <a:solidFill>
                  <a:srgbClr val="FF0000"/>
                </a:solidFill>
              </a:rPr>
              <a:t>STUDENT OUTCOMES VS. COURSES (ELECTRICAL ENGINEERING)</a:t>
            </a:r>
            <a:br>
              <a:rPr lang="en-US" dirty="0">
                <a:solidFill>
                  <a:srgbClr val="FF0000"/>
                </a:solidFill>
              </a:rPr>
            </a:br>
            <a:r>
              <a:rPr lang="en-US" dirty="0">
                <a:solidFill>
                  <a:srgbClr val="FF0000"/>
                </a:solidFill>
              </a:rPr>
              <a:t>Approved 10/12/2018</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282119559"/>
              </p:ext>
            </p:extLst>
          </p:nvPr>
        </p:nvGraphicFramePr>
        <p:xfrm>
          <a:off x="1143000" y="1981200"/>
          <a:ext cx="6629398" cy="4648203"/>
        </p:xfrm>
        <a:graphic>
          <a:graphicData uri="http://schemas.openxmlformats.org/drawingml/2006/table">
            <a:tbl>
              <a:tblPr firstRow="1" firstCol="1" bandRow="1"/>
              <a:tblGrid>
                <a:gridCol w="3301493">
                  <a:extLst>
                    <a:ext uri="{9D8B030D-6E8A-4147-A177-3AD203B41FA5}">
                      <a16:colId xmlns:a16="http://schemas.microsoft.com/office/drawing/2014/main" val="1177477893"/>
                    </a:ext>
                  </a:extLst>
                </a:gridCol>
                <a:gridCol w="407498">
                  <a:extLst>
                    <a:ext uri="{9D8B030D-6E8A-4147-A177-3AD203B41FA5}">
                      <a16:colId xmlns:a16="http://schemas.microsoft.com/office/drawing/2014/main" val="3667276291"/>
                    </a:ext>
                  </a:extLst>
                </a:gridCol>
                <a:gridCol w="519183">
                  <a:extLst>
                    <a:ext uri="{9D8B030D-6E8A-4147-A177-3AD203B41FA5}">
                      <a16:colId xmlns:a16="http://schemas.microsoft.com/office/drawing/2014/main" val="3181421183"/>
                    </a:ext>
                  </a:extLst>
                </a:gridCol>
                <a:gridCol w="567480">
                  <a:extLst>
                    <a:ext uri="{9D8B030D-6E8A-4147-A177-3AD203B41FA5}">
                      <a16:colId xmlns:a16="http://schemas.microsoft.com/office/drawing/2014/main" val="2366102067"/>
                    </a:ext>
                  </a:extLst>
                </a:gridCol>
                <a:gridCol w="475415">
                  <a:extLst>
                    <a:ext uri="{9D8B030D-6E8A-4147-A177-3AD203B41FA5}">
                      <a16:colId xmlns:a16="http://schemas.microsoft.com/office/drawing/2014/main" val="744051580"/>
                    </a:ext>
                  </a:extLst>
                </a:gridCol>
                <a:gridCol w="480698">
                  <a:extLst>
                    <a:ext uri="{9D8B030D-6E8A-4147-A177-3AD203B41FA5}">
                      <a16:colId xmlns:a16="http://schemas.microsoft.com/office/drawing/2014/main" val="273254702"/>
                    </a:ext>
                  </a:extLst>
                </a:gridCol>
                <a:gridCol w="428628">
                  <a:extLst>
                    <a:ext uri="{9D8B030D-6E8A-4147-A177-3AD203B41FA5}">
                      <a16:colId xmlns:a16="http://schemas.microsoft.com/office/drawing/2014/main" val="3753978908"/>
                    </a:ext>
                  </a:extLst>
                </a:gridCol>
                <a:gridCol w="449003">
                  <a:extLst>
                    <a:ext uri="{9D8B030D-6E8A-4147-A177-3AD203B41FA5}">
                      <a16:colId xmlns:a16="http://schemas.microsoft.com/office/drawing/2014/main" val="604959489"/>
                    </a:ext>
                  </a:extLst>
                </a:gridCol>
              </a:tblGrid>
              <a:tr h="221343">
                <a:tc>
                  <a:txBody>
                    <a:bodyPr/>
                    <a:lstStyle/>
                    <a:p>
                      <a:pPr marL="0" marR="0" algn="just">
                        <a:lnSpc>
                          <a:spcPct val="115000"/>
                        </a:lnSpc>
                        <a:spcBef>
                          <a:spcPts val="0"/>
                        </a:spcBef>
                        <a:spcAft>
                          <a:spcPts val="0"/>
                        </a:spcAft>
                      </a:pPr>
                      <a:r>
                        <a:rPr lang="en-US" sz="1000" b="1" dirty="0">
                          <a:effectLst/>
                          <a:latin typeface="Times New Roman" panose="02020603050405020304" pitchFamily="18" charset="0"/>
                          <a:ea typeface="Times New Roman" panose="02020603050405020304" pitchFamily="18" charset="0"/>
                        </a:rPr>
                        <a:t>Electrical Engineering Courses</a:t>
                      </a:r>
                      <a:endParaRPr lang="en-US" sz="12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000" b="1">
                          <a:effectLst/>
                          <a:latin typeface="Times New Roman" panose="02020603050405020304" pitchFamily="18" charset="0"/>
                          <a:ea typeface="Times New Roman" panose="02020603050405020304" pitchFamily="18" charset="0"/>
                        </a:rPr>
                        <a:t>1</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000" b="1">
                          <a:effectLst/>
                          <a:latin typeface="Times New Roman" panose="02020603050405020304" pitchFamily="18" charset="0"/>
                          <a:ea typeface="Times New Roman" panose="02020603050405020304" pitchFamily="18" charset="0"/>
                        </a:rPr>
                        <a:t>2</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000" b="1">
                          <a:effectLst/>
                          <a:latin typeface="Times New Roman" panose="02020603050405020304" pitchFamily="18" charset="0"/>
                          <a:ea typeface="Times New Roman" panose="02020603050405020304" pitchFamily="18" charset="0"/>
                        </a:rPr>
                        <a:t>3</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000" b="1">
                          <a:effectLst/>
                          <a:latin typeface="Times New Roman" panose="02020603050405020304" pitchFamily="18" charset="0"/>
                          <a:ea typeface="Times New Roman" panose="02020603050405020304" pitchFamily="18" charset="0"/>
                        </a:rPr>
                        <a:t>4</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000" b="1">
                          <a:effectLst/>
                          <a:latin typeface="Times New Roman" panose="02020603050405020304" pitchFamily="18" charset="0"/>
                          <a:ea typeface="Times New Roman" panose="02020603050405020304" pitchFamily="18" charset="0"/>
                        </a:rPr>
                        <a:t>5</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000" b="1">
                          <a:effectLst/>
                          <a:latin typeface="Times New Roman" panose="02020603050405020304" pitchFamily="18" charset="0"/>
                          <a:ea typeface="Times New Roman" panose="02020603050405020304" pitchFamily="18" charset="0"/>
                        </a:rPr>
                        <a:t>6</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000" b="1">
                          <a:effectLst/>
                          <a:latin typeface="Times New Roman" panose="02020603050405020304" pitchFamily="18" charset="0"/>
                          <a:ea typeface="Times New Roman" panose="02020603050405020304" pitchFamily="18" charset="0"/>
                        </a:rPr>
                        <a:t>7</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66724705"/>
                  </a:ext>
                </a:extLst>
              </a:tr>
              <a:tr h="221343">
                <a:tc>
                  <a:txBody>
                    <a:bodyPr/>
                    <a:lstStyle/>
                    <a:p>
                      <a:pPr marL="0" marR="0">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ELEG 1021 Intro Elect Lab</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33789738"/>
                  </a:ext>
                </a:extLst>
              </a:tr>
              <a:tr h="221343">
                <a:tc>
                  <a:txBody>
                    <a:bodyPr/>
                    <a:lstStyle/>
                    <a:p>
                      <a:pPr marL="0" marR="0">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ELEG 1043 Comp Appl in Engr</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28494605"/>
                  </a:ext>
                </a:extLst>
              </a:tr>
              <a:tr h="221343">
                <a:tc>
                  <a:txBody>
                    <a:bodyPr/>
                    <a:lstStyle/>
                    <a:p>
                      <a:pPr marL="0" marR="0">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ELEG 2011 Electric Circuit Lab</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64845638"/>
                  </a:ext>
                </a:extLst>
              </a:tr>
              <a:tr h="221343">
                <a:tc>
                  <a:txBody>
                    <a:bodyPr/>
                    <a:lstStyle/>
                    <a:p>
                      <a:pPr marL="0" marR="0">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ELEG 2023 Network Theory I</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10196863"/>
                  </a:ext>
                </a:extLst>
              </a:tr>
              <a:tr h="221343">
                <a:tc>
                  <a:txBody>
                    <a:bodyPr/>
                    <a:lstStyle/>
                    <a:p>
                      <a:pPr marL="0" marR="0">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ELEG 3013 Network Theory II</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a:effectLst/>
                          <a:latin typeface="Times New Roman" panose="02020603050405020304" pitchFamily="18" charset="0"/>
                          <a:ea typeface="Times New Roman" panose="02020603050405020304" pitchFamily="18" charset="0"/>
                        </a:rPr>
                        <a:t> </a:t>
                      </a:r>
                      <a:endParaRPr lang="en-US" sz="12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X</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52944709"/>
                  </a:ext>
                </a:extLst>
              </a:tr>
              <a:tr h="221343">
                <a:tc>
                  <a:txBody>
                    <a:bodyPr/>
                    <a:lstStyle/>
                    <a:p>
                      <a:pPr marL="0" marR="0">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ELEG 3021 Logic Circuits Lab</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0092423"/>
                  </a:ext>
                </a:extLst>
              </a:tr>
              <a:tr h="221343">
                <a:tc>
                  <a:txBody>
                    <a:bodyPr/>
                    <a:lstStyle/>
                    <a:p>
                      <a:pPr marL="0" marR="0">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ELEG 3023 Signals and Systems</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X</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61389601"/>
                  </a:ext>
                </a:extLst>
              </a:tr>
              <a:tr h="221343">
                <a:tc>
                  <a:txBody>
                    <a:bodyPr/>
                    <a:lstStyle/>
                    <a:p>
                      <a:pPr marL="0" marR="0">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ELEG 3033 Physical Princ. Solid State</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X</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90203581"/>
                  </a:ext>
                </a:extLst>
              </a:tr>
              <a:tr h="221343">
                <a:tc>
                  <a:txBody>
                    <a:bodyPr/>
                    <a:lstStyle/>
                    <a:p>
                      <a:pPr marL="0" marR="0">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ELEG 3043 Electronics I</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X</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52295683"/>
                  </a:ext>
                </a:extLst>
              </a:tr>
              <a:tr h="221343">
                <a:tc>
                  <a:txBody>
                    <a:bodyPr/>
                    <a:lstStyle/>
                    <a:p>
                      <a:pPr marL="0" marR="0">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ELEG 3063 Logic Circuits</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X</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06459484"/>
                  </a:ext>
                </a:extLst>
              </a:tr>
              <a:tr h="221343">
                <a:tc>
                  <a:txBody>
                    <a:bodyPr/>
                    <a:lstStyle/>
                    <a:p>
                      <a:pPr marL="0" marR="0">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ELEG 3071 Microproc. Sys. Lab</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77952783"/>
                  </a:ext>
                </a:extLst>
              </a:tr>
              <a:tr h="221343">
                <a:tc>
                  <a:txBody>
                    <a:bodyPr/>
                    <a:lstStyle/>
                    <a:p>
                      <a:pPr marL="0" marR="0">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ELEG 3073  Microproc Sys.</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X</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75787097"/>
                  </a:ext>
                </a:extLst>
              </a:tr>
              <a:tr h="221343">
                <a:tc>
                  <a:txBody>
                    <a:bodyPr/>
                    <a:lstStyle/>
                    <a:p>
                      <a:pPr marL="0" marR="0">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ELEG 4003 Communication Theory</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X</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72195905"/>
                  </a:ext>
                </a:extLst>
              </a:tr>
              <a:tr h="221343">
                <a:tc>
                  <a:txBody>
                    <a:bodyPr/>
                    <a:lstStyle/>
                    <a:p>
                      <a:pPr marL="0" marR="0">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ELEG 4011 Electronics Lab</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67757421"/>
                  </a:ext>
                </a:extLst>
              </a:tr>
              <a:tr h="221343">
                <a:tc>
                  <a:txBody>
                    <a:bodyPr/>
                    <a:lstStyle/>
                    <a:p>
                      <a:pPr marL="0" marR="0">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ELEG 4013 Energy Conversion</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X</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03498458"/>
                  </a:ext>
                </a:extLst>
              </a:tr>
              <a:tr h="221343">
                <a:tc>
                  <a:txBody>
                    <a:bodyPr/>
                    <a:lstStyle/>
                    <a:p>
                      <a:pPr marL="0" marR="0">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ELEG 4033 Electro Field Thr I</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X</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26021778"/>
                  </a:ext>
                </a:extLst>
              </a:tr>
              <a:tr h="221343">
                <a:tc>
                  <a:txBody>
                    <a:bodyPr/>
                    <a:lstStyle/>
                    <a:p>
                      <a:pPr marL="0" marR="0">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ELEG 4043 Electronics II</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X</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03998443"/>
                  </a:ext>
                </a:extLst>
              </a:tr>
              <a:tr h="221343">
                <a:tc>
                  <a:txBody>
                    <a:bodyPr/>
                    <a:lstStyle/>
                    <a:p>
                      <a:pPr marL="0" marR="0">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ELEG 4073 Control Systems</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X</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57615663"/>
                  </a:ext>
                </a:extLst>
              </a:tr>
              <a:tr h="221343">
                <a:tc>
                  <a:txBody>
                    <a:bodyPr/>
                    <a:lstStyle/>
                    <a:p>
                      <a:pPr marL="0" marR="0">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ELEG 4472 Senior Design I</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X</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X</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X</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25679465"/>
                  </a:ext>
                </a:extLst>
              </a:tr>
              <a:tr h="221343">
                <a:tc>
                  <a:txBody>
                    <a:bodyPr/>
                    <a:lstStyle/>
                    <a:p>
                      <a:pPr marL="0" marR="0">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ELEG 4482 Senior Design II</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X</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X</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X</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X</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X</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a:effectLst/>
                          <a:latin typeface="Times New Roman" panose="02020603050405020304" pitchFamily="18" charset="0"/>
                          <a:ea typeface="Times New Roman" panose="02020603050405020304" pitchFamily="18" charset="0"/>
                        </a:rPr>
                        <a:t> </a:t>
                      </a:r>
                      <a:endParaRPr lang="en-US" sz="12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95328954"/>
                  </a:ext>
                </a:extLst>
              </a:tr>
            </a:tbl>
          </a:graphicData>
        </a:graphic>
      </p:graphicFrame>
      <p:sp>
        <p:nvSpPr>
          <p:cNvPr id="6" name="Slide Number Placeholder 5"/>
          <p:cNvSpPr>
            <a:spLocks noGrp="1"/>
          </p:cNvSpPr>
          <p:nvPr>
            <p:ph type="sldNum" sz="quarter" idx="12"/>
          </p:nvPr>
        </p:nvSpPr>
        <p:spPr/>
        <p:txBody>
          <a:bodyPr/>
          <a:lstStyle/>
          <a:p>
            <a:pPr>
              <a:defRPr/>
            </a:pPr>
            <a:fld id="{C5790943-6E06-4F8A-A8D0-F94C465B70D5}" type="slidenum">
              <a:rPr lang="en-US" smtClean="0"/>
              <a:pPr>
                <a:defRPr/>
              </a:pPr>
              <a:t>8</a:t>
            </a:fld>
            <a:endParaRPr lang="en-US"/>
          </a:p>
        </p:txBody>
      </p:sp>
    </p:spTree>
    <p:extLst>
      <p:ext uri="{BB962C8B-B14F-4D97-AF65-F5344CB8AC3E}">
        <p14:creationId xmlns:p14="http://schemas.microsoft.com/office/powerpoint/2010/main" val="2373553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325562"/>
          </a:xfrm>
        </p:spPr>
        <p:txBody>
          <a:bodyPr/>
          <a:lstStyle/>
          <a:p>
            <a:r>
              <a:rPr lang="en-US" sz="2800" dirty="0">
                <a:solidFill>
                  <a:srgbClr val="FF0000"/>
                </a:solidFill>
              </a:rPr>
              <a:t>STUDENT OUTCOMES VS. COURSES (COMPUTER ENGINEERING) </a:t>
            </a:r>
            <a:br>
              <a:rPr lang="en-US" sz="2800" dirty="0">
                <a:solidFill>
                  <a:srgbClr val="FF0000"/>
                </a:solidFill>
              </a:rPr>
            </a:br>
            <a:r>
              <a:rPr lang="en-US" sz="2800" dirty="0">
                <a:solidFill>
                  <a:srgbClr val="FF0000"/>
                </a:solidFill>
              </a:rPr>
              <a:t>Approved 10/12/2018</a:t>
            </a:r>
          </a:p>
        </p:txBody>
      </p:sp>
      <p:sp>
        <p:nvSpPr>
          <p:cNvPr id="6" name="Slide Number Placeholder 5"/>
          <p:cNvSpPr>
            <a:spLocks noGrp="1"/>
          </p:cNvSpPr>
          <p:nvPr>
            <p:ph type="sldNum" sz="quarter" idx="12"/>
          </p:nvPr>
        </p:nvSpPr>
        <p:spPr/>
        <p:txBody>
          <a:bodyPr/>
          <a:lstStyle/>
          <a:p>
            <a:pPr>
              <a:defRPr/>
            </a:pPr>
            <a:fld id="{C5790943-6E06-4F8A-A8D0-F94C465B70D5}" type="slidenum">
              <a:rPr lang="en-US" smtClean="0"/>
              <a:pPr>
                <a:defRPr/>
              </a:pPr>
              <a:t>9</a:t>
            </a:fld>
            <a:endParaRPr lang="en-US"/>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677002363"/>
              </p:ext>
            </p:extLst>
          </p:nvPr>
        </p:nvGraphicFramePr>
        <p:xfrm>
          <a:off x="1371602" y="1828799"/>
          <a:ext cx="6095998" cy="4416426"/>
        </p:xfrm>
        <a:graphic>
          <a:graphicData uri="http://schemas.openxmlformats.org/drawingml/2006/table">
            <a:tbl>
              <a:tblPr firstRow="1" firstCol="1" bandRow="1"/>
              <a:tblGrid>
                <a:gridCol w="3016453">
                  <a:extLst>
                    <a:ext uri="{9D8B030D-6E8A-4147-A177-3AD203B41FA5}">
                      <a16:colId xmlns:a16="http://schemas.microsoft.com/office/drawing/2014/main" val="2087326207"/>
                    </a:ext>
                  </a:extLst>
                </a:gridCol>
                <a:gridCol w="363536">
                  <a:extLst>
                    <a:ext uri="{9D8B030D-6E8A-4147-A177-3AD203B41FA5}">
                      <a16:colId xmlns:a16="http://schemas.microsoft.com/office/drawing/2014/main" val="2344935384"/>
                    </a:ext>
                  </a:extLst>
                </a:gridCol>
                <a:gridCol w="389826">
                  <a:extLst>
                    <a:ext uri="{9D8B030D-6E8A-4147-A177-3AD203B41FA5}">
                      <a16:colId xmlns:a16="http://schemas.microsoft.com/office/drawing/2014/main" val="449798067"/>
                    </a:ext>
                  </a:extLst>
                </a:gridCol>
                <a:gridCol w="416114">
                  <a:extLst>
                    <a:ext uri="{9D8B030D-6E8A-4147-A177-3AD203B41FA5}">
                      <a16:colId xmlns:a16="http://schemas.microsoft.com/office/drawing/2014/main" val="3649335806"/>
                    </a:ext>
                  </a:extLst>
                </a:gridCol>
                <a:gridCol w="433390">
                  <a:extLst>
                    <a:ext uri="{9D8B030D-6E8A-4147-A177-3AD203B41FA5}">
                      <a16:colId xmlns:a16="http://schemas.microsoft.com/office/drawing/2014/main" val="1570802662"/>
                    </a:ext>
                  </a:extLst>
                </a:gridCol>
                <a:gridCol w="478456">
                  <a:extLst>
                    <a:ext uri="{9D8B030D-6E8A-4147-A177-3AD203B41FA5}">
                      <a16:colId xmlns:a16="http://schemas.microsoft.com/office/drawing/2014/main" val="3306108411"/>
                    </a:ext>
                  </a:extLst>
                </a:gridCol>
                <a:gridCol w="441652">
                  <a:extLst>
                    <a:ext uri="{9D8B030D-6E8A-4147-A177-3AD203B41FA5}">
                      <a16:colId xmlns:a16="http://schemas.microsoft.com/office/drawing/2014/main" val="3426522465"/>
                    </a:ext>
                  </a:extLst>
                </a:gridCol>
                <a:gridCol w="556571">
                  <a:extLst>
                    <a:ext uri="{9D8B030D-6E8A-4147-A177-3AD203B41FA5}">
                      <a16:colId xmlns:a16="http://schemas.microsoft.com/office/drawing/2014/main" val="1492569823"/>
                    </a:ext>
                  </a:extLst>
                </a:gridCol>
              </a:tblGrid>
              <a:tr h="245357">
                <a:tc>
                  <a:txBody>
                    <a:bodyPr/>
                    <a:lstStyle/>
                    <a:p>
                      <a:pPr marL="0" marR="0" algn="just">
                        <a:lnSpc>
                          <a:spcPct val="115000"/>
                        </a:lnSpc>
                        <a:spcBef>
                          <a:spcPts val="0"/>
                        </a:spcBef>
                        <a:spcAft>
                          <a:spcPts val="0"/>
                        </a:spcAft>
                      </a:pPr>
                      <a:r>
                        <a:rPr lang="en-US" sz="12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Comp. Engineering Courses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33618096"/>
                  </a:ext>
                </a:extLst>
              </a:tr>
              <a:tr h="245357">
                <a:tc>
                  <a:txBody>
                    <a:bodyPr/>
                    <a:lstStyle/>
                    <a:p>
                      <a:pPr marL="0" marR="0" algn="just">
                        <a:lnSpc>
                          <a:spcPct val="115000"/>
                        </a:lnSpc>
                        <a:spcBef>
                          <a:spcPts val="0"/>
                        </a:spcBef>
                        <a:spcAft>
                          <a:spcPts val="0"/>
                        </a:spcAft>
                      </a:pPr>
                      <a:r>
                        <a:rPr lang="en-US" sz="1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ELEG 1021 Intro Elect Lab</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23817465"/>
                  </a:ext>
                </a:extLst>
              </a:tr>
              <a:tr h="245357">
                <a:tc>
                  <a:txBody>
                    <a:bodyPr/>
                    <a:lstStyle/>
                    <a:p>
                      <a:pPr marL="0" marR="0" algn="just">
                        <a:lnSpc>
                          <a:spcPct val="115000"/>
                        </a:lnSpc>
                        <a:spcBef>
                          <a:spcPts val="0"/>
                        </a:spcBef>
                        <a:spcAft>
                          <a:spcPts val="0"/>
                        </a:spcAft>
                      </a:pPr>
                      <a:r>
                        <a:rPr lang="en-US" sz="1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ELEG 2011 Electric Circuit Lab</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20221368"/>
                  </a:ext>
                </a:extLst>
              </a:tr>
              <a:tr h="245357">
                <a:tc>
                  <a:txBody>
                    <a:bodyPr/>
                    <a:lstStyle/>
                    <a:p>
                      <a:pPr marL="0" marR="0" algn="just">
                        <a:lnSpc>
                          <a:spcPct val="115000"/>
                        </a:lnSpc>
                        <a:spcBef>
                          <a:spcPts val="0"/>
                        </a:spcBef>
                        <a:spcAft>
                          <a:spcPts val="0"/>
                        </a:spcAft>
                      </a:pPr>
                      <a:r>
                        <a:rPr lang="en-US" sz="1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ELEG 2023 Network Theory I</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96875246"/>
                  </a:ext>
                </a:extLst>
              </a:tr>
              <a:tr h="245357">
                <a:tc>
                  <a:txBody>
                    <a:bodyPr/>
                    <a:lstStyle/>
                    <a:p>
                      <a:pPr marL="0" marR="0" algn="just">
                        <a:lnSpc>
                          <a:spcPct val="115000"/>
                        </a:lnSpc>
                        <a:spcBef>
                          <a:spcPts val="0"/>
                        </a:spcBef>
                        <a:spcAft>
                          <a:spcPts val="0"/>
                        </a:spcAft>
                      </a:pPr>
                      <a:r>
                        <a:rPr lang="en-US" sz="1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ELEG 3013 Network Theory II</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X</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44223506"/>
                  </a:ext>
                </a:extLst>
              </a:tr>
              <a:tr h="245357">
                <a:tc>
                  <a:txBody>
                    <a:bodyPr/>
                    <a:lstStyle/>
                    <a:p>
                      <a:pPr marL="0" marR="0" algn="just">
                        <a:lnSpc>
                          <a:spcPct val="115000"/>
                        </a:lnSpc>
                        <a:spcBef>
                          <a:spcPts val="0"/>
                        </a:spcBef>
                        <a:spcAft>
                          <a:spcPts val="0"/>
                        </a:spcAft>
                      </a:pPr>
                      <a:r>
                        <a:rPr lang="en-US" sz="1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ELEG 3021 Logic Circuits Lab</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89638692"/>
                  </a:ext>
                </a:extLst>
              </a:tr>
              <a:tr h="245357">
                <a:tc>
                  <a:txBody>
                    <a:bodyPr/>
                    <a:lstStyle/>
                    <a:p>
                      <a:pPr marL="0" marR="0" algn="just">
                        <a:lnSpc>
                          <a:spcPct val="115000"/>
                        </a:lnSpc>
                        <a:spcBef>
                          <a:spcPts val="0"/>
                        </a:spcBef>
                        <a:spcAft>
                          <a:spcPts val="0"/>
                        </a:spcAft>
                      </a:pPr>
                      <a:r>
                        <a:rPr lang="en-US" sz="1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ELEG 3023 Signals and Systems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X</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77910176"/>
                  </a:ext>
                </a:extLst>
              </a:tr>
              <a:tr h="245357">
                <a:tc>
                  <a:txBody>
                    <a:bodyPr/>
                    <a:lstStyle/>
                    <a:p>
                      <a:pPr marL="0" marR="0" algn="just">
                        <a:lnSpc>
                          <a:spcPct val="115000"/>
                        </a:lnSpc>
                        <a:spcBef>
                          <a:spcPts val="0"/>
                        </a:spcBef>
                        <a:spcAft>
                          <a:spcPts val="0"/>
                        </a:spcAft>
                      </a:pPr>
                      <a:r>
                        <a:rPr lang="en-US" sz="1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ELEG 3033 Physical Princ. Solid State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X</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02102869"/>
                  </a:ext>
                </a:extLst>
              </a:tr>
              <a:tr h="245357">
                <a:tc>
                  <a:txBody>
                    <a:bodyPr/>
                    <a:lstStyle/>
                    <a:p>
                      <a:pPr marL="0" marR="0" algn="just">
                        <a:lnSpc>
                          <a:spcPct val="115000"/>
                        </a:lnSpc>
                        <a:spcBef>
                          <a:spcPts val="0"/>
                        </a:spcBef>
                        <a:spcAft>
                          <a:spcPts val="0"/>
                        </a:spcAft>
                      </a:pPr>
                      <a:r>
                        <a:rPr lang="en-US" sz="1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ELEG 3043 Electronics I</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X</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02066766"/>
                  </a:ext>
                </a:extLst>
              </a:tr>
              <a:tr h="245357">
                <a:tc>
                  <a:txBody>
                    <a:bodyPr/>
                    <a:lstStyle/>
                    <a:p>
                      <a:pPr marL="0" marR="0" algn="just">
                        <a:lnSpc>
                          <a:spcPct val="115000"/>
                        </a:lnSpc>
                        <a:spcBef>
                          <a:spcPts val="0"/>
                        </a:spcBef>
                        <a:spcAft>
                          <a:spcPts val="0"/>
                        </a:spcAft>
                      </a:pPr>
                      <a:r>
                        <a:rPr lang="en-US" sz="1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ELEG 3063 Logic Circuits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X</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84393709"/>
                  </a:ext>
                </a:extLst>
              </a:tr>
              <a:tr h="245357">
                <a:tc>
                  <a:txBody>
                    <a:bodyPr/>
                    <a:lstStyle/>
                    <a:p>
                      <a:pPr marL="0" marR="0" algn="just">
                        <a:lnSpc>
                          <a:spcPct val="115000"/>
                        </a:lnSpc>
                        <a:spcBef>
                          <a:spcPts val="0"/>
                        </a:spcBef>
                        <a:spcAft>
                          <a:spcPts val="0"/>
                        </a:spcAft>
                      </a:pPr>
                      <a:r>
                        <a:rPr lang="en-US" sz="1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ELEG 3071 Microproc. Sys. Lab</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9497271"/>
                  </a:ext>
                </a:extLst>
              </a:tr>
              <a:tr h="245357">
                <a:tc>
                  <a:txBody>
                    <a:bodyPr/>
                    <a:lstStyle/>
                    <a:p>
                      <a:pPr marL="0" marR="0" algn="just">
                        <a:lnSpc>
                          <a:spcPct val="115000"/>
                        </a:lnSpc>
                        <a:spcBef>
                          <a:spcPts val="0"/>
                        </a:spcBef>
                        <a:spcAft>
                          <a:spcPts val="0"/>
                        </a:spcAft>
                      </a:pPr>
                      <a:r>
                        <a:rPr lang="en-US" sz="1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ELEG 3073  Microproc Sys.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X</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38517970"/>
                  </a:ext>
                </a:extLst>
              </a:tr>
              <a:tr h="245357">
                <a:tc>
                  <a:txBody>
                    <a:bodyPr/>
                    <a:lstStyle/>
                    <a:p>
                      <a:pPr marL="0" marR="0" algn="just">
                        <a:lnSpc>
                          <a:spcPct val="115000"/>
                        </a:lnSpc>
                        <a:spcBef>
                          <a:spcPts val="0"/>
                        </a:spcBef>
                        <a:spcAft>
                          <a:spcPts val="0"/>
                        </a:spcAft>
                      </a:pPr>
                      <a:r>
                        <a:rPr lang="en-US" sz="1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ELEG 4253 Embedded Systems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X</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56405446"/>
                  </a:ext>
                </a:extLst>
              </a:tr>
              <a:tr h="245357">
                <a:tc>
                  <a:txBody>
                    <a:bodyPr/>
                    <a:lstStyle/>
                    <a:p>
                      <a:pPr marL="0" marR="0" algn="just">
                        <a:lnSpc>
                          <a:spcPct val="115000"/>
                        </a:lnSpc>
                        <a:spcBef>
                          <a:spcPts val="0"/>
                        </a:spcBef>
                        <a:spcAft>
                          <a:spcPts val="0"/>
                        </a:spcAft>
                      </a:pPr>
                      <a:r>
                        <a:rPr lang="en-US" sz="1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ELEG 4303 Dig System Design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X</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92650522"/>
                  </a:ext>
                </a:extLst>
              </a:tr>
              <a:tr h="245357">
                <a:tc>
                  <a:txBody>
                    <a:bodyPr/>
                    <a:lstStyle/>
                    <a:p>
                      <a:pPr marL="0" marR="0" algn="just">
                        <a:lnSpc>
                          <a:spcPct val="115000"/>
                        </a:lnSpc>
                        <a:spcBef>
                          <a:spcPts val="0"/>
                        </a:spcBef>
                        <a:spcAft>
                          <a:spcPts val="0"/>
                        </a:spcAft>
                      </a:pPr>
                      <a:r>
                        <a:rPr lang="en-US" sz="1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ELEG 4333 Computer Networks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X</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97348514"/>
                  </a:ext>
                </a:extLst>
              </a:tr>
              <a:tr h="245357">
                <a:tc>
                  <a:txBody>
                    <a:bodyPr/>
                    <a:lstStyle/>
                    <a:p>
                      <a:pPr marL="0" marR="0" algn="just">
                        <a:lnSpc>
                          <a:spcPct val="115000"/>
                        </a:lnSpc>
                        <a:spcBef>
                          <a:spcPts val="0"/>
                        </a:spcBef>
                        <a:spcAft>
                          <a:spcPts val="0"/>
                        </a:spcAft>
                      </a:pPr>
                      <a:r>
                        <a:rPr lang="en-US" sz="1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ELEG 4393 Comp. Org.  Arch</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X</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16326859"/>
                  </a:ext>
                </a:extLst>
              </a:tr>
              <a:tr h="245357">
                <a:tc>
                  <a:txBody>
                    <a:bodyPr/>
                    <a:lstStyle/>
                    <a:p>
                      <a:pPr marL="0" marR="0" algn="just">
                        <a:lnSpc>
                          <a:spcPct val="115000"/>
                        </a:lnSpc>
                        <a:spcBef>
                          <a:spcPts val="0"/>
                        </a:spcBef>
                        <a:spcAft>
                          <a:spcPts val="0"/>
                        </a:spcAft>
                      </a:pPr>
                      <a:r>
                        <a:rPr lang="en-US" sz="1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ELEG 4472 Senior Design I</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X</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X</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X</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98015136"/>
                  </a:ext>
                </a:extLst>
              </a:tr>
              <a:tr h="245357">
                <a:tc>
                  <a:txBody>
                    <a:bodyPr/>
                    <a:lstStyle/>
                    <a:p>
                      <a:pPr marL="0" marR="0" algn="just">
                        <a:lnSpc>
                          <a:spcPct val="115000"/>
                        </a:lnSpc>
                        <a:spcBef>
                          <a:spcPts val="0"/>
                        </a:spcBef>
                        <a:spcAft>
                          <a:spcPts val="0"/>
                        </a:spcAft>
                      </a:pPr>
                      <a:r>
                        <a:rPr lang="en-US" sz="1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ELEG 4482 Senior Design II</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X</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X</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X</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X</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X</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61687113"/>
                  </a:ext>
                </a:extLst>
              </a:tr>
            </a:tbl>
          </a:graphicData>
        </a:graphic>
      </p:graphicFrame>
    </p:spTree>
    <p:extLst>
      <p:ext uri="{BB962C8B-B14F-4D97-AF65-F5344CB8AC3E}">
        <p14:creationId xmlns:p14="http://schemas.microsoft.com/office/powerpoint/2010/main" val="34886944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7213" y="-60325"/>
            <a:ext cx="8229600" cy="792162"/>
          </a:xfrm>
        </p:spPr>
        <p:txBody>
          <a:bodyPr/>
          <a:lstStyle/>
          <a:p>
            <a:r>
              <a:rPr lang="en-US" sz="1800" dirty="0">
                <a:solidFill>
                  <a:srgbClr val="FF0000"/>
                </a:solidFill>
              </a:rPr>
              <a:t>ASSESSMENT RESULTS / ELECTRICAL ENGINEERING</a:t>
            </a:r>
          </a:p>
        </p:txBody>
      </p:sp>
      <p:sp>
        <p:nvSpPr>
          <p:cNvPr id="6" name="Slide Number Placeholder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5790943-6E06-4F8A-A8D0-F94C465B70D5}" type="slidenum">
              <a:rPr kumimoji="0" lang="en-US" sz="14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sz="1400" b="0" i="0" u="none" strike="noStrike" kern="1200" cap="none" spc="0" normalizeH="0" baseline="0" noProof="0">
              <a:ln>
                <a:noFill/>
              </a:ln>
              <a:solidFill>
                <a:srgbClr val="000000"/>
              </a:solidFill>
              <a:effectLst/>
              <a:uLnTx/>
              <a:uFillTx/>
              <a:latin typeface="Arial" charset="0"/>
              <a:ea typeface="+mn-ea"/>
              <a:cs typeface="+mn-cs"/>
            </a:endParaRPr>
          </a:p>
        </p:txBody>
      </p:sp>
      <p:pic>
        <p:nvPicPr>
          <p:cNvPr id="12" name="Picture 11">
            <a:extLst>
              <a:ext uri="{FF2B5EF4-FFF2-40B4-BE49-F238E27FC236}">
                <a16:creationId xmlns:a16="http://schemas.microsoft.com/office/drawing/2014/main" id="{FF9B0466-3744-4938-82BF-0645D4A97BA7}"/>
              </a:ext>
            </a:extLst>
          </p:cNvPr>
          <p:cNvPicPr>
            <a:picLocks noChangeAspect="1"/>
          </p:cNvPicPr>
          <p:nvPr/>
        </p:nvPicPr>
        <p:blipFill>
          <a:blip r:embed="rId2"/>
          <a:stretch>
            <a:fillRect/>
          </a:stretch>
        </p:blipFill>
        <p:spPr>
          <a:xfrm>
            <a:off x="454007" y="685800"/>
            <a:ext cx="8232793" cy="6008914"/>
          </a:xfrm>
          <a:prstGeom prst="rect">
            <a:avLst/>
          </a:prstGeom>
        </p:spPr>
      </p:pic>
    </p:spTree>
    <p:extLst>
      <p:ext uri="{BB962C8B-B14F-4D97-AF65-F5344CB8AC3E}">
        <p14:creationId xmlns:p14="http://schemas.microsoft.com/office/powerpoint/2010/main" val="7541722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7213" y="-60325"/>
            <a:ext cx="8229600" cy="792162"/>
          </a:xfrm>
        </p:spPr>
        <p:txBody>
          <a:bodyPr/>
          <a:lstStyle/>
          <a:p>
            <a:r>
              <a:rPr lang="en-US" sz="1800" dirty="0">
                <a:solidFill>
                  <a:srgbClr val="FF0000"/>
                </a:solidFill>
              </a:rPr>
              <a:t>ASSESSMENT RESULTS / COMPUTER ENGINE ERING</a:t>
            </a:r>
          </a:p>
        </p:txBody>
      </p:sp>
      <p:sp>
        <p:nvSpPr>
          <p:cNvPr id="6" name="Slide Number Placeholder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5790943-6E06-4F8A-A8D0-F94C465B70D5}" type="slidenum">
              <a:rPr kumimoji="0" lang="en-US" sz="14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sz="1400" b="0" i="0" u="none" strike="noStrike" kern="1200" cap="none" spc="0" normalizeH="0" baseline="0" noProof="0">
              <a:ln>
                <a:noFill/>
              </a:ln>
              <a:solidFill>
                <a:srgbClr val="000000"/>
              </a:solidFill>
              <a:effectLst/>
              <a:uLnTx/>
              <a:uFillTx/>
              <a:latin typeface="Arial" charset="0"/>
              <a:ea typeface="+mn-ea"/>
              <a:cs typeface="+mn-cs"/>
            </a:endParaRPr>
          </a:p>
        </p:txBody>
      </p:sp>
      <p:pic>
        <p:nvPicPr>
          <p:cNvPr id="3" name="Content Placeholder 2">
            <a:extLst>
              <a:ext uri="{FF2B5EF4-FFF2-40B4-BE49-F238E27FC236}">
                <a16:creationId xmlns:a16="http://schemas.microsoft.com/office/drawing/2014/main" id="{4EF1CAA5-FC51-49C9-8D1B-223148393DFC}"/>
              </a:ext>
            </a:extLst>
          </p:cNvPr>
          <p:cNvPicPr>
            <a:picLocks noGrp="1" noChangeAspect="1"/>
          </p:cNvPicPr>
          <p:nvPr>
            <p:ph idx="1"/>
          </p:nvPr>
        </p:nvPicPr>
        <p:blipFill>
          <a:blip r:embed="rId2"/>
          <a:stretch>
            <a:fillRect/>
          </a:stretch>
        </p:blipFill>
        <p:spPr>
          <a:xfrm>
            <a:off x="304800" y="513396"/>
            <a:ext cx="8610599" cy="6058380"/>
          </a:xfrm>
          <a:prstGeom prst="rect">
            <a:avLst/>
          </a:prstGeom>
        </p:spPr>
      </p:pic>
    </p:spTree>
    <p:extLst>
      <p:ext uri="{BB962C8B-B14F-4D97-AF65-F5344CB8AC3E}">
        <p14:creationId xmlns:p14="http://schemas.microsoft.com/office/powerpoint/2010/main" val="832393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96CF00-E35B-4339-A074-D43352503482}"/>
              </a:ext>
            </a:extLst>
          </p:cNvPr>
          <p:cNvSpPr>
            <a:spLocks noGrp="1"/>
          </p:cNvSpPr>
          <p:nvPr>
            <p:ph type="title"/>
          </p:nvPr>
        </p:nvSpPr>
        <p:spPr>
          <a:xfrm>
            <a:off x="457202" y="136525"/>
            <a:ext cx="8229598" cy="1082675"/>
          </a:xfrm>
        </p:spPr>
        <p:txBody>
          <a:bodyPr/>
          <a:lstStyle/>
          <a:p>
            <a:r>
              <a:rPr lang="en-US" dirty="0"/>
              <a:t>	</a:t>
            </a:r>
            <a:r>
              <a:rPr lang="en-US" sz="2800" dirty="0">
                <a:solidFill>
                  <a:srgbClr val="FF0000"/>
                </a:solidFill>
              </a:rPr>
              <a:t>STUDENT OUTCOMES (SUMMARY)</a:t>
            </a:r>
          </a:p>
        </p:txBody>
      </p:sp>
      <p:sp>
        <p:nvSpPr>
          <p:cNvPr id="6" name="Slide Number Placeholder 5">
            <a:extLst>
              <a:ext uri="{FF2B5EF4-FFF2-40B4-BE49-F238E27FC236}">
                <a16:creationId xmlns:a16="http://schemas.microsoft.com/office/drawing/2014/main" id="{92492642-FCD1-4ECF-BB6D-50A0AE699B39}"/>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5790943-6E06-4F8A-A8D0-F94C465B70D5}" type="slidenum">
              <a:rPr kumimoji="0" lang="en-US" sz="14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sz="1400" b="0" i="0" u="none" strike="noStrike" kern="1200" cap="none" spc="0" normalizeH="0" baseline="0" noProof="0">
              <a:ln>
                <a:noFill/>
              </a:ln>
              <a:solidFill>
                <a:srgbClr val="000000"/>
              </a:solidFill>
              <a:effectLst/>
              <a:uLnTx/>
              <a:uFillTx/>
              <a:latin typeface="Arial" charset="0"/>
              <a:ea typeface="+mn-ea"/>
              <a:cs typeface="+mn-cs"/>
            </a:endParaRPr>
          </a:p>
        </p:txBody>
      </p:sp>
      <p:graphicFrame>
        <p:nvGraphicFramePr>
          <p:cNvPr id="7" name="Content Placeholder 6">
            <a:extLst>
              <a:ext uri="{FF2B5EF4-FFF2-40B4-BE49-F238E27FC236}">
                <a16:creationId xmlns:a16="http://schemas.microsoft.com/office/drawing/2014/main" id="{14C33056-C592-4A6C-8A98-FDBD5DAE9958}"/>
              </a:ext>
            </a:extLst>
          </p:cNvPr>
          <p:cNvGraphicFramePr>
            <a:graphicFrameLocks noGrp="1"/>
          </p:cNvGraphicFramePr>
          <p:nvPr>
            <p:ph idx="1"/>
          </p:nvPr>
        </p:nvGraphicFramePr>
        <p:xfrm>
          <a:off x="876300" y="934672"/>
          <a:ext cx="7391400" cy="2590799"/>
        </p:xfrm>
        <a:graphic>
          <a:graphicData uri="http://schemas.openxmlformats.org/drawingml/2006/table">
            <a:tbl>
              <a:tblPr/>
              <a:tblGrid>
                <a:gridCol w="1379154">
                  <a:extLst>
                    <a:ext uri="{9D8B030D-6E8A-4147-A177-3AD203B41FA5}">
                      <a16:colId xmlns:a16="http://schemas.microsoft.com/office/drawing/2014/main" val="4092191307"/>
                    </a:ext>
                  </a:extLst>
                </a:gridCol>
                <a:gridCol w="1047294">
                  <a:extLst>
                    <a:ext uri="{9D8B030D-6E8A-4147-A177-3AD203B41FA5}">
                      <a16:colId xmlns:a16="http://schemas.microsoft.com/office/drawing/2014/main" val="2347788701"/>
                    </a:ext>
                  </a:extLst>
                </a:gridCol>
                <a:gridCol w="827492">
                  <a:extLst>
                    <a:ext uri="{9D8B030D-6E8A-4147-A177-3AD203B41FA5}">
                      <a16:colId xmlns:a16="http://schemas.microsoft.com/office/drawing/2014/main" val="3295213680"/>
                    </a:ext>
                  </a:extLst>
                </a:gridCol>
                <a:gridCol w="827492">
                  <a:extLst>
                    <a:ext uri="{9D8B030D-6E8A-4147-A177-3AD203B41FA5}">
                      <a16:colId xmlns:a16="http://schemas.microsoft.com/office/drawing/2014/main" val="902570351"/>
                    </a:ext>
                  </a:extLst>
                </a:gridCol>
                <a:gridCol w="827492">
                  <a:extLst>
                    <a:ext uri="{9D8B030D-6E8A-4147-A177-3AD203B41FA5}">
                      <a16:colId xmlns:a16="http://schemas.microsoft.com/office/drawing/2014/main" val="2732981730"/>
                    </a:ext>
                  </a:extLst>
                </a:gridCol>
                <a:gridCol w="827492">
                  <a:extLst>
                    <a:ext uri="{9D8B030D-6E8A-4147-A177-3AD203B41FA5}">
                      <a16:colId xmlns:a16="http://schemas.microsoft.com/office/drawing/2014/main" val="1597066680"/>
                    </a:ext>
                  </a:extLst>
                </a:gridCol>
                <a:gridCol w="827492">
                  <a:extLst>
                    <a:ext uri="{9D8B030D-6E8A-4147-A177-3AD203B41FA5}">
                      <a16:colId xmlns:a16="http://schemas.microsoft.com/office/drawing/2014/main" val="2369153177"/>
                    </a:ext>
                  </a:extLst>
                </a:gridCol>
                <a:gridCol w="827492">
                  <a:extLst>
                    <a:ext uri="{9D8B030D-6E8A-4147-A177-3AD203B41FA5}">
                      <a16:colId xmlns:a16="http://schemas.microsoft.com/office/drawing/2014/main" val="1133491494"/>
                    </a:ext>
                  </a:extLst>
                </a:gridCol>
              </a:tblGrid>
              <a:tr h="431800">
                <a:tc gridSpan="8">
                  <a:txBody>
                    <a:bodyPr/>
                    <a:lstStyle/>
                    <a:p>
                      <a:pPr algn="l" fontAlgn="b"/>
                      <a:r>
                        <a:rPr lang="en-US" sz="2000" b="1" i="0" u="none" strike="noStrike" dirty="0">
                          <a:solidFill>
                            <a:srgbClr val="000000"/>
                          </a:solidFill>
                          <a:effectLst/>
                          <a:latin typeface="Times New Roman" panose="02020603050405020304" pitchFamily="18" charset="0"/>
                        </a:rPr>
                        <a:t>STUDENT OUTCOMES (ELECTRICAL ENGR. PROGRAM)</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064428550"/>
                  </a:ext>
                </a:extLst>
              </a:tr>
              <a:tr h="863599">
                <a:tc>
                  <a:txBody>
                    <a:bodyPr/>
                    <a:lstStyle/>
                    <a:p>
                      <a:pPr algn="ctr" fontAlgn="b"/>
                      <a:r>
                        <a:rPr lang="en-US" sz="2000" b="1" i="0" u="none" strike="noStrike">
                          <a:solidFill>
                            <a:srgbClr val="000000"/>
                          </a:solidFill>
                          <a:effectLst/>
                          <a:latin typeface="Times New Roman" panose="02020603050405020304" pitchFamily="18" charset="0"/>
                        </a:rPr>
                        <a:t>ACAD. YEAR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Times New Roman" panose="02020603050405020304" pitchFamily="18"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Times New Roman" panose="02020603050405020304" pitchFamily="18" charset="0"/>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Times New Roman" panose="02020603050405020304" pitchFamily="18" charset="0"/>
                        </a:rPr>
                        <a:t>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Times New Roman" panose="02020603050405020304" pitchFamily="18" charset="0"/>
                        </a:rPr>
                        <a:t>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Times New Roman" panose="02020603050405020304" pitchFamily="18" charset="0"/>
                        </a:rPr>
                        <a:t>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Times New Roman" panose="02020603050405020304" pitchFamily="18" charset="0"/>
                        </a:rPr>
                        <a:t>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Times New Roman" panose="02020603050405020304" pitchFamily="18" charset="0"/>
                        </a:rPr>
                        <a:t>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49139612"/>
                  </a:ext>
                </a:extLst>
              </a:tr>
              <a:tr h="431800">
                <a:tc>
                  <a:txBody>
                    <a:bodyPr/>
                    <a:lstStyle/>
                    <a:p>
                      <a:pPr algn="ctr" fontAlgn="b"/>
                      <a:r>
                        <a:rPr lang="en-US" sz="2000" b="0" i="0" u="none" strike="noStrike" dirty="0">
                          <a:solidFill>
                            <a:srgbClr val="000000"/>
                          </a:solidFill>
                          <a:effectLst/>
                          <a:latin typeface="Times New Roman" panose="02020603050405020304" pitchFamily="18" charset="0"/>
                        </a:rPr>
                        <a:t>2018-2019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00"/>
                          </a:solidFill>
                          <a:effectLst/>
                          <a:latin typeface="Times New Roman" panose="02020603050405020304" pitchFamily="18" charset="0"/>
                        </a:rPr>
                        <a:t>82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78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89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93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83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75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5988949"/>
                  </a:ext>
                </a:extLst>
              </a:tr>
              <a:tr h="431800">
                <a:tc>
                  <a:txBody>
                    <a:bodyPr/>
                    <a:lstStyle/>
                    <a:p>
                      <a:pPr algn="ctr" fontAlgn="b"/>
                      <a:r>
                        <a:rPr lang="en-US" sz="2000" b="0" i="0" u="none" strike="noStrike">
                          <a:solidFill>
                            <a:srgbClr val="000000"/>
                          </a:solidFill>
                          <a:effectLst/>
                          <a:latin typeface="Times New Roman" panose="02020603050405020304" pitchFamily="18" charset="0"/>
                        </a:rPr>
                        <a:t>2019-2020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85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87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91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93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94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85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91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25105082"/>
                  </a:ext>
                </a:extLst>
              </a:tr>
              <a:tr h="431800">
                <a:tc>
                  <a:txBody>
                    <a:bodyPr/>
                    <a:lstStyle/>
                    <a:p>
                      <a:pPr algn="ctr" fontAlgn="b"/>
                      <a:r>
                        <a:rPr lang="en-US" sz="2000" b="0" i="0" u="none" strike="noStrike">
                          <a:solidFill>
                            <a:srgbClr val="000000"/>
                          </a:solidFill>
                          <a:effectLst/>
                          <a:latin typeface="Times New Roman" panose="02020603050405020304" pitchFamily="18" charset="0"/>
                        </a:rPr>
                        <a:t>2020-2021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76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93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86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100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84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00"/>
                          </a:solidFill>
                          <a:effectLst/>
                          <a:latin typeface="Times New Roman" panose="02020603050405020304" pitchFamily="18" charset="0"/>
                        </a:rPr>
                        <a:t>80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47151607"/>
                  </a:ext>
                </a:extLst>
              </a:tr>
            </a:tbl>
          </a:graphicData>
        </a:graphic>
      </p:graphicFrame>
      <p:graphicFrame>
        <p:nvGraphicFramePr>
          <p:cNvPr id="8" name="Table 7">
            <a:extLst>
              <a:ext uri="{FF2B5EF4-FFF2-40B4-BE49-F238E27FC236}">
                <a16:creationId xmlns:a16="http://schemas.microsoft.com/office/drawing/2014/main" id="{505A1521-4336-4EF1-B4F5-96948EB62E4B}"/>
              </a:ext>
            </a:extLst>
          </p:cNvPr>
          <p:cNvGraphicFramePr>
            <a:graphicFrameLocks noGrp="1"/>
          </p:cNvGraphicFramePr>
          <p:nvPr/>
        </p:nvGraphicFramePr>
        <p:xfrm>
          <a:off x="876300" y="3962400"/>
          <a:ext cx="7391402" cy="2282825"/>
        </p:xfrm>
        <a:graphic>
          <a:graphicData uri="http://schemas.openxmlformats.org/drawingml/2006/table">
            <a:tbl>
              <a:tblPr/>
              <a:tblGrid>
                <a:gridCol w="1379154">
                  <a:extLst>
                    <a:ext uri="{9D8B030D-6E8A-4147-A177-3AD203B41FA5}">
                      <a16:colId xmlns:a16="http://schemas.microsoft.com/office/drawing/2014/main" val="2970823348"/>
                    </a:ext>
                  </a:extLst>
                </a:gridCol>
                <a:gridCol w="1047296">
                  <a:extLst>
                    <a:ext uri="{9D8B030D-6E8A-4147-A177-3AD203B41FA5}">
                      <a16:colId xmlns:a16="http://schemas.microsoft.com/office/drawing/2014/main" val="1567325940"/>
                    </a:ext>
                  </a:extLst>
                </a:gridCol>
                <a:gridCol w="827492">
                  <a:extLst>
                    <a:ext uri="{9D8B030D-6E8A-4147-A177-3AD203B41FA5}">
                      <a16:colId xmlns:a16="http://schemas.microsoft.com/office/drawing/2014/main" val="190386848"/>
                    </a:ext>
                  </a:extLst>
                </a:gridCol>
                <a:gridCol w="827492">
                  <a:extLst>
                    <a:ext uri="{9D8B030D-6E8A-4147-A177-3AD203B41FA5}">
                      <a16:colId xmlns:a16="http://schemas.microsoft.com/office/drawing/2014/main" val="860349854"/>
                    </a:ext>
                  </a:extLst>
                </a:gridCol>
                <a:gridCol w="827492">
                  <a:extLst>
                    <a:ext uri="{9D8B030D-6E8A-4147-A177-3AD203B41FA5}">
                      <a16:colId xmlns:a16="http://schemas.microsoft.com/office/drawing/2014/main" val="2210883277"/>
                    </a:ext>
                  </a:extLst>
                </a:gridCol>
                <a:gridCol w="827492">
                  <a:extLst>
                    <a:ext uri="{9D8B030D-6E8A-4147-A177-3AD203B41FA5}">
                      <a16:colId xmlns:a16="http://schemas.microsoft.com/office/drawing/2014/main" val="3711134938"/>
                    </a:ext>
                  </a:extLst>
                </a:gridCol>
                <a:gridCol w="827492">
                  <a:extLst>
                    <a:ext uri="{9D8B030D-6E8A-4147-A177-3AD203B41FA5}">
                      <a16:colId xmlns:a16="http://schemas.microsoft.com/office/drawing/2014/main" val="1805529415"/>
                    </a:ext>
                  </a:extLst>
                </a:gridCol>
                <a:gridCol w="827492">
                  <a:extLst>
                    <a:ext uri="{9D8B030D-6E8A-4147-A177-3AD203B41FA5}">
                      <a16:colId xmlns:a16="http://schemas.microsoft.com/office/drawing/2014/main" val="4033391849"/>
                    </a:ext>
                  </a:extLst>
                </a:gridCol>
              </a:tblGrid>
              <a:tr h="380471">
                <a:tc gridSpan="8">
                  <a:txBody>
                    <a:bodyPr/>
                    <a:lstStyle/>
                    <a:p>
                      <a:pPr algn="l" fontAlgn="b"/>
                      <a:r>
                        <a:rPr lang="en-US" sz="2000" b="1" i="0" u="none" strike="noStrike">
                          <a:solidFill>
                            <a:srgbClr val="000000"/>
                          </a:solidFill>
                          <a:effectLst/>
                          <a:latin typeface="Times New Roman" panose="02020603050405020304" pitchFamily="18" charset="0"/>
                        </a:rPr>
                        <a:t>STUDENT OUTCOMES (COMPUTER ENGR. PROGRAM)</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790256281"/>
                  </a:ext>
                </a:extLst>
              </a:tr>
              <a:tr h="760941">
                <a:tc>
                  <a:txBody>
                    <a:bodyPr/>
                    <a:lstStyle/>
                    <a:p>
                      <a:pPr algn="ctr" fontAlgn="b"/>
                      <a:r>
                        <a:rPr lang="en-US" sz="2000" b="1" i="0" u="none" strike="noStrike">
                          <a:solidFill>
                            <a:srgbClr val="000000"/>
                          </a:solidFill>
                          <a:effectLst/>
                          <a:latin typeface="Times New Roman" panose="02020603050405020304" pitchFamily="18" charset="0"/>
                        </a:rPr>
                        <a:t>ACAD. YEAR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Times New Roman" panose="02020603050405020304" pitchFamily="18"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Times New Roman" panose="02020603050405020304" pitchFamily="18" charset="0"/>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Times New Roman" panose="02020603050405020304" pitchFamily="18" charset="0"/>
                        </a:rPr>
                        <a:t>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dirty="0">
                          <a:solidFill>
                            <a:srgbClr val="000000"/>
                          </a:solidFill>
                          <a:effectLst/>
                          <a:latin typeface="Times New Roman" panose="02020603050405020304" pitchFamily="18" charset="0"/>
                        </a:rPr>
                        <a:t>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Times New Roman" panose="02020603050405020304" pitchFamily="18" charset="0"/>
                        </a:rPr>
                        <a:t>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Times New Roman" panose="02020603050405020304" pitchFamily="18" charset="0"/>
                        </a:rPr>
                        <a:t>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dirty="0">
                          <a:solidFill>
                            <a:srgbClr val="000000"/>
                          </a:solidFill>
                          <a:effectLst/>
                          <a:latin typeface="Times New Roman" panose="02020603050405020304" pitchFamily="18" charset="0"/>
                        </a:rPr>
                        <a:t>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90748900"/>
                  </a:ext>
                </a:extLst>
              </a:tr>
              <a:tr h="380471">
                <a:tc>
                  <a:txBody>
                    <a:bodyPr/>
                    <a:lstStyle/>
                    <a:p>
                      <a:pPr algn="ctr" fontAlgn="b"/>
                      <a:r>
                        <a:rPr lang="en-US" sz="2000" b="0" i="0" u="none" strike="noStrike">
                          <a:solidFill>
                            <a:srgbClr val="000000"/>
                          </a:solidFill>
                          <a:effectLst/>
                          <a:latin typeface="Times New Roman" panose="02020603050405020304" pitchFamily="18" charset="0"/>
                        </a:rPr>
                        <a:t>2018-2019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84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00"/>
                          </a:solidFill>
                          <a:effectLst/>
                          <a:latin typeface="Times New Roman" panose="02020603050405020304" pitchFamily="18" charset="0"/>
                        </a:rPr>
                        <a:t>87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93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99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81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79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54309612"/>
                  </a:ext>
                </a:extLst>
              </a:tr>
              <a:tr h="380471">
                <a:tc>
                  <a:txBody>
                    <a:bodyPr/>
                    <a:lstStyle/>
                    <a:p>
                      <a:pPr algn="ctr" fontAlgn="b"/>
                      <a:r>
                        <a:rPr lang="en-US" sz="2000" b="0" i="0" u="none" strike="noStrike">
                          <a:solidFill>
                            <a:srgbClr val="000000"/>
                          </a:solidFill>
                          <a:effectLst/>
                          <a:latin typeface="Times New Roman" panose="02020603050405020304" pitchFamily="18" charset="0"/>
                        </a:rPr>
                        <a:t>2019-2020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86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85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94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79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94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82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87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47981095"/>
                  </a:ext>
                </a:extLst>
              </a:tr>
              <a:tr h="380471">
                <a:tc>
                  <a:txBody>
                    <a:bodyPr/>
                    <a:lstStyle/>
                    <a:p>
                      <a:pPr algn="ctr" fontAlgn="b"/>
                      <a:r>
                        <a:rPr lang="en-US" sz="2000" b="0" i="0" u="none" strike="noStrike">
                          <a:solidFill>
                            <a:srgbClr val="000000"/>
                          </a:solidFill>
                          <a:effectLst/>
                          <a:latin typeface="Times New Roman" panose="02020603050405020304" pitchFamily="18" charset="0"/>
                        </a:rPr>
                        <a:t>2020-2021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82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90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89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88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100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78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00"/>
                          </a:solidFill>
                          <a:effectLst/>
                          <a:latin typeface="Times New Roman" panose="02020603050405020304" pitchFamily="18" charset="0"/>
                        </a:rPr>
                        <a:t>80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94054907"/>
                  </a:ext>
                </a:extLst>
              </a:tr>
            </a:tbl>
          </a:graphicData>
        </a:graphic>
      </p:graphicFrame>
    </p:spTree>
    <p:extLst>
      <p:ext uri="{BB962C8B-B14F-4D97-AF65-F5344CB8AC3E}">
        <p14:creationId xmlns:p14="http://schemas.microsoft.com/office/powerpoint/2010/main" val="20071621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8915DD-3F5B-4619-BB60-E85A2296EF72}"/>
              </a:ext>
            </a:extLst>
          </p:cNvPr>
          <p:cNvSpPr>
            <a:spLocks noGrp="1"/>
          </p:cNvSpPr>
          <p:nvPr>
            <p:ph type="title"/>
          </p:nvPr>
        </p:nvSpPr>
        <p:spPr/>
        <p:txBody>
          <a:bodyPr/>
          <a:lstStyle/>
          <a:p>
            <a:r>
              <a:rPr lang="en-US" dirty="0"/>
              <a:t>FALL 2021 ASSESSMENT RESULTS</a:t>
            </a:r>
            <a:br>
              <a:rPr lang="en-US" dirty="0"/>
            </a:br>
            <a:r>
              <a:rPr lang="en-US" dirty="0"/>
              <a:t>(ELECTRICAL ENGR. PROGRAM)</a:t>
            </a:r>
          </a:p>
        </p:txBody>
      </p:sp>
      <p:graphicFrame>
        <p:nvGraphicFramePr>
          <p:cNvPr id="5" name="Content Placeholder 4">
            <a:extLst>
              <a:ext uri="{FF2B5EF4-FFF2-40B4-BE49-F238E27FC236}">
                <a16:creationId xmlns:a16="http://schemas.microsoft.com/office/drawing/2014/main" id="{4E0D4C16-6CD1-43ED-A619-4EFEC93668F6}"/>
              </a:ext>
            </a:extLst>
          </p:cNvPr>
          <p:cNvGraphicFramePr>
            <a:graphicFrameLocks noGrp="1"/>
          </p:cNvGraphicFramePr>
          <p:nvPr>
            <p:ph idx="1"/>
            <p:extLst>
              <p:ext uri="{D42A27DB-BD31-4B8C-83A1-F6EECF244321}">
                <p14:modId xmlns:p14="http://schemas.microsoft.com/office/powerpoint/2010/main" val="720699735"/>
              </p:ext>
            </p:extLst>
          </p:nvPr>
        </p:nvGraphicFramePr>
        <p:xfrm>
          <a:off x="228600" y="1417638"/>
          <a:ext cx="8229601" cy="4878318"/>
        </p:xfrm>
        <a:graphic>
          <a:graphicData uri="http://schemas.openxmlformats.org/drawingml/2006/table">
            <a:tbl>
              <a:tblPr/>
              <a:tblGrid>
                <a:gridCol w="926453">
                  <a:extLst>
                    <a:ext uri="{9D8B030D-6E8A-4147-A177-3AD203B41FA5}">
                      <a16:colId xmlns:a16="http://schemas.microsoft.com/office/drawing/2014/main" val="3396797262"/>
                    </a:ext>
                  </a:extLst>
                </a:gridCol>
                <a:gridCol w="307841">
                  <a:extLst>
                    <a:ext uri="{9D8B030D-6E8A-4147-A177-3AD203B41FA5}">
                      <a16:colId xmlns:a16="http://schemas.microsoft.com/office/drawing/2014/main" val="3930860728"/>
                    </a:ext>
                  </a:extLst>
                </a:gridCol>
                <a:gridCol w="375272">
                  <a:extLst>
                    <a:ext uri="{9D8B030D-6E8A-4147-A177-3AD203B41FA5}">
                      <a16:colId xmlns:a16="http://schemas.microsoft.com/office/drawing/2014/main" val="1488602614"/>
                    </a:ext>
                  </a:extLst>
                </a:gridCol>
                <a:gridCol w="363544">
                  <a:extLst>
                    <a:ext uri="{9D8B030D-6E8A-4147-A177-3AD203B41FA5}">
                      <a16:colId xmlns:a16="http://schemas.microsoft.com/office/drawing/2014/main" val="501925195"/>
                    </a:ext>
                  </a:extLst>
                </a:gridCol>
                <a:gridCol w="272659">
                  <a:extLst>
                    <a:ext uri="{9D8B030D-6E8A-4147-A177-3AD203B41FA5}">
                      <a16:colId xmlns:a16="http://schemas.microsoft.com/office/drawing/2014/main" val="2788805800"/>
                    </a:ext>
                  </a:extLst>
                </a:gridCol>
                <a:gridCol w="410454">
                  <a:extLst>
                    <a:ext uri="{9D8B030D-6E8A-4147-A177-3AD203B41FA5}">
                      <a16:colId xmlns:a16="http://schemas.microsoft.com/office/drawing/2014/main" val="2981693287"/>
                    </a:ext>
                  </a:extLst>
                </a:gridCol>
                <a:gridCol w="340091">
                  <a:extLst>
                    <a:ext uri="{9D8B030D-6E8A-4147-A177-3AD203B41FA5}">
                      <a16:colId xmlns:a16="http://schemas.microsoft.com/office/drawing/2014/main" val="1309574985"/>
                    </a:ext>
                  </a:extLst>
                </a:gridCol>
                <a:gridCol w="202295">
                  <a:extLst>
                    <a:ext uri="{9D8B030D-6E8A-4147-A177-3AD203B41FA5}">
                      <a16:colId xmlns:a16="http://schemas.microsoft.com/office/drawing/2014/main" val="3111245697"/>
                    </a:ext>
                  </a:extLst>
                </a:gridCol>
                <a:gridCol w="413386">
                  <a:extLst>
                    <a:ext uri="{9D8B030D-6E8A-4147-A177-3AD203B41FA5}">
                      <a16:colId xmlns:a16="http://schemas.microsoft.com/office/drawing/2014/main" val="4044014465"/>
                    </a:ext>
                  </a:extLst>
                </a:gridCol>
                <a:gridCol w="316636">
                  <a:extLst>
                    <a:ext uri="{9D8B030D-6E8A-4147-A177-3AD203B41FA5}">
                      <a16:colId xmlns:a16="http://schemas.microsoft.com/office/drawing/2014/main" val="3327884258"/>
                    </a:ext>
                  </a:extLst>
                </a:gridCol>
                <a:gridCol w="328363">
                  <a:extLst>
                    <a:ext uri="{9D8B030D-6E8A-4147-A177-3AD203B41FA5}">
                      <a16:colId xmlns:a16="http://schemas.microsoft.com/office/drawing/2014/main" val="495850580"/>
                    </a:ext>
                  </a:extLst>
                </a:gridCol>
                <a:gridCol w="398726">
                  <a:extLst>
                    <a:ext uri="{9D8B030D-6E8A-4147-A177-3AD203B41FA5}">
                      <a16:colId xmlns:a16="http://schemas.microsoft.com/office/drawing/2014/main" val="4012744379"/>
                    </a:ext>
                  </a:extLst>
                </a:gridCol>
                <a:gridCol w="386999">
                  <a:extLst>
                    <a:ext uri="{9D8B030D-6E8A-4147-A177-3AD203B41FA5}">
                      <a16:colId xmlns:a16="http://schemas.microsoft.com/office/drawing/2014/main" val="1044965704"/>
                    </a:ext>
                  </a:extLst>
                </a:gridCol>
                <a:gridCol w="281454">
                  <a:extLst>
                    <a:ext uri="{9D8B030D-6E8A-4147-A177-3AD203B41FA5}">
                      <a16:colId xmlns:a16="http://schemas.microsoft.com/office/drawing/2014/main" val="3162252637"/>
                    </a:ext>
                  </a:extLst>
                </a:gridCol>
                <a:gridCol w="448568">
                  <a:extLst>
                    <a:ext uri="{9D8B030D-6E8A-4147-A177-3AD203B41FA5}">
                      <a16:colId xmlns:a16="http://schemas.microsoft.com/office/drawing/2014/main" val="184474574"/>
                    </a:ext>
                  </a:extLst>
                </a:gridCol>
                <a:gridCol w="304909">
                  <a:extLst>
                    <a:ext uri="{9D8B030D-6E8A-4147-A177-3AD203B41FA5}">
                      <a16:colId xmlns:a16="http://schemas.microsoft.com/office/drawing/2014/main" val="3177217167"/>
                    </a:ext>
                  </a:extLst>
                </a:gridCol>
                <a:gridCol w="351818">
                  <a:extLst>
                    <a:ext uri="{9D8B030D-6E8A-4147-A177-3AD203B41FA5}">
                      <a16:colId xmlns:a16="http://schemas.microsoft.com/office/drawing/2014/main" val="2093842880"/>
                    </a:ext>
                  </a:extLst>
                </a:gridCol>
                <a:gridCol w="422181">
                  <a:extLst>
                    <a:ext uri="{9D8B030D-6E8A-4147-A177-3AD203B41FA5}">
                      <a16:colId xmlns:a16="http://schemas.microsoft.com/office/drawing/2014/main" val="2898337394"/>
                    </a:ext>
                  </a:extLst>
                </a:gridCol>
                <a:gridCol w="363544">
                  <a:extLst>
                    <a:ext uri="{9D8B030D-6E8A-4147-A177-3AD203B41FA5}">
                      <a16:colId xmlns:a16="http://schemas.microsoft.com/office/drawing/2014/main" val="1925037699"/>
                    </a:ext>
                  </a:extLst>
                </a:gridCol>
                <a:gridCol w="307841">
                  <a:extLst>
                    <a:ext uri="{9D8B030D-6E8A-4147-A177-3AD203B41FA5}">
                      <a16:colId xmlns:a16="http://schemas.microsoft.com/office/drawing/2014/main" val="3873704273"/>
                    </a:ext>
                  </a:extLst>
                </a:gridCol>
                <a:gridCol w="378204">
                  <a:extLst>
                    <a:ext uri="{9D8B030D-6E8A-4147-A177-3AD203B41FA5}">
                      <a16:colId xmlns:a16="http://schemas.microsoft.com/office/drawing/2014/main" val="296057818"/>
                    </a:ext>
                  </a:extLst>
                </a:gridCol>
                <a:gridCol w="328363">
                  <a:extLst>
                    <a:ext uri="{9D8B030D-6E8A-4147-A177-3AD203B41FA5}">
                      <a16:colId xmlns:a16="http://schemas.microsoft.com/office/drawing/2014/main" val="3657589753"/>
                    </a:ext>
                  </a:extLst>
                </a:gridCol>
              </a:tblGrid>
              <a:tr h="185166">
                <a:tc>
                  <a:txBody>
                    <a:bodyPr/>
                    <a:lstStyle/>
                    <a:p>
                      <a:pPr algn="ctr" fontAlgn="b"/>
                      <a:r>
                        <a:rPr lang="en-US" sz="1200" b="1" i="0" u="none" strike="noStrike">
                          <a:solidFill>
                            <a:srgbClr val="000000"/>
                          </a:solidFill>
                          <a:effectLst/>
                          <a:latin typeface="Times New Roman" panose="02020603050405020304" pitchFamily="18" charset="0"/>
                          <a:cs typeface="Times New Roman" panose="02020603050405020304" pitchFamily="18" charset="0"/>
                        </a:rPr>
                        <a:t>Course_Section</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solidFill>
                            <a:srgbClr val="000000"/>
                          </a:solidFill>
                          <a:effectLst/>
                          <a:latin typeface="Times New Roman" panose="02020603050405020304" pitchFamily="18" charset="0"/>
                          <a:cs typeface="Times New Roman" panose="02020603050405020304" pitchFamily="18" charset="0"/>
                        </a:rPr>
                        <a:t>#</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1" i="0" u="none" strike="noStrike">
                          <a:solidFill>
                            <a:srgbClr val="000000"/>
                          </a:solidFill>
                          <a:effectLst/>
                          <a:latin typeface="Times New Roman" panose="02020603050405020304" pitchFamily="18" charset="0"/>
                          <a:cs typeface="Times New Roman" panose="02020603050405020304" pitchFamily="18" charset="0"/>
                        </a:rPr>
                        <a:t>Outc. 1</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1" i="0" u="none" strike="noStrike">
                          <a:solidFill>
                            <a:srgbClr val="000000"/>
                          </a:solidFill>
                          <a:effectLst/>
                          <a:latin typeface="Times New Roman" panose="02020603050405020304" pitchFamily="18" charset="0"/>
                          <a:cs typeface="Times New Roman" panose="02020603050405020304" pitchFamily="18" charset="0"/>
                        </a:rPr>
                        <a:t>&gt;70</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1" i="0" u="none" strike="noStrike">
                          <a:solidFill>
                            <a:srgbClr val="000000"/>
                          </a:solidFill>
                          <a:effectLst/>
                          <a:latin typeface="Times New Roman" panose="02020603050405020304" pitchFamily="18" charset="0"/>
                          <a:cs typeface="Times New Roman" panose="02020603050405020304" pitchFamily="18" charset="0"/>
                        </a:rPr>
                        <a:t>#</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1" i="0" u="none" strike="noStrike">
                          <a:solidFill>
                            <a:srgbClr val="000000"/>
                          </a:solidFill>
                          <a:effectLst/>
                          <a:latin typeface="Times New Roman" panose="02020603050405020304" pitchFamily="18" charset="0"/>
                          <a:cs typeface="Times New Roman" panose="02020603050405020304" pitchFamily="18" charset="0"/>
                        </a:rPr>
                        <a:t>Outc. 2</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1" i="0" u="none" strike="noStrike">
                          <a:solidFill>
                            <a:srgbClr val="000000"/>
                          </a:solidFill>
                          <a:effectLst/>
                          <a:latin typeface="Times New Roman" panose="02020603050405020304" pitchFamily="18" charset="0"/>
                          <a:cs typeface="Times New Roman" panose="02020603050405020304" pitchFamily="18" charset="0"/>
                        </a:rPr>
                        <a:t>&gt;70</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1" i="0" u="none" strike="noStrike">
                          <a:solidFill>
                            <a:srgbClr val="000000"/>
                          </a:solidFill>
                          <a:effectLst/>
                          <a:latin typeface="Times New Roman" panose="02020603050405020304" pitchFamily="18" charset="0"/>
                          <a:cs typeface="Times New Roman" panose="02020603050405020304" pitchFamily="18" charset="0"/>
                        </a:rPr>
                        <a:t>#</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1" i="0" u="none" strike="noStrike">
                          <a:solidFill>
                            <a:srgbClr val="000000"/>
                          </a:solidFill>
                          <a:effectLst/>
                          <a:latin typeface="Times New Roman" panose="02020603050405020304" pitchFamily="18" charset="0"/>
                          <a:cs typeface="Times New Roman" panose="02020603050405020304" pitchFamily="18" charset="0"/>
                        </a:rPr>
                        <a:t>Outc. 3</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1" i="0" u="none" strike="noStrike">
                          <a:solidFill>
                            <a:srgbClr val="000000"/>
                          </a:solidFill>
                          <a:effectLst/>
                          <a:latin typeface="Times New Roman" panose="02020603050405020304" pitchFamily="18" charset="0"/>
                          <a:cs typeface="Times New Roman" panose="02020603050405020304" pitchFamily="18" charset="0"/>
                        </a:rPr>
                        <a:t>&gt;70</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1" i="0" u="none" strike="noStrike">
                          <a:solidFill>
                            <a:srgbClr val="000000"/>
                          </a:solidFill>
                          <a:effectLst/>
                          <a:latin typeface="Times New Roman" panose="02020603050405020304" pitchFamily="18" charset="0"/>
                          <a:cs typeface="Times New Roman" panose="02020603050405020304" pitchFamily="18" charset="0"/>
                        </a:rPr>
                        <a:t>#</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1" i="0" u="none" strike="noStrike">
                          <a:solidFill>
                            <a:srgbClr val="000000"/>
                          </a:solidFill>
                          <a:effectLst/>
                          <a:latin typeface="Times New Roman" panose="02020603050405020304" pitchFamily="18" charset="0"/>
                          <a:cs typeface="Times New Roman" panose="02020603050405020304" pitchFamily="18" charset="0"/>
                        </a:rPr>
                        <a:t>Outc. 4</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1" i="0" u="none" strike="noStrike">
                          <a:solidFill>
                            <a:srgbClr val="000000"/>
                          </a:solidFill>
                          <a:effectLst/>
                          <a:latin typeface="Times New Roman" panose="02020603050405020304" pitchFamily="18" charset="0"/>
                          <a:cs typeface="Times New Roman" panose="02020603050405020304" pitchFamily="18" charset="0"/>
                        </a:rPr>
                        <a:t>&gt;70</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1" i="0" u="none" strike="noStrike">
                          <a:solidFill>
                            <a:srgbClr val="000000"/>
                          </a:solidFill>
                          <a:effectLst/>
                          <a:latin typeface="Times New Roman" panose="02020603050405020304" pitchFamily="18" charset="0"/>
                          <a:cs typeface="Times New Roman" panose="02020603050405020304" pitchFamily="18" charset="0"/>
                        </a:rPr>
                        <a:t>#</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1" i="0" u="none" strike="noStrike">
                          <a:solidFill>
                            <a:srgbClr val="000000"/>
                          </a:solidFill>
                          <a:effectLst/>
                          <a:latin typeface="Times New Roman" panose="02020603050405020304" pitchFamily="18" charset="0"/>
                          <a:cs typeface="Times New Roman" panose="02020603050405020304" pitchFamily="18" charset="0"/>
                        </a:rPr>
                        <a:t>Outc. 5</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1" i="0" u="none" strike="noStrike">
                          <a:solidFill>
                            <a:srgbClr val="000000"/>
                          </a:solidFill>
                          <a:effectLst/>
                          <a:latin typeface="Times New Roman" panose="02020603050405020304" pitchFamily="18" charset="0"/>
                          <a:cs typeface="Times New Roman" panose="02020603050405020304" pitchFamily="18" charset="0"/>
                        </a:rPr>
                        <a:t>&gt;70</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1" i="0" u="none" strike="noStrike">
                          <a:solidFill>
                            <a:srgbClr val="000000"/>
                          </a:solidFill>
                          <a:effectLst/>
                          <a:latin typeface="Times New Roman" panose="02020603050405020304" pitchFamily="18" charset="0"/>
                          <a:cs typeface="Times New Roman" panose="02020603050405020304" pitchFamily="18" charset="0"/>
                        </a:rPr>
                        <a:t>#</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1" i="0" u="none" strike="noStrike">
                          <a:solidFill>
                            <a:srgbClr val="000000"/>
                          </a:solidFill>
                          <a:effectLst/>
                          <a:latin typeface="Times New Roman" panose="02020603050405020304" pitchFamily="18" charset="0"/>
                          <a:cs typeface="Times New Roman" panose="02020603050405020304" pitchFamily="18" charset="0"/>
                        </a:rPr>
                        <a:t>Outc. 6</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1" i="0" u="none" strike="noStrike">
                          <a:solidFill>
                            <a:srgbClr val="000000"/>
                          </a:solidFill>
                          <a:effectLst/>
                          <a:latin typeface="Times New Roman" panose="02020603050405020304" pitchFamily="18" charset="0"/>
                          <a:cs typeface="Times New Roman" panose="02020603050405020304" pitchFamily="18" charset="0"/>
                        </a:rPr>
                        <a:t>&gt;70</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1" i="0" u="none" strike="noStrike">
                          <a:solidFill>
                            <a:srgbClr val="000000"/>
                          </a:solidFill>
                          <a:effectLst/>
                          <a:latin typeface="Times New Roman" panose="02020603050405020304" pitchFamily="18" charset="0"/>
                          <a:cs typeface="Times New Roman" panose="02020603050405020304" pitchFamily="18" charset="0"/>
                        </a:rPr>
                        <a:t>#</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1" i="0" u="none" strike="noStrike">
                          <a:solidFill>
                            <a:srgbClr val="000000"/>
                          </a:solidFill>
                          <a:effectLst/>
                          <a:latin typeface="Times New Roman" panose="02020603050405020304" pitchFamily="18" charset="0"/>
                          <a:cs typeface="Times New Roman" panose="02020603050405020304" pitchFamily="18" charset="0"/>
                        </a:rPr>
                        <a:t>Outc. 7</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1" i="0" u="none" strike="noStrike">
                          <a:solidFill>
                            <a:srgbClr val="000000"/>
                          </a:solidFill>
                          <a:effectLst/>
                          <a:latin typeface="Times New Roman" panose="02020603050405020304" pitchFamily="18" charset="0"/>
                          <a:cs typeface="Times New Roman" panose="02020603050405020304" pitchFamily="18" charset="0"/>
                        </a:rPr>
                        <a:t>&gt;70</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1299613129"/>
                  </a:ext>
                </a:extLst>
              </a:tr>
              <a:tr h="176348">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ELEG 3301-P01</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16</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83</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87</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4035481138"/>
                  </a:ext>
                </a:extLst>
              </a:tr>
              <a:tr h="176348">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ELEG 3302-P01</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7</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89</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86</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1741942328"/>
                  </a:ext>
                </a:extLst>
              </a:tr>
              <a:tr h="176348">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ELEG 3303-P01</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1373486347"/>
                  </a:ext>
                </a:extLst>
              </a:tr>
              <a:tr h="176348">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ELEG 3303-P02</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206816994"/>
                  </a:ext>
                </a:extLst>
              </a:tr>
              <a:tr h="176348">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ELEG 3304-P01</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7</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87</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100</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2304336140"/>
                  </a:ext>
                </a:extLst>
              </a:tr>
              <a:tr h="176348">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ELEG 2311-P01</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2512134725"/>
                  </a:ext>
                </a:extLst>
              </a:tr>
              <a:tr h="176348">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ELEG 4300-P01</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1364536557"/>
                  </a:ext>
                </a:extLst>
              </a:tr>
              <a:tr h="176348">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ELEG 4301-P01</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24</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73</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56</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3422164860"/>
                  </a:ext>
                </a:extLst>
              </a:tr>
              <a:tr h="176348">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ELEG 4305-P01</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28</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82</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89</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3484897215"/>
                  </a:ext>
                </a:extLst>
              </a:tr>
              <a:tr h="176348">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ELEG 4304-P01</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22</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78</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86</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2620797296"/>
                  </a:ext>
                </a:extLst>
              </a:tr>
              <a:tr h="176348">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ELEG 4247-P01</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26</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86</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96</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26</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97</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96</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26</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90</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100</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2703126076"/>
                  </a:ext>
                </a:extLst>
              </a:tr>
              <a:tr h="176348">
                <a:tc>
                  <a:txBody>
                    <a:bodyPr/>
                    <a:lstStyle/>
                    <a:p>
                      <a:pPr algn="ctr" fontAlgn="b"/>
                      <a:r>
                        <a:rPr lang="en-US" sz="12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3628412526"/>
                  </a:ext>
                </a:extLst>
              </a:tr>
              <a:tr h="176348">
                <a:tc>
                  <a:txBody>
                    <a:bodyPr/>
                    <a:lstStyle/>
                    <a:p>
                      <a:pPr algn="ctr" fontAlgn="b"/>
                      <a:r>
                        <a:rPr lang="en-US" sz="1200" b="1" i="0" u="none" strike="noStrike" dirty="0">
                          <a:solidFill>
                            <a:srgbClr val="000000"/>
                          </a:solidFill>
                          <a:effectLst/>
                          <a:latin typeface="Times New Roman" panose="02020603050405020304" pitchFamily="18" charset="0"/>
                          <a:cs typeface="Times New Roman" panose="02020603050405020304" pitchFamily="18" charset="0"/>
                        </a:rPr>
                        <a:t>Composite</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solidFill>
                            <a:srgbClr val="000000"/>
                          </a:solidFill>
                          <a:effectLst/>
                          <a:latin typeface="Times New Roman" panose="02020603050405020304" pitchFamily="18" charset="0"/>
                          <a:cs typeface="Times New Roman" panose="02020603050405020304" pitchFamily="18" charset="0"/>
                        </a:rPr>
                        <a:t>7</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1" i="0" u="none" strike="noStrike" dirty="0">
                          <a:solidFill>
                            <a:srgbClr val="000000"/>
                          </a:solidFill>
                          <a:effectLst/>
                          <a:latin typeface="Times New Roman" panose="02020603050405020304" pitchFamily="18" charset="0"/>
                          <a:cs typeface="Times New Roman" panose="02020603050405020304" pitchFamily="18" charset="0"/>
                        </a:rPr>
                        <a:t>89.0</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1" i="0" u="none" strike="noStrike" dirty="0">
                          <a:solidFill>
                            <a:srgbClr val="000000"/>
                          </a:solidFill>
                          <a:effectLst/>
                          <a:latin typeface="Times New Roman" panose="02020603050405020304" pitchFamily="18" charset="0"/>
                          <a:cs typeface="Times New Roman" panose="02020603050405020304" pitchFamily="18" charset="0"/>
                        </a:rPr>
                        <a:t>86.0</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1" i="0" u="none" strike="noStrike" dirty="0">
                          <a:solidFill>
                            <a:srgbClr val="000000"/>
                          </a:solidFill>
                          <a:effectLst/>
                          <a:latin typeface="Times New Roman" panose="02020603050405020304" pitchFamily="18" charset="0"/>
                          <a:cs typeface="Times New Roman" panose="02020603050405020304" pitchFamily="18" charset="0"/>
                        </a:rPr>
                        <a:t>22</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1" i="0" u="none" strike="noStrike" dirty="0">
                          <a:solidFill>
                            <a:srgbClr val="000000"/>
                          </a:solidFill>
                          <a:effectLst/>
                          <a:latin typeface="Times New Roman" panose="02020603050405020304" pitchFamily="18" charset="0"/>
                          <a:cs typeface="Times New Roman" panose="02020603050405020304" pitchFamily="18" charset="0"/>
                        </a:rPr>
                        <a:t>78.0</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1" i="0" u="none" strike="noStrike" dirty="0">
                          <a:solidFill>
                            <a:srgbClr val="000000"/>
                          </a:solidFill>
                          <a:effectLst/>
                          <a:latin typeface="Times New Roman" panose="02020603050405020304" pitchFamily="18" charset="0"/>
                          <a:cs typeface="Times New Roman" panose="02020603050405020304" pitchFamily="18" charset="0"/>
                        </a:rPr>
                        <a:t>86.0</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1" i="0" u="none" strike="noStrike">
                          <a:solidFill>
                            <a:srgbClr val="000000"/>
                          </a:solidFill>
                          <a:effectLst/>
                          <a:latin typeface="Times New Roman" panose="02020603050405020304" pitchFamily="18" charset="0"/>
                          <a:cs typeface="Times New Roman" panose="02020603050405020304" pitchFamily="18" charset="0"/>
                        </a:rPr>
                        <a:t>26</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1" i="0" u="none" strike="noStrike" dirty="0">
                          <a:solidFill>
                            <a:srgbClr val="000000"/>
                          </a:solidFill>
                          <a:effectLst/>
                          <a:latin typeface="Times New Roman" panose="02020603050405020304" pitchFamily="18" charset="0"/>
                          <a:cs typeface="Times New Roman" panose="02020603050405020304" pitchFamily="18" charset="0"/>
                        </a:rPr>
                        <a:t>86</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1" i="0" u="none" strike="noStrike" dirty="0">
                          <a:solidFill>
                            <a:srgbClr val="000000"/>
                          </a:solidFill>
                          <a:effectLst/>
                          <a:latin typeface="Times New Roman" panose="02020603050405020304" pitchFamily="18" charset="0"/>
                          <a:cs typeface="Times New Roman" panose="02020603050405020304" pitchFamily="18" charset="0"/>
                        </a:rPr>
                        <a:t>96</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1" i="0" u="none" strike="noStrike" dirty="0">
                          <a:solidFill>
                            <a:srgbClr val="000000"/>
                          </a:solidFill>
                          <a:effectLst/>
                          <a:latin typeface="Times New Roman" panose="02020603050405020304" pitchFamily="18" charset="0"/>
                          <a:cs typeface="Times New Roman" panose="02020603050405020304" pitchFamily="18" charset="0"/>
                        </a:rPr>
                        <a:t>26</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1" i="0" u="none" strike="noStrike" dirty="0">
                          <a:solidFill>
                            <a:srgbClr val="000000"/>
                          </a:solidFill>
                          <a:effectLst/>
                          <a:latin typeface="Times New Roman" panose="02020603050405020304" pitchFamily="18" charset="0"/>
                          <a:cs typeface="Times New Roman" panose="02020603050405020304" pitchFamily="18" charset="0"/>
                        </a:rPr>
                        <a:t>97</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1" i="0" u="none" strike="noStrike" dirty="0">
                          <a:solidFill>
                            <a:srgbClr val="000000"/>
                          </a:solidFill>
                          <a:effectLst/>
                          <a:latin typeface="Times New Roman" panose="02020603050405020304" pitchFamily="18" charset="0"/>
                          <a:cs typeface="Times New Roman" panose="02020603050405020304" pitchFamily="18" charset="0"/>
                        </a:rPr>
                        <a:t>96</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1" i="0" u="none" strike="noStrike" dirty="0">
                          <a:solidFill>
                            <a:srgbClr val="000000"/>
                          </a:solidFill>
                          <a:effectLst/>
                          <a:latin typeface="Times New Roman" panose="02020603050405020304" pitchFamily="18" charset="0"/>
                          <a:cs typeface="Times New Roman" panose="02020603050405020304" pitchFamily="18" charset="0"/>
                        </a:rPr>
                        <a:t>26</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1" i="0" u="none" strike="noStrike" dirty="0">
                          <a:solidFill>
                            <a:srgbClr val="000000"/>
                          </a:solidFill>
                          <a:effectLst/>
                          <a:latin typeface="Times New Roman" panose="02020603050405020304" pitchFamily="18" charset="0"/>
                          <a:cs typeface="Times New Roman" panose="02020603050405020304" pitchFamily="18" charset="0"/>
                        </a:rPr>
                        <a:t>90</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1" i="0" u="none" strike="noStrike" dirty="0">
                          <a:solidFill>
                            <a:srgbClr val="000000"/>
                          </a:solidFill>
                          <a:effectLst/>
                          <a:latin typeface="Times New Roman" panose="02020603050405020304" pitchFamily="18" charset="0"/>
                          <a:cs typeface="Times New Roman" panose="02020603050405020304" pitchFamily="18" charset="0"/>
                        </a:rPr>
                        <a:t>100</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1" i="0" u="none" strike="noStrike" dirty="0">
                          <a:solidFill>
                            <a:srgbClr val="000000"/>
                          </a:solidFill>
                          <a:effectLst/>
                          <a:latin typeface="Times New Roman" panose="02020603050405020304" pitchFamily="18" charset="0"/>
                          <a:cs typeface="Times New Roman" panose="02020603050405020304" pitchFamily="18" charset="0"/>
                        </a:rPr>
                        <a:t>47</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1" i="0" u="none" strike="noStrike" dirty="0">
                          <a:solidFill>
                            <a:srgbClr val="000000"/>
                          </a:solidFill>
                          <a:effectLst/>
                          <a:latin typeface="Times New Roman" panose="02020603050405020304" pitchFamily="18" charset="0"/>
                          <a:cs typeface="Times New Roman" panose="02020603050405020304" pitchFamily="18" charset="0"/>
                        </a:rPr>
                        <a:t>78</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1" i="0" u="none" strike="noStrike" dirty="0">
                          <a:solidFill>
                            <a:srgbClr val="000000"/>
                          </a:solidFill>
                          <a:effectLst/>
                          <a:latin typeface="Times New Roman" panose="02020603050405020304" pitchFamily="18" charset="0"/>
                          <a:cs typeface="Times New Roman" panose="02020603050405020304" pitchFamily="18" charset="0"/>
                        </a:rPr>
                        <a:t>73</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1" i="0" u="none" strike="noStrike" dirty="0">
                          <a:solidFill>
                            <a:srgbClr val="000000"/>
                          </a:solidFill>
                          <a:effectLst/>
                          <a:latin typeface="Times New Roman" panose="02020603050405020304" pitchFamily="18" charset="0"/>
                          <a:cs typeface="Times New Roman" panose="02020603050405020304" pitchFamily="18" charset="0"/>
                        </a:rPr>
                        <a:t>28</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1" i="0" u="none" strike="noStrike" dirty="0">
                          <a:solidFill>
                            <a:srgbClr val="000000"/>
                          </a:solidFill>
                          <a:effectLst/>
                          <a:latin typeface="Times New Roman" panose="02020603050405020304" pitchFamily="18" charset="0"/>
                          <a:cs typeface="Times New Roman" panose="02020603050405020304" pitchFamily="18" charset="0"/>
                        </a:rPr>
                        <a:t>82</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dirty="0">
                          <a:solidFill>
                            <a:srgbClr val="000000"/>
                          </a:solidFill>
                          <a:effectLst/>
                          <a:latin typeface="Times New Roman" panose="02020603050405020304" pitchFamily="18" charset="0"/>
                          <a:cs typeface="Times New Roman" panose="02020603050405020304" pitchFamily="18" charset="0"/>
                        </a:rPr>
                        <a:t>89</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3560197680"/>
                  </a:ext>
                </a:extLst>
              </a:tr>
            </a:tbl>
          </a:graphicData>
        </a:graphic>
      </p:graphicFrame>
      <p:sp>
        <p:nvSpPr>
          <p:cNvPr id="6" name="Slide Number Placeholder 5">
            <a:extLst>
              <a:ext uri="{FF2B5EF4-FFF2-40B4-BE49-F238E27FC236}">
                <a16:creationId xmlns:a16="http://schemas.microsoft.com/office/drawing/2014/main" id="{02E47590-C4BF-4D49-B876-97F811C58076}"/>
              </a:ext>
            </a:extLst>
          </p:cNvPr>
          <p:cNvSpPr>
            <a:spLocks noGrp="1"/>
          </p:cNvSpPr>
          <p:nvPr>
            <p:ph type="sldNum" sz="quarter" idx="12"/>
          </p:nvPr>
        </p:nvSpPr>
        <p:spPr/>
        <p:txBody>
          <a:bodyPr/>
          <a:lstStyle/>
          <a:p>
            <a:pPr>
              <a:defRPr/>
            </a:pPr>
            <a:fld id="{C5790943-6E06-4F8A-A8D0-F94C465B70D5}" type="slidenum">
              <a:rPr lang="en-US" smtClean="0"/>
              <a:pPr>
                <a:defRPr/>
              </a:pPr>
              <a:t>13</a:t>
            </a:fld>
            <a:endParaRPr lang="en-US"/>
          </a:p>
        </p:txBody>
      </p:sp>
    </p:spTree>
    <p:extLst>
      <p:ext uri="{BB962C8B-B14F-4D97-AF65-F5344CB8AC3E}">
        <p14:creationId xmlns:p14="http://schemas.microsoft.com/office/powerpoint/2010/main" val="20203689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8915DD-3F5B-4619-BB60-E85A2296EF72}"/>
              </a:ext>
            </a:extLst>
          </p:cNvPr>
          <p:cNvSpPr>
            <a:spLocks noGrp="1"/>
          </p:cNvSpPr>
          <p:nvPr>
            <p:ph type="title"/>
          </p:nvPr>
        </p:nvSpPr>
        <p:spPr/>
        <p:txBody>
          <a:bodyPr/>
          <a:lstStyle/>
          <a:p>
            <a:r>
              <a:rPr lang="en-US" dirty="0"/>
              <a:t>FALL 2021 ASSESSMENT RESULTS</a:t>
            </a:r>
            <a:br>
              <a:rPr lang="en-US" dirty="0"/>
            </a:br>
            <a:r>
              <a:rPr lang="en-US" dirty="0"/>
              <a:t>(COMPUTER ENGR. PROGRAM)</a:t>
            </a:r>
          </a:p>
        </p:txBody>
      </p:sp>
      <p:sp>
        <p:nvSpPr>
          <p:cNvPr id="6" name="Slide Number Placeholder 5">
            <a:extLst>
              <a:ext uri="{FF2B5EF4-FFF2-40B4-BE49-F238E27FC236}">
                <a16:creationId xmlns:a16="http://schemas.microsoft.com/office/drawing/2014/main" id="{02E47590-C4BF-4D49-B876-97F811C58076}"/>
              </a:ext>
            </a:extLst>
          </p:cNvPr>
          <p:cNvSpPr>
            <a:spLocks noGrp="1"/>
          </p:cNvSpPr>
          <p:nvPr>
            <p:ph type="sldNum" sz="quarter" idx="12"/>
          </p:nvPr>
        </p:nvSpPr>
        <p:spPr/>
        <p:txBody>
          <a:bodyPr/>
          <a:lstStyle/>
          <a:p>
            <a:pPr>
              <a:defRPr/>
            </a:pPr>
            <a:fld id="{C5790943-6E06-4F8A-A8D0-F94C465B70D5}" type="slidenum">
              <a:rPr lang="en-US" smtClean="0"/>
              <a:pPr>
                <a:defRPr/>
              </a:pPr>
              <a:t>14</a:t>
            </a:fld>
            <a:endParaRPr lang="en-US"/>
          </a:p>
        </p:txBody>
      </p:sp>
      <p:graphicFrame>
        <p:nvGraphicFramePr>
          <p:cNvPr id="10" name="Content Placeholder 9">
            <a:extLst>
              <a:ext uri="{FF2B5EF4-FFF2-40B4-BE49-F238E27FC236}">
                <a16:creationId xmlns:a16="http://schemas.microsoft.com/office/drawing/2014/main" id="{42AE2FF4-058C-4967-B6AC-40F7914650B0}"/>
              </a:ext>
            </a:extLst>
          </p:cNvPr>
          <p:cNvGraphicFramePr>
            <a:graphicFrameLocks noGrp="1"/>
          </p:cNvGraphicFramePr>
          <p:nvPr>
            <p:ph idx="1"/>
            <p:extLst>
              <p:ext uri="{D42A27DB-BD31-4B8C-83A1-F6EECF244321}">
                <p14:modId xmlns:p14="http://schemas.microsoft.com/office/powerpoint/2010/main" val="1690983160"/>
              </p:ext>
            </p:extLst>
          </p:nvPr>
        </p:nvGraphicFramePr>
        <p:xfrm>
          <a:off x="457200" y="2888853"/>
          <a:ext cx="8229601" cy="2291547"/>
        </p:xfrm>
        <a:graphic>
          <a:graphicData uri="http://schemas.openxmlformats.org/drawingml/2006/table">
            <a:tbl>
              <a:tblPr/>
              <a:tblGrid>
                <a:gridCol w="1080061">
                  <a:extLst>
                    <a:ext uri="{9D8B030D-6E8A-4147-A177-3AD203B41FA5}">
                      <a16:colId xmlns:a16="http://schemas.microsoft.com/office/drawing/2014/main" val="468802105"/>
                    </a:ext>
                  </a:extLst>
                </a:gridCol>
                <a:gridCol w="246536">
                  <a:extLst>
                    <a:ext uri="{9D8B030D-6E8A-4147-A177-3AD203B41FA5}">
                      <a16:colId xmlns:a16="http://schemas.microsoft.com/office/drawing/2014/main" val="3069931967"/>
                    </a:ext>
                  </a:extLst>
                </a:gridCol>
                <a:gridCol w="378609">
                  <a:extLst>
                    <a:ext uri="{9D8B030D-6E8A-4147-A177-3AD203B41FA5}">
                      <a16:colId xmlns:a16="http://schemas.microsoft.com/office/drawing/2014/main" val="986872879"/>
                    </a:ext>
                  </a:extLst>
                </a:gridCol>
                <a:gridCol w="293495">
                  <a:extLst>
                    <a:ext uri="{9D8B030D-6E8A-4147-A177-3AD203B41FA5}">
                      <a16:colId xmlns:a16="http://schemas.microsoft.com/office/drawing/2014/main" val="4276256190"/>
                    </a:ext>
                  </a:extLst>
                </a:gridCol>
                <a:gridCol w="246536">
                  <a:extLst>
                    <a:ext uri="{9D8B030D-6E8A-4147-A177-3AD203B41FA5}">
                      <a16:colId xmlns:a16="http://schemas.microsoft.com/office/drawing/2014/main" val="1175110083"/>
                    </a:ext>
                  </a:extLst>
                </a:gridCol>
                <a:gridCol w="410893">
                  <a:extLst>
                    <a:ext uri="{9D8B030D-6E8A-4147-A177-3AD203B41FA5}">
                      <a16:colId xmlns:a16="http://schemas.microsoft.com/office/drawing/2014/main" val="2859572401"/>
                    </a:ext>
                  </a:extLst>
                </a:gridCol>
                <a:gridCol w="293495">
                  <a:extLst>
                    <a:ext uri="{9D8B030D-6E8A-4147-A177-3AD203B41FA5}">
                      <a16:colId xmlns:a16="http://schemas.microsoft.com/office/drawing/2014/main" val="3776806691"/>
                    </a:ext>
                  </a:extLst>
                </a:gridCol>
                <a:gridCol w="202511">
                  <a:extLst>
                    <a:ext uri="{9D8B030D-6E8A-4147-A177-3AD203B41FA5}">
                      <a16:colId xmlns:a16="http://schemas.microsoft.com/office/drawing/2014/main" val="121209419"/>
                    </a:ext>
                  </a:extLst>
                </a:gridCol>
                <a:gridCol w="410893">
                  <a:extLst>
                    <a:ext uri="{9D8B030D-6E8A-4147-A177-3AD203B41FA5}">
                      <a16:colId xmlns:a16="http://schemas.microsoft.com/office/drawing/2014/main" val="3544734095"/>
                    </a:ext>
                  </a:extLst>
                </a:gridCol>
                <a:gridCol w="293495">
                  <a:extLst>
                    <a:ext uri="{9D8B030D-6E8A-4147-A177-3AD203B41FA5}">
                      <a16:colId xmlns:a16="http://schemas.microsoft.com/office/drawing/2014/main" val="2398968842"/>
                    </a:ext>
                  </a:extLst>
                </a:gridCol>
                <a:gridCol w="234796">
                  <a:extLst>
                    <a:ext uri="{9D8B030D-6E8A-4147-A177-3AD203B41FA5}">
                      <a16:colId xmlns:a16="http://schemas.microsoft.com/office/drawing/2014/main" val="2297602173"/>
                    </a:ext>
                  </a:extLst>
                </a:gridCol>
                <a:gridCol w="422633">
                  <a:extLst>
                    <a:ext uri="{9D8B030D-6E8A-4147-A177-3AD203B41FA5}">
                      <a16:colId xmlns:a16="http://schemas.microsoft.com/office/drawing/2014/main" val="154213783"/>
                    </a:ext>
                  </a:extLst>
                </a:gridCol>
                <a:gridCol w="340454">
                  <a:extLst>
                    <a:ext uri="{9D8B030D-6E8A-4147-A177-3AD203B41FA5}">
                      <a16:colId xmlns:a16="http://schemas.microsoft.com/office/drawing/2014/main" val="2187851946"/>
                    </a:ext>
                  </a:extLst>
                </a:gridCol>
                <a:gridCol w="305235">
                  <a:extLst>
                    <a:ext uri="{9D8B030D-6E8A-4147-A177-3AD203B41FA5}">
                      <a16:colId xmlns:a16="http://schemas.microsoft.com/office/drawing/2014/main" val="1891566095"/>
                    </a:ext>
                  </a:extLst>
                </a:gridCol>
                <a:gridCol w="410893">
                  <a:extLst>
                    <a:ext uri="{9D8B030D-6E8A-4147-A177-3AD203B41FA5}">
                      <a16:colId xmlns:a16="http://schemas.microsoft.com/office/drawing/2014/main" val="2863575593"/>
                    </a:ext>
                  </a:extLst>
                </a:gridCol>
                <a:gridCol w="328715">
                  <a:extLst>
                    <a:ext uri="{9D8B030D-6E8A-4147-A177-3AD203B41FA5}">
                      <a16:colId xmlns:a16="http://schemas.microsoft.com/office/drawing/2014/main" val="2501911454"/>
                    </a:ext>
                  </a:extLst>
                </a:gridCol>
                <a:gridCol w="340454">
                  <a:extLst>
                    <a:ext uri="{9D8B030D-6E8A-4147-A177-3AD203B41FA5}">
                      <a16:colId xmlns:a16="http://schemas.microsoft.com/office/drawing/2014/main" val="3730470270"/>
                    </a:ext>
                  </a:extLst>
                </a:gridCol>
                <a:gridCol w="375673">
                  <a:extLst>
                    <a:ext uri="{9D8B030D-6E8A-4147-A177-3AD203B41FA5}">
                      <a16:colId xmlns:a16="http://schemas.microsoft.com/office/drawing/2014/main" val="2680304120"/>
                    </a:ext>
                  </a:extLst>
                </a:gridCol>
                <a:gridCol w="410893">
                  <a:extLst>
                    <a:ext uri="{9D8B030D-6E8A-4147-A177-3AD203B41FA5}">
                      <a16:colId xmlns:a16="http://schemas.microsoft.com/office/drawing/2014/main" val="3586589094"/>
                    </a:ext>
                  </a:extLst>
                </a:gridCol>
                <a:gridCol w="378609">
                  <a:extLst>
                    <a:ext uri="{9D8B030D-6E8A-4147-A177-3AD203B41FA5}">
                      <a16:colId xmlns:a16="http://schemas.microsoft.com/office/drawing/2014/main" val="2649548429"/>
                    </a:ext>
                  </a:extLst>
                </a:gridCol>
                <a:gridCol w="446113">
                  <a:extLst>
                    <a:ext uri="{9D8B030D-6E8A-4147-A177-3AD203B41FA5}">
                      <a16:colId xmlns:a16="http://schemas.microsoft.com/office/drawing/2014/main" val="3064931206"/>
                    </a:ext>
                  </a:extLst>
                </a:gridCol>
                <a:gridCol w="378609">
                  <a:extLst>
                    <a:ext uri="{9D8B030D-6E8A-4147-A177-3AD203B41FA5}">
                      <a16:colId xmlns:a16="http://schemas.microsoft.com/office/drawing/2014/main" val="1305488371"/>
                    </a:ext>
                  </a:extLst>
                </a:gridCol>
              </a:tblGrid>
              <a:tr h="185166">
                <a:tc>
                  <a:txBody>
                    <a:bodyPr/>
                    <a:lstStyle/>
                    <a:p>
                      <a:pPr algn="ctr" fontAlgn="b"/>
                      <a:r>
                        <a:rPr lang="en-US" sz="1200" b="1" i="0" u="none" strike="noStrike">
                          <a:solidFill>
                            <a:srgbClr val="000000"/>
                          </a:solidFill>
                          <a:effectLst/>
                          <a:latin typeface="Times New Roman" panose="02020603050405020304" pitchFamily="18" charset="0"/>
                          <a:cs typeface="Times New Roman" panose="02020603050405020304" pitchFamily="18" charset="0"/>
                        </a:rPr>
                        <a:t>Course_Section</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solidFill>
                            <a:srgbClr val="000000"/>
                          </a:solidFill>
                          <a:effectLst/>
                          <a:latin typeface="Times New Roman" panose="02020603050405020304" pitchFamily="18" charset="0"/>
                          <a:cs typeface="Times New Roman" panose="02020603050405020304" pitchFamily="18" charset="0"/>
                        </a:rPr>
                        <a:t>#</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1" i="0" u="none" strike="noStrike">
                          <a:solidFill>
                            <a:srgbClr val="000000"/>
                          </a:solidFill>
                          <a:effectLst/>
                          <a:latin typeface="Times New Roman" panose="02020603050405020304" pitchFamily="18" charset="0"/>
                          <a:cs typeface="Times New Roman" panose="02020603050405020304" pitchFamily="18" charset="0"/>
                        </a:rPr>
                        <a:t>Outc. 1</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1" i="0" u="none" strike="noStrike">
                          <a:solidFill>
                            <a:srgbClr val="000000"/>
                          </a:solidFill>
                          <a:effectLst/>
                          <a:latin typeface="Times New Roman" panose="02020603050405020304" pitchFamily="18" charset="0"/>
                          <a:cs typeface="Times New Roman" panose="02020603050405020304" pitchFamily="18" charset="0"/>
                        </a:rPr>
                        <a:t>&gt;70</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1" i="0" u="none" strike="noStrike">
                          <a:solidFill>
                            <a:srgbClr val="000000"/>
                          </a:solidFill>
                          <a:effectLst/>
                          <a:latin typeface="Times New Roman" panose="02020603050405020304" pitchFamily="18" charset="0"/>
                          <a:cs typeface="Times New Roman" panose="02020603050405020304" pitchFamily="18" charset="0"/>
                        </a:rPr>
                        <a:t>#</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1" i="0" u="none" strike="noStrike">
                          <a:solidFill>
                            <a:srgbClr val="000000"/>
                          </a:solidFill>
                          <a:effectLst/>
                          <a:latin typeface="Times New Roman" panose="02020603050405020304" pitchFamily="18" charset="0"/>
                          <a:cs typeface="Times New Roman" panose="02020603050405020304" pitchFamily="18" charset="0"/>
                        </a:rPr>
                        <a:t>Outc. 2</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1" i="0" u="none" strike="noStrike">
                          <a:solidFill>
                            <a:srgbClr val="000000"/>
                          </a:solidFill>
                          <a:effectLst/>
                          <a:latin typeface="Times New Roman" panose="02020603050405020304" pitchFamily="18" charset="0"/>
                          <a:cs typeface="Times New Roman" panose="02020603050405020304" pitchFamily="18" charset="0"/>
                        </a:rPr>
                        <a:t>&gt;70</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1" i="0" u="none" strike="noStrike">
                          <a:solidFill>
                            <a:srgbClr val="000000"/>
                          </a:solidFill>
                          <a:effectLst/>
                          <a:latin typeface="Times New Roman" panose="02020603050405020304" pitchFamily="18" charset="0"/>
                          <a:cs typeface="Times New Roman" panose="02020603050405020304" pitchFamily="18" charset="0"/>
                        </a:rPr>
                        <a:t>#</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1" i="0" u="none" strike="noStrike">
                          <a:solidFill>
                            <a:srgbClr val="000000"/>
                          </a:solidFill>
                          <a:effectLst/>
                          <a:latin typeface="Times New Roman" panose="02020603050405020304" pitchFamily="18" charset="0"/>
                          <a:cs typeface="Times New Roman" panose="02020603050405020304" pitchFamily="18" charset="0"/>
                        </a:rPr>
                        <a:t>Outc. 3</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1" i="0" u="none" strike="noStrike">
                          <a:solidFill>
                            <a:srgbClr val="000000"/>
                          </a:solidFill>
                          <a:effectLst/>
                          <a:latin typeface="Times New Roman" panose="02020603050405020304" pitchFamily="18" charset="0"/>
                          <a:cs typeface="Times New Roman" panose="02020603050405020304" pitchFamily="18" charset="0"/>
                        </a:rPr>
                        <a:t>&gt;70</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1" i="0" u="none" strike="noStrike">
                          <a:solidFill>
                            <a:srgbClr val="000000"/>
                          </a:solidFill>
                          <a:effectLst/>
                          <a:latin typeface="Times New Roman" panose="02020603050405020304" pitchFamily="18" charset="0"/>
                          <a:cs typeface="Times New Roman" panose="02020603050405020304" pitchFamily="18" charset="0"/>
                        </a:rPr>
                        <a:t>#</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1" i="0" u="none" strike="noStrike">
                          <a:solidFill>
                            <a:srgbClr val="000000"/>
                          </a:solidFill>
                          <a:effectLst/>
                          <a:latin typeface="Times New Roman" panose="02020603050405020304" pitchFamily="18" charset="0"/>
                          <a:cs typeface="Times New Roman" panose="02020603050405020304" pitchFamily="18" charset="0"/>
                        </a:rPr>
                        <a:t>Outc. 4</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1" i="0" u="none" strike="noStrike">
                          <a:solidFill>
                            <a:srgbClr val="000000"/>
                          </a:solidFill>
                          <a:effectLst/>
                          <a:latin typeface="Times New Roman" panose="02020603050405020304" pitchFamily="18" charset="0"/>
                          <a:cs typeface="Times New Roman" panose="02020603050405020304" pitchFamily="18" charset="0"/>
                        </a:rPr>
                        <a:t>&gt;70</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1" i="0" u="none" strike="noStrike">
                          <a:solidFill>
                            <a:srgbClr val="000000"/>
                          </a:solidFill>
                          <a:effectLst/>
                          <a:latin typeface="Times New Roman" panose="02020603050405020304" pitchFamily="18" charset="0"/>
                          <a:cs typeface="Times New Roman" panose="02020603050405020304" pitchFamily="18" charset="0"/>
                        </a:rPr>
                        <a:t>#</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1" i="0" u="none" strike="noStrike">
                          <a:solidFill>
                            <a:srgbClr val="000000"/>
                          </a:solidFill>
                          <a:effectLst/>
                          <a:latin typeface="Times New Roman" panose="02020603050405020304" pitchFamily="18" charset="0"/>
                          <a:cs typeface="Times New Roman" panose="02020603050405020304" pitchFamily="18" charset="0"/>
                        </a:rPr>
                        <a:t>Outc. 5</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1" i="0" u="none" strike="noStrike">
                          <a:solidFill>
                            <a:srgbClr val="000000"/>
                          </a:solidFill>
                          <a:effectLst/>
                          <a:latin typeface="Times New Roman" panose="02020603050405020304" pitchFamily="18" charset="0"/>
                          <a:cs typeface="Times New Roman" panose="02020603050405020304" pitchFamily="18" charset="0"/>
                        </a:rPr>
                        <a:t>&gt;70</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1" i="0" u="none" strike="noStrike" dirty="0">
                          <a:solidFill>
                            <a:srgbClr val="000000"/>
                          </a:solidFill>
                          <a:effectLst/>
                          <a:latin typeface="Times New Roman" panose="02020603050405020304" pitchFamily="18" charset="0"/>
                          <a:cs typeface="Times New Roman" panose="02020603050405020304" pitchFamily="18" charset="0"/>
                        </a:rPr>
                        <a:t>#</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1" i="0" u="none" strike="noStrike">
                          <a:solidFill>
                            <a:srgbClr val="000000"/>
                          </a:solidFill>
                          <a:effectLst/>
                          <a:latin typeface="Times New Roman" panose="02020603050405020304" pitchFamily="18" charset="0"/>
                          <a:cs typeface="Times New Roman" panose="02020603050405020304" pitchFamily="18" charset="0"/>
                        </a:rPr>
                        <a:t>Outc. 6</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1" i="0" u="none" strike="noStrike">
                          <a:solidFill>
                            <a:srgbClr val="000000"/>
                          </a:solidFill>
                          <a:effectLst/>
                          <a:latin typeface="Times New Roman" panose="02020603050405020304" pitchFamily="18" charset="0"/>
                          <a:cs typeface="Times New Roman" panose="02020603050405020304" pitchFamily="18" charset="0"/>
                        </a:rPr>
                        <a:t>&gt;70</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1" i="0" u="none" strike="noStrike">
                          <a:solidFill>
                            <a:srgbClr val="000000"/>
                          </a:solidFill>
                          <a:effectLst/>
                          <a:latin typeface="Times New Roman" panose="02020603050405020304" pitchFamily="18" charset="0"/>
                          <a:cs typeface="Times New Roman" panose="02020603050405020304" pitchFamily="18" charset="0"/>
                        </a:rPr>
                        <a:t>#</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1" i="0" u="none" strike="noStrike">
                          <a:solidFill>
                            <a:srgbClr val="000000"/>
                          </a:solidFill>
                          <a:effectLst/>
                          <a:latin typeface="Times New Roman" panose="02020603050405020304" pitchFamily="18" charset="0"/>
                          <a:cs typeface="Times New Roman" panose="02020603050405020304" pitchFamily="18" charset="0"/>
                        </a:rPr>
                        <a:t>Outc. 7</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1" i="0" u="none" strike="noStrike">
                          <a:solidFill>
                            <a:srgbClr val="000000"/>
                          </a:solidFill>
                          <a:effectLst/>
                          <a:latin typeface="Times New Roman" panose="02020603050405020304" pitchFamily="18" charset="0"/>
                          <a:cs typeface="Times New Roman" panose="02020603050405020304" pitchFamily="18" charset="0"/>
                        </a:rPr>
                        <a:t>&gt;70</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3425437952"/>
                  </a:ext>
                </a:extLst>
              </a:tr>
              <a:tr h="176349">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ELEG 3301-P01</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dirty="0">
                          <a:solidFill>
                            <a:srgbClr val="000000"/>
                          </a:solidFill>
                          <a:effectLst/>
                          <a:latin typeface="Times New Roman" panose="02020603050405020304" pitchFamily="18" charset="0"/>
                          <a:cs typeface="Times New Roman" panose="02020603050405020304" pitchFamily="18" charset="0"/>
                        </a:rPr>
                        <a:t>7</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69</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57</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2458060292"/>
                  </a:ext>
                </a:extLst>
              </a:tr>
              <a:tr h="176349">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ELEG 3302-P01</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3</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77</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67</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4040987690"/>
                  </a:ext>
                </a:extLst>
              </a:tr>
              <a:tr h="176349">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ELEG 3303-P01</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2161146409"/>
                  </a:ext>
                </a:extLst>
              </a:tr>
              <a:tr h="176349">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ELEG 3303-P02</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499228311"/>
                  </a:ext>
                </a:extLst>
              </a:tr>
              <a:tr h="176349">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ELEG 2311-P01</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2254375466"/>
                  </a:ext>
                </a:extLst>
              </a:tr>
              <a:tr h="176349">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ELEG 4325-P01</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17</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84</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100</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3355715702"/>
                  </a:ext>
                </a:extLst>
              </a:tr>
              <a:tr h="176349">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ELEG 4330-P01</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473100807"/>
                  </a:ext>
                </a:extLst>
              </a:tr>
              <a:tr h="176349">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ELEG 4247-P01</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14</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90</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88</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14</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88</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93</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14</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90</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100</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3836993409"/>
                  </a:ext>
                </a:extLst>
              </a:tr>
              <a:tr h="176349">
                <a:tc>
                  <a:txBody>
                    <a:bodyPr/>
                    <a:lstStyle/>
                    <a:p>
                      <a:pPr algn="ctr" fontAlgn="b"/>
                      <a:r>
                        <a:rPr lang="en-US" sz="12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2036591826"/>
                  </a:ext>
                </a:extLst>
              </a:tr>
              <a:tr h="176349">
                <a:tc>
                  <a:txBody>
                    <a:bodyPr/>
                    <a:lstStyle/>
                    <a:p>
                      <a:pPr algn="ctr" fontAlgn="b"/>
                      <a:r>
                        <a:rPr lang="en-US" sz="1200" b="1" i="0" u="none" strike="noStrike" dirty="0">
                          <a:solidFill>
                            <a:srgbClr val="000000"/>
                          </a:solidFill>
                          <a:effectLst/>
                          <a:latin typeface="Times New Roman" panose="02020603050405020304" pitchFamily="18" charset="0"/>
                          <a:cs typeface="Times New Roman" panose="02020603050405020304" pitchFamily="18" charset="0"/>
                        </a:rPr>
                        <a:t>Composite</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solidFill>
                            <a:srgbClr val="000000"/>
                          </a:solidFill>
                          <a:effectLst/>
                          <a:latin typeface="Times New Roman" panose="02020603050405020304" pitchFamily="18" charset="0"/>
                          <a:cs typeface="Times New Roman" panose="02020603050405020304" pitchFamily="18" charset="0"/>
                        </a:rPr>
                        <a:t>3</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1" i="0" u="none" strike="noStrike" dirty="0">
                          <a:solidFill>
                            <a:srgbClr val="000000"/>
                          </a:solidFill>
                          <a:effectLst/>
                          <a:latin typeface="Times New Roman" panose="02020603050405020304" pitchFamily="18" charset="0"/>
                          <a:cs typeface="Times New Roman" panose="02020603050405020304" pitchFamily="18" charset="0"/>
                        </a:rPr>
                        <a:t>77</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1" i="0" u="none" strike="noStrike" dirty="0">
                          <a:solidFill>
                            <a:srgbClr val="000000"/>
                          </a:solidFill>
                          <a:effectLst/>
                          <a:latin typeface="Times New Roman" panose="02020603050405020304" pitchFamily="18" charset="0"/>
                          <a:cs typeface="Times New Roman" panose="02020603050405020304" pitchFamily="18" charset="0"/>
                        </a:rPr>
                        <a:t>67</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1" i="0" u="none" strike="noStrike" dirty="0">
                          <a:solidFill>
                            <a:srgbClr val="000000"/>
                          </a:solidFill>
                          <a:effectLst/>
                          <a:latin typeface="Times New Roman" panose="02020603050405020304" pitchFamily="18" charset="0"/>
                          <a:cs typeface="Times New Roman" panose="02020603050405020304" pitchFamily="18" charset="0"/>
                        </a:rPr>
                        <a:t>17</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1" i="0" u="none" strike="noStrike" dirty="0">
                          <a:solidFill>
                            <a:srgbClr val="000000"/>
                          </a:solidFill>
                          <a:effectLst/>
                          <a:latin typeface="Times New Roman" panose="02020603050405020304" pitchFamily="18" charset="0"/>
                          <a:cs typeface="Times New Roman" panose="02020603050405020304" pitchFamily="18" charset="0"/>
                        </a:rPr>
                        <a:t>73</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1" i="0" u="none" strike="noStrike" dirty="0">
                          <a:solidFill>
                            <a:srgbClr val="000000"/>
                          </a:solidFill>
                          <a:effectLst/>
                          <a:latin typeface="Times New Roman" panose="02020603050405020304" pitchFamily="18" charset="0"/>
                          <a:cs typeface="Times New Roman" panose="02020603050405020304" pitchFamily="18" charset="0"/>
                        </a:rPr>
                        <a:t>71</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1" i="0" u="none" strike="noStrike" dirty="0">
                          <a:solidFill>
                            <a:srgbClr val="000000"/>
                          </a:solidFill>
                          <a:effectLst/>
                          <a:latin typeface="Times New Roman" panose="02020603050405020304" pitchFamily="18" charset="0"/>
                          <a:cs typeface="Times New Roman" panose="02020603050405020304" pitchFamily="18" charset="0"/>
                        </a:rPr>
                        <a:t>14</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1" i="0" u="none" strike="noStrike">
                          <a:solidFill>
                            <a:srgbClr val="000000"/>
                          </a:solidFill>
                          <a:effectLst/>
                          <a:latin typeface="Times New Roman" panose="02020603050405020304" pitchFamily="18" charset="0"/>
                          <a:cs typeface="Times New Roman" panose="02020603050405020304" pitchFamily="18" charset="0"/>
                        </a:rPr>
                        <a:t>90</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1" i="0" u="none" strike="noStrike" dirty="0">
                          <a:solidFill>
                            <a:srgbClr val="000000"/>
                          </a:solidFill>
                          <a:effectLst/>
                          <a:latin typeface="Times New Roman" panose="02020603050405020304" pitchFamily="18" charset="0"/>
                          <a:cs typeface="Times New Roman" panose="02020603050405020304" pitchFamily="18" charset="0"/>
                        </a:rPr>
                        <a:t>88</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1" i="0" u="none" strike="noStrike">
                          <a:solidFill>
                            <a:srgbClr val="000000"/>
                          </a:solidFill>
                          <a:effectLst/>
                          <a:latin typeface="Times New Roman" panose="02020603050405020304" pitchFamily="18" charset="0"/>
                          <a:cs typeface="Times New Roman" panose="02020603050405020304" pitchFamily="18" charset="0"/>
                        </a:rPr>
                        <a:t>14</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1" i="0" u="none" strike="noStrike" dirty="0">
                          <a:solidFill>
                            <a:srgbClr val="000000"/>
                          </a:solidFill>
                          <a:effectLst/>
                          <a:latin typeface="Times New Roman" panose="02020603050405020304" pitchFamily="18" charset="0"/>
                          <a:cs typeface="Times New Roman" panose="02020603050405020304" pitchFamily="18" charset="0"/>
                        </a:rPr>
                        <a:t>88</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1" i="0" u="none" strike="noStrike" dirty="0">
                          <a:solidFill>
                            <a:srgbClr val="000000"/>
                          </a:solidFill>
                          <a:effectLst/>
                          <a:latin typeface="Times New Roman" panose="02020603050405020304" pitchFamily="18" charset="0"/>
                          <a:cs typeface="Times New Roman" panose="02020603050405020304" pitchFamily="18" charset="0"/>
                        </a:rPr>
                        <a:t>93</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1" i="0" u="none" strike="noStrike" dirty="0">
                          <a:solidFill>
                            <a:srgbClr val="000000"/>
                          </a:solidFill>
                          <a:effectLst/>
                          <a:latin typeface="Times New Roman" panose="02020603050405020304" pitchFamily="18" charset="0"/>
                          <a:cs typeface="Times New Roman" panose="02020603050405020304" pitchFamily="18" charset="0"/>
                        </a:rPr>
                        <a:t>14</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1" i="0" u="none" strike="noStrike" dirty="0">
                          <a:solidFill>
                            <a:srgbClr val="000000"/>
                          </a:solidFill>
                          <a:effectLst/>
                          <a:latin typeface="Times New Roman" panose="02020603050405020304" pitchFamily="18" charset="0"/>
                          <a:cs typeface="Times New Roman" panose="02020603050405020304" pitchFamily="18" charset="0"/>
                        </a:rPr>
                        <a:t>90</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1" i="0" u="none" strike="noStrike" dirty="0">
                          <a:solidFill>
                            <a:srgbClr val="000000"/>
                          </a:solidFill>
                          <a:effectLst/>
                          <a:latin typeface="Times New Roman" panose="02020603050405020304" pitchFamily="18" charset="0"/>
                          <a:cs typeface="Times New Roman" panose="02020603050405020304" pitchFamily="18" charset="0"/>
                        </a:rPr>
                        <a:t>100</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1" i="0" u="none" strike="noStrike" dirty="0">
                          <a:solidFill>
                            <a:srgbClr val="000000"/>
                          </a:solidFill>
                          <a:effectLst/>
                          <a:latin typeface="Times New Roman" panose="02020603050405020304" pitchFamily="18" charset="0"/>
                          <a:cs typeface="Times New Roman" panose="02020603050405020304" pitchFamily="18" charset="0"/>
                        </a:rPr>
                        <a:t>7</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1" i="0" u="none" strike="noStrike">
                          <a:solidFill>
                            <a:srgbClr val="000000"/>
                          </a:solidFill>
                          <a:effectLst/>
                          <a:latin typeface="Times New Roman" panose="02020603050405020304" pitchFamily="18" charset="0"/>
                          <a:cs typeface="Times New Roman" panose="02020603050405020304" pitchFamily="18" charset="0"/>
                        </a:rPr>
                        <a:t>69</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1" i="0" u="none" strike="noStrike" dirty="0">
                          <a:solidFill>
                            <a:srgbClr val="000000"/>
                          </a:solidFill>
                          <a:effectLst/>
                          <a:latin typeface="Times New Roman" panose="02020603050405020304" pitchFamily="18" charset="0"/>
                          <a:cs typeface="Times New Roman" panose="02020603050405020304" pitchFamily="18" charset="0"/>
                        </a:rPr>
                        <a:t>57</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200" b="1" i="0" u="none" strike="noStrike" dirty="0">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1" i="0" u="none" strike="noStrike" dirty="0">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200" b="1" i="0" u="none" strike="noStrike" dirty="0">
                          <a:solidFill>
                            <a:srgbClr val="000000"/>
                          </a:solidFill>
                          <a:effectLst/>
                          <a:latin typeface="Times New Roman" panose="02020603050405020304" pitchFamily="18" charset="0"/>
                          <a:cs typeface="Times New Roman" panose="02020603050405020304" pitchFamily="18" charset="0"/>
                        </a:rPr>
                        <a:t> </a:t>
                      </a:r>
                    </a:p>
                  </a:txBody>
                  <a:tcPr marL="8817" marR="8817" marT="88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2633907734"/>
                  </a:ext>
                </a:extLst>
              </a:tr>
            </a:tbl>
          </a:graphicData>
        </a:graphic>
      </p:graphicFrame>
    </p:spTree>
    <p:extLst>
      <p:ext uri="{BB962C8B-B14F-4D97-AF65-F5344CB8AC3E}">
        <p14:creationId xmlns:p14="http://schemas.microsoft.com/office/powerpoint/2010/main" val="39180342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011362"/>
          </a:xfrm>
        </p:spPr>
        <p:txBody>
          <a:bodyPr/>
          <a:lstStyle/>
          <a:p>
            <a:r>
              <a:rPr lang="en-US" sz="3600" dirty="0">
                <a:solidFill>
                  <a:srgbClr val="FF0000"/>
                </a:solidFill>
              </a:rPr>
              <a:t>END-OF-SEMESTER COURSE ASSESSMENT REPORTS – NOT AVAILABLE AS OF 1/10/2022  </a:t>
            </a:r>
            <a:br>
              <a:rPr lang="en-US" sz="3600" dirty="0">
                <a:solidFill>
                  <a:srgbClr val="FF0000"/>
                </a:solidFill>
              </a:rPr>
            </a:br>
            <a:endParaRPr lang="en-US" sz="3600" dirty="0">
              <a:solidFill>
                <a:srgbClr val="FF0000"/>
              </a:solidFill>
            </a:endParaRPr>
          </a:p>
        </p:txBody>
      </p:sp>
      <p:sp>
        <p:nvSpPr>
          <p:cNvPr id="3" name="Content Placeholder 2"/>
          <p:cNvSpPr>
            <a:spLocks noGrp="1"/>
          </p:cNvSpPr>
          <p:nvPr>
            <p:ph idx="1"/>
          </p:nvPr>
        </p:nvSpPr>
        <p:spPr>
          <a:xfrm>
            <a:off x="457200" y="2590800"/>
            <a:ext cx="8534400" cy="3733800"/>
          </a:xfrm>
          <a:solidFill>
            <a:schemeClr val="accent1"/>
          </a:solidFill>
        </p:spPr>
        <p:txBody>
          <a:bodyPr/>
          <a:lstStyle/>
          <a:p>
            <a:r>
              <a:rPr lang="en-US" b="1" dirty="0"/>
              <a:t>ELEG 2311 Logic Circuit</a:t>
            </a:r>
          </a:p>
          <a:p>
            <a:r>
              <a:rPr lang="en-US" b="1" dirty="0"/>
              <a:t>ELEG 3303 Phys. </a:t>
            </a:r>
            <a:r>
              <a:rPr lang="en-US" b="1" dirty="0" err="1"/>
              <a:t>Princ</a:t>
            </a:r>
            <a:r>
              <a:rPr lang="en-US" b="1" dirty="0"/>
              <a:t>. Of Solid State</a:t>
            </a:r>
          </a:p>
          <a:p>
            <a:r>
              <a:rPr lang="en-US" b="1" dirty="0"/>
              <a:t>ELEG 4300 Communication Theory</a:t>
            </a:r>
          </a:p>
          <a:p>
            <a:r>
              <a:rPr lang="en-US" b="1" dirty="0"/>
              <a:t>ELEG 4330 Digital System Design</a:t>
            </a:r>
          </a:p>
          <a:p>
            <a:pPr lvl="1"/>
            <a:endParaRPr lang="en-US" sz="3200" dirty="0"/>
          </a:p>
          <a:p>
            <a:endParaRPr lang="en-US" dirty="0"/>
          </a:p>
          <a:p>
            <a:endParaRPr lang="en-US" dirty="0"/>
          </a:p>
          <a:p>
            <a:endParaRPr lang="en-US" dirty="0"/>
          </a:p>
        </p:txBody>
      </p:sp>
      <p:sp>
        <p:nvSpPr>
          <p:cNvPr id="6" name="Slide Number Placeholder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5790943-6E06-4F8A-A8D0-F94C465B70D5}" type="slidenum">
              <a:rPr kumimoji="0" lang="en-US" sz="14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0" lang="en-US" sz="14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7346910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153400" cy="730249"/>
          </a:xfrm>
        </p:spPr>
        <p:txBody>
          <a:bodyPr/>
          <a:lstStyle/>
          <a:p>
            <a:r>
              <a:rPr lang="en-US" sz="2800" dirty="0">
                <a:solidFill>
                  <a:srgbClr val="FF0000"/>
                </a:solidFill>
              </a:rPr>
              <a:t>C4 - CONTINUOUS IMPROVEMENT</a:t>
            </a:r>
            <a:br>
              <a:rPr lang="en-US" sz="2800" dirty="0">
                <a:solidFill>
                  <a:srgbClr val="FF0000"/>
                </a:solidFill>
              </a:rPr>
            </a:br>
            <a:r>
              <a:rPr lang="en-US" sz="2800" dirty="0">
                <a:solidFill>
                  <a:srgbClr val="FF0000"/>
                </a:solidFill>
              </a:rPr>
              <a:t>(ELECTRICAL ENGR. PROGRAM)</a:t>
            </a:r>
          </a:p>
        </p:txBody>
      </p:sp>
      <p:sp>
        <p:nvSpPr>
          <p:cNvPr id="6" name="Slide Number Placeholder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5790943-6E06-4F8A-A8D0-F94C465B70D5}" type="slidenum">
              <a:rPr kumimoji="0" lang="en-US" sz="14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en-US"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8" name="Content Placeholder 7"/>
          <p:cNvSpPr>
            <a:spLocks noGrp="1"/>
          </p:cNvSpPr>
          <p:nvPr>
            <p:ph idx="1"/>
          </p:nvPr>
        </p:nvSpPr>
        <p:spPr/>
        <p:txBody>
          <a:bodyPr/>
          <a:lstStyle/>
          <a:p>
            <a:endParaRPr lang="en-US" dirty="0"/>
          </a:p>
          <a:p>
            <a:r>
              <a:rPr lang="en-US" dirty="0"/>
              <a:t>		</a:t>
            </a:r>
          </a:p>
          <a:p>
            <a:endParaRPr lang="en-US" dirty="0"/>
          </a:p>
          <a:p>
            <a:endParaRPr lang="en-US" dirty="0"/>
          </a:p>
        </p:txBody>
      </p:sp>
      <p:graphicFrame>
        <p:nvGraphicFramePr>
          <p:cNvPr id="3" name="Table 2">
            <a:extLst>
              <a:ext uri="{FF2B5EF4-FFF2-40B4-BE49-F238E27FC236}">
                <a16:creationId xmlns:a16="http://schemas.microsoft.com/office/drawing/2014/main" id="{7798D892-EF72-41FD-8117-F33E39A8B916}"/>
              </a:ext>
            </a:extLst>
          </p:cNvPr>
          <p:cNvGraphicFramePr>
            <a:graphicFrameLocks noGrp="1"/>
          </p:cNvGraphicFramePr>
          <p:nvPr/>
        </p:nvGraphicFramePr>
        <p:xfrm>
          <a:off x="838200" y="1143000"/>
          <a:ext cx="8001000" cy="5627799"/>
        </p:xfrm>
        <a:graphic>
          <a:graphicData uri="http://schemas.openxmlformats.org/drawingml/2006/table">
            <a:tbl>
              <a:tblPr firstRow="1" firstCol="1" bandRow="1"/>
              <a:tblGrid>
                <a:gridCol w="105926">
                  <a:extLst>
                    <a:ext uri="{9D8B030D-6E8A-4147-A177-3AD203B41FA5}">
                      <a16:colId xmlns:a16="http://schemas.microsoft.com/office/drawing/2014/main" val="2736646294"/>
                    </a:ext>
                  </a:extLst>
                </a:gridCol>
                <a:gridCol w="884674">
                  <a:extLst>
                    <a:ext uri="{9D8B030D-6E8A-4147-A177-3AD203B41FA5}">
                      <a16:colId xmlns:a16="http://schemas.microsoft.com/office/drawing/2014/main" val="878526867"/>
                    </a:ext>
                  </a:extLst>
                </a:gridCol>
                <a:gridCol w="1563298">
                  <a:extLst>
                    <a:ext uri="{9D8B030D-6E8A-4147-A177-3AD203B41FA5}">
                      <a16:colId xmlns:a16="http://schemas.microsoft.com/office/drawing/2014/main" val="2860751622"/>
                    </a:ext>
                  </a:extLst>
                </a:gridCol>
                <a:gridCol w="1103702">
                  <a:extLst>
                    <a:ext uri="{9D8B030D-6E8A-4147-A177-3AD203B41FA5}">
                      <a16:colId xmlns:a16="http://schemas.microsoft.com/office/drawing/2014/main" val="3493591556"/>
                    </a:ext>
                  </a:extLst>
                </a:gridCol>
                <a:gridCol w="4343400">
                  <a:extLst>
                    <a:ext uri="{9D8B030D-6E8A-4147-A177-3AD203B41FA5}">
                      <a16:colId xmlns:a16="http://schemas.microsoft.com/office/drawing/2014/main" val="180189684"/>
                    </a:ext>
                  </a:extLst>
                </a:gridCol>
              </a:tblGrid>
              <a:tr h="771781">
                <a:tc>
                  <a:txBody>
                    <a:bodyPr/>
                    <a:lstStyle/>
                    <a:p>
                      <a:pPr marL="0" marR="0" algn="ctr">
                        <a:spcBef>
                          <a:spcPts val="0"/>
                        </a:spcBef>
                        <a:spcAft>
                          <a:spcPts val="0"/>
                        </a:spcAft>
                      </a:pPr>
                      <a:r>
                        <a:rPr lang="en-US" sz="1400" b="1" dirty="0">
                          <a:solidFill>
                            <a:srgbClr val="000000"/>
                          </a:solidFill>
                          <a:effectLst/>
                          <a:latin typeface="Times New Roman" panose="02020603050405020304" pitchFamily="18" charset="0"/>
                          <a:ea typeface="Calibri" panose="020F0502020204030204" pitchFamily="34" charset="0"/>
                        </a:rPr>
                        <a:t>#</a:t>
                      </a:r>
                      <a:endParaRPr lang="en-US" sz="1400" dirty="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b="1" dirty="0">
                          <a:solidFill>
                            <a:srgbClr val="000000"/>
                          </a:solidFill>
                          <a:effectLst/>
                          <a:latin typeface="Times New Roman" panose="02020603050405020304" pitchFamily="18" charset="0"/>
                          <a:ea typeface="Times New Roman" panose="02020603050405020304" pitchFamily="18" charset="0"/>
                        </a:rPr>
                        <a:t>Student</a:t>
                      </a:r>
                      <a:endParaRPr lang="en-US" sz="1400" dirty="0">
                        <a:solidFill>
                          <a:srgbClr val="696867"/>
                        </a:solidFill>
                        <a:effectLst/>
                        <a:latin typeface="Times New Roman" panose="02020603050405020304" pitchFamily="18" charset="0"/>
                        <a:ea typeface="Times New Roman" panose="02020603050405020304" pitchFamily="18" charset="0"/>
                      </a:endParaRPr>
                    </a:p>
                    <a:p>
                      <a:pPr marL="0" marR="0" algn="ctr">
                        <a:spcBef>
                          <a:spcPts val="0"/>
                        </a:spcBef>
                        <a:spcAft>
                          <a:spcPts val="0"/>
                        </a:spcAft>
                      </a:pPr>
                      <a:r>
                        <a:rPr lang="en-US" sz="1400" b="1" dirty="0">
                          <a:solidFill>
                            <a:srgbClr val="000000"/>
                          </a:solidFill>
                          <a:effectLst/>
                          <a:latin typeface="Times New Roman" panose="02020603050405020304" pitchFamily="18" charset="0"/>
                          <a:ea typeface="Times New Roman" panose="02020603050405020304" pitchFamily="18" charset="0"/>
                        </a:rPr>
                        <a:t>Outcome</a:t>
                      </a:r>
                      <a:endParaRPr lang="en-US" sz="1400" dirty="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b="1" spc="-20">
                          <a:solidFill>
                            <a:srgbClr val="000000"/>
                          </a:solidFill>
                          <a:effectLst/>
                          <a:latin typeface="Times New Roman" panose="02020603050405020304" pitchFamily="18" charset="0"/>
                          <a:ea typeface="Calibri" panose="020F0502020204030204" pitchFamily="34" charset="0"/>
                        </a:rPr>
                        <a:t>Course and Semester of  Issue</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b="1" spc="-20">
                          <a:solidFill>
                            <a:srgbClr val="000000"/>
                          </a:solidFill>
                          <a:effectLst/>
                          <a:latin typeface="Times New Roman" panose="02020603050405020304" pitchFamily="18" charset="0"/>
                          <a:ea typeface="Calibri" panose="020F0502020204030204" pitchFamily="34" charset="0"/>
                        </a:rPr>
                        <a:t>Course and Semester of  Improvement</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b="1">
                          <a:solidFill>
                            <a:srgbClr val="000000"/>
                          </a:solidFill>
                          <a:effectLst/>
                          <a:latin typeface="Times New Roman" panose="02020603050405020304" pitchFamily="18" charset="0"/>
                          <a:ea typeface="Times New Roman" panose="02020603050405020304" pitchFamily="18" charset="0"/>
                        </a:rPr>
                        <a:t>Improvements Made</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24239002"/>
                  </a:ext>
                </a:extLst>
              </a:tr>
              <a:tr h="205931">
                <a:tc>
                  <a:txBody>
                    <a:bodyPr/>
                    <a:lstStyle/>
                    <a:p>
                      <a:pPr marL="0" marR="0" algn="ctr">
                        <a:spcBef>
                          <a:spcPts val="0"/>
                        </a:spcBef>
                        <a:spcAft>
                          <a:spcPts val="0"/>
                        </a:spcAft>
                      </a:pPr>
                      <a:r>
                        <a:rPr lang="en-US" sz="1400" b="1">
                          <a:solidFill>
                            <a:srgbClr val="000000"/>
                          </a:solidFill>
                          <a:effectLst/>
                          <a:latin typeface="Times New Roman" panose="02020603050405020304" pitchFamily="18" charset="0"/>
                          <a:ea typeface="Times New Roman" panose="02020603050405020304" pitchFamily="18" charset="0"/>
                        </a:rPr>
                        <a:t> </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lgn="ctr">
                        <a:spcBef>
                          <a:spcPts val="0"/>
                        </a:spcBef>
                        <a:spcAft>
                          <a:spcPts val="0"/>
                        </a:spcAft>
                      </a:pPr>
                      <a:r>
                        <a:rPr lang="en-US" sz="1400" dirty="0">
                          <a:solidFill>
                            <a:srgbClr val="000000"/>
                          </a:solidFill>
                          <a:effectLst/>
                          <a:latin typeface="Times New Roman" panose="02020603050405020304" pitchFamily="18" charset="0"/>
                          <a:ea typeface="Times New Roman" panose="02020603050405020304" pitchFamily="18" charset="0"/>
                        </a:rPr>
                        <a:t> </a:t>
                      </a:r>
                      <a:endParaRPr lang="en-US" sz="1400" dirty="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lgn="ctr">
                        <a:spcBef>
                          <a:spcPts val="0"/>
                        </a:spcBef>
                        <a:spcAft>
                          <a:spcPts val="0"/>
                        </a:spcAft>
                      </a:pPr>
                      <a:r>
                        <a:rPr lang="en-US" sz="1400" b="1" spc="-20" dirty="0">
                          <a:solidFill>
                            <a:srgbClr val="000000"/>
                          </a:solidFill>
                          <a:effectLst/>
                          <a:latin typeface="Times New Roman" panose="02020603050405020304" pitchFamily="18" charset="0"/>
                          <a:ea typeface="Calibri" panose="020F0502020204030204" pitchFamily="34" charset="0"/>
                        </a:rPr>
                        <a:t> </a:t>
                      </a:r>
                      <a:endParaRPr lang="en-US" sz="1400" dirty="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lgn="ctr">
                        <a:spcBef>
                          <a:spcPts val="0"/>
                        </a:spcBef>
                        <a:spcAft>
                          <a:spcPts val="0"/>
                        </a:spcAft>
                      </a:pPr>
                      <a:r>
                        <a:rPr lang="en-US" sz="1400" b="1" spc="-20">
                          <a:solidFill>
                            <a:srgbClr val="000000"/>
                          </a:solidFill>
                          <a:effectLst/>
                          <a:latin typeface="Times New Roman" panose="02020603050405020304" pitchFamily="18" charset="0"/>
                          <a:ea typeface="Calibri" panose="020F0502020204030204" pitchFamily="34" charset="0"/>
                        </a:rPr>
                        <a:t> </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lgn="ctr">
                        <a:spcBef>
                          <a:spcPts val="0"/>
                        </a:spcBef>
                        <a:spcAft>
                          <a:spcPts val="0"/>
                        </a:spcAft>
                      </a:pPr>
                      <a:r>
                        <a:rPr lang="en-US" sz="1400">
                          <a:solidFill>
                            <a:srgbClr val="000000"/>
                          </a:solidFill>
                          <a:effectLst/>
                          <a:latin typeface="Times New Roman" panose="02020603050405020304" pitchFamily="18" charset="0"/>
                          <a:ea typeface="Times New Roman" panose="02020603050405020304" pitchFamily="18" charset="0"/>
                        </a:rPr>
                        <a:t> </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1682158865"/>
                  </a:ext>
                </a:extLst>
              </a:tr>
              <a:tr h="838206">
                <a:tc rowSpan="2">
                  <a:txBody>
                    <a:bodyPr/>
                    <a:lstStyle/>
                    <a:p>
                      <a:pPr marL="0" marR="0" algn="ctr">
                        <a:spcBef>
                          <a:spcPts val="0"/>
                        </a:spcBef>
                        <a:spcAft>
                          <a:spcPts val="0"/>
                        </a:spcAft>
                      </a:pPr>
                      <a:r>
                        <a:rPr lang="en-US" sz="1400">
                          <a:solidFill>
                            <a:srgbClr val="000000"/>
                          </a:solidFill>
                          <a:effectLst/>
                          <a:latin typeface="Times New Roman" panose="02020603050405020304" pitchFamily="18" charset="0"/>
                          <a:ea typeface="Calibri" panose="020F0502020204030204" pitchFamily="34" charset="0"/>
                        </a:rPr>
                        <a:t>1</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marL="0" marR="0" algn="ctr">
                        <a:spcBef>
                          <a:spcPts val="0"/>
                        </a:spcBef>
                        <a:spcAft>
                          <a:spcPts val="0"/>
                        </a:spcAft>
                      </a:pPr>
                      <a:r>
                        <a:rPr lang="en-US" sz="1400">
                          <a:solidFill>
                            <a:srgbClr val="000000"/>
                          </a:solidFill>
                          <a:effectLst/>
                          <a:latin typeface="Times New Roman" panose="02020603050405020304" pitchFamily="18" charset="0"/>
                          <a:ea typeface="Calibri" panose="020F0502020204030204" pitchFamily="34" charset="0"/>
                        </a:rPr>
                        <a:t>6</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spc="-20" dirty="0">
                          <a:solidFill>
                            <a:srgbClr val="000000"/>
                          </a:solidFill>
                          <a:effectLst/>
                          <a:latin typeface="Times New Roman" panose="02020603050405020304" pitchFamily="18" charset="0"/>
                          <a:ea typeface="Calibri" panose="020F0502020204030204" pitchFamily="34" charset="0"/>
                        </a:rPr>
                        <a:t>ELEG 3043</a:t>
                      </a:r>
                      <a:endParaRPr lang="en-US" sz="1400" dirty="0">
                        <a:solidFill>
                          <a:srgbClr val="696867"/>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400" spc="-20" dirty="0">
                          <a:solidFill>
                            <a:srgbClr val="000000"/>
                          </a:solidFill>
                          <a:effectLst/>
                          <a:latin typeface="Times New Roman" panose="02020603050405020304" pitchFamily="18" charset="0"/>
                          <a:ea typeface="Calibri" panose="020F0502020204030204" pitchFamily="34" charset="0"/>
                        </a:rPr>
                        <a:t>Electronics I </a:t>
                      </a:r>
                      <a:endParaRPr lang="en-US" sz="1400" dirty="0">
                        <a:solidFill>
                          <a:srgbClr val="696867"/>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400" spc="-20" dirty="0">
                          <a:solidFill>
                            <a:srgbClr val="000000"/>
                          </a:solidFill>
                          <a:effectLst/>
                          <a:latin typeface="Times New Roman" panose="02020603050405020304" pitchFamily="18" charset="0"/>
                          <a:ea typeface="Calibri" panose="020F0502020204030204" pitchFamily="34" charset="0"/>
                        </a:rPr>
                        <a:t>Spring 2019  </a:t>
                      </a:r>
                      <a:endParaRPr lang="en-US" sz="1400" dirty="0">
                        <a:solidFill>
                          <a:srgbClr val="696867"/>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400" spc="-20" dirty="0">
                          <a:solidFill>
                            <a:srgbClr val="000000"/>
                          </a:solidFill>
                          <a:effectLst/>
                          <a:latin typeface="Times New Roman" panose="02020603050405020304" pitchFamily="18" charset="0"/>
                          <a:ea typeface="Calibri" panose="020F0502020204030204" pitchFamily="34" charset="0"/>
                        </a:rPr>
                        <a:t>Class Average</a:t>
                      </a:r>
                      <a:endParaRPr lang="en-US" sz="1400" dirty="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spc="-20" dirty="0">
                          <a:solidFill>
                            <a:srgbClr val="000000"/>
                          </a:solidFill>
                          <a:effectLst/>
                          <a:latin typeface="Times New Roman" panose="02020603050405020304" pitchFamily="18" charset="0"/>
                          <a:ea typeface="Calibri" panose="020F0502020204030204" pitchFamily="34" charset="0"/>
                        </a:rPr>
                        <a:t>ELEG 3043</a:t>
                      </a:r>
                      <a:endParaRPr lang="en-US" sz="1400" dirty="0">
                        <a:solidFill>
                          <a:srgbClr val="696867"/>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400" spc="-20" dirty="0">
                          <a:solidFill>
                            <a:srgbClr val="000000"/>
                          </a:solidFill>
                          <a:effectLst/>
                          <a:latin typeface="Times New Roman" panose="02020603050405020304" pitchFamily="18" charset="0"/>
                          <a:ea typeface="Calibri" panose="020F0502020204030204" pitchFamily="34" charset="0"/>
                        </a:rPr>
                        <a:t>Electronics I </a:t>
                      </a:r>
                      <a:endParaRPr lang="en-US" sz="1400" dirty="0">
                        <a:solidFill>
                          <a:srgbClr val="696867"/>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400" spc="-20" dirty="0">
                          <a:solidFill>
                            <a:srgbClr val="000000"/>
                          </a:solidFill>
                          <a:effectLst/>
                          <a:latin typeface="Times New Roman" panose="02020603050405020304" pitchFamily="18" charset="0"/>
                          <a:ea typeface="Calibri" panose="020F0502020204030204" pitchFamily="34" charset="0"/>
                        </a:rPr>
                        <a:t>Spring 2020 </a:t>
                      </a:r>
                      <a:endParaRPr lang="en-US" sz="1400" dirty="0">
                        <a:solidFill>
                          <a:srgbClr val="696867"/>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400" dirty="0">
                          <a:solidFill>
                            <a:srgbClr val="000000"/>
                          </a:solidFill>
                          <a:effectLst/>
                          <a:latin typeface="Times New Roman" panose="02020603050405020304" pitchFamily="18" charset="0"/>
                          <a:ea typeface="Times New Roman" panose="02020603050405020304" pitchFamily="18" charset="0"/>
                        </a:rPr>
                        <a:t>Class Average</a:t>
                      </a:r>
                      <a:endParaRPr lang="en-US" sz="1400" dirty="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a:solidFill>
                            <a:srgbClr val="000000"/>
                          </a:solidFill>
                          <a:effectLst/>
                          <a:latin typeface="Times New Roman" panose="02020603050405020304" pitchFamily="18" charset="0"/>
                          <a:ea typeface="Times New Roman" panose="02020603050405020304" pitchFamily="18" charset="0"/>
                        </a:rPr>
                        <a:t>Improvement Strategies</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9226602"/>
                  </a:ext>
                </a:extLst>
              </a:tr>
              <a:tr h="1329239">
                <a:tc vMerge="1">
                  <a:txBody>
                    <a:bodyPr/>
                    <a:lstStyle/>
                    <a:p>
                      <a:endParaRPr lang="en-US"/>
                    </a:p>
                  </a:txBody>
                  <a:tcPr/>
                </a:tc>
                <a:tc vMerge="1">
                  <a:txBody>
                    <a:bodyPr/>
                    <a:lstStyle/>
                    <a:p>
                      <a:endParaRPr lang="en-US"/>
                    </a:p>
                  </a:txBody>
                  <a:tcPr/>
                </a:tc>
                <a:tc>
                  <a:txBody>
                    <a:bodyPr/>
                    <a:lstStyle/>
                    <a:p>
                      <a:pPr marL="0" marR="0" algn="ctr">
                        <a:spcBef>
                          <a:spcPts val="0"/>
                        </a:spcBef>
                        <a:spcAft>
                          <a:spcPts val="0"/>
                        </a:spcAft>
                      </a:pPr>
                      <a:r>
                        <a:rPr lang="en-US" sz="1400" spc="-35">
                          <a:solidFill>
                            <a:srgbClr val="000000"/>
                          </a:solidFill>
                          <a:effectLst/>
                          <a:latin typeface="Times New Roman" panose="02020603050405020304" pitchFamily="18" charset="0"/>
                          <a:ea typeface="Calibri" panose="020F0502020204030204" pitchFamily="34" charset="0"/>
                        </a:rPr>
                        <a:t>75</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spc="-35" dirty="0">
                          <a:solidFill>
                            <a:srgbClr val="000000"/>
                          </a:solidFill>
                          <a:effectLst/>
                          <a:latin typeface="Times New Roman" panose="02020603050405020304" pitchFamily="18" charset="0"/>
                          <a:ea typeface="Calibri" panose="020F0502020204030204" pitchFamily="34" charset="0"/>
                        </a:rPr>
                        <a:t>83</a:t>
                      </a:r>
                      <a:endParaRPr lang="en-US" sz="1400" dirty="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spc="20" dirty="0">
                          <a:solidFill>
                            <a:srgbClr val="000000"/>
                          </a:solidFill>
                          <a:effectLst/>
                          <a:latin typeface="Times New Roman" panose="02020603050405020304" pitchFamily="18" charset="0"/>
                          <a:ea typeface="Calibri" panose="020F0502020204030204" pitchFamily="34" charset="0"/>
                        </a:rPr>
                        <a:t>(</a:t>
                      </a:r>
                      <a:r>
                        <a:rPr lang="en-US" sz="1400" spc="20" dirty="0" err="1">
                          <a:solidFill>
                            <a:srgbClr val="000000"/>
                          </a:solidFill>
                          <a:effectLst/>
                          <a:latin typeface="Times New Roman" panose="02020603050405020304" pitchFamily="18" charset="0"/>
                          <a:ea typeface="Calibri" panose="020F0502020204030204" pitchFamily="34" charset="0"/>
                        </a:rPr>
                        <a:t>i</a:t>
                      </a:r>
                      <a:r>
                        <a:rPr lang="en-US" sz="1400" spc="20" dirty="0">
                          <a:solidFill>
                            <a:srgbClr val="000000"/>
                          </a:solidFill>
                          <a:effectLst/>
                          <a:latin typeface="Times New Roman" panose="02020603050405020304" pitchFamily="18" charset="0"/>
                          <a:ea typeface="Calibri" panose="020F0502020204030204" pitchFamily="34" charset="0"/>
                        </a:rPr>
                        <a:t>) Required all students to write reports describing in detail the experimental setup and how the experiments were conducted.  (ii) , required the students to write project report with a format that address all aspects of Student Outcome 6.  </a:t>
                      </a:r>
                      <a:endParaRPr lang="en-US" sz="1400" dirty="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74376607"/>
                  </a:ext>
                </a:extLst>
              </a:tr>
              <a:tr h="209551">
                <a:tc>
                  <a:txBody>
                    <a:bodyPr/>
                    <a:lstStyle/>
                    <a:p>
                      <a:pPr marL="0" marR="0" algn="ctr">
                        <a:spcBef>
                          <a:spcPts val="0"/>
                        </a:spcBef>
                        <a:spcAft>
                          <a:spcPts val="0"/>
                        </a:spcAft>
                      </a:pPr>
                      <a:r>
                        <a:rPr lang="en-US" sz="1400">
                          <a:solidFill>
                            <a:srgbClr val="000000"/>
                          </a:solidFill>
                          <a:effectLst/>
                          <a:latin typeface="Times New Roman" panose="02020603050405020304" pitchFamily="18" charset="0"/>
                          <a:ea typeface="Times New Roman" panose="02020603050405020304" pitchFamily="18" charset="0"/>
                        </a:rPr>
                        <a:t> </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spcBef>
                          <a:spcPts val="0"/>
                        </a:spcBef>
                        <a:spcAft>
                          <a:spcPts val="0"/>
                        </a:spcAft>
                      </a:pPr>
                      <a:r>
                        <a:rPr lang="en-US" sz="1400">
                          <a:solidFill>
                            <a:srgbClr val="000000"/>
                          </a:solidFill>
                          <a:effectLst/>
                          <a:latin typeface="Times New Roman" panose="02020603050405020304" pitchFamily="18" charset="0"/>
                          <a:ea typeface="Times New Roman" panose="02020603050405020304" pitchFamily="18" charset="0"/>
                        </a:rPr>
                        <a:t> </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spcBef>
                          <a:spcPts val="0"/>
                        </a:spcBef>
                        <a:spcAft>
                          <a:spcPts val="0"/>
                        </a:spcAft>
                      </a:pPr>
                      <a:r>
                        <a:rPr lang="en-US" sz="1400">
                          <a:solidFill>
                            <a:srgbClr val="000000"/>
                          </a:solidFill>
                          <a:effectLst/>
                          <a:latin typeface="Times New Roman" panose="02020603050405020304" pitchFamily="18" charset="0"/>
                          <a:ea typeface="Times New Roman" panose="02020603050405020304" pitchFamily="18" charset="0"/>
                        </a:rPr>
                        <a:t> </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spcBef>
                          <a:spcPts val="0"/>
                        </a:spcBef>
                        <a:spcAft>
                          <a:spcPts val="0"/>
                        </a:spcAft>
                      </a:pPr>
                      <a:r>
                        <a:rPr lang="en-US" sz="1400">
                          <a:solidFill>
                            <a:srgbClr val="000000"/>
                          </a:solidFill>
                          <a:effectLst/>
                          <a:latin typeface="Times New Roman" panose="02020603050405020304" pitchFamily="18" charset="0"/>
                          <a:ea typeface="Times New Roman" panose="02020603050405020304" pitchFamily="18" charset="0"/>
                        </a:rPr>
                        <a:t> </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spcBef>
                          <a:spcPts val="0"/>
                        </a:spcBef>
                        <a:spcAft>
                          <a:spcPts val="0"/>
                        </a:spcAft>
                      </a:pPr>
                      <a:r>
                        <a:rPr lang="en-US" sz="1400" dirty="0">
                          <a:solidFill>
                            <a:srgbClr val="000000"/>
                          </a:solidFill>
                          <a:effectLst/>
                          <a:latin typeface="Times New Roman" panose="02020603050405020304" pitchFamily="18" charset="0"/>
                          <a:ea typeface="Times New Roman" panose="02020603050405020304" pitchFamily="18" charset="0"/>
                        </a:rPr>
                        <a:t> </a:t>
                      </a:r>
                      <a:endParaRPr lang="en-US" sz="1400" dirty="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3743908885"/>
                  </a:ext>
                </a:extLst>
              </a:tr>
              <a:tr h="1047757">
                <a:tc rowSpan="2">
                  <a:txBody>
                    <a:bodyPr/>
                    <a:lstStyle/>
                    <a:p>
                      <a:pPr marL="0" marR="0" algn="ctr">
                        <a:spcBef>
                          <a:spcPts val="0"/>
                        </a:spcBef>
                        <a:spcAft>
                          <a:spcPts val="0"/>
                        </a:spcAft>
                      </a:pPr>
                      <a:r>
                        <a:rPr lang="en-US" sz="1400">
                          <a:solidFill>
                            <a:srgbClr val="000000"/>
                          </a:solidFill>
                          <a:effectLst/>
                          <a:latin typeface="Times New Roman" panose="02020603050405020304" pitchFamily="18" charset="0"/>
                          <a:ea typeface="Calibri" panose="020F0502020204030204" pitchFamily="34" charset="0"/>
                        </a:rPr>
                        <a:t>2</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marL="0" marR="0" algn="ctr">
                        <a:spcBef>
                          <a:spcPts val="0"/>
                        </a:spcBef>
                        <a:spcAft>
                          <a:spcPts val="0"/>
                        </a:spcAft>
                      </a:pPr>
                      <a:r>
                        <a:rPr lang="en-US" sz="1400">
                          <a:solidFill>
                            <a:srgbClr val="000000"/>
                          </a:solidFill>
                          <a:effectLst/>
                          <a:latin typeface="Times New Roman" panose="02020603050405020304" pitchFamily="18" charset="0"/>
                          <a:ea typeface="Calibri" panose="020F0502020204030204" pitchFamily="34" charset="0"/>
                        </a:rPr>
                        <a:t>1</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spc="-20">
                          <a:solidFill>
                            <a:srgbClr val="000000"/>
                          </a:solidFill>
                          <a:effectLst/>
                          <a:latin typeface="Times New Roman" panose="02020603050405020304" pitchFamily="18" charset="0"/>
                          <a:ea typeface="Calibri" panose="020F0502020204030204" pitchFamily="34" charset="0"/>
                        </a:rPr>
                        <a:t>ELEG 3073</a:t>
                      </a:r>
                      <a:endParaRPr lang="en-US" sz="1400">
                        <a:solidFill>
                          <a:srgbClr val="696867"/>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400" spc="-20">
                          <a:solidFill>
                            <a:srgbClr val="000000"/>
                          </a:solidFill>
                          <a:effectLst/>
                          <a:latin typeface="Times New Roman" panose="02020603050405020304" pitchFamily="18" charset="0"/>
                          <a:ea typeface="Calibri" panose="020F0502020204030204" pitchFamily="34" charset="0"/>
                        </a:rPr>
                        <a:t>Microprocessor Systems </a:t>
                      </a:r>
                      <a:endParaRPr lang="en-US" sz="1400">
                        <a:solidFill>
                          <a:srgbClr val="696867"/>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400" spc="-20">
                          <a:solidFill>
                            <a:srgbClr val="000000"/>
                          </a:solidFill>
                          <a:effectLst/>
                          <a:latin typeface="Times New Roman" panose="02020603050405020304" pitchFamily="18" charset="0"/>
                          <a:ea typeface="Calibri" panose="020F0502020204030204" pitchFamily="34" charset="0"/>
                        </a:rPr>
                        <a:t>Spring 2019 </a:t>
                      </a:r>
                      <a:endParaRPr lang="en-US" sz="1400">
                        <a:solidFill>
                          <a:srgbClr val="696867"/>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400" spc="-20">
                          <a:solidFill>
                            <a:srgbClr val="000000"/>
                          </a:solidFill>
                          <a:effectLst/>
                          <a:latin typeface="Times New Roman" panose="02020603050405020304" pitchFamily="18" charset="0"/>
                          <a:ea typeface="Calibri" panose="020F0502020204030204" pitchFamily="34" charset="0"/>
                        </a:rPr>
                        <a:t>Class Average</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spc="-20">
                          <a:solidFill>
                            <a:srgbClr val="000000"/>
                          </a:solidFill>
                          <a:effectLst/>
                          <a:latin typeface="Times New Roman" panose="02020603050405020304" pitchFamily="18" charset="0"/>
                          <a:ea typeface="Calibri" panose="020F0502020204030204" pitchFamily="34" charset="0"/>
                        </a:rPr>
                        <a:t>ELEG 3073</a:t>
                      </a:r>
                      <a:endParaRPr lang="en-US" sz="1400">
                        <a:solidFill>
                          <a:srgbClr val="696867"/>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400" spc="-20">
                          <a:solidFill>
                            <a:srgbClr val="000000"/>
                          </a:solidFill>
                          <a:effectLst/>
                          <a:latin typeface="Times New Roman" panose="02020603050405020304" pitchFamily="18" charset="0"/>
                          <a:ea typeface="Calibri" panose="020F0502020204030204" pitchFamily="34" charset="0"/>
                        </a:rPr>
                        <a:t>Microprocessor Systems </a:t>
                      </a:r>
                      <a:endParaRPr lang="en-US" sz="1400">
                        <a:solidFill>
                          <a:srgbClr val="696867"/>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400" spc="-20">
                          <a:solidFill>
                            <a:srgbClr val="000000"/>
                          </a:solidFill>
                          <a:effectLst/>
                          <a:latin typeface="Times New Roman" panose="02020603050405020304" pitchFamily="18" charset="0"/>
                          <a:ea typeface="Calibri" panose="020F0502020204030204" pitchFamily="34" charset="0"/>
                        </a:rPr>
                        <a:t>Spring 2020 </a:t>
                      </a:r>
                      <a:endParaRPr lang="en-US" sz="1400">
                        <a:solidFill>
                          <a:srgbClr val="696867"/>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400" spc="-20">
                          <a:solidFill>
                            <a:srgbClr val="000000"/>
                          </a:solidFill>
                          <a:effectLst/>
                          <a:latin typeface="Times New Roman" panose="02020603050405020304" pitchFamily="18" charset="0"/>
                          <a:ea typeface="Calibri" panose="020F0502020204030204" pitchFamily="34" charset="0"/>
                        </a:rPr>
                        <a:t>Class Average</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dirty="0">
                          <a:solidFill>
                            <a:srgbClr val="000000"/>
                          </a:solidFill>
                          <a:effectLst/>
                          <a:latin typeface="Times New Roman" panose="02020603050405020304" pitchFamily="18" charset="0"/>
                          <a:ea typeface="Times New Roman" panose="02020603050405020304" pitchFamily="18" charset="0"/>
                        </a:rPr>
                        <a:t>Improvement Strategies</a:t>
                      </a:r>
                      <a:endParaRPr lang="en-US" sz="1400" dirty="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79860215"/>
                  </a:ext>
                </a:extLst>
              </a:tr>
              <a:tr h="966459">
                <a:tc vMerge="1">
                  <a:txBody>
                    <a:bodyPr/>
                    <a:lstStyle/>
                    <a:p>
                      <a:endParaRPr lang="en-US"/>
                    </a:p>
                  </a:txBody>
                  <a:tcPr/>
                </a:tc>
                <a:tc vMerge="1">
                  <a:txBody>
                    <a:bodyPr/>
                    <a:lstStyle/>
                    <a:p>
                      <a:endParaRPr lang="en-US"/>
                    </a:p>
                  </a:txBody>
                  <a:tcPr/>
                </a:tc>
                <a:tc>
                  <a:txBody>
                    <a:bodyPr/>
                    <a:lstStyle/>
                    <a:p>
                      <a:pPr marL="0" marR="0">
                        <a:spcBef>
                          <a:spcPts val="0"/>
                        </a:spcBef>
                        <a:spcAft>
                          <a:spcPts val="0"/>
                        </a:spcAft>
                      </a:pPr>
                      <a:r>
                        <a:rPr lang="en-US" sz="1400">
                          <a:solidFill>
                            <a:srgbClr val="000000"/>
                          </a:solidFill>
                          <a:effectLst/>
                          <a:latin typeface="Times New Roman" panose="02020603050405020304" pitchFamily="18" charset="0"/>
                          <a:ea typeface="Times New Roman" panose="02020603050405020304" pitchFamily="18" charset="0"/>
                        </a:rPr>
                        <a:t> 73 (section 1)</a:t>
                      </a:r>
                      <a:endParaRPr lang="en-US" sz="1400">
                        <a:solidFill>
                          <a:srgbClr val="696867"/>
                        </a:solidFill>
                        <a:effectLst/>
                        <a:latin typeface="Times New Roman" panose="02020603050405020304" pitchFamily="18" charset="0"/>
                        <a:ea typeface="Times New Roman" panose="02020603050405020304" pitchFamily="18" charset="0"/>
                      </a:endParaRPr>
                    </a:p>
                    <a:p>
                      <a:pPr marL="0" marR="0" algn="ctr">
                        <a:spcBef>
                          <a:spcPts val="0"/>
                        </a:spcBef>
                        <a:spcAft>
                          <a:spcPts val="0"/>
                        </a:spcAft>
                      </a:pPr>
                      <a:r>
                        <a:rPr lang="en-US" sz="1400">
                          <a:solidFill>
                            <a:srgbClr val="000000"/>
                          </a:solidFill>
                          <a:effectLst/>
                          <a:latin typeface="Times New Roman" panose="02020603050405020304" pitchFamily="18" charset="0"/>
                          <a:ea typeface="Times New Roman" panose="02020603050405020304" pitchFamily="18" charset="0"/>
                        </a:rPr>
                        <a:t>79 (Section 2)</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a:solidFill>
                            <a:srgbClr val="000000"/>
                          </a:solidFill>
                          <a:effectLst/>
                          <a:latin typeface="Times New Roman" panose="02020603050405020304" pitchFamily="18" charset="0"/>
                          <a:ea typeface="Times New Roman" panose="02020603050405020304" pitchFamily="18" charset="0"/>
                        </a:rPr>
                        <a:t>80</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dirty="0">
                          <a:solidFill>
                            <a:srgbClr val="000000"/>
                          </a:solidFill>
                          <a:effectLst/>
                          <a:latin typeface="Times New Roman" panose="02020603050405020304" pitchFamily="18" charset="0"/>
                          <a:ea typeface="Times New Roman" panose="02020603050405020304" pitchFamily="18" charset="0"/>
                        </a:rPr>
                        <a:t>Students were given guidance and sample topics from previous year’s students’ work.  (ii) The use of microcontroller skills in the design was emphasized.</a:t>
                      </a:r>
                      <a:endParaRPr lang="en-US" sz="1400" dirty="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53958726"/>
                  </a:ext>
                </a:extLst>
              </a:tr>
              <a:tr h="209551">
                <a:tc>
                  <a:txBody>
                    <a:bodyPr/>
                    <a:lstStyle/>
                    <a:p>
                      <a:pPr marL="0" marR="0" algn="ctr">
                        <a:spcBef>
                          <a:spcPts val="0"/>
                        </a:spcBef>
                        <a:spcAft>
                          <a:spcPts val="0"/>
                        </a:spcAft>
                      </a:pPr>
                      <a:r>
                        <a:rPr lang="en-US" sz="1400">
                          <a:solidFill>
                            <a:srgbClr val="000000"/>
                          </a:solidFill>
                          <a:effectLst/>
                          <a:latin typeface="Times New Roman" panose="02020603050405020304" pitchFamily="18" charset="0"/>
                          <a:ea typeface="Times New Roman" panose="02020603050405020304" pitchFamily="18" charset="0"/>
                        </a:rPr>
                        <a:t> </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spcBef>
                          <a:spcPts val="0"/>
                        </a:spcBef>
                        <a:spcAft>
                          <a:spcPts val="0"/>
                        </a:spcAft>
                      </a:pPr>
                      <a:r>
                        <a:rPr lang="en-US" sz="1400">
                          <a:solidFill>
                            <a:srgbClr val="000000"/>
                          </a:solidFill>
                          <a:effectLst/>
                          <a:latin typeface="Times New Roman" panose="02020603050405020304" pitchFamily="18" charset="0"/>
                          <a:ea typeface="Times New Roman" panose="02020603050405020304" pitchFamily="18" charset="0"/>
                        </a:rPr>
                        <a:t> </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spcBef>
                          <a:spcPts val="0"/>
                        </a:spcBef>
                        <a:spcAft>
                          <a:spcPts val="0"/>
                        </a:spcAft>
                      </a:pPr>
                      <a:r>
                        <a:rPr lang="en-US" sz="1400">
                          <a:solidFill>
                            <a:srgbClr val="000000"/>
                          </a:solidFill>
                          <a:effectLst/>
                          <a:latin typeface="Times New Roman" panose="02020603050405020304" pitchFamily="18" charset="0"/>
                          <a:ea typeface="Times New Roman" panose="02020603050405020304" pitchFamily="18" charset="0"/>
                        </a:rPr>
                        <a:t> </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spcBef>
                          <a:spcPts val="0"/>
                        </a:spcBef>
                        <a:spcAft>
                          <a:spcPts val="0"/>
                        </a:spcAft>
                      </a:pPr>
                      <a:r>
                        <a:rPr lang="en-US" sz="1400">
                          <a:solidFill>
                            <a:srgbClr val="000000"/>
                          </a:solidFill>
                          <a:effectLst/>
                          <a:latin typeface="Times New Roman" panose="02020603050405020304" pitchFamily="18" charset="0"/>
                          <a:ea typeface="Times New Roman" panose="02020603050405020304" pitchFamily="18" charset="0"/>
                        </a:rPr>
                        <a:t> </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spcBef>
                          <a:spcPts val="0"/>
                        </a:spcBef>
                        <a:spcAft>
                          <a:spcPts val="0"/>
                        </a:spcAft>
                      </a:pPr>
                      <a:r>
                        <a:rPr lang="en-US" sz="1400" dirty="0">
                          <a:solidFill>
                            <a:srgbClr val="000000"/>
                          </a:solidFill>
                          <a:effectLst/>
                          <a:latin typeface="Times New Roman" panose="02020603050405020304" pitchFamily="18" charset="0"/>
                          <a:ea typeface="Times New Roman" panose="02020603050405020304" pitchFamily="18" charset="0"/>
                        </a:rPr>
                        <a:t> </a:t>
                      </a:r>
                      <a:endParaRPr lang="en-US" sz="1400" dirty="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3291782953"/>
                  </a:ext>
                </a:extLst>
              </a:tr>
            </a:tbl>
          </a:graphicData>
        </a:graphic>
      </p:graphicFrame>
    </p:spTree>
    <p:extLst>
      <p:ext uri="{BB962C8B-B14F-4D97-AF65-F5344CB8AC3E}">
        <p14:creationId xmlns:p14="http://schemas.microsoft.com/office/powerpoint/2010/main" val="11326478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153400" cy="730249"/>
          </a:xfrm>
        </p:spPr>
        <p:txBody>
          <a:bodyPr/>
          <a:lstStyle/>
          <a:p>
            <a:r>
              <a:rPr lang="en-US" sz="2800" dirty="0">
                <a:solidFill>
                  <a:srgbClr val="FF0000"/>
                </a:solidFill>
              </a:rPr>
              <a:t>C4 - CONTINUOUS IMPROVEMENT</a:t>
            </a:r>
            <a:br>
              <a:rPr lang="en-US" sz="2800" dirty="0">
                <a:solidFill>
                  <a:srgbClr val="FF0000"/>
                </a:solidFill>
              </a:rPr>
            </a:br>
            <a:r>
              <a:rPr lang="en-US" sz="2800" dirty="0">
                <a:solidFill>
                  <a:srgbClr val="FF0000"/>
                </a:solidFill>
              </a:rPr>
              <a:t>(ELECTRICAL ENGR. PROGRAM)</a:t>
            </a:r>
          </a:p>
        </p:txBody>
      </p:sp>
      <p:sp>
        <p:nvSpPr>
          <p:cNvPr id="6" name="Slide Number Placeholder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5790943-6E06-4F8A-A8D0-F94C465B70D5}" type="slidenum">
              <a:rPr kumimoji="0" lang="en-US" sz="14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17</a:t>
            </a:fld>
            <a:endParaRPr kumimoji="0" lang="en-US"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8" name="Content Placeholder 7"/>
          <p:cNvSpPr>
            <a:spLocks noGrp="1"/>
          </p:cNvSpPr>
          <p:nvPr>
            <p:ph idx="1"/>
          </p:nvPr>
        </p:nvSpPr>
        <p:spPr/>
        <p:txBody>
          <a:bodyPr/>
          <a:lstStyle/>
          <a:p>
            <a:endParaRPr lang="en-US" dirty="0"/>
          </a:p>
          <a:p>
            <a:r>
              <a:rPr lang="en-US" dirty="0"/>
              <a:t>		</a:t>
            </a:r>
          </a:p>
          <a:p>
            <a:endParaRPr lang="en-US" dirty="0"/>
          </a:p>
          <a:p>
            <a:endParaRPr lang="en-US" dirty="0"/>
          </a:p>
        </p:txBody>
      </p:sp>
      <p:graphicFrame>
        <p:nvGraphicFramePr>
          <p:cNvPr id="3" name="Table 2">
            <a:extLst>
              <a:ext uri="{FF2B5EF4-FFF2-40B4-BE49-F238E27FC236}">
                <a16:creationId xmlns:a16="http://schemas.microsoft.com/office/drawing/2014/main" id="{7798D892-EF72-41FD-8117-F33E39A8B916}"/>
              </a:ext>
            </a:extLst>
          </p:cNvPr>
          <p:cNvGraphicFramePr>
            <a:graphicFrameLocks noGrp="1"/>
          </p:cNvGraphicFramePr>
          <p:nvPr/>
        </p:nvGraphicFramePr>
        <p:xfrm>
          <a:off x="381000" y="1295400"/>
          <a:ext cx="8458199" cy="3812916"/>
        </p:xfrm>
        <a:graphic>
          <a:graphicData uri="http://schemas.openxmlformats.org/drawingml/2006/table">
            <a:tbl>
              <a:tblPr firstRow="1" firstCol="1" bandRow="1"/>
              <a:tblGrid>
                <a:gridCol w="784781">
                  <a:extLst>
                    <a:ext uri="{9D8B030D-6E8A-4147-A177-3AD203B41FA5}">
                      <a16:colId xmlns:a16="http://schemas.microsoft.com/office/drawing/2014/main" val="2736646294"/>
                    </a:ext>
                  </a:extLst>
                </a:gridCol>
                <a:gridCol w="784781">
                  <a:extLst>
                    <a:ext uri="{9D8B030D-6E8A-4147-A177-3AD203B41FA5}">
                      <a16:colId xmlns:a16="http://schemas.microsoft.com/office/drawing/2014/main" val="878526867"/>
                    </a:ext>
                  </a:extLst>
                </a:gridCol>
                <a:gridCol w="1594464">
                  <a:extLst>
                    <a:ext uri="{9D8B030D-6E8A-4147-A177-3AD203B41FA5}">
                      <a16:colId xmlns:a16="http://schemas.microsoft.com/office/drawing/2014/main" val="2860751622"/>
                    </a:ext>
                  </a:extLst>
                </a:gridCol>
                <a:gridCol w="1255574">
                  <a:extLst>
                    <a:ext uri="{9D8B030D-6E8A-4147-A177-3AD203B41FA5}">
                      <a16:colId xmlns:a16="http://schemas.microsoft.com/office/drawing/2014/main" val="3493591556"/>
                    </a:ext>
                  </a:extLst>
                </a:gridCol>
                <a:gridCol w="4038599">
                  <a:extLst>
                    <a:ext uri="{9D8B030D-6E8A-4147-A177-3AD203B41FA5}">
                      <a16:colId xmlns:a16="http://schemas.microsoft.com/office/drawing/2014/main" val="180189684"/>
                    </a:ext>
                  </a:extLst>
                </a:gridCol>
              </a:tblGrid>
              <a:tr h="799622">
                <a:tc>
                  <a:txBody>
                    <a:bodyPr/>
                    <a:lstStyle/>
                    <a:p>
                      <a:pPr marL="0" marR="0" algn="ctr">
                        <a:spcBef>
                          <a:spcPts val="0"/>
                        </a:spcBef>
                        <a:spcAft>
                          <a:spcPts val="0"/>
                        </a:spcAft>
                      </a:pPr>
                      <a:r>
                        <a:rPr lang="en-US" sz="1400" b="1" dirty="0">
                          <a:solidFill>
                            <a:srgbClr val="000000"/>
                          </a:solidFill>
                          <a:effectLst/>
                          <a:latin typeface="Times New Roman" panose="02020603050405020304" pitchFamily="18" charset="0"/>
                          <a:ea typeface="Calibri" panose="020F0502020204030204" pitchFamily="34" charset="0"/>
                        </a:rPr>
                        <a:t>#</a:t>
                      </a:r>
                      <a:endParaRPr lang="en-US" sz="1400" dirty="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b="1" dirty="0">
                          <a:solidFill>
                            <a:srgbClr val="000000"/>
                          </a:solidFill>
                          <a:effectLst/>
                          <a:latin typeface="Times New Roman" panose="02020603050405020304" pitchFamily="18" charset="0"/>
                          <a:ea typeface="Times New Roman" panose="02020603050405020304" pitchFamily="18" charset="0"/>
                        </a:rPr>
                        <a:t>Student</a:t>
                      </a:r>
                      <a:endParaRPr lang="en-US" sz="1400" dirty="0">
                        <a:solidFill>
                          <a:srgbClr val="696867"/>
                        </a:solidFill>
                        <a:effectLst/>
                        <a:latin typeface="Times New Roman" panose="02020603050405020304" pitchFamily="18" charset="0"/>
                        <a:ea typeface="Times New Roman" panose="02020603050405020304" pitchFamily="18" charset="0"/>
                      </a:endParaRPr>
                    </a:p>
                    <a:p>
                      <a:pPr marL="0" marR="0" algn="ctr">
                        <a:spcBef>
                          <a:spcPts val="0"/>
                        </a:spcBef>
                        <a:spcAft>
                          <a:spcPts val="0"/>
                        </a:spcAft>
                      </a:pPr>
                      <a:r>
                        <a:rPr lang="en-US" sz="1400" b="1" dirty="0">
                          <a:solidFill>
                            <a:srgbClr val="000000"/>
                          </a:solidFill>
                          <a:effectLst/>
                          <a:latin typeface="Times New Roman" panose="02020603050405020304" pitchFamily="18" charset="0"/>
                          <a:ea typeface="Times New Roman" panose="02020603050405020304" pitchFamily="18" charset="0"/>
                        </a:rPr>
                        <a:t>Outcome</a:t>
                      </a:r>
                      <a:endParaRPr lang="en-US" sz="1400" dirty="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b="1" spc="-20">
                          <a:solidFill>
                            <a:srgbClr val="000000"/>
                          </a:solidFill>
                          <a:effectLst/>
                          <a:latin typeface="Times New Roman" panose="02020603050405020304" pitchFamily="18" charset="0"/>
                          <a:ea typeface="Calibri" panose="020F0502020204030204" pitchFamily="34" charset="0"/>
                        </a:rPr>
                        <a:t>Course and Semester of  Issue</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b="1" spc="-20">
                          <a:solidFill>
                            <a:srgbClr val="000000"/>
                          </a:solidFill>
                          <a:effectLst/>
                          <a:latin typeface="Times New Roman" panose="02020603050405020304" pitchFamily="18" charset="0"/>
                          <a:ea typeface="Calibri" panose="020F0502020204030204" pitchFamily="34" charset="0"/>
                        </a:rPr>
                        <a:t>Course and Semester of  Improvement</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b="1">
                          <a:solidFill>
                            <a:srgbClr val="000000"/>
                          </a:solidFill>
                          <a:effectLst/>
                          <a:latin typeface="Times New Roman" panose="02020603050405020304" pitchFamily="18" charset="0"/>
                          <a:ea typeface="Times New Roman" panose="02020603050405020304" pitchFamily="18" charset="0"/>
                        </a:rPr>
                        <a:t>Improvements Made</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24239002"/>
                  </a:ext>
                </a:extLst>
              </a:tr>
              <a:tr h="207605">
                <a:tc>
                  <a:txBody>
                    <a:bodyPr/>
                    <a:lstStyle/>
                    <a:p>
                      <a:pPr marL="0" marR="0" algn="ctr">
                        <a:spcBef>
                          <a:spcPts val="0"/>
                        </a:spcBef>
                        <a:spcAft>
                          <a:spcPts val="0"/>
                        </a:spcAft>
                      </a:pPr>
                      <a:r>
                        <a:rPr lang="en-US" sz="1400" b="1">
                          <a:solidFill>
                            <a:srgbClr val="000000"/>
                          </a:solidFill>
                          <a:effectLst/>
                          <a:latin typeface="Times New Roman" panose="02020603050405020304" pitchFamily="18" charset="0"/>
                          <a:ea typeface="Times New Roman" panose="02020603050405020304" pitchFamily="18" charset="0"/>
                        </a:rPr>
                        <a:t> </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lgn="ctr">
                        <a:spcBef>
                          <a:spcPts val="0"/>
                        </a:spcBef>
                        <a:spcAft>
                          <a:spcPts val="0"/>
                        </a:spcAft>
                      </a:pPr>
                      <a:r>
                        <a:rPr lang="en-US" sz="1400" dirty="0">
                          <a:solidFill>
                            <a:srgbClr val="000000"/>
                          </a:solidFill>
                          <a:effectLst/>
                          <a:latin typeface="Times New Roman" panose="02020603050405020304" pitchFamily="18" charset="0"/>
                          <a:ea typeface="Times New Roman" panose="02020603050405020304" pitchFamily="18" charset="0"/>
                        </a:rPr>
                        <a:t> </a:t>
                      </a:r>
                      <a:endParaRPr lang="en-US" sz="1400" dirty="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lgn="ctr">
                        <a:spcBef>
                          <a:spcPts val="0"/>
                        </a:spcBef>
                        <a:spcAft>
                          <a:spcPts val="0"/>
                        </a:spcAft>
                      </a:pPr>
                      <a:r>
                        <a:rPr lang="en-US" sz="1400" b="1" spc="-20" dirty="0">
                          <a:solidFill>
                            <a:srgbClr val="000000"/>
                          </a:solidFill>
                          <a:effectLst/>
                          <a:latin typeface="Times New Roman" panose="02020603050405020304" pitchFamily="18" charset="0"/>
                          <a:ea typeface="Calibri" panose="020F0502020204030204" pitchFamily="34" charset="0"/>
                        </a:rPr>
                        <a:t> </a:t>
                      </a:r>
                      <a:endParaRPr lang="en-US" sz="1400" dirty="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lgn="ctr">
                        <a:spcBef>
                          <a:spcPts val="0"/>
                        </a:spcBef>
                        <a:spcAft>
                          <a:spcPts val="0"/>
                        </a:spcAft>
                      </a:pPr>
                      <a:r>
                        <a:rPr lang="en-US" sz="1400" b="1" spc="-20">
                          <a:solidFill>
                            <a:srgbClr val="000000"/>
                          </a:solidFill>
                          <a:effectLst/>
                          <a:latin typeface="Times New Roman" panose="02020603050405020304" pitchFamily="18" charset="0"/>
                          <a:ea typeface="Calibri" panose="020F0502020204030204" pitchFamily="34" charset="0"/>
                        </a:rPr>
                        <a:t> </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lgn="ctr">
                        <a:spcBef>
                          <a:spcPts val="0"/>
                        </a:spcBef>
                        <a:spcAft>
                          <a:spcPts val="0"/>
                        </a:spcAft>
                      </a:pPr>
                      <a:r>
                        <a:rPr lang="en-US" sz="1400">
                          <a:solidFill>
                            <a:srgbClr val="000000"/>
                          </a:solidFill>
                          <a:effectLst/>
                          <a:latin typeface="Times New Roman" panose="02020603050405020304" pitchFamily="18" charset="0"/>
                          <a:ea typeface="Times New Roman" panose="02020603050405020304" pitchFamily="18" charset="0"/>
                        </a:rPr>
                        <a:t> </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1682158865"/>
                  </a:ext>
                </a:extLst>
              </a:tr>
              <a:tr h="217110">
                <a:tc>
                  <a:txBody>
                    <a:bodyPr/>
                    <a:lstStyle/>
                    <a:p>
                      <a:pPr marL="0" marR="0" algn="ctr">
                        <a:spcBef>
                          <a:spcPts val="0"/>
                        </a:spcBef>
                        <a:spcAft>
                          <a:spcPts val="0"/>
                        </a:spcAft>
                      </a:pPr>
                      <a:r>
                        <a:rPr lang="en-US" sz="1400">
                          <a:solidFill>
                            <a:srgbClr val="000000"/>
                          </a:solidFill>
                          <a:effectLst/>
                          <a:latin typeface="Times New Roman" panose="02020603050405020304" pitchFamily="18" charset="0"/>
                          <a:ea typeface="Times New Roman" panose="02020603050405020304" pitchFamily="18" charset="0"/>
                        </a:rPr>
                        <a:t> </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spcBef>
                          <a:spcPts val="0"/>
                        </a:spcBef>
                        <a:spcAft>
                          <a:spcPts val="0"/>
                        </a:spcAft>
                      </a:pPr>
                      <a:r>
                        <a:rPr lang="en-US" sz="1400" dirty="0">
                          <a:solidFill>
                            <a:srgbClr val="000000"/>
                          </a:solidFill>
                          <a:effectLst/>
                          <a:latin typeface="Times New Roman" panose="02020603050405020304" pitchFamily="18" charset="0"/>
                          <a:ea typeface="Times New Roman" panose="02020603050405020304" pitchFamily="18" charset="0"/>
                        </a:rPr>
                        <a:t> </a:t>
                      </a:r>
                      <a:endParaRPr lang="en-US" sz="1400" dirty="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spcBef>
                          <a:spcPts val="0"/>
                        </a:spcBef>
                        <a:spcAft>
                          <a:spcPts val="0"/>
                        </a:spcAft>
                      </a:pPr>
                      <a:r>
                        <a:rPr lang="en-US" sz="1400">
                          <a:solidFill>
                            <a:srgbClr val="000000"/>
                          </a:solidFill>
                          <a:effectLst/>
                          <a:latin typeface="Times New Roman" panose="02020603050405020304" pitchFamily="18" charset="0"/>
                          <a:ea typeface="Times New Roman" panose="02020603050405020304" pitchFamily="18" charset="0"/>
                        </a:rPr>
                        <a:t> </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spcBef>
                          <a:spcPts val="0"/>
                        </a:spcBef>
                        <a:spcAft>
                          <a:spcPts val="0"/>
                        </a:spcAft>
                      </a:pPr>
                      <a:r>
                        <a:rPr lang="en-US" sz="1400">
                          <a:solidFill>
                            <a:srgbClr val="000000"/>
                          </a:solidFill>
                          <a:effectLst/>
                          <a:latin typeface="Times New Roman" panose="02020603050405020304" pitchFamily="18" charset="0"/>
                          <a:ea typeface="Times New Roman" panose="02020603050405020304" pitchFamily="18" charset="0"/>
                        </a:rPr>
                        <a:t> </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spcBef>
                          <a:spcPts val="0"/>
                        </a:spcBef>
                        <a:spcAft>
                          <a:spcPts val="0"/>
                        </a:spcAft>
                      </a:pPr>
                      <a:r>
                        <a:rPr lang="en-US" sz="1400" dirty="0">
                          <a:solidFill>
                            <a:srgbClr val="000000"/>
                          </a:solidFill>
                          <a:effectLst/>
                          <a:latin typeface="Times New Roman" panose="02020603050405020304" pitchFamily="18" charset="0"/>
                          <a:ea typeface="Times New Roman" panose="02020603050405020304" pitchFamily="18" charset="0"/>
                        </a:rPr>
                        <a:t> </a:t>
                      </a:r>
                      <a:endParaRPr lang="en-US" sz="1400" dirty="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3743908885"/>
                  </a:ext>
                </a:extLst>
              </a:tr>
              <a:tr h="1085553">
                <a:tc rowSpan="2">
                  <a:txBody>
                    <a:bodyPr/>
                    <a:lstStyle/>
                    <a:p>
                      <a:pPr marL="0" marR="0" algn="ctr">
                        <a:spcBef>
                          <a:spcPts val="0"/>
                        </a:spcBef>
                        <a:spcAft>
                          <a:spcPts val="0"/>
                        </a:spcAft>
                      </a:pPr>
                      <a:r>
                        <a:rPr lang="en-US" sz="1400">
                          <a:solidFill>
                            <a:srgbClr val="000000"/>
                          </a:solidFill>
                          <a:effectLst/>
                          <a:latin typeface="Times New Roman" panose="02020603050405020304" pitchFamily="18" charset="0"/>
                          <a:ea typeface="Calibri" panose="020F0502020204030204" pitchFamily="34" charset="0"/>
                        </a:rPr>
                        <a:t>3</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marL="0" marR="0">
                        <a:spcBef>
                          <a:spcPts val="0"/>
                        </a:spcBef>
                        <a:spcAft>
                          <a:spcPts val="0"/>
                        </a:spcAft>
                      </a:pPr>
                      <a:r>
                        <a:rPr lang="en-US" sz="1400">
                          <a:solidFill>
                            <a:srgbClr val="000000"/>
                          </a:solidFill>
                          <a:effectLst/>
                          <a:latin typeface="Times New Roman" panose="02020603050405020304" pitchFamily="18" charset="0"/>
                          <a:ea typeface="Times New Roman" panose="02020603050405020304" pitchFamily="18" charset="0"/>
                        </a:rPr>
                        <a:t> </a:t>
                      </a:r>
                      <a:endParaRPr lang="en-US" sz="1400">
                        <a:solidFill>
                          <a:srgbClr val="696867"/>
                        </a:solidFill>
                        <a:effectLst/>
                        <a:latin typeface="Times New Roman" panose="02020603050405020304" pitchFamily="18" charset="0"/>
                        <a:ea typeface="Times New Roman" panose="02020603050405020304" pitchFamily="18" charset="0"/>
                      </a:endParaRPr>
                    </a:p>
                    <a:p>
                      <a:pPr marL="0" marR="0" algn="ctr">
                        <a:spcBef>
                          <a:spcPts val="0"/>
                        </a:spcBef>
                        <a:spcAft>
                          <a:spcPts val="0"/>
                        </a:spcAft>
                      </a:pPr>
                      <a:r>
                        <a:rPr lang="en-US" sz="1400">
                          <a:solidFill>
                            <a:srgbClr val="000000"/>
                          </a:solidFill>
                          <a:effectLst/>
                          <a:latin typeface="Times New Roman" panose="02020603050405020304" pitchFamily="18" charset="0"/>
                          <a:ea typeface="Calibri" panose="020F0502020204030204" pitchFamily="34" charset="0"/>
                        </a:rPr>
                        <a:t>2</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spc="-20">
                          <a:solidFill>
                            <a:srgbClr val="000000"/>
                          </a:solidFill>
                          <a:effectLst/>
                          <a:latin typeface="Times New Roman" panose="02020603050405020304" pitchFamily="18" charset="0"/>
                          <a:ea typeface="Calibri" panose="020F0502020204030204" pitchFamily="34" charset="0"/>
                        </a:rPr>
                        <a:t>ELEG 4073</a:t>
                      </a:r>
                      <a:endParaRPr lang="en-US" sz="1400">
                        <a:solidFill>
                          <a:srgbClr val="696867"/>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400" spc="-20">
                          <a:solidFill>
                            <a:srgbClr val="000000"/>
                          </a:solidFill>
                          <a:effectLst/>
                          <a:latin typeface="Times New Roman" panose="02020603050405020304" pitchFamily="18" charset="0"/>
                          <a:ea typeface="Calibri" panose="020F0502020204030204" pitchFamily="34" charset="0"/>
                        </a:rPr>
                        <a:t>Servomechanism &amp; Control Systems </a:t>
                      </a:r>
                      <a:endParaRPr lang="en-US" sz="1400">
                        <a:solidFill>
                          <a:srgbClr val="696867"/>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400" spc="-20">
                          <a:solidFill>
                            <a:srgbClr val="000000"/>
                          </a:solidFill>
                          <a:effectLst/>
                          <a:latin typeface="Times New Roman" panose="02020603050405020304" pitchFamily="18" charset="0"/>
                          <a:ea typeface="Calibri" panose="020F0502020204030204" pitchFamily="34" charset="0"/>
                        </a:rPr>
                        <a:t>Spring 2019</a:t>
                      </a:r>
                      <a:endParaRPr lang="en-US" sz="1400">
                        <a:solidFill>
                          <a:srgbClr val="696867"/>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400" spc="-20">
                          <a:solidFill>
                            <a:srgbClr val="000000"/>
                          </a:solidFill>
                          <a:effectLst/>
                          <a:latin typeface="Times New Roman" panose="02020603050405020304" pitchFamily="18" charset="0"/>
                          <a:ea typeface="Calibri" panose="020F0502020204030204" pitchFamily="34" charset="0"/>
                        </a:rPr>
                        <a:t>Class Average</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spc="-20">
                          <a:solidFill>
                            <a:srgbClr val="000000"/>
                          </a:solidFill>
                          <a:effectLst/>
                          <a:latin typeface="Times New Roman" panose="02020603050405020304" pitchFamily="18" charset="0"/>
                          <a:ea typeface="Calibri" panose="020F0502020204030204" pitchFamily="34" charset="0"/>
                        </a:rPr>
                        <a:t>ELEG 4073</a:t>
                      </a:r>
                      <a:endParaRPr lang="en-US" sz="1400">
                        <a:solidFill>
                          <a:srgbClr val="696867"/>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400" spc="-20">
                          <a:solidFill>
                            <a:srgbClr val="000000"/>
                          </a:solidFill>
                          <a:effectLst/>
                          <a:latin typeface="Times New Roman" panose="02020603050405020304" pitchFamily="18" charset="0"/>
                          <a:ea typeface="Calibri" panose="020F0502020204030204" pitchFamily="34" charset="0"/>
                        </a:rPr>
                        <a:t>Servomechanism &amp; Control Systems </a:t>
                      </a:r>
                      <a:endParaRPr lang="en-US" sz="1400">
                        <a:solidFill>
                          <a:srgbClr val="696867"/>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400" spc="-20">
                          <a:solidFill>
                            <a:srgbClr val="000000"/>
                          </a:solidFill>
                          <a:effectLst/>
                          <a:latin typeface="Times New Roman" panose="02020603050405020304" pitchFamily="18" charset="0"/>
                          <a:ea typeface="Calibri" panose="020F0502020204030204" pitchFamily="34" charset="0"/>
                        </a:rPr>
                        <a:t>Spring 2020</a:t>
                      </a:r>
                      <a:endParaRPr lang="en-US" sz="1400">
                        <a:solidFill>
                          <a:srgbClr val="696867"/>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400">
                          <a:solidFill>
                            <a:srgbClr val="000000"/>
                          </a:solidFill>
                          <a:effectLst/>
                          <a:latin typeface="Times New Roman" panose="02020603050405020304" pitchFamily="18" charset="0"/>
                          <a:ea typeface="Times New Roman" panose="02020603050405020304" pitchFamily="18" charset="0"/>
                        </a:rPr>
                        <a:t>Class Average</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dirty="0">
                          <a:solidFill>
                            <a:srgbClr val="000000"/>
                          </a:solidFill>
                          <a:effectLst/>
                          <a:latin typeface="Times New Roman" panose="02020603050405020304" pitchFamily="18" charset="0"/>
                          <a:ea typeface="Times New Roman" panose="02020603050405020304" pitchFamily="18" charset="0"/>
                        </a:rPr>
                        <a:t>Improvement Strategies</a:t>
                      </a:r>
                      <a:endParaRPr lang="en-US" sz="1400" dirty="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29295810"/>
                  </a:ext>
                </a:extLst>
              </a:tr>
              <a:tr h="1302664">
                <a:tc vMerge="1">
                  <a:txBody>
                    <a:bodyPr/>
                    <a:lstStyle/>
                    <a:p>
                      <a:endParaRPr lang="en-US"/>
                    </a:p>
                  </a:txBody>
                  <a:tcPr/>
                </a:tc>
                <a:tc vMerge="1">
                  <a:txBody>
                    <a:bodyPr/>
                    <a:lstStyle/>
                    <a:p>
                      <a:endParaRPr lang="en-US"/>
                    </a:p>
                  </a:txBody>
                  <a:tcPr/>
                </a:tc>
                <a:tc>
                  <a:txBody>
                    <a:bodyPr/>
                    <a:lstStyle/>
                    <a:p>
                      <a:pPr marL="0" marR="0" algn="ctr">
                        <a:spcBef>
                          <a:spcPts val="0"/>
                        </a:spcBef>
                        <a:spcAft>
                          <a:spcPts val="0"/>
                        </a:spcAft>
                      </a:pPr>
                      <a:r>
                        <a:rPr lang="en-US" sz="1400" spc="-35">
                          <a:solidFill>
                            <a:srgbClr val="000000"/>
                          </a:solidFill>
                          <a:effectLst/>
                          <a:latin typeface="Times New Roman" panose="02020603050405020304" pitchFamily="18" charset="0"/>
                          <a:ea typeface="Calibri" panose="020F0502020204030204" pitchFamily="34" charset="0"/>
                        </a:rPr>
                        <a:t>72</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spc="-35">
                          <a:solidFill>
                            <a:srgbClr val="000000"/>
                          </a:solidFill>
                          <a:effectLst/>
                          <a:latin typeface="Times New Roman" panose="02020603050405020304" pitchFamily="18" charset="0"/>
                          <a:ea typeface="Calibri" panose="020F0502020204030204" pitchFamily="34" charset="0"/>
                        </a:rPr>
                        <a:t>87</a:t>
                      </a:r>
                      <a:endParaRPr lang="en-US" sz="140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spc="5" dirty="0">
                          <a:solidFill>
                            <a:srgbClr val="000000"/>
                          </a:solidFill>
                          <a:effectLst/>
                          <a:latin typeface="Times New Roman" panose="02020603050405020304" pitchFamily="18" charset="0"/>
                          <a:ea typeface="Calibri" panose="020F0502020204030204" pitchFamily="34" charset="0"/>
                        </a:rPr>
                        <a:t>.(</a:t>
                      </a:r>
                      <a:r>
                        <a:rPr lang="en-US" sz="1400" spc="5" dirty="0" err="1">
                          <a:solidFill>
                            <a:srgbClr val="000000"/>
                          </a:solidFill>
                          <a:effectLst/>
                          <a:latin typeface="Times New Roman" panose="02020603050405020304" pitchFamily="18" charset="0"/>
                          <a:ea typeface="Calibri" panose="020F0502020204030204" pitchFamily="34" charset="0"/>
                        </a:rPr>
                        <a:t>i</a:t>
                      </a:r>
                      <a:r>
                        <a:rPr lang="en-US" sz="1400" spc="5" dirty="0">
                          <a:solidFill>
                            <a:srgbClr val="000000"/>
                          </a:solidFill>
                          <a:effectLst/>
                          <a:latin typeface="Times New Roman" panose="02020603050405020304" pitchFamily="18" charset="0"/>
                          <a:ea typeface="Calibri" panose="020F0502020204030204" pitchFamily="34" charset="0"/>
                        </a:rPr>
                        <a:t>) The key concepts needed for the design project were emphasized.  (ii) required students to perform literature survey on topics related to the design project.</a:t>
                      </a:r>
                      <a:endParaRPr lang="en-US" sz="1400" dirty="0">
                        <a:solidFill>
                          <a:srgbClr val="696867"/>
                        </a:solidFill>
                        <a:effectLst/>
                        <a:latin typeface="Times New Roman" panose="02020603050405020304" pitchFamily="18" charset="0"/>
                        <a:ea typeface="Times New Roman" panose="02020603050405020304" pitchFamily="18" charset="0"/>
                      </a:endParaRPr>
                    </a:p>
                  </a:txBody>
                  <a:tcPr marL="38776" marR="3877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92971529"/>
                  </a:ext>
                </a:extLst>
              </a:tr>
            </a:tbl>
          </a:graphicData>
        </a:graphic>
      </p:graphicFrame>
    </p:spTree>
    <p:extLst>
      <p:ext uri="{BB962C8B-B14F-4D97-AF65-F5344CB8AC3E}">
        <p14:creationId xmlns:p14="http://schemas.microsoft.com/office/powerpoint/2010/main" val="1079361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153400" cy="730249"/>
          </a:xfrm>
        </p:spPr>
        <p:txBody>
          <a:bodyPr/>
          <a:lstStyle/>
          <a:p>
            <a:r>
              <a:rPr lang="en-US" sz="2800" dirty="0">
                <a:solidFill>
                  <a:srgbClr val="FF0000"/>
                </a:solidFill>
              </a:rPr>
              <a:t>C4 - CONTINUOUS IMPROVEMENT</a:t>
            </a:r>
            <a:br>
              <a:rPr lang="en-US" sz="2800" dirty="0">
                <a:solidFill>
                  <a:srgbClr val="FF0000"/>
                </a:solidFill>
              </a:rPr>
            </a:br>
            <a:r>
              <a:rPr lang="en-US" sz="2800" dirty="0">
                <a:solidFill>
                  <a:srgbClr val="FF0000"/>
                </a:solidFill>
              </a:rPr>
              <a:t>(COMPUTER ENGR. PROGRAM)</a:t>
            </a:r>
          </a:p>
        </p:txBody>
      </p:sp>
      <p:sp>
        <p:nvSpPr>
          <p:cNvPr id="6" name="Slide Number Placeholder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5790943-6E06-4F8A-A8D0-F94C465B70D5}" type="slidenum">
              <a:rPr kumimoji="0" lang="en-US" sz="14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18</a:t>
            </a:fld>
            <a:endParaRPr kumimoji="0" lang="en-US"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8" name="Content Placeholder 7"/>
          <p:cNvSpPr>
            <a:spLocks noGrp="1"/>
          </p:cNvSpPr>
          <p:nvPr>
            <p:ph idx="1"/>
          </p:nvPr>
        </p:nvSpPr>
        <p:spPr/>
        <p:txBody>
          <a:bodyPr/>
          <a:lstStyle/>
          <a:p>
            <a:endParaRPr lang="en-US" dirty="0"/>
          </a:p>
          <a:p>
            <a:r>
              <a:rPr lang="en-US" dirty="0"/>
              <a:t>		</a:t>
            </a:r>
          </a:p>
          <a:p>
            <a:endParaRPr lang="en-US" dirty="0"/>
          </a:p>
          <a:p>
            <a:endParaRPr lang="en-US" dirty="0"/>
          </a:p>
        </p:txBody>
      </p:sp>
      <p:graphicFrame>
        <p:nvGraphicFramePr>
          <p:cNvPr id="4" name="Table 3">
            <a:extLst>
              <a:ext uri="{FF2B5EF4-FFF2-40B4-BE49-F238E27FC236}">
                <a16:creationId xmlns:a16="http://schemas.microsoft.com/office/drawing/2014/main" id="{090D1FBE-7AFB-4AEA-9012-5E650F1563FC}"/>
              </a:ext>
            </a:extLst>
          </p:cNvPr>
          <p:cNvGraphicFramePr>
            <a:graphicFrameLocks noGrp="1"/>
          </p:cNvGraphicFramePr>
          <p:nvPr/>
        </p:nvGraphicFramePr>
        <p:xfrm>
          <a:off x="304800" y="1181529"/>
          <a:ext cx="8305800" cy="5397427"/>
        </p:xfrm>
        <a:graphic>
          <a:graphicData uri="http://schemas.openxmlformats.org/drawingml/2006/table">
            <a:tbl>
              <a:tblPr firstRow="1" firstCol="1" bandRow="1"/>
              <a:tblGrid>
                <a:gridCol w="411178">
                  <a:extLst>
                    <a:ext uri="{9D8B030D-6E8A-4147-A177-3AD203B41FA5}">
                      <a16:colId xmlns:a16="http://schemas.microsoft.com/office/drawing/2014/main" val="3275234824"/>
                    </a:ext>
                  </a:extLst>
                </a:gridCol>
                <a:gridCol w="1069063">
                  <a:extLst>
                    <a:ext uri="{9D8B030D-6E8A-4147-A177-3AD203B41FA5}">
                      <a16:colId xmlns:a16="http://schemas.microsoft.com/office/drawing/2014/main" val="1859344481"/>
                    </a:ext>
                  </a:extLst>
                </a:gridCol>
                <a:gridCol w="1562477">
                  <a:extLst>
                    <a:ext uri="{9D8B030D-6E8A-4147-A177-3AD203B41FA5}">
                      <a16:colId xmlns:a16="http://schemas.microsoft.com/office/drawing/2014/main" val="3621417514"/>
                    </a:ext>
                  </a:extLst>
                </a:gridCol>
                <a:gridCol w="1891420">
                  <a:extLst>
                    <a:ext uri="{9D8B030D-6E8A-4147-A177-3AD203B41FA5}">
                      <a16:colId xmlns:a16="http://schemas.microsoft.com/office/drawing/2014/main" val="3292147012"/>
                    </a:ext>
                  </a:extLst>
                </a:gridCol>
                <a:gridCol w="3371662">
                  <a:extLst>
                    <a:ext uri="{9D8B030D-6E8A-4147-A177-3AD203B41FA5}">
                      <a16:colId xmlns:a16="http://schemas.microsoft.com/office/drawing/2014/main" val="740139531"/>
                    </a:ext>
                  </a:extLst>
                </a:gridCol>
              </a:tblGrid>
              <a:tr h="393562">
                <a:tc>
                  <a:txBody>
                    <a:bodyPr/>
                    <a:lstStyle/>
                    <a:p>
                      <a:pPr marL="0" marR="0" algn="ctr">
                        <a:spcBef>
                          <a:spcPts val="0"/>
                        </a:spcBef>
                        <a:spcAft>
                          <a:spcPts val="0"/>
                        </a:spcAft>
                      </a:pPr>
                      <a:r>
                        <a:rPr lang="en-US" sz="1400" b="1">
                          <a:solidFill>
                            <a:srgbClr val="000000"/>
                          </a:solidFill>
                          <a:effectLst/>
                          <a:latin typeface="Times New Roman" panose="02020603050405020304" pitchFamily="18" charset="0"/>
                          <a:ea typeface="Calibri" panose="020F0502020204030204" pitchFamily="34" charset="0"/>
                        </a:rPr>
                        <a:t>#</a:t>
                      </a:r>
                      <a:endParaRPr lang="en-US" sz="1400">
                        <a:solidFill>
                          <a:srgbClr val="696867"/>
                        </a:solidFill>
                        <a:effectLst/>
                        <a:latin typeface="Times New Roman" panose="02020603050405020304" pitchFamily="18" charset="0"/>
                        <a:ea typeface="Times New Roman" panose="02020603050405020304" pitchFamily="18" charset="0"/>
                      </a:endParaRPr>
                    </a:p>
                  </a:txBody>
                  <a:tcPr marL="53668" marR="536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b="1">
                          <a:solidFill>
                            <a:srgbClr val="000000"/>
                          </a:solidFill>
                          <a:effectLst/>
                          <a:latin typeface="Times New Roman" panose="02020603050405020304" pitchFamily="18" charset="0"/>
                          <a:ea typeface="Times New Roman" panose="02020603050405020304" pitchFamily="18" charset="0"/>
                        </a:rPr>
                        <a:t>Outcome</a:t>
                      </a:r>
                      <a:endParaRPr lang="en-US" sz="1400">
                        <a:solidFill>
                          <a:srgbClr val="696867"/>
                        </a:solidFill>
                        <a:effectLst/>
                        <a:latin typeface="Times New Roman" panose="02020603050405020304" pitchFamily="18" charset="0"/>
                        <a:ea typeface="Times New Roman" panose="02020603050405020304" pitchFamily="18" charset="0"/>
                      </a:endParaRPr>
                    </a:p>
                  </a:txBody>
                  <a:tcPr marL="53668" marR="536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b="1" spc="-20">
                          <a:solidFill>
                            <a:srgbClr val="000000"/>
                          </a:solidFill>
                          <a:effectLst/>
                          <a:latin typeface="Times New Roman" panose="02020603050405020304" pitchFamily="18" charset="0"/>
                          <a:ea typeface="Calibri" panose="020F0502020204030204" pitchFamily="34" charset="0"/>
                        </a:rPr>
                        <a:t>Course and Semester of  Issue</a:t>
                      </a:r>
                      <a:endParaRPr lang="en-US" sz="1400">
                        <a:solidFill>
                          <a:srgbClr val="696867"/>
                        </a:solidFill>
                        <a:effectLst/>
                        <a:latin typeface="Times New Roman" panose="02020603050405020304" pitchFamily="18" charset="0"/>
                        <a:ea typeface="Times New Roman" panose="02020603050405020304" pitchFamily="18" charset="0"/>
                      </a:endParaRPr>
                    </a:p>
                  </a:txBody>
                  <a:tcPr marL="53668" marR="536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b="1" spc="-20">
                          <a:solidFill>
                            <a:srgbClr val="000000"/>
                          </a:solidFill>
                          <a:effectLst/>
                          <a:latin typeface="Times New Roman" panose="02020603050405020304" pitchFamily="18" charset="0"/>
                          <a:ea typeface="Calibri" panose="020F0502020204030204" pitchFamily="34" charset="0"/>
                        </a:rPr>
                        <a:t>Course and Semester of  Improvement</a:t>
                      </a:r>
                      <a:endParaRPr lang="en-US" sz="1400">
                        <a:solidFill>
                          <a:srgbClr val="696867"/>
                        </a:solidFill>
                        <a:effectLst/>
                        <a:latin typeface="Times New Roman" panose="02020603050405020304" pitchFamily="18" charset="0"/>
                        <a:ea typeface="Times New Roman" panose="02020603050405020304" pitchFamily="18" charset="0"/>
                      </a:endParaRPr>
                    </a:p>
                  </a:txBody>
                  <a:tcPr marL="53668" marR="536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b="1">
                          <a:solidFill>
                            <a:srgbClr val="000000"/>
                          </a:solidFill>
                          <a:effectLst/>
                          <a:latin typeface="Times New Roman" panose="02020603050405020304" pitchFamily="18" charset="0"/>
                          <a:ea typeface="Times New Roman" panose="02020603050405020304" pitchFamily="18" charset="0"/>
                        </a:rPr>
                        <a:t>Improvements Made</a:t>
                      </a:r>
                      <a:endParaRPr lang="en-US" sz="1400">
                        <a:solidFill>
                          <a:srgbClr val="696867"/>
                        </a:solidFill>
                        <a:effectLst/>
                        <a:latin typeface="Times New Roman" panose="02020603050405020304" pitchFamily="18" charset="0"/>
                        <a:ea typeface="Times New Roman" panose="02020603050405020304" pitchFamily="18" charset="0"/>
                      </a:endParaRPr>
                    </a:p>
                  </a:txBody>
                  <a:tcPr marL="53668" marR="536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75865625"/>
                  </a:ext>
                </a:extLst>
              </a:tr>
              <a:tr h="163984">
                <a:tc>
                  <a:txBody>
                    <a:bodyPr/>
                    <a:lstStyle/>
                    <a:p>
                      <a:pPr marL="0" marR="0" algn="ctr">
                        <a:spcBef>
                          <a:spcPts val="0"/>
                        </a:spcBef>
                        <a:spcAft>
                          <a:spcPts val="0"/>
                        </a:spcAft>
                      </a:pPr>
                      <a:r>
                        <a:rPr lang="en-US" sz="1400" b="1">
                          <a:solidFill>
                            <a:srgbClr val="000000"/>
                          </a:solidFill>
                          <a:effectLst/>
                          <a:latin typeface="Times New Roman" panose="02020603050405020304" pitchFamily="18" charset="0"/>
                          <a:ea typeface="Times New Roman" panose="02020603050405020304" pitchFamily="18" charset="0"/>
                        </a:rPr>
                        <a:t> </a:t>
                      </a:r>
                      <a:endParaRPr lang="en-US" sz="1400">
                        <a:solidFill>
                          <a:srgbClr val="696867"/>
                        </a:solidFill>
                        <a:effectLst/>
                        <a:latin typeface="Times New Roman" panose="02020603050405020304" pitchFamily="18" charset="0"/>
                        <a:ea typeface="Times New Roman" panose="02020603050405020304" pitchFamily="18" charset="0"/>
                      </a:endParaRPr>
                    </a:p>
                  </a:txBody>
                  <a:tcPr marL="53668" marR="536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lgn="ctr">
                        <a:spcBef>
                          <a:spcPts val="0"/>
                        </a:spcBef>
                        <a:spcAft>
                          <a:spcPts val="0"/>
                        </a:spcAft>
                      </a:pPr>
                      <a:r>
                        <a:rPr lang="en-US" sz="1400">
                          <a:solidFill>
                            <a:srgbClr val="000000"/>
                          </a:solidFill>
                          <a:effectLst/>
                          <a:latin typeface="Times New Roman" panose="02020603050405020304" pitchFamily="18" charset="0"/>
                          <a:ea typeface="Times New Roman" panose="02020603050405020304" pitchFamily="18" charset="0"/>
                        </a:rPr>
                        <a:t> </a:t>
                      </a:r>
                      <a:endParaRPr lang="en-US" sz="1400">
                        <a:solidFill>
                          <a:srgbClr val="696867"/>
                        </a:solidFill>
                        <a:effectLst/>
                        <a:latin typeface="Times New Roman" panose="02020603050405020304" pitchFamily="18" charset="0"/>
                        <a:ea typeface="Times New Roman" panose="02020603050405020304" pitchFamily="18" charset="0"/>
                      </a:endParaRPr>
                    </a:p>
                  </a:txBody>
                  <a:tcPr marL="53668" marR="536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lgn="ctr">
                        <a:spcBef>
                          <a:spcPts val="0"/>
                        </a:spcBef>
                        <a:spcAft>
                          <a:spcPts val="0"/>
                        </a:spcAft>
                      </a:pPr>
                      <a:r>
                        <a:rPr lang="en-US" sz="1400" b="1" spc="-20">
                          <a:solidFill>
                            <a:srgbClr val="000000"/>
                          </a:solidFill>
                          <a:effectLst/>
                          <a:latin typeface="Times New Roman" panose="02020603050405020304" pitchFamily="18" charset="0"/>
                          <a:ea typeface="Calibri" panose="020F0502020204030204" pitchFamily="34" charset="0"/>
                        </a:rPr>
                        <a:t> </a:t>
                      </a:r>
                      <a:endParaRPr lang="en-US" sz="1400">
                        <a:solidFill>
                          <a:srgbClr val="696867"/>
                        </a:solidFill>
                        <a:effectLst/>
                        <a:latin typeface="Times New Roman" panose="02020603050405020304" pitchFamily="18" charset="0"/>
                        <a:ea typeface="Times New Roman" panose="02020603050405020304" pitchFamily="18" charset="0"/>
                      </a:endParaRPr>
                    </a:p>
                  </a:txBody>
                  <a:tcPr marL="53668" marR="536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lgn="ctr">
                        <a:spcBef>
                          <a:spcPts val="0"/>
                        </a:spcBef>
                        <a:spcAft>
                          <a:spcPts val="0"/>
                        </a:spcAft>
                      </a:pPr>
                      <a:r>
                        <a:rPr lang="en-US" sz="1400" b="1" spc="-20">
                          <a:solidFill>
                            <a:srgbClr val="000000"/>
                          </a:solidFill>
                          <a:effectLst/>
                          <a:latin typeface="Times New Roman" panose="02020603050405020304" pitchFamily="18" charset="0"/>
                          <a:ea typeface="Calibri" panose="020F0502020204030204" pitchFamily="34" charset="0"/>
                        </a:rPr>
                        <a:t> </a:t>
                      </a:r>
                      <a:endParaRPr lang="en-US" sz="1400">
                        <a:solidFill>
                          <a:srgbClr val="696867"/>
                        </a:solidFill>
                        <a:effectLst/>
                        <a:latin typeface="Times New Roman" panose="02020603050405020304" pitchFamily="18" charset="0"/>
                        <a:ea typeface="Times New Roman" panose="02020603050405020304" pitchFamily="18" charset="0"/>
                      </a:endParaRPr>
                    </a:p>
                  </a:txBody>
                  <a:tcPr marL="53668" marR="536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lgn="ctr">
                        <a:spcBef>
                          <a:spcPts val="0"/>
                        </a:spcBef>
                        <a:spcAft>
                          <a:spcPts val="0"/>
                        </a:spcAft>
                      </a:pPr>
                      <a:r>
                        <a:rPr lang="en-US" sz="1400">
                          <a:solidFill>
                            <a:srgbClr val="000000"/>
                          </a:solidFill>
                          <a:effectLst/>
                          <a:latin typeface="Times New Roman" panose="02020603050405020304" pitchFamily="18" charset="0"/>
                          <a:ea typeface="Times New Roman" panose="02020603050405020304" pitchFamily="18" charset="0"/>
                        </a:rPr>
                        <a:t> </a:t>
                      </a:r>
                      <a:endParaRPr lang="en-US" sz="1400">
                        <a:solidFill>
                          <a:srgbClr val="696867"/>
                        </a:solidFill>
                        <a:effectLst/>
                        <a:latin typeface="Times New Roman" panose="02020603050405020304" pitchFamily="18" charset="0"/>
                        <a:ea typeface="Times New Roman" panose="02020603050405020304" pitchFamily="18" charset="0"/>
                      </a:endParaRPr>
                    </a:p>
                  </a:txBody>
                  <a:tcPr marL="53668" marR="536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534511911"/>
                  </a:ext>
                </a:extLst>
              </a:tr>
              <a:tr h="524749">
                <a:tc rowSpan="2">
                  <a:txBody>
                    <a:bodyPr/>
                    <a:lstStyle/>
                    <a:p>
                      <a:pPr marL="0" marR="0" algn="ctr">
                        <a:spcBef>
                          <a:spcPts val="0"/>
                        </a:spcBef>
                        <a:spcAft>
                          <a:spcPts val="0"/>
                        </a:spcAft>
                      </a:pPr>
                      <a:r>
                        <a:rPr lang="en-US" sz="1400" dirty="0">
                          <a:solidFill>
                            <a:srgbClr val="000000"/>
                          </a:solidFill>
                          <a:effectLst/>
                          <a:latin typeface="Times New Roman" panose="02020603050405020304" pitchFamily="18" charset="0"/>
                          <a:ea typeface="Calibri" panose="020F0502020204030204" pitchFamily="34" charset="0"/>
                        </a:rPr>
                        <a:t>1</a:t>
                      </a:r>
                      <a:endParaRPr lang="en-US" sz="1400" dirty="0">
                        <a:solidFill>
                          <a:srgbClr val="696867"/>
                        </a:solidFill>
                        <a:effectLst/>
                        <a:latin typeface="Times New Roman" panose="02020603050405020304" pitchFamily="18" charset="0"/>
                        <a:ea typeface="Times New Roman" panose="02020603050405020304" pitchFamily="18" charset="0"/>
                      </a:endParaRPr>
                    </a:p>
                  </a:txBody>
                  <a:tcPr marL="53668" marR="536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marL="0" marR="0" algn="ctr">
                        <a:spcBef>
                          <a:spcPts val="0"/>
                        </a:spcBef>
                        <a:spcAft>
                          <a:spcPts val="0"/>
                        </a:spcAft>
                      </a:pPr>
                      <a:r>
                        <a:rPr lang="en-US" sz="1400">
                          <a:solidFill>
                            <a:srgbClr val="000000"/>
                          </a:solidFill>
                          <a:effectLst/>
                          <a:latin typeface="Times New Roman" panose="02020603050405020304" pitchFamily="18" charset="0"/>
                          <a:ea typeface="Calibri" panose="020F0502020204030204" pitchFamily="34" charset="0"/>
                        </a:rPr>
                        <a:t>6</a:t>
                      </a:r>
                      <a:endParaRPr lang="en-US" sz="1400">
                        <a:solidFill>
                          <a:srgbClr val="696867"/>
                        </a:solidFill>
                        <a:effectLst/>
                        <a:latin typeface="Times New Roman" panose="02020603050405020304" pitchFamily="18" charset="0"/>
                        <a:ea typeface="Times New Roman" panose="02020603050405020304" pitchFamily="18" charset="0"/>
                      </a:endParaRPr>
                    </a:p>
                  </a:txBody>
                  <a:tcPr marL="53668" marR="536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spc="-20">
                          <a:solidFill>
                            <a:srgbClr val="000000"/>
                          </a:solidFill>
                          <a:effectLst/>
                          <a:latin typeface="Times New Roman" panose="02020603050405020304" pitchFamily="18" charset="0"/>
                          <a:ea typeface="Calibri" panose="020F0502020204030204" pitchFamily="34" charset="0"/>
                        </a:rPr>
                        <a:t>ELEG 3043</a:t>
                      </a:r>
                      <a:endParaRPr lang="en-US" sz="1400">
                        <a:solidFill>
                          <a:srgbClr val="696867"/>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400" spc="-20">
                          <a:solidFill>
                            <a:srgbClr val="000000"/>
                          </a:solidFill>
                          <a:effectLst/>
                          <a:latin typeface="Times New Roman" panose="02020603050405020304" pitchFamily="18" charset="0"/>
                          <a:ea typeface="Calibri" panose="020F0502020204030204" pitchFamily="34" charset="0"/>
                        </a:rPr>
                        <a:t>Electronics I </a:t>
                      </a:r>
                      <a:endParaRPr lang="en-US" sz="1400">
                        <a:solidFill>
                          <a:srgbClr val="696867"/>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400" spc="-20">
                          <a:solidFill>
                            <a:srgbClr val="000000"/>
                          </a:solidFill>
                          <a:effectLst/>
                          <a:latin typeface="Times New Roman" panose="02020603050405020304" pitchFamily="18" charset="0"/>
                          <a:ea typeface="Calibri" panose="020F0502020204030204" pitchFamily="34" charset="0"/>
                        </a:rPr>
                        <a:t>Spring 2019  </a:t>
                      </a:r>
                      <a:endParaRPr lang="en-US" sz="1400">
                        <a:solidFill>
                          <a:srgbClr val="696867"/>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400" spc="-20">
                          <a:solidFill>
                            <a:srgbClr val="000000"/>
                          </a:solidFill>
                          <a:effectLst/>
                          <a:latin typeface="Times New Roman" panose="02020603050405020304" pitchFamily="18" charset="0"/>
                          <a:ea typeface="Calibri" panose="020F0502020204030204" pitchFamily="34" charset="0"/>
                        </a:rPr>
                        <a:t>Class Average</a:t>
                      </a:r>
                      <a:endParaRPr lang="en-US" sz="1400">
                        <a:solidFill>
                          <a:srgbClr val="696867"/>
                        </a:solidFill>
                        <a:effectLst/>
                        <a:latin typeface="Times New Roman" panose="02020603050405020304" pitchFamily="18" charset="0"/>
                        <a:ea typeface="Times New Roman" panose="02020603050405020304" pitchFamily="18" charset="0"/>
                      </a:endParaRPr>
                    </a:p>
                  </a:txBody>
                  <a:tcPr marL="53668" marR="536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spc="-20">
                          <a:solidFill>
                            <a:srgbClr val="000000"/>
                          </a:solidFill>
                          <a:effectLst/>
                          <a:latin typeface="Times New Roman" panose="02020603050405020304" pitchFamily="18" charset="0"/>
                          <a:ea typeface="Calibri" panose="020F0502020204030204" pitchFamily="34" charset="0"/>
                        </a:rPr>
                        <a:t>ELEG 3043</a:t>
                      </a:r>
                      <a:endParaRPr lang="en-US" sz="1400">
                        <a:solidFill>
                          <a:srgbClr val="696867"/>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400" spc="-20">
                          <a:solidFill>
                            <a:srgbClr val="000000"/>
                          </a:solidFill>
                          <a:effectLst/>
                          <a:latin typeface="Times New Roman" panose="02020603050405020304" pitchFamily="18" charset="0"/>
                          <a:ea typeface="Calibri" panose="020F0502020204030204" pitchFamily="34" charset="0"/>
                        </a:rPr>
                        <a:t>Electronics I </a:t>
                      </a:r>
                      <a:endParaRPr lang="en-US" sz="1400">
                        <a:solidFill>
                          <a:srgbClr val="696867"/>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400" spc="-20">
                          <a:solidFill>
                            <a:srgbClr val="000000"/>
                          </a:solidFill>
                          <a:effectLst/>
                          <a:latin typeface="Times New Roman" panose="02020603050405020304" pitchFamily="18" charset="0"/>
                          <a:ea typeface="Calibri" panose="020F0502020204030204" pitchFamily="34" charset="0"/>
                        </a:rPr>
                        <a:t>Spring 2020 </a:t>
                      </a:r>
                      <a:endParaRPr lang="en-US" sz="1400">
                        <a:solidFill>
                          <a:srgbClr val="696867"/>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400">
                          <a:solidFill>
                            <a:srgbClr val="000000"/>
                          </a:solidFill>
                          <a:effectLst/>
                          <a:latin typeface="Times New Roman" panose="02020603050405020304" pitchFamily="18" charset="0"/>
                          <a:ea typeface="Times New Roman" panose="02020603050405020304" pitchFamily="18" charset="0"/>
                        </a:rPr>
                        <a:t>Class Average</a:t>
                      </a:r>
                      <a:endParaRPr lang="en-US" sz="1400">
                        <a:solidFill>
                          <a:srgbClr val="696867"/>
                        </a:solidFill>
                        <a:effectLst/>
                        <a:latin typeface="Times New Roman" panose="02020603050405020304" pitchFamily="18" charset="0"/>
                        <a:ea typeface="Times New Roman" panose="02020603050405020304" pitchFamily="18" charset="0"/>
                      </a:endParaRPr>
                    </a:p>
                  </a:txBody>
                  <a:tcPr marL="53668" marR="536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a:solidFill>
                            <a:srgbClr val="000000"/>
                          </a:solidFill>
                          <a:effectLst/>
                          <a:latin typeface="Times New Roman" panose="02020603050405020304" pitchFamily="18" charset="0"/>
                          <a:ea typeface="Times New Roman" panose="02020603050405020304" pitchFamily="18" charset="0"/>
                        </a:rPr>
                        <a:t>Improvements made</a:t>
                      </a:r>
                      <a:endParaRPr lang="en-US" sz="1400">
                        <a:solidFill>
                          <a:srgbClr val="696867"/>
                        </a:solidFill>
                        <a:effectLst/>
                        <a:latin typeface="Times New Roman" panose="02020603050405020304" pitchFamily="18" charset="0"/>
                        <a:ea typeface="Times New Roman" panose="02020603050405020304" pitchFamily="18" charset="0"/>
                      </a:endParaRPr>
                    </a:p>
                  </a:txBody>
                  <a:tcPr marL="53668" marR="536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70338324"/>
                  </a:ext>
                </a:extLst>
              </a:tr>
              <a:tr h="1574248">
                <a:tc vMerge="1">
                  <a:txBody>
                    <a:bodyPr/>
                    <a:lstStyle/>
                    <a:p>
                      <a:endParaRPr lang="en-US"/>
                    </a:p>
                  </a:txBody>
                  <a:tcPr/>
                </a:tc>
                <a:tc vMerge="1">
                  <a:txBody>
                    <a:bodyPr/>
                    <a:lstStyle/>
                    <a:p>
                      <a:endParaRPr lang="en-US"/>
                    </a:p>
                  </a:txBody>
                  <a:tcPr/>
                </a:tc>
                <a:tc>
                  <a:txBody>
                    <a:bodyPr/>
                    <a:lstStyle/>
                    <a:p>
                      <a:pPr marL="0" marR="0" algn="ctr">
                        <a:spcBef>
                          <a:spcPts val="0"/>
                        </a:spcBef>
                        <a:spcAft>
                          <a:spcPts val="0"/>
                        </a:spcAft>
                      </a:pPr>
                      <a:r>
                        <a:rPr lang="en-US" sz="1400" spc="-35" dirty="0">
                          <a:solidFill>
                            <a:srgbClr val="000000"/>
                          </a:solidFill>
                          <a:effectLst/>
                          <a:latin typeface="Times New Roman" panose="02020603050405020304" pitchFamily="18" charset="0"/>
                          <a:ea typeface="Calibri" panose="020F0502020204030204" pitchFamily="34" charset="0"/>
                        </a:rPr>
                        <a:t>79</a:t>
                      </a:r>
                      <a:endParaRPr lang="en-US" sz="1400" dirty="0">
                        <a:solidFill>
                          <a:srgbClr val="696867"/>
                        </a:solidFill>
                        <a:effectLst/>
                        <a:latin typeface="Times New Roman" panose="02020603050405020304" pitchFamily="18" charset="0"/>
                        <a:ea typeface="Times New Roman" panose="02020603050405020304" pitchFamily="18" charset="0"/>
                      </a:endParaRPr>
                    </a:p>
                  </a:txBody>
                  <a:tcPr marL="53668" marR="536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spc="-35">
                          <a:solidFill>
                            <a:srgbClr val="000000"/>
                          </a:solidFill>
                          <a:effectLst/>
                          <a:latin typeface="Times New Roman" panose="02020603050405020304" pitchFamily="18" charset="0"/>
                          <a:ea typeface="Calibri" panose="020F0502020204030204" pitchFamily="34" charset="0"/>
                        </a:rPr>
                        <a:t>80</a:t>
                      </a:r>
                      <a:endParaRPr lang="en-US" sz="1400">
                        <a:solidFill>
                          <a:srgbClr val="696867"/>
                        </a:solidFill>
                        <a:effectLst/>
                        <a:latin typeface="Times New Roman" panose="02020603050405020304" pitchFamily="18" charset="0"/>
                        <a:ea typeface="Times New Roman" panose="02020603050405020304" pitchFamily="18" charset="0"/>
                      </a:endParaRPr>
                    </a:p>
                  </a:txBody>
                  <a:tcPr marL="53668" marR="536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spc="20">
                          <a:solidFill>
                            <a:srgbClr val="000000"/>
                          </a:solidFill>
                          <a:effectLst/>
                          <a:latin typeface="Times New Roman" panose="02020603050405020304" pitchFamily="18" charset="0"/>
                          <a:ea typeface="Calibri" panose="020F0502020204030204" pitchFamily="34" charset="0"/>
                        </a:rPr>
                        <a:t>Required all students to write reports describing in detail the experimental setup and how the experiments were conducted.  In addition, required the students to write project report with a format that address all aspects of Student Outcome 6.  </a:t>
                      </a:r>
                      <a:endParaRPr lang="en-US" sz="1400">
                        <a:solidFill>
                          <a:srgbClr val="696867"/>
                        </a:solidFill>
                        <a:effectLst/>
                        <a:latin typeface="Times New Roman" panose="02020603050405020304" pitchFamily="18" charset="0"/>
                        <a:ea typeface="Times New Roman" panose="02020603050405020304" pitchFamily="18" charset="0"/>
                      </a:endParaRPr>
                    </a:p>
                  </a:txBody>
                  <a:tcPr marL="53668" marR="536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65554906"/>
                  </a:ext>
                </a:extLst>
              </a:tr>
              <a:tr h="163984">
                <a:tc>
                  <a:txBody>
                    <a:bodyPr/>
                    <a:lstStyle/>
                    <a:p>
                      <a:pPr marL="0" marR="0" algn="ctr">
                        <a:spcBef>
                          <a:spcPts val="0"/>
                        </a:spcBef>
                        <a:spcAft>
                          <a:spcPts val="0"/>
                        </a:spcAft>
                      </a:pPr>
                      <a:r>
                        <a:rPr lang="en-US" sz="1400">
                          <a:solidFill>
                            <a:srgbClr val="000000"/>
                          </a:solidFill>
                          <a:effectLst/>
                          <a:latin typeface="Times New Roman" panose="02020603050405020304" pitchFamily="18" charset="0"/>
                          <a:ea typeface="Times New Roman" panose="02020603050405020304" pitchFamily="18" charset="0"/>
                        </a:rPr>
                        <a:t> </a:t>
                      </a:r>
                      <a:endParaRPr lang="en-US" sz="1400">
                        <a:solidFill>
                          <a:srgbClr val="696867"/>
                        </a:solidFill>
                        <a:effectLst/>
                        <a:latin typeface="Times New Roman" panose="02020603050405020304" pitchFamily="18" charset="0"/>
                        <a:ea typeface="Times New Roman" panose="02020603050405020304" pitchFamily="18" charset="0"/>
                      </a:endParaRPr>
                    </a:p>
                  </a:txBody>
                  <a:tcPr marL="53668" marR="536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spcBef>
                          <a:spcPts val="0"/>
                        </a:spcBef>
                        <a:spcAft>
                          <a:spcPts val="0"/>
                        </a:spcAft>
                      </a:pPr>
                      <a:r>
                        <a:rPr lang="en-US" sz="1400">
                          <a:solidFill>
                            <a:srgbClr val="000000"/>
                          </a:solidFill>
                          <a:effectLst/>
                          <a:latin typeface="Times New Roman" panose="02020603050405020304" pitchFamily="18" charset="0"/>
                          <a:ea typeface="Times New Roman" panose="02020603050405020304" pitchFamily="18" charset="0"/>
                        </a:rPr>
                        <a:t> </a:t>
                      </a:r>
                      <a:endParaRPr lang="en-US" sz="1400">
                        <a:solidFill>
                          <a:srgbClr val="696867"/>
                        </a:solidFill>
                        <a:effectLst/>
                        <a:latin typeface="Times New Roman" panose="02020603050405020304" pitchFamily="18" charset="0"/>
                        <a:ea typeface="Times New Roman" panose="02020603050405020304" pitchFamily="18" charset="0"/>
                      </a:endParaRPr>
                    </a:p>
                  </a:txBody>
                  <a:tcPr marL="53668" marR="536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spcBef>
                          <a:spcPts val="0"/>
                        </a:spcBef>
                        <a:spcAft>
                          <a:spcPts val="0"/>
                        </a:spcAft>
                      </a:pPr>
                      <a:r>
                        <a:rPr lang="en-US" sz="1400">
                          <a:solidFill>
                            <a:srgbClr val="000000"/>
                          </a:solidFill>
                          <a:effectLst/>
                          <a:latin typeface="Times New Roman" panose="02020603050405020304" pitchFamily="18" charset="0"/>
                          <a:ea typeface="Times New Roman" panose="02020603050405020304" pitchFamily="18" charset="0"/>
                        </a:rPr>
                        <a:t> </a:t>
                      </a:r>
                      <a:endParaRPr lang="en-US" sz="1400">
                        <a:solidFill>
                          <a:srgbClr val="696867"/>
                        </a:solidFill>
                        <a:effectLst/>
                        <a:latin typeface="Times New Roman" panose="02020603050405020304" pitchFamily="18" charset="0"/>
                        <a:ea typeface="Times New Roman" panose="02020603050405020304" pitchFamily="18" charset="0"/>
                      </a:endParaRPr>
                    </a:p>
                  </a:txBody>
                  <a:tcPr marL="53668" marR="536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spcBef>
                          <a:spcPts val="0"/>
                        </a:spcBef>
                        <a:spcAft>
                          <a:spcPts val="0"/>
                        </a:spcAft>
                      </a:pPr>
                      <a:r>
                        <a:rPr lang="en-US" sz="1400">
                          <a:solidFill>
                            <a:srgbClr val="000000"/>
                          </a:solidFill>
                          <a:effectLst/>
                          <a:latin typeface="Times New Roman" panose="02020603050405020304" pitchFamily="18" charset="0"/>
                          <a:ea typeface="Times New Roman" panose="02020603050405020304" pitchFamily="18" charset="0"/>
                        </a:rPr>
                        <a:t> </a:t>
                      </a:r>
                      <a:endParaRPr lang="en-US" sz="1400">
                        <a:solidFill>
                          <a:srgbClr val="696867"/>
                        </a:solidFill>
                        <a:effectLst/>
                        <a:latin typeface="Times New Roman" panose="02020603050405020304" pitchFamily="18" charset="0"/>
                        <a:ea typeface="Times New Roman" panose="02020603050405020304" pitchFamily="18" charset="0"/>
                      </a:endParaRPr>
                    </a:p>
                  </a:txBody>
                  <a:tcPr marL="53668" marR="536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spcBef>
                          <a:spcPts val="0"/>
                        </a:spcBef>
                        <a:spcAft>
                          <a:spcPts val="0"/>
                        </a:spcAft>
                      </a:pPr>
                      <a:r>
                        <a:rPr lang="en-US" sz="1400">
                          <a:solidFill>
                            <a:srgbClr val="000000"/>
                          </a:solidFill>
                          <a:effectLst/>
                          <a:latin typeface="Times New Roman" panose="02020603050405020304" pitchFamily="18" charset="0"/>
                          <a:ea typeface="Times New Roman" panose="02020603050405020304" pitchFamily="18" charset="0"/>
                        </a:rPr>
                        <a:t> </a:t>
                      </a:r>
                      <a:endParaRPr lang="en-US" sz="1400">
                        <a:solidFill>
                          <a:srgbClr val="696867"/>
                        </a:solidFill>
                        <a:effectLst/>
                        <a:latin typeface="Times New Roman" panose="02020603050405020304" pitchFamily="18" charset="0"/>
                        <a:ea typeface="Times New Roman" panose="02020603050405020304" pitchFamily="18" charset="0"/>
                      </a:endParaRPr>
                    </a:p>
                  </a:txBody>
                  <a:tcPr marL="53668" marR="536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2127832243"/>
                  </a:ext>
                </a:extLst>
              </a:tr>
              <a:tr h="655937">
                <a:tc rowSpan="2">
                  <a:txBody>
                    <a:bodyPr/>
                    <a:lstStyle/>
                    <a:p>
                      <a:pPr marL="0" marR="0" algn="ctr">
                        <a:spcBef>
                          <a:spcPts val="0"/>
                        </a:spcBef>
                        <a:spcAft>
                          <a:spcPts val="0"/>
                        </a:spcAft>
                      </a:pPr>
                      <a:r>
                        <a:rPr lang="en-US" sz="1400">
                          <a:solidFill>
                            <a:srgbClr val="000000"/>
                          </a:solidFill>
                          <a:effectLst/>
                          <a:latin typeface="Times New Roman" panose="02020603050405020304" pitchFamily="18" charset="0"/>
                          <a:ea typeface="Calibri" panose="020F0502020204030204" pitchFamily="34" charset="0"/>
                        </a:rPr>
                        <a:t>2</a:t>
                      </a:r>
                      <a:endParaRPr lang="en-US" sz="1400">
                        <a:solidFill>
                          <a:srgbClr val="696867"/>
                        </a:solidFill>
                        <a:effectLst/>
                        <a:latin typeface="Times New Roman" panose="02020603050405020304" pitchFamily="18" charset="0"/>
                        <a:ea typeface="Times New Roman" panose="02020603050405020304" pitchFamily="18" charset="0"/>
                      </a:endParaRPr>
                    </a:p>
                  </a:txBody>
                  <a:tcPr marL="53668" marR="536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marL="0" marR="0" algn="ctr">
                        <a:spcBef>
                          <a:spcPts val="0"/>
                        </a:spcBef>
                        <a:spcAft>
                          <a:spcPts val="0"/>
                        </a:spcAft>
                      </a:pPr>
                      <a:r>
                        <a:rPr lang="en-US" sz="1400">
                          <a:solidFill>
                            <a:srgbClr val="000000"/>
                          </a:solidFill>
                          <a:effectLst/>
                          <a:latin typeface="Times New Roman" panose="02020603050405020304" pitchFamily="18" charset="0"/>
                          <a:ea typeface="Calibri" panose="020F0502020204030204" pitchFamily="34" charset="0"/>
                        </a:rPr>
                        <a:t>1</a:t>
                      </a:r>
                      <a:endParaRPr lang="en-US" sz="1400">
                        <a:solidFill>
                          <a:srgbClr val="696867"/>
                        </a:solidFill>
                        <a:effectLst/>
                        <a:latin typeface="Times New Roman" panose="02020603050405020304" pitchFamily="18" charset="0"/>
                        <a:ea typeface="Times New Roman" panose="02020603050405020304" pitchFamily="18" charset="0"/>
                      </a:endParaRPr>
                    </a:p>
                  </a:txBody>
                  <a:tcPr marL="53668" marR="536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spc="-20">
                          <a:solidFill>
                            <a:srgbClr val="000000"/>
                          </a:solidFill>
                          <a:effectLst/>
                          <a:latin typeface="Times New Roman" panose="02020603050405020304" pitchFamily="18" charset="0"/>
                          <a:ea typeface="Calibri" panose="020F0502020204030204" pitchFamily="34" charset="0"/>
                        </a:rPr>
                        <a:t>ELEG 3073</a:t>
                      </a:r>
                      <a:endParaRPr lang="en-US" sz="1400">
                        <a:solidFill>
                          <a:srgbClr val="696867"/>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400" spc="-20">
                          <a:solidFill>
                            <a:srgbClr val="000000"/>
                          </a:solidFill>
                          <a:effectLst/>
                          <a:latin typeface="Times New Roman" panose="02020603050405020304" pitchFamily="18" charset="0"/>
                          <a:ea typeface="Calibri" panose="020F0502020204030204" pitchFamily="34" charset="0"/>
                        </a:rPr>
                        <a:t>Microprocessor Systems </a:t>
                      </a:r>
                      <a:endParaRPr lang="en-US" sz="1400">
                        <a:solidFill>
                          <a:srgbClr val="696867"/>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400" spc="-20">
                          <a:solidFill>
                            <a:srgbClr val="000000"/>
                          </a:solidFill>
                          <a:effectLst/>
                          <a:latin typeface="Times New Roman" panose="02020603050405020304" pitchFamily="18" charset="0"/>
                          <a:ea typeface="Calibri" panose="020F0502020204030204" pitchFamily="34" charset="0"/>
                        </a:rPr>
                        <a:t>Spring 2019 </a:t>
                      </a:r>
                      <a:endParaRPr lang="en-US" sz="1400">
                        <a:solidFill>
                          <a:srgbClr val="696867"/>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400" spc="-20">
                          <a:solidFill>
                            <a:srgbClr val="000000"/>
                          </a:solidFill>
                          <a:effectLst/>
                          <a:latin typeface="Times New Roman" panose="02020603050405020304" pitchFamily="18" charset="0"/>
                          <a:ea typeface="Calibri" panose="020F0502020204030204" pitchFamily="34" charset="0"/>
                        </a:rPr>
                        <a:t>Class Average</a:t>
                      </a:r>
                      <a:endParaRPr lang="en-US" sz="1400">
                        <a:solidFill>
                          <a:srgbClr val="696867"/>
                        </a:solidFill>
                        <a:effectLst/>
                        <a:latin typeface="Times New Roman" panose="02020603050405020304" pitchFamily="18" charset="0"/>
                        <a:ea typeface="Times New Roman" panose="02020603050405020304" pitchFamily="18" charset="0"/>
                      </a:endParaRPr>
                    </a:p>
                  </a:txBody>
                  <a:tcPr marL="53668" marR="536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spc="-20">
                          <a:solidFill>
                            <a:srgbClr val="000000"/>
                          </a:solidFill>
                          <a:effectLst/>
                          <a:latin typeface="Times New Roman" panose="02020603050405020304" pitchFamily="18" charset="0"/>
                          <a:ea typeface="Calibri" panose="020F0502020204030204" pitchFamily="34" charset="0"/>
                        </a:rPr>
                        <a:t>ELEG 3073</a:t>
                      </a:r>
                      <a:endParaRPr lang="en-US" sz="1400">
                        <a:solidFill>
                          <a:srgbClr val="696867"/>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400" spc="-20">
                          <a:solidFill>
                            <a:srgbClr val="000000"/>
                          </a:solidFill>
                          <a:effectLst/>
                          <a:latin typeface="Times New Roman" panose="02020603050405020304" pitchFamily="18" charset="0"/>
                          <a:ea typeface="Calibri" panose="020F0502020204030204" pitchFamily="34" charset="0"/>
                        </a:rPr>
                        <a:t>Microprocessor Systems </a:t>
                      </a:r>
                      <a:endParaRPr lang="en-US" sz="1400">
                        <a:solidFill>
                          <a:srgbClr val="696867"/>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400" spc="-20">
                          <a:solidFill>
                            <a:srgbClr val="000000"/>
                          </a:solidFill>
                          <a:effectLst/>
                          <a:latin typeface="Times New Roman" panose="02020603050405020304" pitchFamily="18" charset="0"/>
                          <a:ea typeface="Calibri" panose="020F0502020204030204" pitchFamily="34" charset="0"/>
                        </a:rPr>
                        <a:t>Spring 2020 </a:t>
                      </a:r>
                      <a:endParaRPr lang="en-US" sz="1400">
                        <a:solidFill>
                          <a:srgbClr val="696867"/>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400" spc="-20">
                          <a:solidFill>
                            <a:srgbClr val="000000"/>
                          </a:solidFill>
                          <a:effectLst/>
                          <a:latin typeface="Times New Roman" panose="02020603050405020304" pitchFamily="18" charset="0"/>
                          <a:ea typeface="Calibri" panose="020F0502020204030204" pitchFamily="34" charset="0"/>
                        </a:rPr>
                        <a:t>Class Average</a:t>
                      </a:r>
                      <a:endParaRPr lang="en-US" sz="1400">
                        <a:solidFill>
                          <a:srgbClr val="696867"/>
                        </a:solidFill>
                        <a:effectLst/>
                        <a:latin typeface="Times New Roman" panose="02020603050405020304" pitchFamily="18" charset="0"/>
                        <a:ea typeface="Times New Roman" panose="02020603050405020304" pitchFamily="18" charset="0"/>
                      </a:endParaRPr>
                    </a:p>
                  </a:txBody>
                  <a:tcPr marL="53668" marR="536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a:solidFill>
                            <a:srgbClr val="000000"/>
                          </a:solidFill>
                          <a:effectLst/>
                          <a:latin typeface="Times New Roman" panose="02020603050405020304" pitchFamily="18" charset="0"/>
                          <a:ea typeface="Times New Roman" panose="02020603050405020304" pitchFamily="18" charset="0"/>
                        </a:rPr>
                        <a:t>Improvement Strategies</a:t>
                      </a:r>
                      <a:endParaRPr lang="en-US" sz="1400">
                        <a:solidFill>
                          <a:srgbClr val="696867"/>
                        </a:solidFill>
                        <a:effectLst/>
                        <a:latin typeface="Times New Roman" panose="02020603050405020304" pitchFamily="18" charset="0"/>
                        <a:ea typeface="Times New Roman" panose="02020603050405020304" pitchFamily="18" charset="0"/>
                      </a:endParaRPr>
                    </a:p>
                  </a:txBody>
                  <a:tcPr marL="53668" marR="536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55057219"/>
                  </a:ext>
                </a:extLst>
              </a:tr>
              <a:tr h="1049499">
                <a:tc vMerge="1">
                  <a:txBody>
                    <a:bodyPr/>
                    <a:lstStyle/>
                    <a:p>
                      <a:endParaRPr lang="en-US"/>
                    </a:p>
                  </a:txBody>
                  <a:tcPr/>
                </a:tc>
                <a:tc vMerge="1">
                  <a:txBody>
                    <a:bodyPr/>
                    <a:lstStyle/>
                    <a:p>
                      <a:endParaRPr lang="en-US"/>
                    </a:p>
                  </a:txBody>
                  <a:tcPr/>
                </a:tc>
                <a:tc>
                  <a:txBody>
                    <a:bodyPr/>
                    <a:lstStyle/>
                    <a:p>
                      <a:pPr marL="0" marR="0" algn="ctr">
                        <a:spcBef>
                          <a:spcPts val="0"/>
                        </a:spcBef>
                        <a:spcAft>
                          <a:spcPts val="0"/>
                        </a:spcAft>
                      </a:pPr>
                      <a:r>
                        <a:rPr lang="en-US" sz="1400" spc="-35">
                          <a:solidFill>
                            <a:srgbClr val="000000"/>
                          </a:solidFill>
                          <a:effectLst/>
                          <a:latin typeface="Times New Roman" panose="02020603050405020304" pitchFamily="18" charset="0"/>
                          <a:ea typeface="Calibri" panose="020F0502020204030204" pitchFamily="34" charset="0"/>
                        </a:rPr>
                        <a:t>77</a:t>
                      </a:r>
                      <a:endParaRPr lang="en-US" sz="1400">
                        <a:solidFill>
                          <a:srgbClr val="696867"/>
                        </a:solidFill>
                        <a:effectLst/>
                        <a:latin typeface="Times New Roman" panose="02020603050405020304" pitchFamily="18" charset="0"/>
                        <a:ea typeface="Times New Roman" panose="02020603050405020304" pitchFamily="18" charset="0"/>
                      </a:endParaRPr>
                    </a:p>
                  </a:txBody>
                  <a:tcPr marL="53668" marR="536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spc="-35">
                          <a:solidFill>
                            <a:srgbClr val="000000"/>
                          </a:solidFill>
                          <a:effectLst/>
                          <a:latin typeface="Times New Roman" panose="02020603050405020304" pitchFamily="18" charset="0"/>
                          <a:ea typeface="Calibri" panose="020F0502020204030204" pitchFamily="34" charset="0"/>
                        </a:rPr>
                        <a:t>81</a:t>
                      </a:r>
                      <a:endParaRPr lang="en-US" sz="1400">
                        <a:solidFill>
                          <a:srgbClr val="696867"/>
                        </a:solidFill>
                        <a:effectLst/>
                        <a:latin typeface="Times New Roman" panose="02020603050405020304" pitchFamily="18" charset="0"/>
                        <a:ea typeface="Times New Roman" panose="02020603050405020304" pitchFamily="18" charset="0"/>
                      </a:endParaRPr>
                    </a:p>
                  </a:txBody>
                  <a:tcPr marL="53668" marR="536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dirty="0">
                          <a:solidFill>
                            <a:srgbClr val="000000"/>
                          </a:solidFill>
                          <a:effectLst/>
                          <a:latin typeface="Times New Roman" panose="02020603050405020304" pitchFamily="18" charset="0"/>
                          <a:ea typeface="Times New Roman" panose="02020603050405020304" pitchFamily="18" charset="0"/>
                        </a:rPr>
                        <a:t>Students were given guidance and sample topics from previous year’s students’ work.  (ii) The use of microcontroller skills in the design was emphasized.</a:t>
                      </a:r>
                      <a:endParaRPr lang="en-US" sz="1400" dirty="0">
                        <a:solidFill>
                          <a:srgbClr val="696867"/>
                        </a:solidFill>
                        <a:effectLst/>
                        <a:latin typeface="Times New Roman" panose="02020603050405020304" pitchFamily="18" charset="0"/>
                        <a:ea typeface="Times New Roman" panose="02020603050405020304" pitchFamily="18" charset="0"/>
                      </a:endParaRPr>
                    </a:p>
                  </a:txBody>
                  <a:tcPr marL="53668" marR="536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80673414"/>
                  </a:ext>
                </a:extLst>
              </a:tr>
            </a:tbl>
          </a:graphicData>
        </a:graphic>
      </p:graphicFrame>
    </p:spTree>
    <p:extLst>
      <p:ext uri="{BB962C8B-B14F-4D97-AF65-F5344CB8AC3E}">
        <p14:creationId xmlns:p14="http://schemas.microsoft.com/office/powerpoint/2010/main" val="25538610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0000"/>
                </a:solidFill>
              </a:rPr>
              <a:t> SPRING 2022 COURSES TO BE ASSESSED</a:t>
            </a:r>
            <a:br>
              <a:rPr lang="en-US" dirty="0">
                <a:solidFill>
                  <a:srgbClr val="FF0000"/>
                </a:solidFill>
              </a:rPr>
            </a:br>
            <a:endParaRPr lang="en-US" sz="2400" dirty="0">
              <a:solidFill>
                <a:schemeClr val="tx1"/>
              </a:solidFill>
              <a:highlight>
                <a:srgbClr val="FFFF00"/>
              </a:highlight>
            </a:endParaRPr>
          </a:p>
        </p:txBody>
      </p:sp>
      <p:sp>
        <p:nvSpPr>
          <p:cNvPr id="6" name="Slide Number Placeholder 5"/>
          <p:cNvSpPr>
            <a:spLocks noGrp="1"/>
          </p:cNvSpPr>
          <p:nvPr>
            <p:ph type="sldNum" sz="quarter" idx="12"/>
          </p:nvPr>
        </p:nvSpPr>
        <p:spPr/>
        <p:txBody>
          <a:bodyPr/>
          <a:lstStyle/>
          <a:p>
            <a:pPr>
              <a:defRPr/>
            </a:pPr>
            <a:fld id="{C5790943-6E06-4F8A-A8D0-F94C465B70D5}" type="slidenum">
              <a:rPr lang="en-US" smtClean="0"/>
              <a:pPr>
                <a:defRPr/>
              </a:pPr>
              <a:t>19</a:t>
            </a:fld>
            <a:endParaRPr lang="en-US"/>
          </a:p>
        </p:txBody>
      </p:sp>
      <p:graphicFrame>
        <p:nvGraphicFramePr>
          <p:cNvPr id="5" name="Content Placeholder 4">
            <a:extLst>
              <a:ext uri="{FF2B5EF4-FFF2-40B4-BE49-F238E27FC236}">
                <a16:creationId xmlns:a16="http://schemas.microsoft.com/office/drawing/2014/main" id="{5AFB6710-9CCD-4DB4-9E55-44DC8092D72E}"/>
              </a:ext>
            </a:extLst>
          </p:cNvPr>
          <p:cNvGraphicFramePr>
            <a:graphicFrameLocks noGrp="1"/>
          </p:cNvGraphicFramePr>
          <p:nvPr>
            <p:ph idx="1"/>
            <p:extLst>
              <p:ext uri="{D42A27DB-BD31-4B8C-83A1-F6EECF244321}">
                <p14:modId xmlns:p14="http://schemas.microsoft.com/office/powerpoint/2010/main" val="4230149912"/>
              </p:ext>
            </p:extLst>
          </p:nvPr>
        </p:nvGraphicFramePr>
        <p:xfrm>
          <a:off x="838200" y="1417637"/>
          <a:ext cx="7467600" cy="5338856"/>
        </p:xfrm>
        <a:graphic>
          <a:graphicData uri="http://schemas.openxmlformats.org/drawingml/2006/table">
            <a:tbl>
              <a:tblPr/>
              <a:tblGrid>
                <a:gridCol w="5737972">
                  <a:extLst>
                    <a:ext uri="{9D8B030D-6E8A-4147-A177-3AD203B41FA5}">
                      <a16:colId xmlns:a16="http://schemas.microsoft.com/office/drawing/2014/main" val="2460016147"/>
                    </a:ext>
                  </a:extLst>
                </a:gridCol>
                <a:gridCol w="1729628">
                  <a:extLst>
                    <a:ext uri="{9D8B030D-6E8A-4147-A177-3AD203B41FA5}">
                      <a16:colId xmlns:a16="http://schemas.microsoft.com/office/drawing/2014/main" val="3797268057"/>
                    </a:ext>
                  </a:extLst>
                </a:gridCol>
              </a:tblGrid>
              <a:tr h="623981">
                <a:tc>
                  <a:txBody>
                    <a:bodyPr/>
                    <a:lstStyle/>
                    <a:p>
                      <a:pPr algn="l" fontAlgn="b"/>
                      <a:r>
                        <a:rPr lang="en-US" sz="2000" b="1" i="0" u="none" strike="noStrike">
                          <a:solidFill>
                            <a:srgbClr val="000000"/>
                          </a:solidFill>
                          <a:effectLst/>
                          <a:latin typeface="Times New Roman" panose="02020603050405020304" pitchFamily="18" charset="0"/>
                        </a:rPr>
                        <a:t>Course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1" i="0" u="none" strike="noStrike" dirty="0">
                          <a:solidFill>
                            <a:srgbClr val="000000"/>
                          </a:solidFill>
                          <a:effectLst/>
                          <a:latin typeface="Times New Roman" panose="02020603050405020304" pitchFamily="18" charset="0"/>
                        </a:rPr>
                        <a:t>Student Outcome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724300"/>
                  </a:ext>
                </a:extLst>
              </a:tr>
              <a:tr h="311990">
                <a:tc>
                  <a:txBody>
                    <a:bodyPr/>
                    <a:lstStyle/>
                    <a:p>
                      <a:pPr algn="l" fontAlgn="b"/>
                      <a:r>
                        <a:rPr lang="en-US" sz="2000" b="0" i="0" u="none" strike="noStrike">
                          <a:solidFill>
                            <a:srgbClr val="000000"/>
                          </a:solidFill>
                          <a:effectLst/>
                          <a:latin typeface="Times New Roman" panose="02020603050405020304" pitchFamily="18" charset="0"/>
                        </a:rPr>
                        <a:t>ELEG 2311 Logic Circuit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51844691"/>
                  </a:ext>
                </a:extLst>
              </a:tr>
              <a:tr h="311990">
                <a:tc>
                  <a:txBody>
                    <a:bodyPr/>
                    <a:lstStyle/>
                    <a:p>
                      <a:pPr algn="l" fontAlgn="b"/>
                      <a:r>
                        <a:rPr lang="en-US" sz="2000" b="0" i="0" u="none" strike="noStrike">
                          <a:solidFill>
                            <a:srgbClr val="000000"/>
                          </a:solidFill>
                          <a:effectLst/>
                          <a:latin typeface="Times New Roman" panose="02020603050405020304" pitchFamily="18" charset="0"/>
                        </a:rPr>
                        <a:t>ELEG 3301 Network Th. II</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58658111"/>
                  </a:ext>
                </a:extLst>
              </a:tr>
              <a:tr h="311990">
                <a:tc>
                  <a:txBody>
                    <a:bodyPr/>
                    <a:lstStyle/>
                    <a:p>
                      <a:pPr algn="l" fontAlgn="b"/>
                      <a:r>
                        <a:rPr lang="en-US" sz="2000" b="0" i="0" u="none" strike="noStrike">
                          <a:solidFill>
                            <a:srgbClr val="000000"/>
                          </a:solidFill>
                          <a:effectLst/>
                          <a:latin typeface="Times New Roman" panose="02020603050405020304" pitchFamily="18" charset="0"/>
                        </a:rPr>
                        <a:t>ELEG 3302 Signals &amp; Systems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57551100"/>
                  </a:ext>
                </a:extLst>
              </a:tr>
              <a:tr h="311990">
                <a:tc>
                  <a:txBody>
                    <a:bodyPr/>
                    <a:lstStyle/>
                    <a:p>
                      <a:pPr algn="l" fontAlgn="b"/>
                      <a:r>
                        <a:rPr lang="en-US" sz="2000" b="0" i="0" u="none" strike="noStrike">
                          <a:solidFill>
                            <a:srgbClr val="000000"/>
                          </a:solidFill>
                          <a:effectLst/>
                          <a:latin typeface="Times New Roman" panose="02020603050405020304" pitchFamily="18" charset="0"/>
                        </a:rPr>
                        <a:t>ELEG 3303 Phy. Princ. Of Solid Sta.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2246398"/>
                  </a:ext>
                </a:extLst>
              </a:tr>
              <a:tr h="311990">
                <a:tc>
                  <a:txBody>
                    <a:bodyPr/>
                    <a:lstStyle/>
                    <a:p>
                      <a:pPr algn="l" fontAlgn="b"/>
                      <a:r>
                        <a:rPr lang="en-US" sz="2000" b="0" i="0" u="none" strike="noStrike">
                          <a:solidFill>
                            <a:srgbClr val="000000"/>
                          </a:solidFill>
                          <a:effectLst/>
                          <a:latin typeface="Times New Roman" panose="02020603050405020304" pitchFamily="18" charset="0"/>
                        </a:rPr>
                        <a:t>ELEG 3304 Electronics I</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97957821"/>
                  </a:ext>
                </a:extLst>
              </a:tr>
              <a:tr h="311990">
                <a:tc>
                  <a:txBody>
                    <a:bodyPr/>
                    <a:lstStyle/>
                    <a:p>
                      <a:pPr algn="l" fontAlgn="b"/>
                      <a:r>
                        <a:rPr lang="nn-NO" sz="2000" b="0" i="0" u="none" strike="noStrike">
                          <a:solidFill>
                            <a:srgbClr val="000000"/>
                          </a:solidFill>
                          <a:effectLst/>
                          <a:latin typeface="Times New Roman" panose="02020603050405020304" pitchFamily="18" charset="0"/>
                        </a:rPr>
                        <a:t>ELEG 3307 Microproc. System Design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25591168"/>
                  </a:ext>
                </a:extLst>
              </a:tr>
              <a:tr h="311990">
                <a:tc>
                  <a:txBody>
                    <a:bodyPr/>
                    <a:lstStyle/>
                    <a:p>
                      <a:pPr algn="l" fontAlgn="b"/>
                      <a:r>
                        <a:rPr lang="en-US" sz="2000" b="0" i="0" u="none" strike="noStrike">
                          <a:solidFill>
                            <a:srgbClr val="000000"/>
                          </a:solidFill>
                          <a:effectLst/>
                          <a:latin typeface="Times New Roman" panose="02020603050405020304" pitchFamily="18" charset="0"/>
                        </a:rPr>
                        <a:t>ELEG 4300 Comm. Theory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42896447"/>
                  </a:ext>
                </a:extLst>
              </a:tr>
              <a:tr h="311990">
                <a:tc>
                  <a:txBody>
                    <a:bodyPr/>
                    <a:lstStyle/>
                    <a:p>
                      <a:pPr algn="l" fontAlgn="b"/>
                      <a:r>
                        <a:rPr lang="en-US" sz="2000" b="0" i="0" u="none" strike="noStrike">
                          <a:solidFill>
                            <a:srgbClr val="000000"/>
                          </a:solidFill>
                          <a:effectLst/>
                          <a:latin typeface="Times New Roman" panose="02020603050405020304" pitchFamily="18" charset="0"/>
                        </a:rPr>
                        <a:t>ELEG 4301 Energy Conversion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48718149"/>
                  </a:ext>
                </a:extLst>
              </a:tr>
              <a:tr h="311990">
                <a:tc>
                  <a:txBody>
                    <a:bodyPr/>
                    <a:lstStyle/>
                    <a:p>
                      <a:pPr algn="l" fontAlgn="b"/>
                      <a:r>
                        <a:rPr lang="en-US" sz="2000" b="0" i="0" u="none" strike="noStrike">
                          <a:solidFill>
                            <a:srgbClr val="000000"/>
                          </a:solidFill>
                          <a:effectLst/>
                          <a:latin typeface="Times New Roman" panose="02020603050405020304" pitchFamily="18" charset="0"/>
                        </a:rPr>
                        <a:t>ELEG 4305 Electro. Field Thy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99934275"/>
                  </a:ext>
                </a:extLst>
              </a:tr>
              <a:tr h="311990">
                <a:tc>
                  <a:txBody>
                    <a:bodyPr/>
                    <a:lstStyle/>
                    <a:p>
                      <a:pPr algn="l" fontAlgn="b"/>
                      <a:r>
                        <a:rPr lang="en-US" sz="2000" b="0" i="0" u="none" strike="noStrike">
                          <a:solidFill>
                            <a:srgbClr val="000000"/>
                          </a:solidFill>
                          <a:effectLst/>
                          <a:latin typeface="Times New Roman" panose="02020603050405020304" pitchFamily="18" charset="0"/>
                        </a:rPr>
                        <a:t>ELEG 4304 Electronics II</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39288248"/>
                  </a:ext>
                </a:extLst>
              </a:tr>
              <a:tr h="311990">
                <a:tc>
                  <a:txBody>
                    <a:bodyPr/>
                    <a:lstStyle/>
                    <a:p>
                      <a:pPr algn="l" fontAlgn="b"/>
                      <a:r>
                        <a:rPr lang="en-US" sz="2000" b="0" i="0" u="none" strike="noStrike">
                          <a:solidFill>
                            <a:srgbClr val="000000"/>
                          </a:solidFill>
                          <a:effectLst/>
                          <a:latin typeface="Times New Roman" panose="02020603050405020304" pitchFamily="18" charset="0"/>
                        </a:rPr>
                        <a:t>ELEG 4325 Embedded Systems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56050695"/>
                  </a:ext>
                </a:extLst>
              </a:tr>
              <a:tr h="311990">
                <a:tc>
                  <a:txBody>
                    <a:bodyPr/>
                    <a:lstStyle/>
                    <a:p>
                      <a:pPr algn="l" fontAlgn="b"/>
                      <a:r>
                        <a:rPr lang="nn-NO" sz="2000" b="0" i="0" u="none" strike="noStrike">
                          <a:solidFill>
                            <a:srgbClr val="000000"/>
                          </a:solidFill>
                          <a:effectLst/>
                          <a:latin typeface="Times New Roman" panose="02020603050405020304" pitchFamily="18" charset="0"/>
                        </a:rPr>
                        <a:t>ELEG 4330 Digital System Design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1473937"/>
                  </a:ext>
                </a:extLst>
              </a:tr>
              <a:tr h="311990">
                <a:tc>
                  <a:txBody>
                    <a:bodyPr/>
                    <a:lstStyle/>
                    <a:p>
                      <a:pPr algn="l" fontAlgn="b"/>
                      <a:r>
                        <a:rPr lang="en-US" sz="2000" b="0" i="0" u="none" strike="noStrike">
                          <a:solidFill>
                            <a:srgbClr val="000000"/>
                          </a:solidFill>
                          <a:effectLst/>
                          <a:latin typeface="Times New Roman" panose="02020603050405020304" pitchFamily="18" charset="0"/>
                        </a:rPr>
                        <a:t>ELEG 4333 Computer Networks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82072637"/>
                  </a:ext>
                </a:extLst>
              </a:tr>
              <a:tr h="311990">
                <a:tc>
                  <a:txBody>
                    <a:bodyPr/>
                    <a:lstStyle/>
                    <a:p>
                      <a:pPr algn="l" fontAlgn="b"/>
                      <a:r>
                        <a:rPr lang="en-US" sz="2000" b="0" i="0" u="none" strike="noStrike">
                          <a:solidFill>
                            <a:srgbClr val="000000"/>
                          </a:solidFill>
                          <a:effectLst/>
                          <a:latin typeface="Times New Roman" panose="02020603050405020304" pitchFamily="18" charset="0"/>
                        </a:rPr>
                        <a:t>ELEG 4339  Comp Arch and Organization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Times New Roman" panose="02020603050405020304" pitchFamily="18" charset="0"/>
                        </a:rPr>
                        <a:t>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42246060"/>
                  </a:ext>
                </a:extLst>
              </a:tr>
              <a:tr h="311990">
                <a:tc>
                  <a:txBody>
                    <a:bodyPr/>
                    <a:lstStyle/>
                    <a:p>
                      <a:pPr algn="l" fontAlgn="b"/>
                      <a:r>
                        <a:rPr lang="nn-NO" sz="2000" b="0" i="0" u="none" strike="noStrike">
                          <a:solidFill>
                            <a:srgbClr val="000000"/>
                          </a:solidFill>
                          <a:effectLst/>
                          <a:latin typeface="Times New Roman" panose="02020603050405020304" pitchFamily="18" charset="0"/>
                        </a:rPr>
                        <a:t>ELEG 4248  Senior Design II</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00"/>
                          </a:solidFill>
                          <a:effectLst/>
                          <a:latin typeface="Times New Roman" panose="02020603050405020304" pitchFamily="18" charset="0"/>
                        </a:rPr>
                        <a:t>1, 2, 3, 4, 5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53364310"/>
                  </a:ext>
                </a:extLst>
              </a:tr>
            </a:tbl>
          </a:graphicData>
        </a:graphic>
      </p:graphicFrame>
    </p:spTree>
    <p:extLst>
      <p:ext uri="{BB962C8B-B14F-4D97-AF65-F5344CB8AC3E}">
        <p14:creationId xmlns:p14="http://schemas.microsoft.com/office/powerpoint/2010/main" val="1066880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6287"/>
          </a:xfrm>
        </p:spPr>
        <p:txBody>
          <a:bodyPr/>
          <a:lstStyle/>
          <a:p>
            <a:r>
              <a:rPr lang="en-US" sz="3600" dirty="0">
                <a:solidFill>
                  <a:srgbClr val="FF0000"/>
                </a:solidFill>
              </a:rPr>
              <a:t>CRITERIA 4 AND 5</a:t>
            </a:r>
            <a:br>
              <a:rPr lang="en-US" sz="3600" dirty="0">
                <a:solidFill>
                  <a:srgbClr val="FF0000"/>
                </a:solidFill>
              </a:rPr>
            </a:br>
            <a:r>
              <a:rPr lang="en-US" sz="3600" dirty="0">
                <a:solidFill>
                  <a:srgbClr val="FF0000"/>
                </a:solidFill>
              </a:rPr>
              <a:t>DESIGN ORIENTED COURSES</a:t>
            </a:r>
          </a:p>
        </p:txBody>
      </p:sp>
      <p:sp>
        <p:nvSpPr>
          <p:cNvPr id="3" name="Content Placeholder 2"/>
          <p:cNvSpPr>
            <a:spLocks noGrp="1"/>
          </p:cNvSpPr>
          <p:nvPr>
            <p:ph idx="1"/>
          </p:nvPr>
        </p:nvSpPr>
        <p:spPr>
          <a:xfrm>
            <a:off x="457200" y="1219200"/>
            <a:ext cx="8534400" cy="5105400"/>
          </a:xfrm>
          <a:solidFill>
            <a:schemeClr val="accent1"/>
          </a:solidFill>
        </p:spPr>
        <p:txBody>
          <a:bodyPr/>
          <a:lstStyle/>
          <a:p>
            <a:r>
              <a:rPr lang="en-US" b="1" dirty="0">
                <a:solidFill>
                  <a:srgbClr val="FF0000"/>
                </a:solidFill>
              </a:rPr>
              <a:t>Recommendation for Design-oriented courses </a:t>
            </a:r>
          </a:p>
          <a:p>
            <a:pPr lvl="1"/>
            <a:r>
              <a:rPr lang="en-US" dirty="0"/>
              <a:t>The following factors should be considered and addressed if relevant: “apply engineering design to produce solutions that meet specified needs</a:t>
            </a:r>
            <a:r>
              <a:rPr lang="en-US" dirty="0">
                <a:solidFill>
                  <a:srgbClr val="FF0000"/>
                </a:solidFill>
              </a:rPr>
              <a:t> with consideration of public health, safety, and welfare, as well as global, cultural, social, environmental, and economic factors.”</a:t>
            </a:r>
          </a:p>
          <a:p>
            <a:pPr lvl="1"/>
            <a:endParaRPr lang="en-US" sz="3200" dirty="0"/>
          </a:p>
          <a:p>
            <a:endParaRPr lang="en-US" dirty="0"/>
          </a:p>
          <a:p>
            <a:endParaRPr lang="en-US" dirty="0"/>
          </a:p>
          <a:p>
            <a:endParaRPr lang="en-US" dirty="0"/>
          </a:p>
        </p:txBody>
      </p:sp>
      <p:sp>
        <p:nvSpPr>
          <p:cNvPr id="6" name="Slide Number Placeholder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5790943-6E06-4F8A-A8D0-F94C465B70D5}" type="slidenum">
              <a:rPr kumimoji="0" lang="en-US" sz="14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20</a:t>
            </a:fld>
            <a:endParaRPr kumimoji="0" lang="en-US" sz="14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5483908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6287"/>
          </a:xfrm>
        </p:spPr>
        <p:txBody>
          <a:bodyPr/>
          <a:lstStyle/>
          <a:p>
            <a:r>
              <a:rPr lang="en-US" sz="2800" dirty="0">
                <a:solidFill>
                  <a:srgbClr val="FF0000"/>
                </a:solidFill>
              </a:rPr>
              <a:t>CRITERION 5  CURRICULUM - NOTE</a:t>
            </a:r>
          </a:p>
        </p:txBody>
      </p:sp>
      <p:sp>
        <p:nvSpPr>
          <p:cNvPr id="3" name="Content Placeholder 2"/>
          <p:cNvSpPr>
            <a:spLocks noGrp="1"/>
          </p:cNvSpPr>
          <p:nvPr>
            <p:ph idx="1"/>
          </p:nvPr>
        </p:nvSpPr>
        <p:spPr>
          <a:xfrm>
            <a:off x="457200" y="1050925"/>
            <a:ext cx="8534400" cy="5273675"/>
          </a:xfrm>
          <a:solidFill>
            <a:schemeClr val="accent1"/>
          </a:solidFill>
        </p:spPr>
        <p:txBody>
          <a:bodyPr/>
          <a:lstStyle/>
          <a:p>
            <a:r>
              <a:rPr lang="en-US" sz="3200" b="1" dirty="0">
                <a:solidFill>
                  <a:srgbClr val="FF0000"/>
                </a:solidFill>
              </a:rPr>
              <a:t>Math and Science:   </a:t>
            </a:r>
            <a:r>
              <a:rPr lang="en-US" sz="3200" dirty="0"/>
              <a:t>Parts of the following course are counted as part math &amp; science courses.  We should be ready to provide documentation to confirm math and science content</a:t>
            </a:r>
          </a:p>
          <a:p>
            <a:pPr lvl="1"/>
            <a:r>
              <a:rPr lang="en-US" sz="3200" dirty="0"/>
              <a:t>ELEG 3302 Signals and Systems</a:t>
            </a:r>
          </a:p>
          <a:p>
            <a:pPr lvl="1"/>
            <a:r>
              <a:rPr lang="en-US" sz="3200" dirty="0"/>
              <a:t>ELEG 3303 Physical </a:t>
            </a:r>
            <a:r>
              <a:rPr lang="en-US" sz="3200" dirty="0" err="1"/>
              <a:t>Princ</a:t>
            </a:r>
            <a:r>
              <a:rPr lang="en-US" sz="3200" dirty="0"/>
              <a:t>. Solid State</a:t>
            </a:r>
          </a:p>
          <a:p>
            <a:pPr lvl="1"/>
            <a:r>
              <a:rPr lang="en-US" sz="3200" dirty="0"/>
              <a:t>ELEG 4305 Electro. Field Theory</a:t>
            </a:r>
          </a:p>
          <a:p>
            <a:endParaRPr lang="en-US" dirty="0"/>
          </a:p>
          <a:p>
            <a:endParaRPr lang="en-US" dirty="0"/>
          </a:p>
          <a:p>
            <a:endParaRPr lang="en-US" dirty="0"/>
          </a:p>
        </p:txBody>
      </p:sp>
      <p:sp>
        <p:nvSpPr>
          <p:cNvPr id="6" name="Slide Number Placeholder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5790943-6E06-4F8A-A8D0-F94C465B70D5}" type="slidenum">
              <a:rPr kumimoji="0" lang="en-US" sz="14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21</a:t>
            </a:fld>
            <a:endParaRPr kumimoji="0" lang="en-US" sz="14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8522255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81087"/>
          </a:xfrm>
        </p:spPr>
        <p:txBody>
          <a:bodyPr/>
          <a:lstStyle/>
          <a:p>
            <a:r>
              <a:rPr lang="en-US" dirty="0">
                <a:solidFill>
                  <a:srgbClr val="FF0000"/>
                </a:solidFill>
              </a:rPr>
              <a:t>PROGRAM CRITERIA </a:t>
            </a:r>
            <a:endParaRPr lang="en-US" sz="4000" dirty="0">
              <a:solidFill>
                <a:srgbClr val="FF0000"/>
              </a:solidFill>
            </a:endParaRPr>
          </a:p>
        </p:txBody>
      </p:sp>
      <p:sp>
        <p:nvSpPr>
          <p:cNvPr id="3" name="Content Placeholder 2"/>
          <p:cNvSpPr>
            <a:spLocks noGrp="1"/>
          </p:cNvSpPr>
          <p:nvPr>
            <p:ph idx="1"/>
          </p:nvPr>
        </p:nvSpPr>
        <p:spPr>
          <a:xfrm>
            <a:off x="457200" y="1447800"/>
            <a:ext cx="8534400" cy="4876800"/>
          </a:xfrm>
          <a:solidFill>
            <a:schemeClr val="accent1"/>
          </a:solidFill>
        </p:spPr>
        <p:txBody>
          <a:bodyPr/>
          <a:lstStyle/>
          <a:p>
            <a:r>
              <a:rPr lang="en-US" sz="2400" dirty="0"/>
              <a:t>Applications of probability and statistics (Required by the Program Criteria for the Electrical, Computer, Communications, Telecommunication(s) and Similarly Named Engineering Programs)</a:t>
            </a:r>
          </a:p>
          <a:p>
            <a:r>
              <a:rPr lang="en-US" sz="2400" dirty="0"/>
              <a:t>We use materials from the following courses to satisfy this requirement:</a:t>
            </a:r>
          </a:p>
          <a:p>
            <a:r>
              <a:rPr lang="en-US" sz="2400" dirty="0"/>
              <a:t>ELEG 2101 Electric Circuits Lab</a:t>
            </a:r>
          </a:p>
          <a:p>
            <a:r>
              <a:rPr lang="en-US" sz="2400" dirty="0"/>
              <a:t>ELEG 3303 Physical </a:t>
            </a:r>
            <a:r>
              <a:rPr lang="en-US" sz="2400" dirty="0" err="1"/>
              <a:t>Princ</a:t>
            </a:r>
            <a:r>
              <a:rPr lang="en-US" sz="2400" dirty="0"/>
              <a:t>. Solid State</a:t>
            </a:r>
          </a:p>
          <a:p>
            <a:r>
              <a:rPr lang="en-US" sz="2400" dirty="0"/>
              <a:t>ELEG 4300 Communication Theory</a:t>
            </a:r>
          </a:p>
          <a:p>
            <a:r>
              <a:rPr lang="en-US" sz="2400" dirty="0"/>
              <a:t>ELEG 4333 Computer Networks</a:t>
            </a:r>
          </a:p>
          <a:p>
            <a:endParaRPr lang="en-US" dirty="0"/>
          </a:p>
          <a:p>
            <a:endParaRPr lang="en-US" dirty="0"/>
          </a:p>
          <a:p>
            <a:endParaRPr lang="en-US" dirty="0"/>
          </a:p>
          <a:p>
            <a:endParaRPr lang="en-US" dirty="0"/>
          </a:p>
        </p:txBody>
      </p:sp>
      <p:sp>
        <p:nvSpPr>
          <p:cNvPr id="6" name="Slide Number Placeholder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5790943-6E06-4F8A-A8D0-F94C465B70D5}" type="slidenum">
              <a:rPr kumimoji="0" lang="en-US" sz="14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22</a:t>
            </a:fld>
            <a:endParaRPr kumimoji="0" lang="en-US" sz="14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5811454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682D3-E0AA-4A6A-8749-DF821A3087D3}"/>
              </a:ext>
            </a:extLst>
          </p:cNvPr>
          <p:cNvSpPr>
            <a:spLocks noGrp="1"/>
          </p:cNvSpPr>
          <p:nvPr>
            <p:ph type="title"/>
          </p:nvPr>
        </p:nvSpPr>
        <p:spPr>
          <a:xfrm>
            <a:off x="457200" y="274638"/>
            <a:ext cx="2286000" cy="3459162"/>
          </a:xfrm>
        </p:spPr>
        <p:txBody>
          <a:bodyPr/>
          <a:lstStyle/>
          <a:p>
            <a:r>
              <a:rPr lang="en-US" sz="2800" dirty="0">
                <a:solidFill>
                  <a:srgbClr val="FF0000"/>
                </a:solidFill>
              </a:rPr>
              <a:t>BINDERS SUBMITTED FOR FALL 2021 CLASSES AS OF 1/10/2022</a:t>
            </a:r>
          </a:p>
        </p:txBody>
      </p:sp>
      <p:sp>
        <p:nvSpPr>
          <p:cNvPr id="6" name="Slide Number Placeholder 5">
            <a:extLst>
              <a:ext uri="{FF2B5EF4-FFF2-40B4-BE49-F238E27FC236}">
                <a16:creationId xmlns:a16="http://schemas.microsoft.com/office/drawing/2014/main" id="{BAE1530C-1681-4BFD-B51B-5CAAF6C6011F}"/>
              </a:ext>
            </a:extLst>
          </p:cNvPr>
          <p:cNvSpPr>
            <a:spLocks noGrp="1"/>
          </p:cNvSpPr>
          <p:nvPr>
            <p:ph type="sldNum" sz="quarter" idx="12"/>
          </p:nvPr>
        </p:nvSpPr>
        <p:spPr/>
        <p:txBody>
          <a:bodyPr/>
          <a:lstStyle/>
          <a:p>
            <a:pPr>
              <a:defRPr/>
            </a:pPr>
            <a:fld id="{C5790943-6E06-4F8A-A8D0-F94C465B70D5}" type="slidenum">
              <a:rPr lang="en-US" smtClean="0"/>
              <a:pPr>
                <a:defRPr/>
              </a:pPr>
              <a:t>23</a:t>
            </a:fld>
            <a:endParaRPr lang="en-US" dirty="0"/>
          </a:p>
        </p:txBody>
      </p:sp>
      <p:graphicFrame>
        <p:nvGraphicFramePr>
          <p:cNvPr id="12" name="Table 11">
            <a:extLst>
              <a:ext uri="{FF2B5EF4-FFF2-40B4-BE49-F238E27FC236}">
                <a16:creationId xmlns:a16="http://schemas.microsoft.com/office/drawing/2014/main" id="{9DBD596F-1E89-4211-B1FD-B27B2A73248C}"/>
              </a:ext>
            </a:extLst>
          </p:cNvPr>
          <p:cNvGraphicFramePr>
            <a:graphicFrameLocks noGrp="1"/>
          </p:cNvGraphicFramePr>
          <p:nvPr>
            <p:extLst>
              <p:ext uri="{D42A27DB-BD31-4B8C-83A1-F6EECF244321}">
                <p14:modId xmlns:p14="http://schemas.microsoft.com/office/powerpoint/2010/main" val="3462815578"/>
              </p:ext>
            </p:extLst>
          </p:nvPr>
        </p:nvGraphicFramePr>
        <p:xfrm>
          <a:off x="3124200" y="238412"/>
          <a:ext cx="5029200" cy="6314780"/>
        </p:xfrm>
        <a:graphic>
          <a:graphicData uri="http://schemas.openxmlformats.org/drawingml/2006/table">
            <a:tbl>
              <a:tblPr/>
              <a:tblGrid>
                <a:gridCol w="4058045">
                  <a:extLst>
                    <a:ext uri="{9D8B030D-6E8A-4147-A177-3AD203B41FA5}">
                      <a16:colId xmlns:a16="http://schemas.microsoft.com/office/drawing/2014/main" val="1832630100"/>
                    </a:ext>
                  </a:extLst>
                </a:gridCol>
                <a:gridCol w="971155">
                  <a:extLst>
                    <a:ext uri="{9D8B030D-6E8A-4147-A177-3AD203B41FA5}">
                      <a16:colId xmlns:a16="http://schemas.microsoft.com/office/drawing/2014/main" val="3287973446"/>
                    </a:ext>
                  </a:extLst>
                </a:gridCol>
              </a:tblGrid>
              <a:tr h="485756">
                <a:tc>
                  <a:txBody>
                    <a:bodyPr/>
                    <a:lstStyle/>
                    <a:p>
                      <a:pPr algn="l" fontAlgn="b"/>
                      <a:r>
                        <a:rPr lang="en-US" sz="1400" b="0" i="0" u="none" strike="noStrike">
                          <a:solidFill>
                            <a:srgbClr val="000000"/>
                          </a:solidFill>
                          <a:effectLst/>
                          <a:latin typeface="Times New Roman" panose="02020603050405020304" pitchFamily="18" charset="0"/>
                          <a:cs typeface="Times New Roman" panose="02020603050405020304" pitchFamily="18" charset="0"/>
                        </a:rPr>
                        <a:t>Course</a:t>
                      </a:r>
                    </a:p>
                  </a:txBody>
                  <a:tcPr marL="6963" marR="6963" marT="69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New Roman" panose="02020603050405020304" pitchFamily="18" charset="0"/>
                          <a:cs typeface="Times New Roman" panose="02020603050405020304" pitchFamily="18" charset="0"/>
                        </a:rPr>
                        <a:t>Submitted</a:t>
                      </a:r>
                    </a:p>
                  </a:txBody>
                  <a:tcPr marL="6963" marR="6963" marT="69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87540568"/>
                  </a:ext>
                </a:extLst>
              </a:tr>
              <a:tr h="242876">
                <a:tc>
                  <a:txBody>
                    <a:bodyPr/>
                    <a:lstStyle/>
                    <a:p>
                      <a:pPr algn="l" fontAlgn="b"/>
                      <a:r>
                        <a:rPr lang="en-US" sz="1400" b="0" i="0" u="none" strike="noStrike">
                          <a:solidFill>
                            <a:srgbClr val="000000"/>
                          </a:solidFill>
                          <a:effectLst/>
                          <a:latin typeface="Times New Roman" panose="02020603050405020304" pitchFamily="18" charset="0"/>
                          <a:cs typeface="Times New Roman" panose="02020603050405020304" pitchFamily="18" charset="0"/>
                        </a:rPr>
                        <a:t>ELEG 1101 Intro. Engr. Comp. Sci &amp; Tech</a:t>
                      </a:r>
                    </a:p>
                  </a:txBody>
                  <a:tcPr marL="6963" marR="6963" marT="69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400" b="0" i="0" u="none" strike="noStrike">
                          <a:solidFill>
                            <a:srgbClr val="000000"/>
                          </a:solidFill>
                          <a:effectLst/>
                          <a:latin typeface="Times New Roman" panose="02020603050405020304" pitchFamily="18" charset="0"/>
                          <a:cs typeface="Times New Roman" panose="02020603050405020304" pitchFamily="18" charset="0"/>
                        </a:rPr>
                        <a:t>NO</a:t>
                      </a:r>
                    </a:p>
                  </a:txBody>
                  <a:tcPr marL="6963" marR="6963" marT="69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646107410"/>
                  </a:ext>
                </a:extLst>
              </a:tr>
              <a:tr h="242876">
                <a:tc>
                  <a:txBody>
                    <a:bodyPr/>
                    <a:lstStyle/>
                    <a:p>
                      <a:pPr algn="l" fontAlgn="b"/>
                      <a:r>
                        <a:rPr lang="pt-BR" sz="1400" b="0" i="0" u="none" strike="noStrike">
                          <a:solidFill>
                            <a:srgbClr val="000000"/>
                          </a:solidFill>
                          <a:effectLst/>
                          <a:latin typeface="Times New Roman" panose="02020603050405020304" pitchFamily="18" charset="0"/>
                          <a:cs typeface="Times New Roman" panose="02020603050405020304" pitchFamily="18" charset="0"/>
                        </a:rPr>
                        <a:t>ELEG 1102  Intro. Engr. &amp;Comp. Engr. Lab</a:t>
                      </a:r>
                    </a:p>
                  </a:txBody>
                  <a:tcPr marL="6963" marR="6963" marT="69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New Roman" panose="02020603050405020304" pitchFamily="18" charset="0"/>
                          <a:cs typeface="Times New Roman" panose="02020603050405020304" pitchFamily="18" charset="0"/>
                        </a:rPr>
                        <a:t>YES</a:t>
                      </a:r>
                    </a:p>
                  </a:txBody>
                  <a:tcPr marL="6963" marR="6963" marT="69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75265091"/>
                  </a:ext>
                </a:extLst>
              </a:tr>
              <a:tr h="242876">
                <a:tc>
                  <a:txBody>
                    <a:bodyPr/>
                    <a:lstStyle/>
                    <a:p>
                      <a:pPr algn="l" fontAlgn="b"/>
                      <a:r>
                        <a:rPr lang="en-US" sz="1400" b="0" i="0" u="none" strike="noStrike">
                          <a:solidFill>
                            <a:srgbClr val="000000"/>
                          </a:solidFill>
                          <a:effectLst/>
                          <a:latin typeface="Times New Roman" panose="02020603050405020304" pitchFamily="18" charset="0"/>
                          <a:cs typeface="Times New Roman" panose="02020603050405020304" pitchFamily="18" charset="0"/>
                        </a:rPr>
                        <a:t>ELEG 1304  Comp. Appl. In Engr</a:t>
                      </a:r>
                    </a:p>
                  </a:txBody>
                  <a:tcPr marL="6963" marR="6963" marT="69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400" b="0" i="0" u="none" strike="noStrike">
                          <a:solidFill>
                            <a:srgbClr val="000000"/>
                          </a:solidFill>
                          <a:effectLst/>
                          <a:latin typeface="Times New Roman" panose="02020603050405020304" pitchFamily="18" charset="0"/>
                          <a:cs typeface="Times New Roman" panose="02020603050405020304" pitchFamily="18" charset="0"/>
                        </a:rPr>
                        <a:t>NO</a:t>
                      </a:r>
                    </a:p>
                  </a:txBody>
                  <a:tcPr marL="6963" marR="6963" marT="69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979982932"/>
                  </a:ext>
                </a:extLst>
              </a:tr>
              <a:tr h="242876">
                <a:tc>
                  <a:txBody>
                    <a:bodyPr/>
                    <a:lstStyle/>
                    <a:p>
                      <a:pPr algn="l" fontAlgn="b"/>
                      <a:r>
                        <a:rPr lang="en-US" sz="1400" b="0" i="0" u="none" strike="noStrike">
                          <a:solidFill>
                            <a:srgbClr val="000000"/>
                          </a:solidFill>
                          <a:effectLst/>
                          <a:latin typeface="Times New Roman" panose="02020603050405020304" pitchFamily="18" charset="0"/>
                          <a:cs typeface="Times New Roman" panose="02020603050405020304" pitchFamily="18" charset="0"/>
                        </a:rPr>
                        <a:t>ELEG 2101 Electric Circuits Lab</a:t>
                      </a:r>
                    </a:p>
                  </a:txBody>
                  <a:tcPr marL="6963" marR="6963" marT="69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New Roman" panose="02020603050405020304" pitchFamily="18" charset="0"/>
                          <a:cs typeface="Times New Roman" panose="02020603050405020304" pitchFamily="18" charset="0"/>
                        </a:rPr>
                        <a:t>YES</a:t>
                      </a:r>
                    </a:p>
                  </a:txBody>
                  <a:tcPr marL="6963" marR="6963" marT="69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28292082"/>
                  </a:ext>
                </a:extLst>
              </a:tr>
              <a:tr h="242876">
                <a:tc>
                  <a:txBody>
                    <a:bodyPr/>
                    <a:lstStyle/>
                    <a:p>
                      <a:pPr algn="l" fontAlgn="b"/>
                      <a:r>
                        <a:rPr lang="en-US" sz="1400" b="0" i="0" u="none" strike="noStrike">
                          <a:solidFill>
                            <a:srgbClr val="000000"/>
                          </a:solidFill>
                          <a:effectLst/>
                          <a:latin typeface="Times New Roman" panose="02020603050405020304" pitchFamily="18" charset="0"/>
                          <a:cs typeface="Times New Roman" panose="02020603050405020304" pitchFamily="18" charset="0"/>
                        </a:rPr>
                        <a:t>ELEG 2305  Network Theory I</a:t>
                      </a:r>
                    </a:p>
                  </a:txBody>
                  <a:tcPr marL="6963" marR="6963" marT="69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New Roman" panose="02020603050405020304" pitchFamily="18" charset="0"/>
                          <a:cs typeface="Times New Roman" panose="02020603050405020304" pitchFamily="18" charset="0"/>
                        </a:rPr>
                        <a:t>YES</a:t>
                      </a:r>
                    </a:p>
                  </a:txBody>
                  <a:tcPr marL="6963" marR="6963" marT="69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71199995"/>
                  </a:ext>
                </a:extLst>
              </a:tr>
              <a:tr h="242876">
                <a:tc>
                  <a:txBody>
                    <a:bodyPr/>
                    <a:lstStyle/>
                    <a:p>
                      <a:pPr algn="l" fontAlgn="b"/>
                      <a:r>
                        <a:rPr lang="fr-FR" sz="1400" b="0" i="0" u="none" strike="noStrike">
                          <a:solidFill>
                            <a:srgbClr val="000000"/>
                          </a:solidFill>
                          <a:effectLst/>
                          <a:latin typeface="Times New Roman" panose="02020603050405020304" pitchFamily="18" charset="0"/>
                          <a:cs typeface="Times New Roman" panose="02020603050405020304" pitchFamily="18" charset="0"/>
                        </a:rPr>
                        <a:t>ELEG 2131 Logic Circuits Lab</a:t>
                      </a:r>
                    </a:p>
                  </a:txBody>
                  <a:tcPr marL="6963" marR="6963" marT="69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400" b="0" i="0" u="none" strike="noStrike">
                          <a:solidFill>
                            <a:srgbClr val="000000"/>
                          </a:solidFill>
                          <a:effectLst/>
                          <a:latin typeface="Times New Roman" panose="02020603050405020304" pitchFamily="18" charset="0"/>
                          <a:cs typeface="Times New Roman" panose="02020603050405020304" pitchFamily="18" charset="0"/>
                        </a:rPr>
                        <a:t>NO</a:t>
                      </a:r>
                    </a:p>
                  </a:txBody>
                  <a:tcPr marL="6963" marR="6963" marT="69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429496656"/>
                  </a:ext>
                </a:extLst>
              </a:tr>
              <a:tr h="242876">
                <a:tc>
                  <a:txBody>
                    <a:bodyPr/>
                    <a:lstStyle/>
                    <a:p>
                      <a:pPr algn="l" fontAlgn="b"/>
                      <a:r>
                        <a:rPr lang="en-US" sz="1400" b="0" i="0" u="none" strike="noStrike">
                          <a:solidFill>
                            <a:srgbClr val="000000"/>
                          </a:solidFill>
                          <a:effectLst/>
                          <a:latin typeface="Times New Roman" panose="02020603050405020304" pitchFamily="18" charset="0"/>
                          <a:cs typeface="Times New Roman" panose="02020603050405020304" pitchFamily="18" charset="0"/>
                        </a:rPr>
                        <a:t>ELEG 2311 Logic Circuit</a:t>
                      </a:r>
                    </a:p>
                  </a:txBody>
                  <a:tcPr marL="6963" marR="6963" marT="69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400" b="0" i="0" u="none" strike="noStrike">
                          <a:solidFill>
                            <a:srgbClr val="000000"/>
                          </a:solidFill>
                          <a:effectLst/>
                          <a:latin typeface="Times New Roman" panose="02020603050405020304" pitchFamily="18" charset="0"/>
                          <a:cs typeface="Times New Roman" panose="02020603050405020304" pitchFamily="18" charset="0"/>
                        </a:rPr>
                        <a:t>NO</a:t>
                      </a:r>
                    </a:p>
                  </a:txBody>
                  <a:tcPr marL="6963" marR="6963" marT="69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617206100"/>
                  </a:ext>
                </a:extLst>
              </a:tr>
              <a:tr h="242876">
                <a:tc>
                  <a:txBody>
                    <a:bodyPr/>
                    <a:lstStyle/>
                    <a:p>
                      <a:pPr algn="l" fontAlgn="b"/>
                      <a:r>
                        <a:rPr lang="en-US" sz="1400" b="0" i="0" u="none" strike="noStrike">
                          <a:solidFill>
                            <a:srgbClr val="000000"/>
                          </a:solidFill>
                          <a:effectLst/>
                          <a:latin typeface="Times New Roman" panose="02020603050405020304" pitchFamily="18" charset="0"/>
                          <a:cs typeface="Times New Roman" panose="02020603050405020304" pitchFamily="18" charset="0"/>
                        </a:rPr>
                        <a:t>ELEG 3301 Network Th. II</a:t>
                      </a:r>
                    </a:p>
                  </a:txBody>
                  <a:tcPr marL="6963" marR="6963" marT="69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New Roman" panose="02020603050405020304" pitchFamily="18" charset="0"/>
                          <a:cs typeface="Times New Roman" panose="02020603050405020304" pitchFamily="18" charset="0"/>
                        </a:rPr>
                        <a:t>YES</a:t>
                      </a:r>
                    </a:p>
                  </a:txBody>
                  <a:tcPr marL="6963" marR="6963" marT="69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08923636"/>
                  </a:ext>
                </a:extLst>
              </a:tr>
              <a:tr h="242876">
                <a:tc>
                  <a:txBody>
                    <a:bodyPr/>
                    <a:lstStyle/>
                    <a:p>
                      <a:pPr algn="l" fontAlgn="b"/>
                      <a:r>
                        <a:rPr lang="en-US" sz="1400" b="0" i="0" u="none" strike="noStrike">
                          <a:solidFill>
                            <a:srgbClr val="000000"/>
                          </a:solidFill>
                          <a:effectLst/>
                          <a:latin typeface="Times New Roman" panose="02020603050405020304" pitchFamily="18" charset="0"/>
                          <a:cs typeface="Times New Roman" panose="02020603050405020304" pitchFamily="18" charset="0"/>
                        </a:rPr>
                        <a:t>ELEG 3302 Signals &amp; Systems</a:t>
                      </a:r>
                    </a:p>
                  </a:txBody>
                  <a:tcPr marL="6963" marR="6963" marT="69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New Roman" panose="02020603050405020304" pitchFamily="18" charset="0"/>
                          <a:cs typeface="Times New Roman" panose="02020603050405020304" pitchFamily="18" charset="0"/>
                        </a:rPr>
                        <a:t>YES</a:t>
                      </a:r>
                    </a:p>
                  </a:txBody>
                  <a:tcPr marL="6963" marR="6963" marT="69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13122389"/>
                  </a:ext>
                </a:extLst>
              </a:tr>
              <a:tr h="242876">
                <a:tc>
                  <a:txBody>
                    <a:bodyPr/>
                    <a:lstStyle/>
                    <a:p>
                      <a:pPr algn="l" fontAlgn="b"/>
                      <a:r>
                        <a:rPr lang="en-US" sz="1400" b="0" i="0" u="none" strike="noStrike">
                          <a:solidFill>
                            <a:srgbClr val="000000"/>
                          </a:solidFill>
                          <a:effectLst/>
                          <a:latin typeface="Times New Roman" panose="02020603050405020304" pitchFamily="18" charset="0"/>
                          <a:cs typeface="Times New Roman" panose="02020603050405020304" pitchFamily="18" charset="0"/>
                        </a:rPr>
                        <a:t>ELEG 3303 Phy. Princ. Of Solid State</a:t>
                      </a:r>
                    </a:p>
                  </a:txBody>
                  <a:tcPr marL="6963" marR="6963" marT="69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400" b="0" i="0" u="none" strike="noStrike">
                          <a:solidFill>
                            <a:srgbClr val="000000"/>
                          </a:solidFill>
                          <a:effectLst/>
                          <a:latin typeface="Times New Roman" panose="02020603050405020304" pitchFamily="18" charset="0"/>
                          <a:cs typeface="Times New Roman" panose="02020603050405020304" pitchFamily="18" charset="0"/>
                        </a:rPr>
                        <a:t>NO</a:t>
                      </a:r>
                    </a:p>
                  </a:txBody>
                  <a:tcPr marL="6963" marR="6963" marT="69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3536709409"/>
                  </a:ext>
                </a:extLst>
              </a:tr>
              <a:tr h="242876">
                <a:tc>
                  <a:txBody>
                    <a:bodyPr/>
                    <a:lstStyle/>
                    <a:p>
                      <a:pPr algn="l" fontAlgn="b"/>
                      <a:r>
                        <a:rPr lang="en-US" sz="1400" b="0" i="0" u="none" strike="noStrike">
                          <a:solidFill>
                            <a:srgbClr val="000000"/>
                          </a:solidFill>
                          <a:effectLst/>
                          <a:latin typeface="Times New Roman" panose="02020603050405020304" pitchFamily="18" charset="0"/>
                          <a:cs typeface="Times New Roman" panose="02020603050405020304" pitchFamily="18" charset="0"/>
                        </a:rPr>
                        <a:t>ELEG 3304 Electronics I</a:t>
                      </a:r>
                    </a:p>
                  </a:txBody>
                  <a:tcPr marL="6963" marR="6963" marT="69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New Roman" panose="02020603050405020304" pitchFamily="18" charset="0"/>
                          <a:cs typeface="Times New Roman" panose="02020603050405020304" pitchFamily="18" charset="0"/>
                        </a:rPr>
                        <a:t>spr. 2022</a:t>
                      </a:r>
                    </a:p>
                  </a:txBody>
                  <a:tcPr marL="6963" marR="6963" marT="69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74172515"/>
                  </a:ext>
                </a:extLst>
              </a:tr>
              <a:tr h="242876">
                <a:tc>
                  <a:txBody>
                    <a:bodyPr/>
                    <a:lstStyle/>
                    <a:p>
                      <a:pPr algn="l" fontAlgn="b"/>
                      <a:r>
                        <a:rPr lang="nn-NO" sz="1400" b="0" i="0" u="none" strike="noStrike">
                          <a:solidFill>
                            <a:srgbClr val="000000"/>
                          </a:solidFill>
                          <a:effectLst/>
                          <a:latin typeface="Times New Roman" panose="02020603050405020304" pitchFamily="18" charset="0"/>
                          <a:cs typeface="Times New Roman" panose="02020603050405020304" pitchFamily="18" charset="0"/>
                        </a:rPr>
                        <a:t>ELEG 3307 Microproc. System Design</a:t>
                      </a:r>
                    </a:p>
                  </a:txBody>
                  <a:tcPr marL="6963" marR="6963" marT="69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400" b="0" i="0" u="none" strike="noStrike">
                          <a:solidFill>
                            <a:srgbClr val="000000"/>
                          </a:solidFill>
                          <a:effectLst/>
                          <a:latin typeface="Times New Roman" panose="02020603050405020304" pitchFamily="18" charset="0"/>
                          <a:cs typeface="Times New Roman" panose="02020603050405020304" pitchFamily="18" charset="0"/>
                        </a:rPr>
                        <a:t>NO</a:t>
                      </a:r>
                    </a:p>
                  </a:txBody>
                  <a:tcPr marL="6963" marR="6963" marT="69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4210847494"/>
                  </a:ext>
                </a:extLst>
              </a:tr>
              <a:tr h="242876">
                <a:tc>
                  <a:txBody>
                    <a:bodyPr/>
                    <a:lstStyle/>
                    <a:p>
                      <a:pPr algn="l" fontAlgn="b"/>
                      <a:r>
                        <a:rPr lang="en-US" sz="1400" b="0" i="0" u="none" strike="noStrike">
                          <a:solidFill>
                            <a:srgbClr val="000000"/>
                          </a:solidFill>
                          <a:effectLst/>
                          <a:latin typeface="Times New Roman" panose="02020603050405020304" pitchFamily="18" charset="0"/>
                          <a:cs typeface="Times New Roman" panose="02020603050405020304" pitchFamily="18" charset="0"/>
                        </a:rPr>
                        <a:t>ELEG 4101 Electronics Lab</a:t>
                      </a:r>
                    </a:p>
                  </a:txBody>
                  <a:tcPr marL="6963" marR="6963" marT="69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New Roman" panose="02020603050405020304" pitchFamily="18" charset="0"/>
                          <a:cs typeface="Times New Roman" panose="02020603050405020304" pitchFamily="18" charset="0"/>
                        </a:rPr>
                        <a:t>YES</a:t>
                      </a:r>
                    </a:p>
                  </a:txBody>
                  <a:tcPr marL="6963" marR="6963" marT="69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66912401"/>
                  </a:ext>
                </a:extLst>
              </a:tr>
              <a:tr h="242876">
                <a:tc>
                  <a:txBody>
                    <a:bodyPr/>
                    <a:lstStyle/>
                    <a:p>
                      <a:pPr algn="l" fontAlgn="b"/>
                      <a:r>
                        <a:rPr lang="en-US" sz="1400" b="0" i="0" u="none" strike="noStrike">
                          <a:solidFill>
                            <a:srgbClr val="000000"/>
                          </a:solidFill>
                          <a:effectLst/>
                          <a:latin typeface="Times New Roman" panose="02020603050405020304" pitchFamily="18" charset="0"/>
                          <a:cs typeface="Times New Roman" panose="02020603050405020304" pitchFamily="18" charset="0"/>
                        </a:rPr>
                        <a:t>ELEG 4102 Power Lab</a:t>
                      </a:r>
                    </a:p>
                  </a:txBody>
                  <a:tcPr marL="6963" marR="6963" marT="69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New Roman" panose="02020603050405020304" pitchFamily="18" charset="0"/>
                          <a:cs typeface="Times New Roman" panose="02020603050405020304" pitchFamily="18" charset="0"/>
                        </a:rPr>
                        <a:t>YES</a:t>
                      </a:r>
                    </a:p>
                  </a:txBody>
                  <a:tcPr marL="6963" marR="6963" marT="69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73505819"/>
                  </a:ext>
                </a:extLst>
              </a:tr>
              <a:tr h="242876">
                <a:tc>
                  <a:txBody>
                    <a:bodyPr/>
                    <a:lstStyle/>
                    <a:p>
                      <a:pPr algn="l" fontAlgn="b"/>
                      <a:r>
                        <a:rPr lang="en-US" sz="1400" b="0" i="0" u="none" strike="noStrike">
                          <a:solidFill>
                            <a:srgbClr val="000000"/>
                          </a:solidFill>
                          <a:effectLst/>
                          <a:latin typeface="Times New Roman" panose="02020603050405020304" pitchFamily="18" charset="0"/>
                          <a:cs typeface="Times New Roman" panose="02020603050405020304" pitchFamily="18" charset="0"/>
                        </a:rPr>
                        <a:t>ELEG 4300 Comm. Theory</a:t>
                      </a:r>
                    </a:p>
                  </a:txBody>
                  <a:tcPr marL="6963" marR="6963" marT="69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400" b="0" i="0" u="none" strike="noStrike">
                          <a:solidFill>
                            <a:srgbClr val="000000"/>
                          </a:solidFill>
                          <a:effectLst/>
                          <a:latin typeface="Times New Roman" panose="02020603050405020304" pitchFamily="18" charset="0"/>
                          <a:cs typeface="Times New Roman" panose="02020603050405020304" pitchFamily="18" charset="0"/>
                        </a:rPr>
                        <a:t>NO</a:t>
                      </a:r>
                    </a:p>
                  </a:txBody>
                  <a:tcPr marL="6963" marR="6963" marT="69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221340221"/>
                  </a:ext>
                </a:extLst>
              </a:tr>
              <a:tr h="242876">
                <a:tc>
                  <a:txBody>
                    <a:bodyPr/>
                    <a:lstStyle/>
                    <a:p>
                      <a:pPr algn="l" fontAlgn="b"/>
                      <a:r>
                        <a:rPr lang="en-US" sz="1400" b="0" i="0" u="none" strike="noStrike">
                          <a:solidFill>
                            <a:srgbClr val="000000"/>
                          </a:solidFill>
                          <a:effectLst/>
                          <a:latin typeface="Times New Roman" panose="02020603050405020304" pitchFamily="18" charset="0"/>
                          <a:cs typeface="Times New Roman" panose="02020603050405020304" pitchFamily="18" charset="0"/>
                        </a:rPr>
                        <a:t>ELEG 4301 Energy Conversion</a:t>
                      </a:r>
                    </a:p>
                  </a:txBody>
                  <a:tcPr marL="6963" marR="6963" marT="69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New Roman" panose="02020603050405020304" pitchFamily="18" charset="0"/>
                          <a:cs typeface="Times New Roman" panose="02020603050405020304" pitchFamily="18" charset="0"/>
                        </a:rPr>
                        <a:t>YES</a:t>
                      </a:r>
                    </a:p>
                  </a:txBody>
                  <a:tcPr marL="6963" marR="6963" marT="69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97796452"/>
                  </a:ext>
                </a:extLst>
              </a:tr>
              <a:tr h="242876">
                <a:tc>
                  <a:txBody>
                    <a:bodyPr/>
                    <a:lstStyle/>
                    <a:p>
                      <a:pPr algn="l" fontAlgn="b"/>
                      <a:r>
                        <a:rPr lang="en-US" sz="1400" b="0" i="0" u="none" strike="noStrike">
                          <a:solidFill>
                            <a:srgbClr val="000000"/>
                          </a:solidFill>
                          <a:effectLst/>
                          <a:latin typeface="Times New Roman" panose="02020603050405020304" pitchFamily="18" charset="0"/>
                          <a:cs typeface="Times New Roman" panose="02020603050405020304" pitchFamily="18" charset="0"/>
                        </a:rPr>
                        <a:t>ELEG 4305 Electro. Field Thy</a:t>
                      </a:r>
                    </a:p>
                  </a:txBody>
                  <a:tcPr marL="6963" marR="6963" marT="69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New Roman" panose="02020603050405020304" pitchFamily="18" charset="0"/>
                          <a:cs typeface="Times New Roman" panose="02020603050405020304" pitchFamily="18" charset="0"/>
                        </a:rPr>
                        <a:t>YES</a:t>
                      </a:r>
                    </a:p>
                  </a:txBody>
                  <a:tcPr marL="6963" marR="6963" marT="69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33952611"/>
                  </a:ext>
                </a:extLst>
              </a:tr>
              <a:tr h="242876">
                <a:tc>
                  <a:txBody>
                    <a:bodyPr/>
                    <a:lstStyle/>
                    <a:p>
                      <a:pPr algn="l" fontAlgn="b"/>
                      <a:r>
                        <a:rPr lang="en-US" sz="1400" b="0" i="0" u="none" strike="noStrike">
                          <a:solidFill>
                            <a:srgbClr val="000000"/>
                          </a:solidFill>
                          <a:effectLst/>
                          <a:latin typeface="Times New Roman" panose="02020603050405020304" pitchFamily="18" charset="0"/>
                          <a:cs typeface="Times New Roman" panose="02020603050405020304" pitchFamily="18" charset="0"/>
                        </a:rPr>
                        <a:t>ELEG 4304 Electronics II</a:t>
                      </a:r>
                    </a:p>
                  </a:txBody>
                  <a:tcPr marL="6963" marR="6963" marT="69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New Roman" panose="02020603050405020304" pitchFamily="18" charset="0"/>
                          <a:cs typeface="Times New Roman" panose="02020603050405020304" pitchFamily="18" charset="0"/>
                        </a:rPr>
                        <a:t>YES</a:t>
                      </a:r>
                    </a:p>
                  </a:txBody>
                  <a:tcPr marL="6963" marR="6963" marT="69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98127529"/>
                  </a:ext>
                </a:extLst>
              </a:tr>
              <a:tr h="242876">
                <a:tc>
                  <a:txBody>
                    <a:bodyPr/>
                    <a:lstStyle/>
                    <a:p>
                      <a:pPr algn="l" fontAlgn="b"/>
                      <a:r>
                        <a:rPr lang="en-US" sz="1400" b="0" i="0" u="none" strike="noStrike">
                          <a:solidFill>
                            <a:srgbClr val="000000"/>
                          </a:solidFill>
                          <a:effectLst/>
                          <a:latin typeface="Times New Roman" panose="02020603050405020304" pitchFamily="18" charset="0"/>
                          <a:cs typeface="Times New Roman" panose="02020603050405020304" pitchFamily="18" charset="0"/>
                        </a:rPr>
                        <a:t>ELEG 4325 Embedded Systems</a:t>
                      </a:r>
                    </a:p>
                  </a:txBody>
                  <a:tcPr marL="6963" marR="6963" marT="69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New Roman" panose="02020603050405020304" pitchFamily="18" charset="0"/>
                          <a:cs typeface="Times New Roman" panose="02020603050405020304" pitchFamily="18" charset="0"/>
                        </a:rPr>
                        <a:t>YES</a:t>
                      </a:r>
                    </a:p>
                  </a:txBody>
                  <a:tcPr marL="6963" marR="6963" marT="69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00628736"/>
                  </a:ext>
                </a:extLst>
              </a:tr>
              <a:tr h="242876">
                <a:tc>
                  <a:txBody>
                    <a:bodyPr/>
                    <a:lstStyle/>
                    <a:p>
                      <a:pPr algn="l" fontAlgn="b"/>
                      <a:r>
                        <a:rPr lang="nn-NO" sz="1400" b="0" i="0" u="none" strike="noStrike">
                          <a:solidFill>
                            <a:srgbClr val="000000"/>
                          </a:solidFill>
                          <a:effectLst/>
                          <a:latin typeface="Times New Roman" panose="02020603050405020304" pitchFamily="18" charset="0"/>
                          <a:cs typeface="Times New Roman" panose="02020603050405020304" pitchFamily="18" charset="0"/>
                        </a:rPr>
                        <a:t>ELEG 4330 Digital System Design</a:t>
                      </a:r>
                    </a:p>
                  </a:txBody>
                  <a:tcPr marL="6963" marR="6963" marT="69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400" b="0" i="0" u="none" strike="noStrike">
                          <a:solidFill>
                            <a:srgbClr val="000000"/>
                          </a:solidFill>
                          <a:effectLst/>
                          <a:latin typeface="Times New Roman" panose="02020603050405020304" pitchFamily="18" charset="0"/>
                          <a:cs typeface="Times New Roman" panose="02020603050405020304" pitchFamily="18" charset="0"/>
                        </a:rPr>
                        <a:t>NO</a:t>
                      </a:r>
                    </a:p>
                  </a:txBody>
                  <a:tcPr marL="6963" marR="6963" marT="69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2974528845"/>
                  </a:ext>
                </a:extLst>
              </a:tr>
              <a:tr h="242876">
                <a:tc>
                  <a:txBody>
                    <a:bodyPr/>
                    <a:lstStyle/>
                    <a:p>
                      <a:pPr algn="l" fontAlgn="b"/>
                      <a:r>
                        <a:rPr lang="en-US" sz="1400" b="0" i="0" u="none" strike="noStrike" dirty="0">
                          <a:solidFill>
                            <a:srgbClr val="000000"/>
                          </a:solidFill>
                          <a:effectLst/>
                          <a:latin typeface="Times New Roman" panose="02020603050405020304" pitchFamily="18" charset="0"/>
                          <a:cs typeface="Times New Roman" panose="02020603050405020304" pitchFamily="18" charset="0"/>
                        </a:rPr>
                        <a:t>ELEG 4333 Computer Networks</a:t>
                      </a:r>
                    </a:p>
                  </a:txBody>
                  <a:tcPr marL="6963" marR="6963" marT="69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New Roman" panose="02020603050405020304" pitchFamily="18" charset="0"/>
                          <a:cs typeface="Times New Roman" panose="02020603050405020304" pitchFamily="18" charset="0"/>
                        </a:rPr>
                        <a:t>spr. 2022</a:t>
                      </a:r>
                    </a:p>
                  </a:txBody>
                  <a:tcPr marL="6963" marR="6963" marT="69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99172063"/>
                  </a:ext>
                </a:extLst>
              </a:tr>
              <a:tr h="242876">
                <a:tc>
                  <a:txBody>
                    <a:bodyPr/>
                    <a:lstStyle/>
                    <a:p>
                      <a:pPr algn="l" fontAlgn="b"/>
                      <a:r>
                        <a:rPr lang="en-US" sz="1400" b="0" i="0" u="none" strike="noStrike">
                          <a:solidFill>
                            <a:srgbClr val="000000"/>
                          </a:solidFill>
                          <a:effectLst/>
                          <a:latin typeface="Times New Roman" panose="02020603050405020304" pitchFamily="18" charset="0"/>
                          <a:cs typeface="Times New Roman" panose="02020603050405020304" pitchFamily="18" charset="0"/>
                        </a:rPr>
                        <a:t>ELEG 4339  Comp Arch and Organization </a:t>
                      </a:r>
                    </a:p>
                  </a:txBody>
                  <a:tcPr marL="6963" marR="6963" marT="69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New Roman" panose="02020603050405020304" pitchFamily="18" charset="0"/>
                          <a:cs typeface="Times New Roman" panose="02020603050405020304" pitchFamily="18" charset="0"/>
                        </a:rPr>
                        <a:t>spr. 2022</a:t>
                      </a:r>
                    </a:p>
                  </a:txBody>
                  <a:tcPr marL="6963" marR="6963" marT="69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37215206"/>
                  </a:ext>
                </a:extLst>
              </a:tr>
              <a:tr h="242876">
                <a:tc>
                  <a:txBody>
                    <a:bodyPr/>
                    <a:lstStyle/>
                    <a:p>
                      <a:pPr algn="l" fontAlgn="b"/>
                      <a:r>
                        <a:rPr lang="nn-NO" sz="1400" b="0" i="0" u="none" strike="noStrike" dirty="0">
                          <a:solidFill>
                            <a:srgbClr val="000000"/>
                          </a:solidFill>
                          <a:effectLst/>
                          <a:latin typeface="Times New Roman" panose="02020603050405020304" pitchFamily="18" charset="0"/>
                          <a:cs typeface="Times New Roman" panose="02020603050405020304" pitchFamily="18" charset="0"/>
                        </a:rPr>
                        <a:t>ELEG 4247 Senior Design I</a:t>
                      </a:r>
                    </a:p>
                  </a:txBody>
                  <a:tcPr marL="6963" marR="6963" marT="69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cs typeface="Times New Roman" panose="02020603050405020304" pitchFamily="18" charset="0"/>
                        </a:rPr>
                        <a:t>YES</a:t>
                      </a:r>
                    </a:p>
                  </a:txBody>
                  <a:tcPr marL="6963" marR="6963" marT="69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75332016"/>
                  </a:ext>
                </a:extLst>
              </a:tr>
              <a:tr h="242876">
                <a:tc>
                  <a:txBody>
                    <a:bodyPr/>
                    <a:lstStyle/>
                    <a:p>
                      <a:pPr algn="l" fontAlgn="b"/>
                      <a:r>
                        <a:rPr lang="nn-NO" sz="1400" b="0" i="0" u="none" strike="noStrike" dirty="0">
                          <a:solidFill>
                            <a:srgbClr val="000000"/>
                          </a:solidFill>
                          <a:effectLst/>
                          <a:latin typeface="Times New Roman" panose="02020603050405020304" pitchFamily="18" charset="0"/>
                        </a:rPr>
                        <a:t>ELEG 4248  Senior Design II</a:t>
                      </a:r>
                    </a:p>
                  </a:txBody>
                  <a:tcPr marL="6963" marR="6963" marT="69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spr. 2022</a:t>
                      </a:r>
                    </a:p>
                  </a:txBody>
                  <a:tcPr marL="6963" marR="6963" marT="69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40685414"/>
                  </a:ext>
                </a:extLst>
              </a:tr>
            </a:tbl>
          </a:graphicData>
        </a:graphic>
      </p:graphicFrame>
    </p:spTree>
    <p:extLst>
      <p:ext uri="{BB962C8B-B14F-4D97-AF65-F5344CB8AC3E}">
        <p14:creationId xmlns:p14="http://schemas.microsoft.com/office/powerpoint/2010/main" val="20849750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p>
            <a:r>
              <a:rPr lang="en-US" sz="2400" dirty="0">
                <a:solidFill>
                  <a:srgbClr val="FF0000"/>
                </a:solidFill>
              </a:rPr>
              <a:t>COURSE BINDERS</a:t>
            </a:r>
            <a:br>
              <a:rPr lang="en-US" sz="2400" dirty="0">
                <a:solidFill>
                  <a:srgbClr val="FF0000"/>
                </a:solidFill>
              </a:rPr>
            </a:br>
            <a:r>
              <a:rPr lang="en-US" sz="2400" dirty="0">
                <a:solidFill>
                  <a:srgbClr val="FF0000"/>
                </a:solidFill>
              </a:rPr>
              <a:t>(Due Date: To be announced )</a:t>
            </a:r>
            <a:endParaRPr lang="en-US" sz="4000" dirty="0">
              <a:solidFill>
                <a:srgbClr val="FF0000"/>
              </a:solidFill>
            </a:endParaRPr>
          </a:p>
        </p:txBody>
      </p:sp>
      <p:sp>
        <p:nvSpPr>
          <p:cNvPr id="3" name="Content Placeholder 2"/>
          <p:cNvSpPr>
            <a:spLocks noGrp="1"/>
          </p:cNvSpPr>
          <p:nvPr>
            <p:ph idx="1"/>
          </p:nvPr>
        </p:nvSpPr>
        <p:spPr>
          <a:xfrm>
            <a:off x="457200" y="1295400"/>
            <a:ext cx="8305800" cy="5181600"/>
          </a:xfrm>
          <a:solidFill>
            <a:srgbClr val="FFFF00"/>
          </a:solidFill>
        </p:spPr>
        <p:txBody>
          <a:bodyPr/>
          <a:lstStyle/>
          <a:p>
            <a:r>
              <a:rPr lang="en-US" dirty="0"/>
              <a:t> It is required that you submit a course binder for all the ECE  classes you will teach during the Spring 2022  semester. </a:t>
            </a:r>
          </a:p>
          <a:p>
            <a:endParaRPr lang="en-US" dirty="0"/>
          </a:p>
          <a:p>
            <a:r>
              <a:rPr lang="en-US" dirty="0"/>
              <a:t>For courses with several sections, the Department Head will announce the name of the instructor who should submit the course binder </a:t>
            </a:r>
          </a:p>
          <a:p>
            <a:endParaRPr lang="en-US" dirty="0"/>
          </a:p>
          <a:p>
            <a:r>
              <a:rPr lang="en-US" dirty="0"/>
              <a:t>Sample course binder are available for your review.</a:t>
            </a:r>
          </a:p>
        </p:txBody>
      </p:sp>
      <p:sp>
        <p:nvSpPr>
          <p:cNvPr id="6" name="Slide Number Placeholder 5"/>
          <p:cNvSpPr>
            <a:spLocks noGrp="1"/>
          </p:cNvSpPr>
          <p:nvPr>
            <p:ph type="sldNum" sz="quarter" idx="12"/>
          </p:nvPr>
        </p:nvSpPr>
        <p:spPr/>
        <p:txBody>
          <a:bodyPr/>
          <a:lstStyle/>
          <a:p>
            <a:pPr>
              <a:defRPr/>
            </a:pPr>
            <a:fld id="{C5790943-6E06-4F8A-A8D0-F94C465B70D5}" type="slidenum">
              <a:rPr lang="en-US" smtClean="0"/>
              <a:pPr>
                <a:defRPr/>
              </a:pPr>
              <a:t>24</a:t>
            </a:fld>
            <a:endParaRPr lang="en-US"/>
          </a:p>
        </p:txBody>
      </p:sp>
    </p:spTree>
    <p:extLst>
      <p:ext uri="{BB962C8B-B14F-4D97-AF65-F5344CB8AC3E}">
        <p14:creationId xmlns:p14="http://schemas.microsoft.com/office/powerpoint/2010/main" val="13262071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438CB4-113F-4D17-BF57-1176C57CABD4}"/>
              </a:ext>
            </a:extLst>
          </p:cNvPr>
          <p:cNvSpPr>
            <a:spLocks noGrp="1"/>
          </p:cNvSpPr>
          <p:nvPr>
            <p:ph type="title"/>
          </p:nvPr>
        </p:nvSpPr>
        <p:spPr>
          <a:xfrm>
            <a:off x="457200" y="274638"/>
            <a:ext cx="8229600" cy="849312"/>
          </a:xfrm>
        </p:spPr>
        <p:txBody>
          <a:bodyPr/>
          <a:lstStyle/>
          <a:p>
            <a:r>
              <a:rPr lang="en-US" dirty="0">
                <a:solidFill>
                  <a:srgbClr val="FF0000"/>
                </a:solidFill>
              </a:rPr>
              <a:t>PEOs -ACTION ITEMS AND RECOMMENDATIONS</a:t>
            </a:r>
          </a:p>
        </p:txBody>
      </p:sp>
      <p:sp>
        <p:nvSpPr>
          <p:cNvPr id="3" name="Content Placeholder 2">
            <a:extLst>
              <a:ext uri="{FF2B5EF4-FFF2-40B4-BE49-F238E27FC236}">
                <a16:creationId xmlns:a16="http://schemas.microsoft.com/office/drawing/2014/main" id="{6ACD15DB-E34E-4ECE-B3CA-D8D77ED62D96}"/>
              </a:ext>
            </a:extLst>
          </p:cNvPr>
          <p:cNvSpPr>
            <a:spLocks noGrp="1"/>
          </p:cNvSpPr>
          <p:nvPr>
            <p:ph idx="1"/>
          </p:nvPr>
        </p:nvSpPr>
        <p:spPr>
          <a:xfrm>
            <a:off x="304800" y="1295400"/>
            <a:ext cx="8534400" cy="5105400"/>
          </a:xfrm>
          <a:solidFill>
            <a:srgbClr val="FFFF00"/>
          </a:solidFill>
        </p:spPr>
        <p:txBody>
          <a:bodyPr/>
          <a:lstStyle/>
          <a:p>
            <a:r>
              <a:rPr lang="en-US" u="sng" dirty="0">
                <a:latin typeface="Times New Roman" panose="02020603050405020304" pitchFamily="18" charset="0"/>
                <a:cs typeface="Times New Roman" panose="02020603050405020304" pitchFamily="18" charset="0"/>
              </a:rPr>
              <a:t>Perform the second review </a:t>
            </a:r>
            <a:r>
              <a:rPr lang="en-US" dirty="0">
                <a:latin typeface="Times New Roman" panose="02020603050405020304" pitchFamily="18" charset="0"/>
                <a:cs typeface="Times New Roman" panose="02020603050405020304" pitchFamily="18" charset="0"/>
              </a:rPr>
              <a:t>of the PEOs of both the Electrical and Computer Engineering program during </a:t>
            </a:r>
            <a:r>
              <a:rPr lang="en-US" u="sng" dirty="0">
                <a:solidFill>
                  <a:srgbClr val="FF0000"/>
                </a:solidFill>
                <a:latin typeface="Times New Roman" panose="02020603050405020304" pitchFamily="18" charset="0"/>
                <a:cs typeface="Times New Roman" panose="02020603050405020304" pitchFamily="18" charset="0"/>
              </a:rPr>
              <a:t>January to March 2022</a:t>
            </a:r>
            <a:endParaRPr lang="en-US" dirty="0">
              <a:latin typeface="Times New Roman" panose="02020603050405020304" pitchFamily="18" charset="0"/>
              <a:cs typeface="Times New Roman" panose="02020603050405020304" pitchFamily="18" charset="0"/>
            </a:endParaRPr>
          </a:p>
          <a:p>
            <a:r>
              <a:rPr lang="en-US" u="sng" dirty="0">
                <a:solidFill>
                  <a:srgbClr val="FF0000"/>
                </a:solidFill>
                <a:latin typeface="Times New Roman" panose="02020603050405020304" pitchFamily="18" charset="0"/>
                <a:cs typeface="Times New Roman" panose="02020603050405020304" pitchFamily="18" charset="0"/>
              </a:rPr>
              <a:t>Increase the number </a:t>
            </a:r>
            <a:r>
              <a:rPr lang="en-US" dirty="0">
                <a:latin typeface="Times New Roman" panose="02020603050405020304" pitchFamily="18" charset="0"/>
                <a:cs typeface="Times New Roman" panose="02020603050405020304" pitchFamily="18" charset="0"/>
              </a:rPr>
              <a:t>of survey participants during the 2022 PEOs review, especially for the Computer Engineering program</a:t>
            </a:r>
          </a:p>
          <a:p>
            <a:r>
              <a:rPr lang="en-US" u="sng" dirty="0">
                <a:solidFill>
                  <a:srgbClr val="FF0000"/>
                </a:solidFill>
                <a:latin typeface="Times New Roman" panose="02020603050405020304" pitchFamily="18" charset="0"/>
                <a:cs typeface="Times New Roman" panose="02020603050405020304" pitchFamily="18" charset="0"/>
              </a:rPr>
              <a:t>Educate program constituents </a:t>
            </a:r>
            <a:r>
              <a:rPr lang="en-US" dirty="0">
                <a:latin typeface="Times New Roman" panose="02020603050405020304" pitchFamily="18" charset="0"/>
                <a:cs typeface="Times New Roman" panose="02020603050405020304" pitchFamily="18" charset="0"/>
              </a:rPr>
              <a:t>about the ABET definition of Program Educational Objectives</a:t>
            </a:r>
          </a:p>
        </p:txBody>
      </p:sp>
      <p:sp>
        <p:nvSpPr>
          <p:cNvPr id="6" name="Slide Number Placeholder 5">
            <a:extLst>
              <a:ext uri="{FF2B5EF4-FFF2-40B4-BE49-F238E27FC236}">
                <a16:creationId xmlns:a16="http://schemas.microsoft.com/office/drawing/2014/main" id="{82A72C42-9F77-43AA-96AF-03B496F2493C}"/>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5790943-6E06-4F8A-A8D0-F94C465B70D5}" type="slidenum">
              <a:rPr kumimoji="0" lang="en-US" sz="14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25</a:t>
            </a:fld>
            <a:endParaRPr kumimoji="0" lang="en-US" sz="14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4772739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p>
            <a:r>
              <a:rPr lang="en-US" dirty="0">
                <a:solidFill>
                  <a:srgbClr val="FF0000"/>
                </a:solidFill>
              </a:rPr>
              <a:t>ACTION ITEMS </a:t>
            </a:r>
          </a:p>
        </p:txBody>
      </p:sp>
      <p:sp>
        <p:nvSpPr>
          <p:cNvPr id="3" name="Content Placeholder 2"/>
          <p:cNvSpPr>
            <a:spLocks noGrp="1"/>
          </p:cNvSpPr>
          <p:nvPr>
            <p:ph idx="1"/>
          </p:nvPr>
        </p:nvSpPr>
        <p:spPr>
          <a:xfrm>
            <a:off x="457200" y="1295400"/>
            <a:ext cx="8305800" cy="5181600"/>
          </a:xfrm>
          <a:solidFill>
            <a:srgbClr val="FFFF00"/>
          </a:solidFill>
        </p:spPr>
        <p:txBody>
          <a:bodyPr/>
          <a:lstStyle/>
          <a:p>
            <a:r>
              <a:rPr lang="en-US" dirty="0"/>
              <a:t> (1)  Faculty members needed to assist in performing surveys  of students, faculty alumni, and employers regarding the review of the PEOs.</a:t>
            </a:r>
          </a:p>
          <a:p>
            <a:endParaRPr lang="en-US" dirty="0"/>
          </a:p>
          <a:p>
            <a:r>
              <a:rPr lang="en-US" dirty="0"/>
              <a:t>(2) A committee consisting of 3 faculty members is needed to review the course binders.</a:t>
            </a:r>
          </a:p>
          <a:p>
            <a:endParaRPr lang="en-US" dirty="0"/>
          </a:p>
          <a:p>
            <a:r>
              <a:rPr lang="en-US" dirty="0"/>
              <a:t>(3) Faculty volunteers are needed to assist in writing the self-study reports for the electrical and computer engineering programs</a:t>
            </a:r>
          </a:p>
          <a:p>
            <a:endParaRPr lang="en-US" dirty="0"/>
          </a:p>
          <a:p>
            <a:endParaRPr lang="en-US" dirty="0"/>
          </a:p>
        </p:txBody>
      </p:sp>
      <p:sp>
        <p:nvSpPr>
          <p:cNvPr id="6" name="Slide Number Placeholder 5"/>
          <p:cNvSpPr>
            <a:spLocks noGrp="1"/>
          </p:cNvSpPr>
          <p:nvPr>
            <p:ph type="sldNum" sz="quarter" idx="12"/>
          </p:nvPr>
        </p:nvSpPr>
        <p:spPr/>
        <p:txBody>
          <a:bodyPr/>
          <a:lstStyle/>
          <a:p>
            <a:pPr>
              <a:defRPr/>
            </a:pPr>
            <a:fld id="{C5790943-6E06-4F8A-A8D0-F94C465B70D5}" type="slidenum">
              <a:rPr lang="en-US" smtClean="0"/>
              <a:pPr>
                <a:defRPr/>
              </a:pPr>
              <a:t>26</a:t>
            </a:fld>
            <a:endParaRPr lang="en-US"/>
          </a:p>
        </p:txBody>
      </p:sp>
    </p:spTree>
    <p:extLst>
      <p:ext uri="{BB962C8B-B14F-4D97-AF65-F5344CB8AC3E}">
        <p14:creationId xmlns:p14="http://schemas.microsoft.com/office/powerpoint/2010/main" val="33371674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p>
            <a:r>
              <a:rPr lang="en-US" sz="2800" dirty="0">
                <a:solidFill>
                  <a:srgbClr val="FF0000"/>
                </a:solidFill>
              </a:rPr>
              <a:t>ACTION ITEMS (CONT’D</a:t>
            </a:r>
            <a:r>
              <a:rPr lang="en-US" sz="2400" dirty="0">
                <a:solidFill>
                  <a:srgbClr val="FF0000"/>
                </a:solidFill>
              </a:rPr>
              <a:t>) </a:t>
            </a:r>
            <a:endParaRPr lang="en-US" sz="4000" dirty="0">
              <a:solidFill>
                <a:srgbClr val="FF0000"/>
              </a:solidFill>
            </a:endParaRPr>
          </a:p>
        </p:txBody>
      </p:sp>
      <p:sp>
        <p:nvSpPr>
          <p:cNvPr id="3" name="Content Placeholder 2"/>
          <p:cNvSpPr>
            <a:spLocks noGrp="1"/>
          </p:cNvSpPr>
          <p:nvPr>
            <p:ph idx="1"/>
          </p:nvPr>
        </p:nvSpPr>
        <p:spPr>
          <a:xfrm>
            <a:off x="457200" y="1600200"/>
            <a:ext cx="8305800" cy="4876800"/>
          </a:xfrm>
          <a:solidFill>
            <a:srgbClr val="FFFF00"/>
          </a:solidFill>
        </p:spPr>
        <p:txBody>
          <a:bodyPr/>
          <a:lstStyle/>
          <a:p>
            <a:r>
              <a:rPr lang="en-US" dirty="0"/>
              <a:t> (4)  All the minutes of the ECE Department (faculty meetings and IAB meetings from Fall 2018 to present need to be written and put in a folder.</a:t>
            </a:r>
          </a:p>
          <a:p>
            <a:endParaRPr lang="en-US" dirty="0"/>
          </a:p>
          <a:p>
            <a:r>
              <a:rPr lang="en-US" dirty="0"/>
              <a:t>(5) Student worker is needed to organize (</a:t>
            </a:r>
            <a:r>
              <a:rPr lang="en-US" dirty="0" err="1"/>
              <a:t>i</a:t>
            </a:r>
            <a:r>
              <a:rPr lang="en-US" dirty="0"/>
              <a:t>) student outcome binders, (ii) course outcome binders, (iii) survey instruments</a:t>
            </a:r>
          </a:p>
          <a:p>
            <a:endParaRPr lang="en-US" dirty="0"/>
          </a:p>
          <a:p>
            <a:endParaRPr lang="en-US" dirty="0"/>
          </a:p>
        </p:txBody>
      </p:sp>
      <p:sp>
        <p:nvSpPr>
          <p:cNvPr id="6" name="Slide Number Placeholder 5"/>
          <p:cNvSpPr>
            <a:spLocks noGrp="1"/>
          </p:cNvSpPr>
          <p:nvPr>
            <p:ph type="sldNum" sz="quarter" idx="12"/>
          </p:nvPr>
        </p:nvSpPr>
        <p:spPr/>
        <p:txBody>
          <a:bodyPr/>
          <a:lstStyle/>
          <a:p>
            <a:pPr>
              <a:defRPr/>
            </a:pPr>
            <a:fld id="{C5790943-6E06-4F8A-A8D0-F94C465B70D5}" type="slidenum">
              <a:rPr lang="en-US" smtClean="0"/>
              <a:pPr>
                <a:defRPr/>
              </a:pPr>
              <a:t>27</a:t>
            </a:fld>
            <a:endParaRPr lang="en-US"/>
          </a:p>
        </p:txBody>
      </p:sp>
    </p:spTree>
    <p:extLst>
      <p:ext uri="{BB962C8B-B14F-4D97-AF65-F5344CB8AC3E}">
        <p14:creationId xmlns:p14="http://schemas.microsoft.com/office/powerpoint/2010/main" val="41272001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6250" y="685800"/>
            <a:ext cx="8153400" cy="381000"/>
          </a:xfrm>
        </p:spPr>
        <p:txBody>
          <a:bodyPr/>
          <a:lstStyle/>
          <a:p>
            <a:r>
              <a:rPr lang="en-US" dirty="0">
                <a:solidFill>
                  <a:srgbClr val="FF0000"/>
                </a:solidFill>
              </a:rPr>
              <a:t>Questions &amp; Answers</a:t>
            </a:r>
          </a:p>
        </p:txBody>
      </p:sp>
      <p:sp>
        <p:nvSpPr>
          <p:cNvPr id="6" name="Slide Number Placeholder 5"/>
          <p:cNvSpPr>
            <a:spLocks noGrp="1"/>
          </p:cNvSpPr>
          <p:nvPr>
            <p:ph type="sldNum" sz="quarter" idx="12"/>
          </p:nvPr>
        </p:nvSpPr>
        <p:spPr/>
        <p:txBody>
          <a:bodyPr/>
          <a:lstStyle/>
          <a:p>
            <a:pPr>
              <a:defRPr/>
            </a:pPr>
            <a:fld id="{C5790943-6E06-4F8A-A8D0-F94C465B70D5}" type="slidenum">
              <a:rPr lang="en-US" smtClean="0"/>
              <a:pPr>
                <a:defRPr/>
              </a:pPr>
              <a:t>28</a:t>
            </a:fld>
            <a:endParaRPr lang="en-US"/>
          </a:p>
        </p:txBody>
      </p:sp>
      <p:sp>
        <p:nvSpPr>
          <p:cNvPr id="9" name="Content Placeholder 2"/>
          <p:cNvSpPr txBox="1">
            <a:spLocks/>
          </p:cNvSpPr>
          <p:nvPr/>
        </p:nvSpPr>
        <p:spPr bwMode="auto">
          <a:xfrm>
            <a:off x="1219200" y="4267200"/>
            <a:ext cx="6400800" cy="1828800"/>
          </a:xfrm>
          <a:prstGeom prst="rect">
            <a:avLst/>
          </a:prstGeom>
          <a:solidFill>
            <a:srgbClr val="92D050"/>
          </a:solidFill>
          <a:ln w="25400">
            <a:solidFill>
              <a:srgbClr val="FF0000"/>
            </a:solidFill>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18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indent="0">
              <a:buNone/>
            </a:pPr>
            <a:r>
              <a:rPr lang="en-US" sz="2400" dirty="0"/>
              <a:t>Prairie View A&amp;M University</a:t>
            </a:r>
          </a:p>
          <a:p>
            <a:pPr indent="0">
              <a:buNone/>
            </a:pPr>
            <a:r>
              <a:rPr lang="en-US" sz="2400" dirty="0"/>
              <a:t>Department of Electrical and Computer Engineering</a:t>
            </a:r>
          </a:p>
          <a:p>
            <a:pPr indent="0">
              <a:buNone/>
            </a:pPr>
            <a:r>
              <a:rPr lang="en-US" sz="2400" dirty="0"/>
              <a:t>Prairie View, Texas 77446</a:t>
            </a:r>
          </a:p>
        </p:txBody>
      </p:sp>
      <p:pic>
        <p:nvPicPr>
          <p:cNvPr id="3" name="Picture 2"/>
          <p:cNvPicPr>
            <a:picLocks noChangeAspect="1"/>
          </p:cNvPicPr>
          <p:nvPr/>
        </p:nvPicPr>
        <p:blipFill>
          <a:blip r:embed="rId2"/>
          <a:stretch>
            <a:fillRect/>
          </a:stretch>
        </p:blipFill>
        <p:spPr>
          <a:xfrm>
            <a:off x="3348037" y="1595437"/>
            <a:ext cx="2143125" cy="2143125"/>
          </a:xfrm>
          <a:prstGeom prst="rect">
            <a:avLst/>
          </a:prstGeom>
        </p:spPr>
      </p:pic>
    </p:spTree>
    <p:extLst>
      <p:ext uri="{BB962C8B-B14F-4D97-AF65-F5344CB8AC3E}">
        <p14:creationId xmlns:p14="http://schemas.microsoft.com/office/powerpoint/2010/main" val="105480723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PVERSION" val="2006"/>
  <p:tag name="DELIMITERS" val="3.1"/>
  <p:tag name="SHOWBARVISIBLE" val="True"/>
  <p:tag name="EXPANDSHOWBAR" val="True"/>
  <p:tag name="USESECONDARYMONITOR" val="True"/>
  <p:tag name="ENABLEPRESENTERVPAD" val="False"/>
  <p:tag name="DEFAULTPORT" val="1001"/>
  <p:tag name="REQUIREPASSWORD" val="False"/>
  <p:tag name="BULLETTYPE" val="3"/>
  <p:tag name="ANSWERNOWSTYLE" val="-1"/>
  <p:tag name="ANSWERNOWTEXT" val="Answer Now"/>
  <p:tag name="COUNTDOWNSTYLE" val="-1"/>
  <p:tag name="RESPCOUNTERSTYLE" val="-1"/>
  <p:tag name="RESPCOUNTERFORMAT" val="0"/>
  <p:tag name="RESPTABLESTYLE" val="-1"/>
  <p:tag name="COUNTDOWNSECONDS" val="10"/>
  <p:tag name="INPUTSOURCE" val="1"/>
  <p:tag name="USEENTERPRISEMANAGER" val="False"/>
  <p:tag name="NUMRESPONSES" val="1"/>
  <p:tag name="ALLOWDUPLICATES" val="False"/>
  <p:tag name="BACKUPSESSIONS" val="True"/>
  <p:tag name="BACKUPMAINTENANCE" val="7"/>
  <p:tag name="CHARTVALUEFORMAT" val="0%"/>
  <p:tag name="AUTOADVANCE" val="False"/>
  <p:tag name="REVIEWONLY" val="False"/>
  <p:tag name="ROTATIONINTERVAL" val="2"/>
  <p:tag name="AUTOUPDATEALIASES" val="True"/>
  <p:tag name="STDCHART" val="1"/>
  <p:tag name="PARTICIPANTSINLEADERBOARD" val="5"/>
  <p:tag name="TEAMSINLEADERBOARD" val="5"/>
  <p:tag name="MAXRESPONDERS" val="5"/>
  <p:tag name="BUBBLENAMEVISIBLE" val="True"/>
  <p:tag name="BUBBLESIZEVISIBLE" val="True"/>
  <p:tag name="BUBBLEVALUEFORMAT" val="0.0"/>
  <p:tag name="BUBBLEGROUPING" val="3"/>
  <p:tag name="DEFAULTNUMTEAMS" val="5"/>
  <p:tag name="CUSTOMGRIDBACKCOLOR" val="-2830136"/>
  <p:tag name="CUSTOMCELLFORECOLOR" val="-16777216"/>
  <p:tag name="CUSTOMCELLBACKCOLOR1" val="-657956"/>
  <p:tag name="CUSTOMCELLBACKCOLOR2" val="-13395457"/>
  <p:tag name="CUSTOMCELLBACKCOLOR3" val="-268652"/>
  <p:tag name="CUSTOMCELLBACKCOLOR4" val="-8355712"/>
  <p:tag name="USESCHEMECOLORS" val="True"/>
  <p:tag name="DISPLAYNAME" val="True"/>
  <p:tag name="DISPLAYDEVICENUMBER" val="True"/>
  <p:tag name="DISPLAYDEVICEID" val="True"/>
  <p:tag name="GRIDOPACITY" val="90"/>
  <p:tag name="GRIDROTATIONINTERVAL" val="2"/>
  <p:tag name="AUTOSIZEGRID" val="True"/>
  <p:tag name="GRIDSIZE" val="{Width=800, Height=600}"/>
  <p:tag name="GRIDPOSITION" val="1"/>
  <p:tag name="POLLINGCYCLE" val="2"/>
  <p:tag name="CHARTCOLORS" val="0"/>
  <p:tag name="CHARTLABELS" val="0"/>
  <p:tag name="RESETCHARTS" val="True"/>
  <p:tag name="INCLUDENONRESPONDERS" val="False"/>
  <p:tag name="MULTIRESPDIVISOR" val="1"/>
  <p:tag name="PARTLISTDEFAULT" val="0"/>
  <p:tag name="INCLUDEPPT" val="True"/>
  <p:tag name="ALLOWUSERFEEDBACK" val="True"/>
  <p:tag name="CORRECTPOINTVALUE" val="100"/>
  <p:tag name="INCORRECTPOINTVALUE" val="0"/>
  <p:tag name="REALTIMEBACKUP" val="False"/>
  <p:tag name="ADDINALWAYSLOADED" val="False"/>
  <p:tag name="ZEROBASED" val="False"/>
  <p:tag name="AUTOADJUSTPARTRANGE" val="True"/>
  <p:tag name="CHARTSCALE" val="True"/>
</p:tagLst>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79620</TotalTime>
  <Words>2944</Words>
  <Application>Microsoft Office PowerPoint</Application>
  <PresentationFormat>On-screen Show (4:3)</PresentationFormat>
  <Paragraphs>1300</Paragraphs>
  <Slides>28</Slides>
  <Notes>0</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28</vt:i4>
      </vt:variant>
    </vt:vector>
  </HeadingPairs>
  <TitlesOfParts>
    <vt:vector size="33" baseType="lpstr">
      <vt:lpstr>Arial</vt:lpstr>
      <vt:lpstr>Calibri</vt:lpstr>
      <vt:lpstr>Times New Roman</vt:lpstr>
      <vt:lpstr>Default Design</vt:lpstr>
      <vt:lpstr>Custom Design</vt:lpstr>
      <vt:lpstr>   ABET EAC  UPDATES   ECE DEPARTMENT MEETING    </vt:lpstr>
      <vt:lpstr>General Criteria </vt:lpstr>
      <vt:lpstr>Criterion 2: Program Educational Objectives (Statement) </vt:lpstr>
      <vt:lpstr>Program Educational Objectives (PEOs) </vt:lpstr>
      <vt:lpstr>Constituents of the Programs </vt:lpstr>
      <vt:lpstr>PEOs of Programs </vt:lpstr>
      <vt:lpstr>REVIEW OF THE PEOs </vt:lpstr>
      <vt:lpstr>STUDENT OUTCOMES VS. COURSES (ELECTRICAL ENGINEERING) Approved 10/12/2018</vt:lpstr>
      <vt:lpstr>STUDENT OUTCOMES VS. COURSES (COMPUTER ENGINEERING)  Approved 10/12/2018</vt:lpstr>
      <vt:lpstr>ASSESSMENT RESULTS / ELECTRICAL ENGINEERING</vt:lpstr>
      <vt:lpstr>ASSESSMENT RESULTS / COMPUTER ENGINE ERING</vt:lpstr>
      <vt:lpstr> STUDENT OUTCOMES (SUMMARY)</vt:lpstr>
      <vt:lpstr>FALL 2021 ASSESSMENT RESULTS (ELECTRICAL ENGR. PROGRAM)</vt:lpstr>
      <vt:lpstr>FALL 2021 ASSESSMENT RESULTS (COMPUTER ENGR. PROGRAM)</vt:lpstr>
      <vt:lpstr>END-OF-SEMESTER COURSE ASSESSMENT REPORTS – NOT AVAILABLE AS OF 1/10/2022   </vt:lpstr>
      <vt:lpstr>C4 - CONTINUOUS IMPROVEMENT (ELECTRICAL ENGR. PROGRAM)</vt:lpstr>
      <vt:lpstr>C4 - CONTINUOUS IMPROVEMENT (ELECTRICAL ENGR. PROGRAM)</vt:lpstr>
      <vt:lpstr>C4 - CONTINUOUS IMPROVEMENT (COMPUTER ENGR. PROGRAM)</vt:lpstr>
      <vt:lpstr> SPRING 2022 COURSES TO BE ASSESSED </vt:lpstr>
      <vt:lpstr>CRITERIA 4 AND 5 DESIGN ORIENTED COURSES</vt:lpstr>
      <vt:lpstr>CRITERION 5  CURRICULUM - NOTE</vt:lpstr>
      <vt:lpstr>PROGRAM CRITERIA </vt:lpstr>
      <vt:lpstr>BINDERS SUBMITTED FOR FALL 2021 CLASSES AS OF 1/10/2022</vt:lpstr>
      <vt:lpstr>COURSE BINDERS (Due Date: To be announced )</vt:lpstr>
      <vt:lpstr>PEOs -ACTION ITEMS AND RECOMMENDATIONS</vt:lpstr>
      <vt:lpstr>ACTION ITEMS </vt:lpstr>
      <vt:lpstr>ACTION ITEMS (CONT’D) </vt:lpstr>
      <vt:lpstr>Questions &amp; Answers</vt:lpstr>
    </vt:vector>
  </TitlesOfParts>
  <Company>Electrical Engineering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rjbeee</dc:creator>
  <cp:lastModifiedBy>VJ Turner</cp:lastModifiedBy>
  <cp:revision>495</cp:revision>
  <cp:lastPrinted>2022-01-10T19:41:51Z</cp:lastPrinted>
  <dcterms:created xsi:type="dcterms:W3CDTF">2006-10-25T05:42:39Z</dcterms:created>
  <dcterms:modified xsi:type="dcterms:W3CDTF">2022-01-10T20:43:41Z</dcterms:modified>
</cp:coreProperties>
</file>