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6.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 id="2147483665" r:id="rId2"/>
    <p:sldMasterId id="2147483689" r:id="rId3"/>
    <p:sldMasterId id="2147483701" r:id="rId4"/>
    <p:sldMasterId id="2147483704" r:id="rId5"/>
    <p:sldMasterId id="2147483795" r:id="rId6"/>
    <p:sldMasterId id="2147483648" r:id="rId7"/>
  </p:sldMasterIdLst>
  <p:notesMasterIdLst>
    <p:notesMasterId r:id="rId78"/>
  </p:notesMasterIdLst>
  <p:sldIdLst>
    <p:sldId id="630" r:id="rId8"/>
    <p:sldId id="557" r:id="rId9"/>
    <p:sldId id="646" r:id="rId10"/>
    <p:sldId id="647" r:id="rId11"/>
    <p:sldId id="648" r:id="rId12"/>
    <p:sldId id="649" r:id="rId13"/>
    <p:sldId id="650" r:id="rId14"/>
    <p:sldId id="651" r:id="rId15"/>
    <p:sldId id="652" r:id="rId16"/>
    <p:sldId id="653" r:id="rId17"/>
    <p:sldId id="654" r:id="rId18"/>
    <p:sldId id="655" r:id="rId19"/>
    <p:sldId id="656" r:id="rId20"/>
    <p:sldId id="657" r:id="rId21"/>
    <p:sldId id="658" r:id="rId22"/>
    <p:sldId id="659" r:id="rId23"/>
    <p:sldId id="660" r:id="rId24"/>
    <p:sldId id="661" r:id="rId25"/>
    <p:sldId id="662" r:id="rId26"/>
    <p:sldId id="663" r:id="rId27"/>
    <p:sldId id="636" r:id="rId28"/>
    <p:sldId id="791" r:id="rId29"/>
    <p:sldId id="792" r:id="rId30"/>
    <p:sldId id="793" r:id="rId31"/>
    <p:sldId id="794" r:id="rId32"/>
    <p:sldId id="795" r:id="rId33"/>
    <p:sldId id="796" r:id="rId34"/>
    <p:sldId id="797" r:id="rId35"/>
    <p:sldId id="798" r:id="rId36"/>
    <p:sldId id="799" r:id="rId37"/>
    <p:sldId id="800" r:id="rId38"/>
    <p:sldId id="801" r:id="rId39"/>
    <p:sldId id="802" r:id="rId40"/>
    <p:sldId id="803" r:id="rId41"/>
    <p:sldId id="804" r:id="rId42"/>
    <p:sldId id="805" r:id="rId43"/>
    <p:sldId id="806" r:id="rId44"/>
    <p:sldId id="807" r:id="rId45"/>
    <p:sldId id="808" r:id="rId46"/>
    <p:sldId id="809" r:id="rId47"/>
    <p:sldId id="810" r:id="rId48"/>
    <p:sldId id="811" r:id="rId49"/>
    <p:sldId id="812" r:id="rId50"/>
    <p:sldId id="813" r:id="rId51"/>
    <p:sldId id="814" r:id="rId52"/>
    <p:sldId id="815" r:id="rId53"/>
    <p:sldId id="816" r:id="rId54"/>
    <p:sldId id="817" r:id="rId55"/>
    <p:sldId id="818" r:id="rId56"/>
    <p:sldId id="637" r:id="rId57"/>
    <p:sldId id="641" r:id="rId58"/>
    <p:sldId id="642" r:id="rId59"/>
    <p:sldId id="643" r:id="rId60"/>
    <p:sldId id="644" r:id="rId61"/>
    <p:sldId id="645" r:id="rId62"/>
    <p:sldId id="730" r:id="rId63"/>
    <p:sldId id="690" r:id="rId64"/>
    <p:sldId id="717" r:id="rId65"/>
    <p:sldId id="718" r:id="rId66"/>
    <p:sldId id="719" r:id="rId67"/>
    <p:sldId id="720" r:id="rId68"/>
    <p:sldId id="721" r:id="rId69"/>
    <p:sldId id="722" r:id="rId70"/>
    <p:sldId id="723" r:id="rId71"/>
    <p:sldId id="724" r:id="rId72"/>
    <p:sldId id="725" r:id="rId73"/>
    <p:sldId id="726" r:id="rId74"/>
    <p:sldId id="556" r:id="rId75"/>
    <p:sldId id="729" r:id="rId76"/>
    <p:sldId id="554" r:id="rId7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ill,Anthony" initials="H" lastIdx="1" clrIdx="0">
    <p:extLst>
      <p:ext uri="{19B8F6BF-5375-455C-9EA6-DF929625EA0E}">
        <p15:presenceInfo xmlns:p15="http://schemas.microsoft.com/office/powerpoint/2012/main" userId="S-1-5-21-3020511887-791101807-4270779118-2156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85" autoAdjust="0"/>
    <p:restoredTop sz="94660"/>
  </p:normalViewPr>
  <p:slideViewPr>
    <p:cSldViewPr snapToGrid="0">
      <p:cViewPr varScale="1">
        <p:scale>
          <a:sx n="115" d="100"/>
          <a:sy n="115" d="100"/>
        </p:scale>
        <p:origin x="204" y="108"/>
      </p:cViewPr>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slide" Target="slides/slide61.xml"/><Relationship Id="rId76" Type="http://schemas.openxmlformats.org/officeDocument/2006/relationships/slide" Target="slides/slide69.xml"/><Relationship Id="rId7" Type="http://schemas.openxmlformats.org/officeDocument/2006/relationships/slideMaster" Target="slideMasters/slideMaster7.xml"/><Relationship Id="rId71" Type="http://schemas.openxmlformats.org/officeDocument/2006/relationships/slide" Target="slides/slide64.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slide" Target="slides/slide67.xml"/><Relationship Id="rId79" Type="http://schemas.openxmlformats.org/officeDocument/2006/relationships/commentAuthors" Target="commentAuthors.xml"/><Relationship Id="rId5" Type="http://schemas.openxmlformats.org/officeDocument/2006/relationships/slideMaster" Target="slideMasters/slideMaster5.xml"/><Relationship Id="rId61" Type="http://schemas.openxmlformats.org/officeDocument/2006/relationships/slide" Target="slides/slide54.xml"/><Relationship Id="rId82"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s>
</file>

<file path=ppt/diagrams/_rels/data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_rels/data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_rels/drawing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D0278C-2D3F-4FBE-9FCD-5A6BECE8445D}" type="doc">
      <dgm:prSet loTypeId="urn:microsoft.com/office/officeart/2018/2/layout/IconLabelList" loCatId="icon" qsTypeId="urn:microsoft.com/office/officeart/2005/8/quickstyle/simple1" qsCatId="simple" csTypeId="urn:microsoft.com/office/officeart/2018/5/colors/Iconchunking_neutralbg_colorful5" csCatId="colorful" phldr="1"/>
      <dgm:spPr/>
      <dgm:t>
        <a:bodyPr/>
        <a:lstStyle/>
        <a:p>
          <a:endParaRPr lang="en-US"/>
        </a:p>
      </dgm:t>
    </dgm:pt>
    <dgm:pt modelId="{97856757-4663-41A2-ADCE-AFD501D2A69C}">
      <dgm:prSet/>
      <dgm:spPr/>
      <dgm:t>
        <a:bodyPr/>
        <a:lstStyle/>
        <a:p>
          <a:pPr>
            <a:lnSpc>
              <a:spcPct val="100000"/>
            </a:lnSpc>
          </a:pPr>
          <a:r>
            <a:rPr lang="en-US"/>
            <a:t>Update on Vacant Positions</a:t>
          </a:r>
        </a:p>
      </dgm:t>
    </dgm:pt>
    <dgm:pt modelId="{979F280E-98FC-4E22-A969-CB2E3193E044}" type="parTrans" cxnId="{A9667BF1-8BFE-48F4-ABED-35B147F91F83}">
      <dgm:prSet/>
      <dgm:spPr/>
      <dgm:t>
        <a:bodyPr/>
        <a:lstStyle/>
        <a:p>
          <a:endParaRPr lang="en-US"/>
        </a:p>
      </dgm:t>
    </dgm:pt>
    <dgm:pt modelId="{C908AAA9-1EA4-46B7-8575-37937F502913}" type="sibTrans" cxnId="{A9667BF1-8BFE-48F4-ABED-35B147F91F83}">
      <dgm:prSet/>
      <dgm:spPr/>
      <dgm:t>
        <a:bodyPr/>
        <a:lstStyle/>
        <a:p>
          <a:endParaRPr lang="en-US"/>
        </a:p>
      </dgm:t>
    </dgm:pt>
    <dgm:pt modelId="{82AE4C84-743C-4DE6-B7A3-2018B4CCD285}">
      <dgm:prSet/>
      <dgm:spPr/>
      <dgm:t>
        <a:bodyPr/>
        <a:lstStyle/>
        <a:p>
          <a:pPr>
            <a:lnSpc>
              <a:spcPct val="100000"/>
            </a:lnSpc>
          </a:pPr>
          <a:r>
            <a:rPr lang="en-US"/>
            <a:t>Enrollment Data</a:t>
          </a:r>
        </a:p>
      </dgm:t>
    </dgm:pt>
    <dgm:pt modelId="{5A02591F-AE43-4763-89BF-A5552D8EF5C6}" type="parTrans" cxnId="{1E926D13-4CAC-455B-A239-9816396B5336}">
      <dgm:prSet/>
      <dgm:spPr/>
      <dgm:t>
        <a:bodyPr/>
        <a:lstStyle/>
        <a:p>
          <a:endParaRPr lang="en-US"/>
        </a:p>
      </dgm:t>
    </dgm:pt>
    <dgm:pt modelId="{1A0E9C18-ECFB-43DA-B022-880764BD2ECC}" type="sibTrans" cxnId="{1E926D13-4CAC-455B-A239-9816396B5336}">
      <dgm:prSet/>
      <dgm:spPr/>
      <dgm:t>
        <a:bodyPr/>
        <a:lstStyle/>
        <a:p>
          <a:endParaRPr lang="en-US"/>
        </a:p>
      </dgm:t>
    </dgm:pt>
    <dgm:pt modelId="{8ED6A609-D1E0-4743-A455-337A43C79F0F}">
      <dgm:prSet/>
      <dgm:spPr/>
      <dgm:t>
        <a:bodyPr/>
        <a:lstStyle/>
        <a:p>
          <a:pPr>
            <a:lnSpc>
              <a:spcPct val="100000"/>
            </a:lnSpc>
          </a:pPr>
          <a:r>
            <a:rPr lang="en-US"/>
            <a:t>Plans  for Semester </a:t>
          </a:r>
        </a:p>
      </dgm:t>
    </dgm:pt>
    <dgm:pt modelId="{FEC3CC15-1D84-41CF-9F95-50343630E048}" type="parTrans" cxnId="{D0384930-443B-4347-9BAE-B87A88DC09E4}">
      <dgm:prSet/>
      <dgm:spPr/>
      <dgm:t>
        <a:bodyPr/>
        <a:lstStyle/>
        <a:p>
          <a:endParaRPr lang="en-US"/>
        </a:p>
      </dgm:t>
    </dgm:pt>
    <dgm:pt modelId="{0EA85169-EF25-4E1E-8E39-02576995D412}" type="sibTrans" cxnId="{D0384930-443B-4347-9BAE-B87A88DC09E4}">
      <dgm:prSet/>
      <dgm:spPr/>
      <dgm:t>
        <a:bodyPr/>
        <a:lstStyle/>
        <a:p>
          <a:endParaRPr lang="en-US"/>
        </a:p>
      </dgm:t>
    </dgm:pt>
    <dgm:pt modelId="{C9A372F1-66AF-48B5-9BCA-04F078CD159C}">
      <dgm:prSet/>
      <dgm:spPr/>
      <dgm:t>
        <a:bodyPr/>
        <a:lstStyle/>
        <a:p>
          <a:pPr>
            <a:lnSpc>
              <a:spcPct val="100000"/>
            </a:lnSpc>
          </a:pPr>
          <a:r>
            <a:rPr lang="en-US" b="0" i="0" cap="none" baseline="0">
              <a:effectLst/>
              <a:latin typeface="Hind" panose="020B0502040204020203" pitchFamily="2" charset="0"/>
            </a:rPr>
            <a:t>Achievements</a:t>
          </a:r>
          <a:endParaRPr lang="en-US" cap="none" baseline="0"/>
        </a:p>
      </dgm:t>
    </dgm:pt>
    <dgm:pt modelId="{948C07B6-DACD-4C51-98E2-02730770A01C}" type="parTrans" cxnId="{0A5252EA-F390-491D-8D6C-AB89ADBC321F}">
      <dgm:prSet/>
      <dgm:spPr/>
      <dgm:t>
        <a:bodyPr/>
        <a:lstStyle/>
        <a:p>
          <a:endParaRPr lang="en-US"/>
        </a:p>
      </dgm:t>
    </dgm:pt>
    <dgm:pt modelId="{A8C348DA-36C7-4DC1-9131-2AA4BD8293DA}" type="sibTrans" cxnId="{0A5252EA-F390-491D-8D6C-AB89ADBC321F}">
      <dgm:prSet/>
      <dgm:spPr/>
      <dgm:t>
        <a:bodyPr/>
        <a:lstStyle/>
        <a:p>
          <a:endParaRPr lang="en-US"/>
        </a:p>
      </dgm:t>
    </dgm:pt>
    <dgm:pt modelId="{13EDEF81-4210-47B3-9EA5-5E714149BC78}">
      <dgm:prSet/>
      <dgm:spPr/>
      <dgm:t>
        <a:bodyPr/>
        <a:lstStyle/>
        <a:p>
          <a:pPr>
            <a:lnSpc>
              <a:spcPct val="100000"/>
            </a:lnSpc>
          </a:pPr>
          <a:r>
            <a:rPr lang="en-US"/>
            <a:t>Open Discussion</a:t>
          </a:r>
        </a:p>
      </dgm:t>
    </dgm:pt>
    <dgm:pt modelId="{DA83B334-104F-4468-BBBC-ACC48CDD4EE3}" type="parTrans" cxnId="{8428F407-FDA1-4DC0-8C40-DF083BCD7CD9}">
      <dgm:prSet/>
      <dgm:spPr/>
      <dgm:t>
        <a:bodyPr/>
        <a:lstStyle/>
        <a:p>
          <a:endParaRPr lang="en-US"/>
        </a:p>
      </dgm:t>
    </dgm:pt>
    <dgm:pt modelId="{9D1CF0DE-6407-4F52-A2CD-E3653A5A9A9A}" type="sibTrans" cxnId="{8428F407-FDA1-4DC0-8C40-DF083BCD7CD9}">
      <dgm:prSet/>
      <dgm:spPr/>
      <dgm:t>
        <a:bodyPr/>
        <a:lstStyle/>
        <a:p>
          <a:endParaRPr lang="en-US"/>
        </a:p>
      </dgm:t>
    </dgm:pt>
    <dgm:pt modelId="{F4BF51E1-9DF8-4825-9712-513A1DA429C8}" type="pres">
      <dgm:prSet presAssocID="{44D0278C-2D3F-4FBE-9FCD-5A6BECE8445D}" presName="root" presStyleCnt="0">
        <dgm:presLayoutVars>
          <dgm:dir/>
          <dgm:resizeHandles val="exact"/>
        </dgm:presLayoutVars>
      </dgm:prSet>
      <dgm:spPr/>
    </dgm:pt>
    <dgm:pt modelId="{DBF8B119-0B78-4492-B636-51B190FD1454}" type="pres">
      <dgm:prSet presAssocID="{C9A372F1-66AF-48B5-9BCA-04F078CD159C}" presName="compNode" presStyleCnt="0"/>
      <dgm:spPr/>
    </dgm:pt>
    <dgm:pt modelId="{D9D91371-ECB6-4434-8CDE-FF6718D6E792}" type="pres">
      <dgm:prSet presAssocID="{C9A372F1-66AF-48B5-9BCA-04F078CD159C}"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5E36D629-ABB4-4356-8E02-C19156F3C337}" type="pres">
      <dgm:prSet presAssocID="{C9A372F1-66AF-48B5-9BCA-04F078CD159C}" presName="spaceRect" presStyleCnt="0"/>
      <dgm:spPr/>
    </dgm:pt>
    <dgm:pt modelId="{BE3AA345-BC10-4905-B74C-3387F325EF88}" type="pres">
      <dgm:prSet presAssocID="{C9A372F1-66AF-48B5-9BCA-04F078CD159C}" presName="textRect" presStyleLbl="revTx" presStyleIdx="0" presStyleCnt="5">
        <dgm:presLayoutVars>
          <dgm:chMax val="1"/>
          <dgm:chPref val="1"/>
        </dgm:presLayoutVars>
      </dgm:prSet>
      <dgm:spPr/>
    </dgm:pt>
    <dgm:pt modelId="{6C071DBD-C6B6-48AE-A112-73BF0DE5E118}" type="pres">
      <dgm:prSet presAssocID="{A8C348DA-36C7-4DC1-9131-2AA4BD8293DA}" presName="sibTrans" presStyleCnt="0"/>
      <dgm:spPr/>
    </dgm:pt>
    <dgm:pt modelId="{58DC65B4-8B5E-4EB7-9632-D5A66158D229}" type="pres">
      <dgm:prSet presAssocID="{97856757-4663-41A2-ADCE-AFD501D2A69C}" presName="compNode" presStyleCnt="0"/>
      <dgm:spPr/>
    </dgm:pt>
    <dgm:pt modelId="{3A2E96B4-8089-4324-BF28-1CCCD0486210}" type="pres">
      <dgm:prSet presAssocID="{97856757-4663-41A2-ADCE-AFD501D2A69C}"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ar chart"/>
        </a:ext>
      </dgm:extLst>
    </dgm:pt>
    <dgm:pt modelId="{50566904-759B-4BB2-B3E4-5BBE3078436D}" type="pres">
      <dgm:prSet presAssocID="{97856757-4663-41A2-ADCE-AFD501D2A69C}" presName="spaceRect" presStyleCnt="0"/>
      <dgm:spPr/>
    </dgm:pt>
    <dgm:pt modelId="{F4F53C6F-172F-4339-BB0F-238BE68D6958}" type="pres">
      <dgm:prSet presAssocID="{97856757-4663-41A2-ADCE-AFD501D2A69C}" presName="textRect" presStyleLbl="revTx" presStyleIdx="1" presStyleCnt="5">
        <dgm:presLayoutVars>
          <dgm:chMax val="1"/>
          <dgm:chPref val="1"/>
        </dgm:presLayoutVars>
      </dgm:prSet>
      <dgm:spPr/>
    </dgm:pt>
    <dgm:pt modelId="{2BBC08A2-9A12-4F7A-8FAB-688C13880196}" type="pres">
      <dgm:prSet presAssocID="{C908AAA9-1EA4-46B7-8575-37937F502913}" presName="sibTrans" presStyleCnt="0"/>
      <dgm:spPr/>
    </dgm:pt>
    <dgm:pt modelId="{691D7D5D-464B-4E6E-A517-141D5001FD0C}" type="pres">
      <dgm:prSet presAssocID="{82AE4C84-743C-4DE6-B7A3-2018B4CCD285}" presName="compNode" presStyleCnt="0"/>
      <dgm:spPr/>
    </dgm:pt>
    <dgm:pt modelId="{8B65FCCD-6DC9-4530-8717-511DBE39A967}" type="pres">
      <dgm:prSet presAssocID="{82AE4C84-743C-4DE6-B7A3-2018B4CCD285}"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oks"/>
        </a:ext>
      </dgm:extLst>
    </dgm:pt>
    <dgm:pt modelId="{898107C3-D1EB-468B-A40E-7F6BDD214780}" type="pres">
      <dgm:prSet presAssocID="{82AE4C84-743C-4DE6-B7A3-2018B4CCD285}" presName="spaceRect" presStyleCnt="0"/>
      <dgm:spPr/>
    </dgm:pt>
    <dgm:pt modelId="{3E0BF1A4-4F6C-4F20-8B86-F3EC50524085}" type="pres">
      <dgm:prSet presAssocID="{82AE4C84-743C-4DE6-B7A3-2018B4CCD285}" presName="textRect" presStyleLbl="revTx" presStyleIdx="2" presStyleCnt="5">
        <dgm:presLayoutVars>
          <dgm:chMax val="1"/>
          <dgm:chPref val="1"/>
        </dgm:presLayoutVars>
      </dgm:prSet>
      <dgm:spPr/>
    </dgm:pt>
    <dgm:pt modelId="{CFD58799-3E82-493E-8201-AF9B5159D7EA}" type="pres">
      <dgm:prSet presAssocID="{1A0E9C18-ECFB-43DA-B022-880764BD2ECC}" presName="sibTrans" presStyleCnt="0"/>
      <dgm:spPr/>
    </dgm:pt>
    <dgm:pt modelId="{05B4A322-940D-48EE-9453-6C8A273CF277}" type="pres">
      <dgm:prSet presAssocID="{8ED6A609-D1E0-4743-A455-337A43C79F0F}" presName="compNode" presStyleCnt="0"/>
      <dgm:spPr/>
    </dgm:pt>
    <dgm:pt modelId="{3E8B245F-B2E3-4753-A3F1-3965950E1EE2}" type="pres">
      <dgm:prSet presAssocID="{8ED6A609-D1E0-4743-A455-337A43C79F0F}"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Ribbon"/>
        </a:ext>
      </dgm:extLst>
    </dgm:pt>
    <dgm:pt modelId="{685E2937-AAD2-40A7-B6A1-93D7DD41A539}" type="pres">
      <dgm:prSet presAssocID="{8ED6A609-D1E0-4743-A455-337A43C79F0F}" presName="spaceRect" presStyleCnt="0"/>
      <dgm:spPr/>
    </dgm:pt>
    <dgm:pt modelId="{E2EE859C-B1E7-4512-BD9F-C7BD0DF3CD20}" type="pres">
      <dgm:prSet presAssocID="{8ED6A609-D1E0-4743-A455-337A43C79F0F}" presName="textRect" presStyleLbl="revTx" presStyleIdx="3" presStyleCnt="5">
        <dgm:presLayoutVars>
          <dgm:chMax val="1"/>
          <dgm:chPref val="1"/>
        </dgm:presLayoutVars>
      </dgm:prSet>
      <dgm:spPr/>
    </dgm:pt>
    <dgm:pt modelId="{25E265C5-3123-48A4-8923-EF2491D6B8F9}" type="pres">
      <dgm:prSet presAssocID="{0EA85169-EF25-4E1E-8E39-02576995D412}" presName="sibTrans" presStyleCnt="0"/>
      <dgm:spPr/>
    </dgm:pt>
    <dgm:pt modelId="{B4BE0E89-482E-4312-8B83-6D29C054F8CA}" type="pres">
      <dgm:prSet presAssocID="{13EDEF81-4210-47B3-9EA5-5E714149BC78}" presName="compNode" presStyleCnt="0"/>
      <dgm:spPr/>
    </dgm:pt>
    <dgm:pt modelId="{DD7C158A-B4C0-4738-810D-EB3F4537A96B}" type="pres">
      <dgm:prSet presAssocID="{13EDEF81-4210-47B3-9EA5-5E714149BC78}"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hat"/>
        </a:ext>
      </dgm:extLst>
    </dgm:pt>
    <dgm:pt modelId="{DBBDC76D-C9C7-4B03-9719-EFB557081C60}" type="pres">
      <dgm:prSet presAssocID="{13EDEF81-4210-47B3-9EA5-5E714149BC78}" presName="spaceRect" presStyleCnt="0"/>
      <dgm:spPr/>
    </dgm:pt>
    <dgm:pt modelId="{3A01D2DD-6F42-4F0E-9529-E0CB4AAB4396}" type="pres">
      <dgm:prSet presAssocID="{13EDEF81-4210-47B3-9EA5-5E714149BC78}" presName="textRect" presStyleLbl="revTx" presStyleIdx="4" presStyleCnt="5">
        <dgm:presLayoutVars>
          <dgm:chMax val="1"/>
          <dgm:chPref val="1"/>
        </dgm:presLayoutVars>
      </dgm:prSet>
      <dgm:spPr/>
    </dgm:pt>
  </dgm:ptLst>
  <dgm:cxnLst>
    <dgm:cxn modelId="{E73A1C00-3B60-4861-9733-75B51F1155CC}" type="presOf" srcId="{8ED6A609-D1E0-4743-A455-337A43C79F0F}" destId="{E2EE859C-B1E7-4512-BD9F-C7BD0DF3CD20}" srcOrd="0" destOrd="0" presId="urn:microsoft.com/office/officeart/2018/2/layout/IconLabelList"/>
    <dgm:cxn modelId="{1F25BD00-98F6-42A2-A6A6-FD184DEED45E}" type="presOf" srcId="{82AE4C84-743C-4DE6-B7A3-2018B4CCD285}" destId="{3E0BF1A4-4F6C-4F20-8B86-F3EC50524085}" srcOrd="0" destOrd="0" presId="urn:microsoft.com/office/officeart/2018/2/layout/IconLabelList"/>
    <dgm:cxn modelId="{8428F407-FDA1-4DC0-8C40-DF083BCD7CD9}" srcId="{44D0278C-2D3F-4FBE-9FCD-5A6BECE8445D}" destId="{13EDEF81-4210-47B3-9EA5-5E714149BC78}" srcOrd="4" destOrd="0" parTransId="{DA83B334-104F-4468-BBBC-ACC48CDD4EE3}" sibTransId="{9D1CF0DE-6407-4F52-A2CD-E3653A5A9A9A}"/>
    <dgm:cxn modelId="{1E926D13-4CAC-455B-A239-9816396B5336}" srcId="{44D0278C-2D3F-4FBE-9FCD-5A6BECE8445D}" destId="{82AE4C84-743C-4DE6-B7A3-2018B4CCD285}" srcOrd="2" destOrd="0" parTransId="{5A02591F-AE43-4763-89BF-A5552D8EF5C6}" sibTransId="{1A0E9C18-ECFB-43DA-B022-880764BD2ECC}"/>
    <dgm:cxn modelId="{AE1F3A1E-73CA-4DB3-922C-F9910149799E}" type="presOf" srcId="{97856757-4663-41A2-ADCE-AFD501D2A69C}" destId="{F4F53C6F-172F-4339-BB0F-238BE68D6958}" srcOrd="0" destOrd="0" presId="urn:microsoft.com/office/officeart/2018/2/layout/IconLabelList"/>
    <dgm:cxn modelId="{D0384930-443B-4347-9BAE-B87A88DC09E4}" srcId="{44D0278C-2D3F-4FBE-9FCD-5A6BECE8445D}" destId="{8ED6A609-D1E0-4743-A455-337A43C79F0F}" srcOrd="3" destOrd="0" parTransId="{FEC3CC15-1D84-41CF-9F95-50343630E048}" sibTransId="{0EA85169-EF25-4E1E-8E39-02576995D412}"/>
    <dgm:cxn modelId="{8DA12B38-8336-4461-96A5-1F32D7CAD4DC}" type="presOf" srcId="{C9A372F1-66AF-48B5-9BCA-04F078CD159C}" destId="{BE3AA345-BC10-4905-B74C-3387F325EF88}" srcOrd="0" destOrd="0" presId="urn:microsoft.com/office/officeart/2018/2/layout/IconLabelList"/>
    <dgm:cxn modelId="{6D4B183D-FEED-4DF9-BC0F-959103FF77E0}" type="presOf" srcId="{13EDEF81-4210-47B3-9EA5-5E714149BC78}" destId="{3A01D2DD-6F42-4F0E-9529-E0CB4AAB4396}" srcOrd="0" destOrd="0" presId="urn:microsoft.com/office/officeart/2018/2/layout/IconLabelList"/>
    <dgm:cxn modelId="{AAD5B37D-99C8-4CD3-87DC-A394F324E7BD}" type="presOf" srcId="{44D0278C-2D3F-4FBE-9FCD-5A6BECE8445D}" destId="{F4BF51E1-9DF8-4825-9712-513A1DA429C8}" srcOrd="0" destOrd="0" presId="urn:microsoft.com/office/officeart/2018/2/layout/IconLabelList"/>
    <dgm:cxn modelId="{0A5252EA-F390-491D-8D6C-AB89ADBC321F}" srcId="{44D0278C-2D3F-4FBE-9FCD-5A6BECE8445D}" destId="{C9A372F1-66AF-48B5-9BCA-04F078CD159C}" srcOrd="0" destOrd="0" parTransId="{948C07B6-DACD-4C51-98E2-02730770A01C}" sibTransId="{A8C348DA-36C7-4DC1-9131-2AA4BD8293DA}"/>
    <dgm:cxn modelId="{A9667BF1-8BFE-48F4-ABED-35B147F91F83}" srcId="{44D0278C-2D3F-4FBE-9FCD-5A6BECE8445D}" destId="{97856757-4663-41A2-ADCE-AFD501D2A69C}" srcOrd="1" destOrd="0" parTransId="{979F280E-98FC-4E22-A969-CB2E3193E044}" sibTransId="{C908AAA9-1EA4-46B7-8575-37937F502913}"/>
    <dgm:cxn modelId="{3FECC1D7-9E0B-4EB1-BBEE-6343DF2E93AA}" type="presParOf" srcId="{F4BF51E1-9DF8-4825-9712-513A1DA429C8}" destId="{DBF8B119-0B78-4492-B636-51B190FD1454}" srcOrd="0" destOrd="0" presId="urn:microsoft.com/office/officeart/2018/2/layout/IconLabelList"/>
    <dgm:cxn modelId="{0420D950-0AB8-4A07-8CF3-1F1FB0B49BEA}" type="presParOf" srcId="{DBF8B119-0B78-4492-B636-51B190FD1454}" destId="{D9D91371-ECB6-4434-8CDE-FF6718D6E792}" srcOrd="0" destOrd="0" presId="urn:microsoft.com/office/officeart/2018/2/layout/IconLabelList"/>
    <dgm:cxn modelId="{29D1F709-5411-4362-A451-C666131DC7B4}" type="presParOf" srcId="{DBF8B119-0B78-4492-B636-51B190FD1454}" destId="{5E36D629-ABB4-4356-8E02-C19156F3C337}" srcOrd="1" destOrd="0" presId="urn:microsoft.com/office/officeart/2018/2/layout/IconLabelList"/>
    <dgm:cxn modelId="{61AB6BF5-74A9-428F-A123-9626A8EE46C7}" type="presParOf" srcId="{DBF8B119-0B78-4492-B636-51B190FD1454}" destId="{BE3AA345-BC10-4905-B74C-3387F325EF88}" srcOrd="2" destOrd="0" presId="urn:microsoft.com/office/officeart/2018/2/layout/IconLabelList"/>
    <dgm:cxn modelId="{EE33B925-BA69-4CFE-A4D5-015660B38426}" type="presParOf" srcId="{F4BF51E1-9DF8-4825-9712-513A1DA429C8}" destId="{6C071DBD-C6B6-48AE-A112-73BF0DE5E118}" srcOrd="1" destOrd="0" presId="urn:microsoft.com/office/officeart/2018/2/layout/IconLabelList"/>
    <dgm:cxn modelId="{FEF37BEE-F4EE-4D42-9D32-8CB7CBFF96F3}" type="presParOf" srcId="{F4BF51E1-9DF8-4825-9712-513A1DA429C8}" destId="{58DC65B4-8B5E-4EB7-9632-D5A66158D229}" srcOrd="2" destOrd="0" presId="urn:microsoft.com/office/officeart/2018/2/layout/IconLabelList"/>
    <dgm:cxn modelId="{5E5B6C66-1141-4952-A99D-E5B96AE85216}" type="presParOf" srcId="{58DC65B4-8B5E-4EB7-9632-D5A66158D229}" destId="{3A2E96B4-8089-4324-BF28-1CCCD0486210}" srcOrd="0" destOrd="0" presId="urn:microsoft.com/office/officeart/2018/2/layout/IconLabelList"/>
    <dgm:cxn modelId="{CECD89EA-365F-4E52-98E3-F68A104B47C8}" type="presParOf" srcId="{58DC65B4-8B5E-4EB7-9632-D5A66158D229}" destId="{50566904-759B-4BB2-B3E4-5BBE3078436D}" srcOrd="1" destOrd="0" presId="urn:microsoft.com/office/officeart/2018/2/layout/IconLabelList"/>
    <dgm:cxn modelId="{BC4D2C18-0D19-4FF2-B134-65D196621103}" type="presParOf" srcId="{58DC65B4-8B5E-4EB7-9632-D5A66158D229}" destId="{F4F53C6F-172F-4339-BB0F-238BE68D6958}" srcOrd="2" destOrd="0" presId="urn:microsoft.com/office/officeart/2018/2/layout/IconLabelList"/>
    <dgm:cxn modelId="{F51BB86A-A0FD-4927-A639-B4CB5A7F9B24}" type="presParOf" srcId="{F4BF51E1-9DF8-4825-9712-513A1DA429C8}" destId="{2BBC08A2-9A12-4F7A-8FAB-688C13880196}" srcOrd="3" destOrd="0" presId="urn:microsoft.com/office/officeart/2018/2/layout/IconLabelList"/>
    <dgm:cxn modelId="{E49E53E6-0F81-4A45-94C3-9A98E6C96B58}" type="presParOf" srcId="{F4BF51E1-9DF8-4825-9712-513A1DA429C8}" destId="{691D7D5D-464B-4E6E-A517-141D5001FD0C}" srcOrd="4" destOrd="0" presId="urn:microsoft.com/office/officeart/2018/2/layout/IconLabelList"/>
    <dgm:cxn modelId="{6BE3301E-F9A8-41D4-AEA7-DB1304D25402}" type="presParOf" srcId="{691D7D5D-464B-4E6E-A517-141D5001FD0C}" destId="{8B65FCCD-6DC9-4530-8717-511DBE39A967}" srcOrd="0" destOrd="0" presId="urn:microsoft.com/office/officeart/2018/2/layout/IconLabelList"/>
    <dgm:cxn modelId="{26F12ACF-F4F2-40E4-B3BD-BD03AFB6E3C2}" type="presParOf" srcId="{691D7D5D-464B-4E6E-A517-141D5001FD0C}" destId="{898107C3-D1EB-468B-A40E-7F6BDD214780}" srcOrd="1" destOrd="0" presId="urn:microsoft.com/office/officeart/2018/2/layout/IconLabelList"/>
    <dgm:cxn modelId="{17DDA876-5954-4E6F-A83E-69C02D5AAEE2}" type="presParOf" srcId="{691D7D5D-464B-4E6E-A517-141D5001FD0C}" destId="{3E0BF1A4-4F6C-4F20-8B86-F3EC50524085}" srcOrd="2" destOrd="0" presId="urn:microsoft.com/office/officeart/2018/2/layout/IconLabelList"/>
    <dgm:cxn modelId="{0CDE38AC-B23B-457F-97E7-ACF12F8CFF96}" type="presParOf" srcId="{F4BF51E1-9DF8-4825-9712-513A1DA429C8}" destId="{CFD58799-3E82-493E-8201-AF9B5159D7EA}" srcOrd="5" destOrd="0" presId="urn:microsoft.com/office/officeart/2018/2/layout/IconLabelList"/>
    <dgm:cxn modelId="{753873A6-C6A7-4DDB-883D-F797BB1CC1D9}" type="presParOf" srcId="{F4BF51E1-9DF8-4825-9712-513A1DA429C8}" destId="{05B4A322-940D-48EE-9453-6C8A273CF277}" srcOrd="6" destOrd="0" presId="urn:microsoft.com/office/officeart/2018/2/layout/IconLabelList"/>
    <dgm:cxn modelId="{F0F31465-4C65-4D9F-9738-F3D28607F176}" type="presParOf" srcId="{05B4A322-940D-48EE-9453-6C8A273CF277}" destId="{3E8B245F-B2E3-4753-A3F1-3965950E1EE2}" srcOrd="0" destOrd="0" presId="urn:microsoft.com/office/officeart/2018/2/layout/IconLabelList"/>
    <dgm:cxn modelId="{E3713FB2-596A-4D4F-BD51-27C9FB413A9A}" type="presParOf" srcId="{05B4A322-940D-48EE-9453-6C8A273CF277}" destId="{685E2937-AAD2-40A7-B6A1-93D7DD41A539}" srcOrd="1" destOrd="0" presId="urn:microsoft.com/office/officeart/2018/2/layout/IconLabelList"/>
    <dgm:cxn modelId="{0A02C7A8-5029-40D8-94BE-ACD1FBD111B8}" type="presParOf" srcId="{05B4A322-940D-48EE-9453-6C8A273CF277}" destId="{E2EE859C-B1E7-4512-BD9F-C7BD0DF3CD20}" srcOrd="2" destOrd="0" presId="urn:microsoft.com/office/officeart/2018/2/layout/IconLabelList"/>
    <dgm:cxn modelId="{329BFE51-DA53-44E0-BE83-29940E9DE697}" type="presParOf" srcId="{F4BF51E1-9DF8-4825-9712-513A1DA429C8}" destId="{25E265C5-3123-48A4-8923-EF2491D6B8F9}" srcOrd="7" destOrd="0" presId="urn:microsoft.com/office/officeart/2018/2/layout/IconLabelList"/>
    <dgm:cxn modelId="{E57C175E-9E1E-48E7-8F76-FD283F456AAF}" type="presParOf" srcId="{F4BF51E1-9DF8-4825-9712-513A1DA429C8}" destId="{B4BE0E89-482E-4312-8B83-6D29C054F8CA}" srcOrd="8" destOrd="0" presId="urn:microsoft.com/office/officeart/2018/2/layout/IconLabelList"/>
    <dgm:cxn modelId="{9D53A3C8-4801-45B5-9F60-C58AC0C598AB}" type="presParOf" srcId="{B4BE0E89-482E-4312-8B83-6D29C054F8CA}" destId="{DD7C158A-B4C0-4738-810D-EB3F4537A96B}" srcOrd="0" destOrd="0" presId="urn:microsoft.com/office/officeart/2018/2/layout/IconLabelList"/>
    <dgm:cxn modelId="{56D0145A-76E9-4772-A080-BA55EAEB68FC}" type="presParOf" srcId="{B4BE0E89-482E-4312-8B83-6D29C054F8CA}" destId="{DBBDC76D-C9C7-4B03-9719-EFB557081C60}" srcOrd="1" destOrd="0" presId="urn:microsoft.com/office/officeart/2018/2/layout/IconLabelList"/>
    <dgm:cxn modelId="{64C131E6-BDBA-4F75-AFD2-C31BA50E1942}" type="presParOf" srcId="{B4BE0E89-482E-4312-8B83-6D29C054F8CA}" destId="{3A01D2DD-6F42-4F0E-9529-E0CB4AAB4396}"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697FDD3-A7FA-42AD-B827-BC4635522372}"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1CABC2E6-E1CA-4FFB-AEF3-F9D3A69D65F6}">
      <dgm:prSet/>
      <dgm:spPr/>
      <dgm:t>
        <a:bodyPr/>
        <a:lstStyle/>
        <a:p>
          <a:r>
            <a:rPr lang="en-US" dirty="0"/>
            <a:t>Transforming the classroom into an active learning environment to improve comprehension, retention and graduation rates</a:t>
          </a:r>
        </a:p>
      </dgm:t>
    </dgm:pt>
    <dgm:pt modelId="{7FA17FDF-8EA8-4DDD-8172-EA9D3E0AE4D6}" type="parTrans" cxnId="{5C86FFAB-C114-4690-84CA-361584EF7187}">
      <dgm:prSet/>
      <dgm:spPr/>
      <dgm:t>
        <a:bodyPr/>
        <a:lstStyle/>
        <a:p>
          <a:endParaRPr lang="en-US"/>
        </a:p>
      </dgm:t>
    </dgm:pt>
    <dgm:pt modelId="{6F470CDA-BDAB-425A-B538-BFE1F7409CF4}" type="sibTrans" cxnId="{5C86FFAB-C114-4690-84CA-361584EF7187}">
      <dgm:prSet/>
      <dgm:spPr/>
      <dgm:t>
        <a:bodyPr/>
        <a:lstStyle/>
        <a:p>
          <a:endParaRPr lang="en-US"/>
        </a:p>
      </dgm:t>
    </dgm:pt>
    <dgm:pt modelId="{1DC80A0E-CFB4-4525-BF02-6FD93ADA035A}">
      <dgm:prSet/>
      <dgm:spPr/>
      <dgm:t>
        <a:bodyPr/>
        <a:lstStyle/>
        <a:p>
          <a:r>
            <a:rPr lang="en-US" dirty="0"/>
            <a:t>National Science Foundation</a:t>
          </a:r>
        </a:p>
      </dgm:t>
    </dgm:pt>
    <dgm:pt modelId="{020BD8E5-916F-4273-80C6-D8FE55004017}" type="parTrans" cxnId="{5FEAF56F-DD79-490A-B464-C926CC52C415}">
      <dgm:prSet/>
      <dgm:spPr/>
      <dgm:t>
        <a:bodyPr/>
        <a:lstStyle/>
        <a:p>
          <a:endParaRPr lang="en-US"/>
        </a:p>
      </dgm:t>
    </dgm:pt>
    <dgm:pt modelId="{B873E353-11D5-43FE-8276-3D2C9E851FDA}" type="sibTrans" cxnId="{5FEAF56F-DD79-490A-B464-C926CC52C415}">
      <dgm:prSet/>
      <dgm:spPr/>
      <dgm:t>
        <a:bodyPr/>
        <a:lstStyle/>
        <a:p>
          <a:endParaRPr lang="en-US"/>
        </a:p>
      </dgm:t>
    </dgm:pt>
    <dgm:pt modelId="{0016017B-D74F-4B9D-BEB1-85E42B9D31DA}">
      <dgm:prSet/>
      <dgm:spPr/>
      <dgm:t>
        <a:bodyPr/>
        <a:lstStyle/>
        <a:p>
          <a:r>
            <a:rPr lang="en-US" b="0" i="0"/>
            <a:t>$1.7 million</a:t>
          </a:r>
          <a:endParaRPr lang="en-US" dirty="0"/>
        </a:p>
      </dgm:t>
    </dgm:pt>
    <dgm:pt modelId="{CBD81006-92F6-4070-B626-6F0B949DC8D9}" type="parTrans" cxnId="{EC416E03-D451-48E7-A175-BE04D83616E7}">
      <dgm:prSet/>
      <dgm:spPr/>
      <dgm:t>
        <a:bodyPr/>
        <a:lstStyle/>
        <a:p>
          <a:endParaRPr lang="en-US"/>
        </a:p>
      </dgm:t>
    </dgm:pt>
    <dgm:pt modelId="{AEE97F46-9441-4FB8-B7A1-A748F4E62D6C}" type="sibTrans" cxnId="{EC416E03-D451-48E7-A175-BE04D83616E7}">
      <dgm:prSet/>
      <dgm:spPr/>
      <dgm:t>
        <a:bodyPr/>
        <a:lstStyle/>
        <a:p>
          <a:endParaRPr lang="en-US"/>
        </a:p>
      </dgm:t>
    </dgm:pt>
    <dgm:pt modelId="{96FBA77A-0110-459C-B47E-5A47AB7342E6}" type="pres">
      <dgm:prSet presAssocID="{C697FDD3-A7FA-42AD-B827-BC4635522372}" presName="vert0" presStyleCnt="0">
        <dgm:presLayoutVars>
          <dgm:dir/>
          <dgm:animOne val="branch"/>
          <dgm:animLvl val="lvl"/>
        </dgm:presLayoutVars>
      </dgm:prSet>
      <dgm:spPr/>
    </dgm:pt>
    <dgm:pt modelId="{ACADBB49-0D9E-4961-90FC-AE115A28D845}" type="pres">
      <dgm:prSet presAssocID="{1CABC2E6-E1CA-4FFB-AEF3-F9D3A69D65F6}" presName="thickLine" presStyleLbl="alignNode1" presStyleIdx="0" presStyleCnt="3"/>
      <dgm:spPr/>
    </dgm:pt>
    <dgm:pt modelId="{7F1620E3-A578-4F0A-B4F3-47EE1F2AD110}" type="pres">
      <dgm:prSet presAssocID="{1CABC2E6-E1CA-4FFB-AEF3-F9D3A69D65F6}" presName="horz1" presStyleCnt="0"/>
      <dgm:spPr/>
    </dgm:pt>
    <dgm:pt modelId="{61F48536-1700-44FB-A314-A6AE812538E6}" type="pres">
      <dgm:prSet presAssocID="{1CABC2E6-E1CA-4FFB-AEF3-F9D3A69D65F6}" presName="tx1" presStyleLbl="revTx" presStyleIdx="0" presStyleCnt="3"/>
      <dgm:spPr/>
    </dgm:pt>
    <dgm:pt modelId="{1AD3DD21-0C01-4BEF-8727-0E11E595248E}" type="pres">
      <dgm:prSet presAssocID="{1CABC2E6-E1CA-4FFB-AEF3-F9D3A69D65F6}" presName="vert1" presStyleCnt="0"/>
      <dgm:spPr/>
    </dgm:pt>
    <dgm:pt modelId="{049D0879-F32B-45CE-A703-046D9D4AC8A4}" type="pres">
      <dgm:prSet presAssocID="{1DC80A0E-CFB4-4525-BF02-6FD93ADA035A}" presName="thickLine" presStyleLbl="alignNode1" presStyleIdx="1" presStyleCnt="3"/>
      <dgm:spPr/>
    </dgm:pt>
    <dgm:pt modelId="{02BA77E9-57CC-4255-9291-2E207CE7FD52}" type="pres">
      <dgm:prSet presAssocID="{1DC80A0E-CFB4-4525-BF02-6FD93ADA035A}" presName="horz1" presStyleCnt="0"/>
      <dgm:spPr/>
    </dgm:pt>
    <dgm:pt modelId="{BEFCB3BC-40D0-4C48-9F19-623CC1B0FCC2}" type="pres">
      <dgm:prSet presAssocID="{1DC80A0E-CFB4-4525-BF02-6FD93ADA035A}" presName="tx1" presStyleLbl="revTx" presStyleIdx="1" presStyleCnt="3"/>
      <dgm:spPr/>
    </dgm:pt>
    <dgm:pt modelId="{01ADF6CA-FB2A-4585-AA0B-8A121089D29D}" type="pres">
      <dgm:prSet presAssocID="{1DC80A0E-CFB4-4525-BF02-6FD93ADA035A}" presName="vert1" presStyleCnt="0"/>
      <dgm:spPr/>
    </dgm:pt>
    <dgm:pt modelId="{725B8E6D-C078-44C8-9D69-42FE26BACFCA}" type="pres">
      <dgm:prSet presAssocID="{0016017B-D74F-4B9D-BEB1-85E42B9D31DA}" presName="thickLine" presStyleLbl="alignNode1" presStyleIdx="2" presStyleCnt="3"/>
      <dgm:spPr/>
    </dgm:pt>
    <dgm:pt modelId="{3E164DF8-BA32-45DA-862A-ACF188219980}" type="pres">
      <dgm:prSet presAssocID="{0016017B-D74F-4B9D-BEB1-85E42B9D31DA}" presName="horz1" presStyleCnt="0"/>
      <dgm:spPr/>
    </dgm:pt>
    <dgm:pt modelId="{912E1457-C450-49A7-9E08-2EE02D926EC0}" type="pres">
      <dgm:prSet presAssocID="{0016017B-D74F-4B9D-BEB1-85E42B9D31DA}" presName="tx1" presStyleLbl="revTx" presStyleIdx="2" presStyleCnt="3"/>
      <dgm:spPr/>
    </dgm:pt>
    <dgm:pt modelId="{FB015CA5-8AB1-43DE-87D0-AB358F8A0B25}" type="pres">
      <dgm:prSet presAssocID="{0016017B-D74F-4B9D-BEB1-85E42B9D31DA}" presName="vert1" presStyleCnt="0"/>
      <dgm:spPr/>
    </dgm:pt>
  </dgm:ptLst>
  <dgm:cxnLst>
    <dgm:cxn modelId="{EC416E03-D451-48E7-A175-BE04D83616E7}" srcId="{C697FDD3-A7FA-42AD-B827-BC4635522372}" destId="{0016017B-D74F-4B9D-BEB1-85E42B9D31DA}" srcOrd="2" destOrd="0" parTransId="{CBD81006-92F6-4070-B626-6F0B949DC8D9}" sibTransId="{AEE97F46-9441-4FB8-B7A1-A748F4E62D6C}"/>
    <dgm:cxn modelId="{1A277F10-271A-41EE-96EB-9FF27B3F2825}" type="presOf" srcId="{0016017B-D74F-4B9D-BEB1-85E42B9D31DA}" destId="{912E1457-C450-49A7-9E08-2EE02D926EC0}" srcOrd="0" destOrd="0" presId="urn:microsoft.com/office/officeart/2008/layout/LinedList"/>
    <dgm:cxn modelId="{5FEAF56F-DD79-490A-B464-C926CC52C415}" srcId="{C697FDD3-A7FA-42AD-B827-BC4635522372}" destId="{1DC80A0E-CFB4-4525-BF02-6FD93ADA035A}" srcOrd="1" destOrd="0" parTransId="{020BD8E5-916F-4273-80C6-D8FE55004017}" sibTransId="{B873E353-11D5-43FE-8276-3D2C9E851FDA}"/>
    <dgm:cxn modelId="{D2F7A19D-4E8D-4E6F-9686-C0AD5B2A96DA}" type="presOf" srcId="{1CABC2E6-E1CA-4FFB-AEF3-F9D3A69D65F6}" destId="{61F48536-1700-44FB-A314-A6AE812538E6}" srcOrd="0" destOrd="0" presId="urn:microsoft.com/office/officeart/2008/layout/LinedList"/>
    <dgm:cxn modelId="{948A98A8-7FE6-45DB-B412-FBA65646E794}" type="presOf" srcId="{C697FDD3-A7FA-42AD-B827-BC4635522372}" destId="{96FBA77A-0110-459C-B47E-5A47AB7342E6}" srcOrd="0" destOrd="0" presId="urn:microsoft.com/office/officeart/2008/layout/LinedList"/>
    <dgm:cxn modelId="{5C86FFAB-C114-4690-84CA-361584EF7187}" srcId="{C697FDD3-A7FA-42AD-B827-BC4635522372}" destId="{1CABC2E6-E1CA-4FFB-AEF3-F9D3A69D65F6}" srcOrd="0" destOrd="0" parTransId="{7FA17FDF-8EA8-4DDD-8172-EA9D3E0AE4D6}" sibTransId="{6F470CDA-BDAB-425A-B538-BFE1F7409CF4}"/>
    <dgm:cxn modelId="{437A33E4-6107-4EF5-9260-A9F843580262}" type="presOf" srcId="{1DC80A0E-CFB4-4525-BF02-6FD93ADA035A}" destId="{BEFCB3BC-40D0-4C48-9F19-623CC1B0FCC2}" srcOrd="0" destOrd="0" presId="urn:microsoft.com/office/officeart/2008/layout/LinedList"/>
    <dgm:cxn modelId="{31ED7D5F-4E05-44F5-8DE2-2846886790A5}" type="presParOf" srcId="{96FBA77A-0110-459C-B47E-5A47AB7342E6}" destId="{ACADBB49-0D9E-4961-90FC-AE115A28D845}" srcOrd="0" destOrd="0" presId="urn:microsoft.com/office/officeart/2008/layout/LinedList"/>
    <dgm:cxn modelId="{F600077A-DFF8-4A28-8CA5-E4A92754AE40}" type="presParOf" srcId="{96FBA77A-0110-459C-B47E-5A47AB7342E6}" destId="{7F1620E3-A578-4F0A-B4F3-47EE1F2AD110}" srcOrd="1" destOrd="0" presId="urn:microsoft.com/office/officeart/2008/layout/LinedList"/>
    <dgm:cxn modelId="{17D2F058-51FD-4E91-85F9-91745C199592}" type="presParOf" srcId="{7F1620E3-A578-4F0A-B4F3-47EE1F2AD110}" destId="{61F48536-1700-44FB-A314-A6AE812538E6}" srcOrd="0" destOrd="0" presId="urn:microsoft.com/office/officeart/2008/layout/LinedList"/>
    <dgm:cxn modelId="{1B25E56A-7632-48B7-A55C-605137697F12}" type="presParOf" srcId="{7F1620E3-A578-4F0A-B4F3-47EE1F2AD110}" destId="{1AD3DD21-0C01-4BEF-8727-0E11E595248E}" srcOrd="1" destOrd="0" presId="urn:microsoft.com/office/officeart/2008/layout/LinedList"/>
    <dgm:cxn modelId="{A2C4A04B-D7C9-4A88-8782-5F300BBF6909}" type="presParOf" srcId="{96FBA77A-0110-459C-B47E-5A47AB7342E6}" destId="{049D0879-F32B-45CE-A703-046D9D4AC8A4}" srcOrd="2" destOrd="0" presId="urn:microsoft.com/office/officeart/2008/layout/LinedList"/>
    <dgm:cxn modelId="{1A8D8E72-151F-4E9A-967B-D0EC9AB6A20B}" type="presParOf" srcId="{96FBA77A-0110-459C-B47E-5A47AB7342E6}" destId="{02BA77E9-57CC-4255-9291-2E207CE7FD52}" srcOrd="3" destOrd="0" presId="urn:microsoft.com/office/officeart/2008/layout/LinedList"/>
    <dgm:cxn modelId="{D83CF353-3996-48B4-A755-DB764553E4BB}" type="presParOf" srcId="{02BA77E9-57CC-4255-9291-2E207CE7FD52}" destId="{BEFCB3BC-40D0-4C48-9F19-623CC1B0FCC2}" srcOrd="0" destOrd="0" presId="urn:microsoft.com/office/officeart/2008/layout/LinedList"/>
    <dgm:cxn modelId="{67AEDC60-54A7-482B-8B19-3185F29CAC9D}" type="presParOf" srcId="{02BA77E9-57CC-4255-9291-2E207CE7FD52}" destId="{01ADF6CA-FB2A-4585-AA0B-8A121089D29D}" srcOrd="1" destOrd="0" presId="urn:microsoft.com/office/officeart/2008/layout/LinedList"/>
    <dgm:cxn modelId="{7DE4B439-A136-41E5-9280-976206B5EA3E}" type="presParOf" srcId="{96FBA77A-0110-459C-B47E-5A47AB7342E6}" destId="{725B8E6D-C078-44C8-9D69-42FE26BACFCA}" srcOrd="4" destOrd="0" presId="urn:microsoft.com/office/officeart/2008/layout/LinedList"/>
    <dgm:cxn modelId="{88EA256D-4226-4976-9609-E7CBE5F5FDA9}" type="presParOf" srcId="{96FBA77A-0110-459C-B47E-5A47AB7342E6}" destId="{3E164DF8-BA32-45DA-862A-ACF188219980}" srcOrd="5" destOrd="0" presId="urn:microsoft.com/office/officeart/2008/layout/LinedList"/>
    <dgm:cxn modelId="{2FF16AF8-C34A-49CE-8292-EA6F6B9182EB}" type="presParOf" srcId="{3E164DF8-BA32-45DA-862A-ACF188219980}" destId="{912E1457-C450-49A7-9E08-2EE02D926EC0}" srcOrd="0" destOrd="0" presId="urn:microsoft.com/office/officeart/2008/layout/LinedList"/>
    <dgm:cxn modelId="{EDFACB00-BEAB-458C-81D0-9F6A1CC44E11}" type="presParOf" srcId="{3E164DF8-BA32-45DA-862A-ACF188219980}" destId="{FB015CA5-8AB1-43DE-87D0-AB358F8A0B2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30B41FA-5192-4CA6-8F17-26B1E74B614D}"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2DC7C7D0-6B50-49A9-A15A-FA6E42C06B24}">
      <dgm:prSet/>
      <dgm:spPr/>
      <dgm:t>
        <a:bodyPr/>
        <a:lstStyle/>
        <a:p>
          <a:r>
            <a:rPr lang="en-US" dirty="0"/>
            <a:t>APPLE HBCU INNOVATION GRANT</a:t>
          </a:r>
        </a:p>
      </dgm:t>
    </dgm:pt>
    <dgm:pt modelId="{B1865C33-CF9A-4C11-938A-2F95D213192D}" type="parTrans" cxnId="{00B99A12-E311-425A-8905-C2497338CD1D}">
      <dgm:prSet/>
      <dgm:spPr/>
      <dgm:t>
        <a:bodyPr/>
        <a:lstStyle/>
        <a:p>
          <a:endParaRPr lang="en-US"/>
        </a:p>
      </dgm:t>
    </dgm:pt>
    <dgm:pt modelId="{F18EEFF7-DBEE-4457-B9B1-F3070A5042E9}" type="sibTrans" cxnId="{00B99A12-E311-425A-8905-C2497338CD1D}">
      <dgm:prSet/>
      <dgm:spPr/>
      <dgm:t>
        <a:bodyPr/>
        <a:lstStyle/>
        <a:p>
          <a:endParaRPr lang="en-US"/>
        </a:p>
      </dgm:t>
    </dgm:pt>
    <dgm:pt modelId="{AF0174A5-E03C-4BCB-8421-3FE83BB3F572}">
      <dgm:prSet/>
      <dgm:spPr/>
      <dgm:t>
        <a:bodyPr/>
        <a:lstStyle/>
        <a:p>
          <a:r>
            <a:rPr lang="en-US" b="0" i="0"/>
            <a:t>$1,528,382</a:t>
          </a:r>
          <a:endParaRPr lang="en-US"/>
        </a:p>
      </dgm:t>
    </dgm:pt>
    <dgm:pt modelId="{0E18978A-90C2-4BF5-BF11-4C0807DFA9E9}" type="parTrans" cxnId="{B32622F2-140F-43F4-B133-9CF455C7381A}">
      <dgm:prSet/>
      <dgm:spPr/>
      <dgm:t>
        <a:bodyPr/>
        <a:lstStyle/>
        <a:p>
          <a:endParaRPr lang="en-US"/>
        </a:p>
      </dgm:t>
    </dgm:pt>
    <dgm:pt modelId="{1EDDC422-FE0C-4BCF-A5CA-BBB5086B7D3C}" type="sibTrans" cxnId="{B32622F2-140F-43F4-B133-9CF455C7381A}">
      <dgm:prSet/>
      <dgm:spPr/>
      <dgm:t>
        <a:bodyPr/>
        <a:lstStyle/>
        <a:p>
          <a:endParaRPr lang="en-US"/>
        </a:p>
      </dgm:t>
    </dgm:pt>
    <dgm:pt modelId="{7299517C-DA70-4395-87C0-BA5C02B8E2E1}" type="pres">
      <dgm:prSet presAssocID="{330B41FA-5192-4CA6-8F17-26B1E74B614D}" presName="vert0" presStyleCnt="0">
        <dgm:presLayoutVars>
          <dgm:dir/>
          <dgm:animOne val="branch"/>
          <dgm:animLvl val="lvl"/>
        </dgm:presLayoutVars>
      </dgm:prSet>
      <dgm:spPr/>
    </dgm:pt>
    <dgm:pt modelId="{EDB6AD8D-2C6B-47B2-88F2-4287F7228FB0}" type="pres">
      <dgm:prSet presAssocID="{2DC7C7D0-6B50-49A9-A15A-FA6E42C06B24}" presName="thickLine" presStyleLbl="alignNode1" presStyleIdx="0" presStyleCnt="2"/>
      <dgm:spPr/>
    </dgm:pt>
    <dgm:pt modelId="{9CF96DFA-3F4C-48A8-9937-4E41998C31D2}" type="pres">
      <dgm:prSet presAssocID="{2DC7C7D0-6B50-49A9-A15A-FA6E42C06B24}" presName="horz1" presStyleCnt="0"/>
      <dgm:spPr/>
    </dgm:pt>
    <dgm:pt modelId="{F6048818-8156-466B-9A3B-81CF96F41A3C}" type="pres">
      <dgm:prSet presAssocID="{2DC7C7D0-6B50-49A9-A15A-FA6E42C06B24}" presName="tx1" presStyleLbl="revTx" presStyleIdx="0" presStyleCnt="2"/>
      <dgm:spPr/>
    </dgm:pt>
    <dgm:pt modelId="{862B2AC5-EDAE-40AE-98D3-409D92BC61C8}" type="pres">
      <dgm:prSet presAssocID="{2DC7C7D0-6B50-49A9-A15A-FA6E42C06B24}" presName="vert1" presStyleCnt="0"/>
      <dgm:spPr/>
    </dgm:pt>
    <dgm:pt modelId="{601C26F9-5ED3-4379-B942-3860DE19E23E}" type="pres">
      <dgm:prSet presAssocID="{AF0174A5-E03C-4BCB-8421-3FE83BB3F572}" presName="thickLine" presStyleLbl="alignNode1" presStyleIdx="1" presStyleCnt="2"/>
      <dgm:spPr/>
    </dgm:pt>
    <dgm:pt modelId="{C1AB5C3A-D007-4962-AEBA-424D81C6DC4F}" type="pres">
      <dgm:prSet presAssocID="{AF0174A5-E03C-4BCB-8421-3FE83BB3F572}" presName="horz1" presStyleCnt="0"/>
      <dgm:spPr/>
    </dgm:pt>
    <dgm:pt modelId="{9F10824D-9C6D-4A4F-9F6E-9DB9AD4C3A4E}" type="pres">
      <dgm:prSet presAssocID="{AF0174A5-E03C-4BCB-8421-3FE83BB3F572}" presName="tx1" presStyleLbl="revTx" presStyleIdx="1" presStyleCnt="2"/>
      <dgm:spPr/>
    </dgm:pt>
    <dgm:pt modelId="{64BA6ED8-C0FF-4F4C-8121-F38BCF3AE358}" type="pres">
      <dgm:prSet presAssocID="{AF0174A5-E03C-4BCB-8421-3FE83BB3F572}" presName="vert1" presStyleCnt="0"/>
      <dgm:spPr/>
    </dgm:pt>
  </dgm:ptLst>
  <dgm:cxnLst>
    <dgm:cxn modelId="{00B99A12-E311-425A-8905-C2497338CD1D}" srcId="{330B41FA-5192-4CA6-8F17-26B1E74B614D}" destId="{2DC7C7D0-6B50-49A9-A15A-FA6E42C06B24}" srcOrd="0" destOrd="0" parTransId="{B1865C33-CF9A-4C11-938A-2F95D213192D}" sibTransId="{F18EEFF7-DBEE-4457-B9B1-F3070A5042E9}"/>
    <dgm:cxn modelId="{217B3B13-BD7E-42FE-9653-B03A28E411ED}" type="presOf" srcId="{2DC7C7D0-6B50-49A9-A15A-FA6E42C06B24}" destId="{F6048818-8156-466B-9A3B-81CF96F41A3C}" srcOrd="0" destOrd="0" presId="urn:microsoft.com/office/officeart/2008/layout/LinedList"/>
    <dgm:cxn modelId="{EEF73CBA-CAC8-4A30-84AA-2309EEE67858}" type="presOf" srcId="{330B41FA-5192-4CA6-8F17-26B1E74B614D}" destId="{7299517C-DA70-4395-87C0-BA5C02B8E2E1}" srcOrd="0" destOrd="0" presId="urn:microsoft.com/office/officeart/2008/layout/LinedList"/>
    <dgm:cxn modelId="{2F9B66D2-3165-40DD-9E3A-6947E9AA5C23}" type="presOf" srcId="{AF0174A5-E03C-4BCB-8421-3FE83BB3F572}" destId="{9F10824D-9C6D-4A4F-9F6E-9DB9AD4C3A4E}" srcOrd="0" destOrd="0" presId="urn:microsoft.com/office/officeart/2008/layout/LinedList"/>
    <dgm:cxn modelId="{B32622F2-140F-43F4-B133-9CF455C7381A}" srcId="{330B41FA-5192-4CA6-8F17-26B1E74B614D}" destId="{AF0174A5-E03C-4BCB-8421-3FE83BB3F572}" srcOrd="1" destOrd="0" parTransId="{0E18978A-90C2-4BF5-BF11-4C0807DFA9E9}" sibTransId="{1EDDC422-FE0C-4BCF-A5CA-BBB5086B7D3C}"/>
    <dgm:cxn modelId="{B448848F-9039-457B-A685-869D4CA98F94}" type="presParOf" srcId="{7299517C-DA70-4395-87C0-BA5C02B8E2E1}" destId="{EDB6AD8D-2C6B-47B2-88F2-4287F7228FB0}" srcOrd="0" destOrd="0" presId="urn:microsoft.com/office/officeart/2008/layout/LinedList"/>
    <dgm:cxn modelId="{154B20CC-69FA-4841-8DEC-7FC36A6596F8}" type="presParOf" srcId="{7299517C-DA70-4395-87C0-BA5C02B8E2E1}" destId="{9CF96DFA-3F4C-48A8-9937-4E41998C31D2}" srcOrd="1" destOrd="0" presId="urn:microsoft.com/office/officeart/2008/layout/LinedList"/>
    <dgm:cxn modelId="{5F103D22-BFD3-4C56-A337-16B1962F76A0}" type="presParOf" srcId="{9CF96DFA-3F4C-48A8-9937-4E41998C31D2}" destId="{F6048818-8156-466B-9A3B-81CF96F41A3C}" srcOrd="0" destOrd="0" presId="urn:microsoft.com/office/officeart/2008/layout/LinedList"/>
    <dgm:cxn modelId="{C132F378-5167-467F-BD4D-F5CEBB929F5E}" type="presParOf" srcId="{9CF96DFA-3F4C-48A8-9937-4E41998C31D2}" destId="{862B2AC5-EDAE-40AE-98D3-409D92BC61C8}" srcOrd="1" destOrd="0" presId="urn:microsoft.com/office/officeart/2008/layout/LinedList"/>
    <dgm:cxn modelId="{055C6C58-2865-4DD8-A970-2EB83EF176CF}" type="presParOf" srcId="{7299517C-DA70-4395-87C0-BA5C02B8E2E1}" destId="{601C26F9-5ED3-4379-B942-3860DE19E23E}" srcOrd="2" destOrd="0" presId="urn:microsoft.com/office/officeart/2008/layout/LinedList"/>
    <dgm:cxn modelId="{292E91E9-62BA-462F-8FE3-A760B347B347}" type="presParOf" srcId="{7299517C-DA70-4395-87C0-BA5C02B8E2E1}" destId="{C1AB5C3A-D007-4962-AEBA-424D81C6DC4F}" srcOrd="3" destOrd="0" presId="urn:microsoft.com/office/officeart/2008/layout/LinedList"/>
    <dgm:cxn modelId="{39859780-53F3-48D0-B1FA-F3FEE122021E}" type="presParOf" srcId="{C1AB5C3A-D007-4962-AEBA-424D81C6DC4F}" destId="{9F10824D-9C6D-4A4F-9F6E-9DB9AD4C3A4E}" srcOrd="0" destOrd="0" presId="urn:microsoft.com/office/officeart/2008/layout/LinedList"/>
    <dgm:cxn modelId="{589BE8EF-C15B-4F3B-B155-002454767453}" type="presParOf" srcId="{C1AB5C3A-D007-4962-AEBA-424D81C6DC4F}" destId="{64BA6ED8-C0FF-4F4C-8121-F38BCF3AE35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00BF17E-185A-4C9D-924B-7CA67AD3BB12}"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058CDBDD-972E-4A8C-B4B2-BEA3D651FC45}">
      <dgm:prSet/>
      <dgm:spPr/>
      <dgm:t>
        <a:bodyPr/>
        <a:lstStyle/>
        <a:p>
          <a:r>
            <a:rPr lang="en-US"/>
            <a:t>Acquisition of High-Performance Computing and Large Storage Instruments to Enhance Research and Education in Big Data Science and Artificial Intelligence at PVAMU</a:t>
          </a:r>
        </a:p>
      </dgm:t>
    </dgm:pt>
    <dgm:pt modelId="{AFD2679D-751F-4316-8B6C-647327512299}" type="parTrans" cxnId="{6F951FD1-A5D7-4712-9CC0-545DB8166118}">
      <dgm:prSet/>
      <dgm:spPr/>
      <dgm:t>
        <a:bodyPr/>
        <a:lstStyle/>
        <a:p>
          <a:endParaRPr lang="en-US"/>
        </a:p>
      </dgm:t>
    </dgm:pt>
    <dgm:pt modelId="{40AC8563-BAFD-48DD-8F7A-CDD9E87D7D93}" type="sibTrans" cxnId="{6F951FD1-A5D7-4712-9CC0-545DB8166118}">
      <dgm:prSet/>
      <dgm:spPr/>
      <dgm:t>
        <a:bodyPr/>
        <a:lstStyle/>
        <a:p>
          <a:endParaRPr lang="en-US"/>
        </a:p>
      </dgm:t>
    </dgm:pt>
    <dgm:pt modelId="{237103CE-DAE8-4AD3-A76E-C4D8E9BCE660}">
      <dgm:prSet/>
      <dgm:spPr/>
      <dgm:t>
        <a:bodyPr/>
        <a:lstStyle/>
        <a:p>
          <a:r>
            <a:rPr lang="en-US"/>
            <a:t>DOD Award</a:t>
          </a:r>
        </a:p>
      </dgm:t>
    </dgm:pt>
    <dgm:pt modelId="{D58D4852-6701-4511-9E90-83139B188E1D}" type="parTrans" cxnId="{0A42D81A-65D7-483A-AE33-0F901C1EDE9B}">
      <dgm:prSet/>
      <dgm:spPr/>
      <dgm:t>
        <a:bodyPr/>
        <a:lstStyle/>
        <a:p>
          <a:endParaRPr lang="en-US"/>
        </a:p>
      </dgm:t>
    </dgm:pt>
    <dgm:pt modelId="{BD0B0F9E-C766-4A0C-B489-FA2441D441CD}" type="sibTrans" cxnId="{0A42D81A-65D7-483A-AE33-0F901C1EDE9B}">
      <dgm:prSet/>
      <dgm:spPr/>
      <dgm:t>
        <a:bodyPr/>
        <a:lstStyle/>
        <a:p>
          <a:endParaRPr lang="en-US"/>
        </a:p>
      </dgm:t>
    </dgm:pt>
    <dgm:pt modelId="{C22706A3-08A6-446B-A8A1-3495B5A8C6F4}">
      <dgm:prSet/>
      <dgm:spPr/>
      <dgm:t>
        <a:bodyPr/>
        <a:lstStyle/>
        <a:p>
          <a:r>
            <a:rPr lang="en-US" b="0" i="0"/>
            <a:t>$487,587</a:t>
          </a:r>
          <a:endParaRPr lang="en-US"/>
        </a:p>
      </dgm:t>
    </dgm:pt>
    <dgm:pt modelId="{6953EB7C-4F22-4993-ADE1-DA917F7C703D}" type="parTrans" cxnId="{CF1975FB-ECAD-4B4A-93D3-6EF1BD093F2C}">
      <dgm:prSet/>
      <dgm:spPr/>
      <dgm:t>
        <a:bodyPr/>
        <a:lstStyle/>
        <a:p>
          <a:endParaRPr lang="en-US"/>
        </a:p>
      </dgm:t>
    </dgm:pt>
    <dgm:pt modelId="{F7B575A4-4C6D-431D-8D0B-2812387E0668}" type="sibTrans" cxnId="{CF1975FB-ECAD-4B4A-93D3-6EF1BD093F2C}">
      <dgm:prSet/>
      <dgm:spPr/>
      <dgm:t>
        <a:bodyPr/>
        <a:lstStyle/>
        <a:p>
          <a:endParaRPr lang="en-US"/>
        </a:p>
      </dgm:t>
    </dgm:pt>
    <dgm:pt modelId="{9D651097-A81A-4E5C-B063-79FAF4BF714A}" type="pres">
      <dgm:prSet presAssocID="{D00BF17E-185A-4C9D-924B-7CA67AD3BB12}" presName="vert0" presStyleCnt="0">
        <dgm:presLayoutVars>
          <dgm:dir/>
          <dgm:animOne val="branch"/>
          <dgm:animLvl val="lvl"/>
        </dgm:presLayoutVars>
      </dgm:prSet>
      <dgm:spPr/>
    </dgm:pt>
    <dgm:pt modelId="{E54EBF56-3756-4FF7-89BB-BB5419819FB3}" type="pres">
      <dgm:prSet presAssocID="{058CDBDD-972E-4A8C-B4B2-BEA3D651FC45}" presName="thickLine" presStyleLbl="alignNode1" presStyleIdx="0" presStyleCnt="3"/>
      <dgm:spPr/>
    </dgm:pt>
    <dgm:pt modelId="{51AF64F2-1D3A-4C2D-8C8C-E12E697F4D84}" type="pres">
      <dgm:prSet presAssocID="{058CDBDD-972E-4A8C-B4B2-BEA3D651FC45}" presName="horz1" presStyleCnt="0"/>
      <dgm:spPr/>
    </dgm:pt>
    <dgm:pt modelId="{5B3DB0A9-3A98-4300-88F3-D64F2815DF9F}" type="pres">
      <dgm:prSet presAssocID="{058CDBDD-972E-4A8C-B4B2-BEA3D651FC45}" presName="tx1" presStyleLbl="revTx" presStyleIdx="0" presStyleCnt="3"/>
      <dgm:spPr/>
    </dgm:pt>
    <dgm:pt modelId="{FFB0949D-F6F1-4904-916B-32E90EDEB4E8}" type="pres">
      <dgm:prSet presAssocID="{058CDBDD-972E-4A8C-B4B2-BEA3D651FC45}" presName="vert1" presStyleCnt="0"/>
      <dgm:spPr/>
    </dgm:pt>
    <dgm:pt modelId="{C4381344-9FC9-4F4E-B843-0FC4C91B3327}" type="pres">
      <dgm:prSet presAssocID="{237103CE-DAE8-4AD3-A76E-C4D8E9BCE660}" presName="thickLine" presStyleLbl="alignNode1" presStyleIdx="1" presStyleCnt="3"/>
      <dgm:spPr/>
    </dgm:pt>
    <dgm:pt modelId="{23DF4B8C-332E-437B-B0B1-5F74D51209B7}" type="pres">
      <dgm:prSet presAssocID="{237103CE-DAE8-4AD3-A76E-C4D8E9BCE660}" presName="horz1" presStyleCnt="0"/>
      <dgm:spPr/>
    </dgm:pt>
    <dgm:pt modelId="{3FB30300-8891-470E-ADC1-82CE5426484B}" type="pres">
      <dgm:prSet presAssocID="{237103CE-DAE8-4AD3-A76E-C4D8E9BCE660}" presName="tx1" presStyleLbl="revTx" presStyleIdx="1" presStyleCnt="3"/>
      <dgm:spPr/>
    </dgm:pt>
    <dgm:pt modelId="{2C2E07AD-001D-4843-A60A-D70C012ABC4A}" type="pres">
      <dgm:prSet presAssocID="{237103CE-DAE8-4AD3-A76E-C4D8E9BCE660}" presName="vert1" presStyleCnt="0"/>
      <dgm:spPr/>
    </dgm:pt>
    <dgm:pt modelId="{1A11DA4F-FFE6-4584-909B-219EF93E0D7A}" type="pres">
      <dgm:prSet presAssocID="{C22706A3-08A6-446B-A8A1-3495B5A8C6F4}" presName="thickLine" presStyleLbl="alignNode1" presStyleIdx="2" presStyleCnt="3"/>
      <dgm:spPr/>
    </dgm:pt>
    <dgm:pt modelId="{A7804409-3DB6-43CC-A207-6F47A28779D9}" type="pres">
      <dgm:prSet presAssocID="{C22706A3-08A6-446B-A8A1-3495B5A8C6F4}" presName="horz1" presStyleCnt="0"/>
      <dgm:spPr/>
    </dgm:pt>
    <dgm:pt modelId="{D71F7A74-361D-4B52-80BC-274686944862}" type="pres">
      <dgm:prSet presAssocID="{C22706A3-08A6-446B-A8A1-3495B5A8C6F4}" presName="tx1" presStyleLbl="revTx" presStyleIdx="2" presStyleCnt="3"/>
      <dgm:spPr/>
    </dgm:pt>
    <dgm:pt modelId="{E8493291-ACD5-4708-95E0-C523C37D1769}" type="pres">
      <dgm:prSet presAssocID="{C22706A3-08A6-446B-A8A1-3495B5A8C6F4}" presName="vert1" presStyleCnt="0"/>
      <dgm:spPr/>
    </dgm:pt>
  </dgm:ptLst>
  <dgm:cxnLst>
    <dgm:cxn modelId="{C838690F-FB96-43BE-A7A8-19F2C1543ABF}" type="presOf" srcId="{D00BF17E-185A-4C9D-924B-7CA67AD3BB12}" destId="{9D651097-A81A-4E5C-B063-79FAF4BF714A}" srcOrd="0" destOrd="0" presId="urn:microsoft.com/office/officeart/2008/layout/LinedList"/>
    <dgm:cxn modelId="{0A42D81A-65D7-483A-AE33-0F901C1EDE9B}" srcId="{D00BF17E-185A-4C9D-924B-7CA67AD3BB12}" destId="{237103CE-DAE8-4AD3-A76E-C4D8E9BCE660}" srcOrd="1" destOrd="0" parTransId="{D58D4852-6701-4511-9E90-83139B188E1D}" sibTransId="{BD0B0F9E-C766-4A0C-B489-FA2441D441CD}"/>
    <dgm:cxn modelId="{B50A5E36-74D3-4FC4-A9D5-8D9BC12DC9FC}" type="presOf" srcId="{C22706A3-08A6-446B-A8A1-3495B5A8C6F4}" destId="{D71F7A74-361D-4B52-80BC-274686944862}" srcOrd="0" destOrd="0" presId="urn:microsoft.com/office/officeart/2008/layout/LinedList"/>
    <dgm:cxn modelId="{8106633A-8587-4B92-933D-85F396BFDB37}" type="presOf" srcId="{237103CE-DAE8-4AD3-A76E-C4D8E9BCE660}" destId="{3FB30300-8891-470E-ADC1-82CE5426484B}" srcOrd="0" destOrd="0" presId="urn:microsoft.com/office/officeart/2008/layout/LinedList"/>
    <dgm:cxn modelId="{C8F9C741-98CA-40BB-828A-2C5F4C3CFFBD}" type="presOf" srcId="{058CDBDD-972E-4A8C-B4B2-BEA3D651FC45}" destId="{5B3DB0A9-3A98-4300-88F3-D64F2815DF9F}" srcOrd="0" destOrd="0" presId="urn:microsoft.com/office/officeart/2008/layout/LinedList"/>
    <dgm:cxn modelId="{6F951FD1-A5D7-4712-9CC0-545DB8166118}" srcId="{D00BF17E-185A-4C9D-924B-7CA67AD3BB12}" destId="{058CDBDD-972E-4A8C-B4B2-BEA3D651FC45}" srcOrd="0" destOrd="0" parTransId="{AFD2679D-751F-4316-8B6C-647327512299}" sibTransId="{40AC8563-BAFD-48DD-8F7A-CDD9E87D7D93}"/>
    <dgm:cxn modelId="{CF1975FB-ECAD-4B4A-93D3-6EF1BD093F2C}" srcId="{D00BF17E-185A-4C9D-924B-7CA67AD3BB12}" destId="{C22706A3-08A6-446B-A8A1-3495B5A8C6F4}" srcOrd="2" destOrd="0" parTransId="{6953EB7C-4F22-4993-ADE1-DA917F7C703D}" sibTransId="{F7B575A4-4C6D-431D-8D0B-2812387E0668}"/>
    <dgm:cxn modelId="{AA278C62-E09C-49D9-828E-D2AC7389FD09}" type="presParOf" srcId="{9D651097-A81A-4E5C-B063-79FAF4BF714A}" destId="{E54EBF56-3756-4FF7-89BB-BB5419819FB3}" srcOrd="0" destOrd="0" presId="urn:microsoft.com/office/officeart/2008/layout/LinedList"/>
    <dgm:cxn modelId="{E8BD4A00-B4A4-4300-A7B7-908D894540EB}" type="presParOf" srcId="{9D651097-A81A-4E5C-B063-79FAF4BF714A}" destId="{51AF64F2-1D3A-4C2D-8C8C-E12E697F4D84}" srcOrd="1" destOrd="0" presId="urn:microsoft.com/office/officeart/2008/layout/LinedList"/>
    <dgm:cxn modelId="{7BAB9903-D1F4-496D-8531-470B1541202E}" type="presParOf" srcId="{51AF64F2-1D3A-4C2D-8C8C-E12E697F4D84}" destId="{5B3DB0A9-3A98-4300-88F3-D64F2815DF9F}" srcOrd="0" destOrd="0" presId="urn:microsoft.com/office/officeart/2008/layout/LinedList"/>
    <dgm:cxn modelId="{0E4B626A-331B-4F10-BA77-035B176574B8}" type="presParOf" srcId="{51AF64F2-1D3A-4C2D-8C8C-E12E697F4D84}" destId="{FFB0949D-F6F1-4904-916B-32E90EDEB4E8}" srcOrd="1" destOrd="0" presId="urn:microsoft.com/office/officeart/2008/layout/LinedList"/>
    <dgm:cxn modelId="{A8E29F1C-4FA2-47DD-9579-5BE5930219A2}" type="presParOf" srcId="{9D651097-A81A-4E5C-B063-79FAF4BF714A}" destId="{C4381344-9FC9-4F4E-B843-0FC4C91B3327}" srcOrd="2" destOrd="0" presId="urn:microsoft.com/office/officeart/2008/layout/LinedList"/>
    <dgm:cxn modelId="{B4D79D2C-4DF5-4FDE-8377-E7EB21988C6C}" type="presParOf" srcId="{9D651097-A81A-4E5C-B063-79FAF4BF714A}" destId="{23DF4B8C-332E-437B-B0B1-5F74D51209B7}" srcOrd="3" destOrd="0" presId="urn:microsoft.com/office/officeart/2008/layout/LinedList"/>
    <dgm:cxn modelId="{9F87D1E1-FD7C-4E65-A196-4DD767A968EB}" type="presParOf" srcId="{23DF4B8C-332E-437B-B0B1-5F74D51209B7}" destId="{3FB30300-8891-470E-ADC1-82CE5426484B}" srcOrd="0" destOrd="0" presId="urn:microsoft.com/office/officeart/2008/layout/LinedList"/>
    <dgm:cxn modelId="{67629C19-127B-4ACD-9B55-697EA9949434}" type="presParOf" srcId="{23DF4B8C-332E-437B-B0B1-5F74D51209B7}" destId="{2C2E07AD-001D-4843-A60A-D70C012ABC4A}" srcOrd="1" destOrd="0" presId="urn:microsoft.com/office/officeart/2008/layout/LinedList"/>
    <dgm:cxn modelId="{47A4A25A-9344-48A4-B311-86F3DC734A51}" type="presParOf" srcId="{9D651097-A81A-4E5C-B063-79FAF4BF714A}" destId="{1A11DA4F-FFE6-4584-909B-219EF93E0D7A}" srcOrd="4" destOrd="0" presId="urn:microsoft.com/office/officeart/2008/layout/LinedList"/>
    <dgm:cxn modelId="{70E18F61-7F2A-49E4-B551-6FCC56CC39BE}" type="presParOf" srcId="{9D651097-A81A-4E5C-B063-79FAF4BF714A}" destId="{A7804409-3DB6-43CC-A207-6F47A28779D9}" srcOrd="5" destOrd="0" presId="urn:microsoft.com/office/officeart/2008/layout/LinedList"/>
    <dgm:cxn modelId="{3E2714A6-6AC3-4083-8A84-BA054F2730AB}" type="presParOf" srcId="{A7804409-3DB6-43CC-A207-6F47A28779D9}" destId="{D71F7A74-361D-4B52-80BC-274686944862}" srcOrd="0" destOrd="0" presId="urn:microsoft.com/office/officeart/2008/layout/LinedList"/>
    <dgm:cxn modelId="{D16C9C9C-7D9F-4F45-B474-04BBFD822E60}" type="presParOf" srcId="{A7804409-3DB6-43CC-A207-6F47A28779D9}" destId="{E8493291-ACD5-4708-95E0-C523C37D176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30B41FA-5192-4CA6-8F17-26B1E74B614D}"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2DC7C7D0-6B50-49A9-A15A-FA6E42C06B24}">
      <dgm:prSet/>
      <dgm:spPr/>
      <dgm:t>
        <a:bodyPr/>
        <a:lstStyle/>
        <a:p>
          <a:r>
            <a:rPr lang="en-US" b="0" i="0" u="none" strike="noStrike" cap="none" spc="0" dirty="0">
              <a:solidFill>
                <a:schemeClr val="tx1"/>
              </a:solidFill>
              <a:effectLst/>
              <a:latin typeface="Calibri" panose="020F0502020204030204" pitchFamily="34" charset="0"/>
            </a:rPr>
            <a:t>Object Detection in Satellite Images using Deep Learning </a:t>
          </a:r>
        </a:p>
        <a:p>
          <a:r>
            <a:rPr lang="en-US" b="0" i="0" u="none" strike="noStrike" cap="none" spc="0" dirty="0">
              <a:solidFill>
                <a:schemeClr val="tx1"/>
              </a:solidFill>
              <a:effectLst/>
              <a:latin typeface="Calibri" panose="020F0502020204030204" pitchFamily="34" charset="0"/>
            </a:rPr>
            <a:t>NTESS, LLC - National Technology &amp; Engineering Solutions of Sandia</a:t>
          </a:r>
          <a:endParaRPr lang="en-US" b="0" i="0" dirty="0">
            <a:solidFill>
              <a:srgbClr val="333333"/>
            </a:solidFill>
            <a:effectLst/>
            <a:latin typeface="Roboto" panose="02000000000000000000" pitchFamily="2" charset="0"/>
          </a:endParaRPr>
        </a:p>
        <a:p>
          <a:r>
            <a:rPr lang="en-US" b="0" i="0" dirty="0">
              <a:solidFill>
                <a:srgbClr val="333333"/>
              </a:solidFill>
              <a:effectLst/>
              <a:latin typeface="Roboto" panose="02000000000000000000" pitchFamily="2" charset="0"/>
            </a:rPr>
            <a:t>$23,645.00</a:t>
          </a:r>
          <a:endParaRPr lang="en-US" dirty="0"/>
        </a:p>
      </dgm:t>
    </dgm:pt>
    <dgm:pt modelId="{B1865C33-CF9A-4C11-938A-2F95D213192D}" type="parTrans" cxnId="{00B99A12-E311-425A-8905-C2497338CD1D}">
      <dgm:prSet/>
      <dgm:spPr/>
      <dgm:t>
        <a:bodyPr/>
        <a:lstStyle/>
        <a:p>
          <a:endParaRPr lang="en-US"/>
        </a:p>
      </dgm:t>
    </dgm:pt>
    <dgm:pt modelId="{F18EEFF7-DBEE-4457-B9B1-F3070A5042E9}" type="sibTrans" cxnId="{00B99A12-E311-425A-8905-C2497338CD1D}">
      <dgm:prSet/>
      <dgm:spPr/>
      <dgm:t>
        <a:bodyPr/>
        <a:lstStyle/>
        <a:p>
          <a:endParaRPr lang="en-US"/>
        </a:p>
      </dgm:t>
    </dgm:pt>
    <dgm:pt modelId="{AF0174A5-E03C-4BCB-8421-3FE83BB3F572}">
      <dgm:prSet/>
      <dgm:spPr/>
      <dgm:t>
        <a:bodyPr/>
        <a:lstStyle/>
        <a:p>
          <a:r>
            <a:rPr lang="en-US" dirty="0"/>
            <a:t>SWIFT: Collaborative Research: Data Driven Learning and Optimization in Reconfigurable Intelligent Surface Enabled Industrial Wireless Network for Advanced Manufacturing </a:t>
          </a:r>
        </a:p>
        <a:p>
          <a:r>
            <a:rPr lang="en-US" dirty="0"/>
            <a:t>National Science Foundation</a:t>
          </a:r>
          <a:endParaRPr lang="en-US" b="0" i="0" dirty="0">
            <a:effectLst/>
            <a:latin typeface="Roboto" panose="02000000000000000000" pitchFamily="2" charset="0"/>
          </a:endParaRPr>
        </a:p>
        <a:p>
          <a:pPr>
            <a:buNone/>
          </a:pPr>
          <a:r>
            <a:rPr lang="en-US" b="0" i="0" dirty="0">
              <a:effectLst/>
              <a:latin typeface="Roboto" panose="02000000000000000000" pitchFamily="2" charset="0"/>
            </a:rPr>
            <a:t>$200,000.00</a:t>
          </a:r>
        </a:p>
        <a:p>
          <a:endParaRPr lang="en-US" dirty="0"/>
        </a:p>
      </dgm:t>
    </dgm:pt>
    <dgm:pt modelId="{0E18978A-90C2-4BF5-BF11-4C0807DFA9E9}" type="parTrans" cxnId="{B32622F2-140F-43F4-B133-9CF455C7381A}">
      <dgm:prSet/>
      <dgm:spPr/>
      <dgm:t>
        <a:bodyPr/>
        <a:lstStyle/>
        <a:p>
          <a:endParaRPr lang="en-US"/>
        </a:p>
      </dgm:t>
    </dgm:pt>
    <dgm:pt modelId="{1EDDC422-FE0C-4BCF-A5CA-BBB5086B7D3C}" type="sibTrans" cxnId="{B32622F2-140F-43F4-B133-9CF455C7381A}">
      <dgm:prSet/>
      <dgm:spPr/>
      <dgm:t>
        <a:bodyPr/>
        <a:lstStyle/>
        <a:p>
          <a:endParaRPr lang="en-US"/>
        </a:p>
      </dgm:t>
    </dgm:pt>
    <dgm:pt modelId="{7299517C-DA70-4395-87C0-BA5C02B8E2E1}" type="pres">
      <dgm:prSet presAssocID="{330B41FA-5192-4CA6-8F17-26B1E74B614D}" presName="vert0" presStyleCnt="0">
        <dgm:presLayoutVars>
          <dgm:dir/>
          <dgm:animOne val="branch"/>
          <dgm:animLvl val="lvl"/>
        </dgm:presLayoutVars>
      </dgm:prSet>
      <dgm:spPr/>
    </dgm:pt>
    <dgm:pt modelId="{EDB6AD8D-2C6B-47B2-88F2-4287F7228FB0}" type="pres">
      <dgm:prSet presAssocID="{2DC7C7D0-6B50-49A9-A15A-FA6E42C06B24}" presName="thickLine" presStyleLbl="alignNode1" presStyleIdx="0" presStyleCnt="2"/>
      <dgm:spPr/>
    </dgm:pt>
    <dgm:pt modelId="{9CF96DFA-3F4C-48A8-9937-4E41998C31D2}" type="pres">
      <dgm:prSet presAssocID="{2DC7C7D0-6B50-49A9-A15A-FA6E42C06B24}" presName="horz1" presStyleCnt="0"/>
      <dgm:spPr/>
    </dgm:pt>
    <dgm:pt modelId="{F6048818-8156-466B-9A3B-81CF96F41A3C}" type="pres">
      <dgm:prSet presAssocID="{2DC7C7D0-6B50-49A9-A15A-FA6E42C06B24}" presName="tx1" presStyleLbl="revTx" presStyleIdx="0" presStyleCnt="2"/>
      <dgm:spPr/>
    </dgm:pt>
    <dgm:pt modelId="{862B2AC5-EDAE-40AE-98D3-409D92BC61C8}" type="pres">
      <dgm:prSet presAssocID="{2DC7C7D0-6B50-49A9-A15A-FA6E42C06B24}" presName="vert1" presStyleCnt="0"/>
      <dgm:spPr/>
    </dgm:pt>
    <dgm:pt modelId="{601C26F9-5ED3-4379-B942-3860DE19E23E}" type="pres">
      <dgm:prSet presAssocID="{AF0174A5-E03C-4BCB-8421-3FE83BB3F572}" presName="thickLine" presStyleLbl="alignNode1" presStyleIdx="1" presStyleCnt="2"/>
      <dgm:spPr/>
    </dgm:pt>
    <dgm:pt modelId="{C1AB5C3A-D007-4962-AEBA-424D81C6DC4F}" type="pres">
      <dgm:prSet presAssocID="{AF0174A5-E03C-4BCB-8421-3FE83BB3F572}" presName="horz1" presStyleCnt="0"/>
      <dgm:spPr/>
    </dgm:pt>
    <dgm:pt modelId="{9F10824D-9C6D-4A4F-9F6E-9DB9AD4C3A4E}" type="pres">
      <dgm:prSet presAssocID="{AF0174A5-E03C-4BCB-8421-3FE83BB3F572}" presName="tx1" presStyleLbl="revTx" presStyleIdx="1" presStyleCnt="2"/>
      <dgm:spPr/>
    </dgm:pt>
    <dgm:pt modelId="{64BA6ED8-C0FF-4F4C-8121-F38BCF3AE358}" type="pres">
      <dgm:prSet presAssocID="{AF0174A5-E03C-4BCB-8421-3FE83BB3F572}" presName="vert1" presStyleCnt="0"/>
      <dgm:spPr/>
    </dgm:pt>
  </dgm:ptLst>
  <dgm:cxnLst>
    <dgm:cxn modelId="{00B99A12-E311-425A-8905-C2497338CD1D}" srcId="{330B41FA-5192-4CA6-8F17-26B1E74B614D}" destId="{2DC7C7D0-6B50-49A9-A15A-FA6E42C06B24}" srcOrd="0" destOrd="0" parTransId="{B1865C33-CF9A-4C11-938A-2F95D213192D}" sibTransId="{F18EEFF7-DBEE-4457-B9B1-F3070A5042E9}"/>
    <dgm:cxn modelId="{A4FDAC15-50C9-4315-A529-B0DD68F5FEAF}" type="presOf" srcId="{330B41FA-5192-4CA6-8F17-26B1E74B614D}" destId="{7299517C-DA70-4395-87C0-BA5C02B8E2E1}" srcOrd="0" destOrd="0" presId="urn:microsoft.com/office/officeart/2008/layout/LinedList"/>
    <dgm:cxn modelId="{BBF733D7-4EC2-44BE-8B27-44827B615A4E}" type="presOf" srcId="{2DC7C7D0-6B50-49A9-A15A-FA6E42C06B24}" destId="{F6048818-8156-466B-9A3B-81CF96F41A3C}" srcOrd="0" destOrd="0" presId="urn:microsoft.com/office/officeart/2008/layout/LinedList"/>
    <dgm:cxn modelId="{CBAEEDE7-A5F3-4259-AC16-A7C62F662888}" type="presOf" srcId="{AF0174A5-E03C-4BCB-8421-3FE83BB3F572}" destId="{9F10824D-9C6D-4A4F-9F6E-9DB9AD4C3A4E}" srcOrd="0" destOrd="0" presId="urn:microsoft.com/office/officeart/2008/layout/LinedList"/>
    <dgm:cxn modelId="{B32622F2-140F-43F4-B133-9CF455C7381A}" srcId="{330B41FA-5192-4CA6-8F17-26B1E74B614D}" destId="{AF0174A5-E03C-4BCB-8421-3FE83BB3F572}" srcOrd="1" destOrd="0" parTransId="{0E18978A-90C2-4BF5-BF11-4C0807DFA9E9}" sibTransId="{1EDDC422-FE0C-4BCF-A5CA-BBB5086B7D3C}"/>
    <dgm:cxn modelId="{EC924421-F337-4406-B103-6421532C4CBF}" type="presParOf" srcId="{7299517C-DA70-4395-87C0-BA5C02B8E2E1}" destId="{EDB6AD8D-2C6B-47B2-88F2-4287F7228FB0}" srcOrd="0" destOrd="0" presId="urn:microsoft.com/office/officeart/2008/layout/LinedList"/>
    <dgm:cxn modelId="{2CE9CE34-C407-439A-9AEC-E56A4A085468}" type="presParOf" srcId="{7299517C-DA70-4395-87C0-BA5C02B8E2E1}" destId="{9CF96DFA-3F4C-48A8-9937-4E41998C31D2}" srcOrd="1" destOrd="0" presId="urn:microsoft.com/office/officeart/2008/layout/LinedList"/>
    <dgm:cxn modelId="{1A1DF636-E9A1-4177-AD35-5FBBA0E9E623}" type="presParOf" srcId="{9CF96DFA-3F4C-48A8-9937-4E41998C31D2}" destId="{F6048818-8156-466B-9A3B-81CF96F41A3C}" srcOrd="0" destOrd="0" presId="urn:microsoft.com/office/officeart/2008/layout/LinedList"/>
    <dgm:cxn modelId="{B36B1408-A4C9-4729-94CE-80D2DED035A6}" type="presParOf" srcId="{9CF96DFA-3F4C-48A8-9937-4E41998C31D2}" destId="{862B2AC5-EDAE-40AE-98D3-409D92BC61C8}" srcOrd="1" destOrd="0" presId="urn:microsoft.com/office/officeart/2008/layout/LinedList"/>
    <dgm:cxn modelId="{27C84CAD-F267-454E-B52A-6DE2ACF7B1AF}" type="presParOf" srcId="{7299517C-DA70-4395-87C0-BA5C02B8E2E1}" destId="{601C26F9-5ED3-4379-B942-3860DE19E23E}" srcOrd="2" destOrd="0" presId="urn:microsoft.com/office/officeart/2008/layout/LinedList"/>
    <dgm:cxn modelId="{220587C1-1C07-4013-BF66-FA87B51D37F0}" type="presParOf" srcId="{7299517C-DA70-4395-87C0-BA5C02B8E2E1}" destId="{C1AB5C3A-D007-4962-AEBA-424D81C6DC4F}" srcOrd="3" destOrd="0" presId="urn:microsoft.com/office/officeart/2008/layout/LinedList"/>
    <dgm:cxn modelId="{33B521CF-7C81-456B-B17E-8ED1E224332E}" type="presParOf" srcId="{C1AB5C3A-D007-4962-AEBA-424D81C6DC4F}" destId="{9F10824D-9C6D-4A4F-9F6E-9DB9AD4C3A4E}" srcOrd="0" destOrd="0" presId="urn:microsoft.com/office/officeart/2008/layout/LinedList"/>
    <dgm:cxn modelId="{FBF5D175-9CB7-4913-893B-BB9341E76771}" type="presParOf" srcId="{C1AB5C3A-D007-4962-AEBA-424D81C6DC4F}" destId="{64BA6ED8-C0FF-4F4C-8121-F38BCF3AE35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7526440-EABB-456B-A42B-CB9FC4A53C55}" type="doc">
      <dgm:prSet loTypeId="urn:microsoft.com/office/officeart/2008/layout/LinedList" loCatId="list" qsTypeId="urn:microsoft.com/office/officeart/2005/8/quickstyle/simple1" qsCatId="simple" csTypeId="urn:microsoft.com/office/officeart/2005/8/colors/accent4_2" csCatId="accent4" phldr="1"/>
      <dgm:spPr/>
      <dgm:t>
        <a:bodyPr/>
        <a:lstStyle/>
        <a:p>
          <a:endParaRPr lang="en-US"/>
        </a:p>
      </dgm:t>
    </dgm:pt>
    <dgm:pt modelId="{8A4D83A0-3DB6-4E84-BA7E-5D7F27355CBD}">
      <dgm:prSet/>
      <dgm:spPr/>
      <dgm:t>
        <a:bodyPr/>
        <a:lstStyle/>
        <a:p>
          <a:r>
            <a:rPr lang="en-US"/>
            <a:t>Radiation Effects Studies on Thermal Composites</a:t>
          </a:r>
        </a:p>
      </dgm:t>
    </dgm:pt>
    <dgm:pt modelId="{7030A4E2-4842-4457-85F8-E7AB85A9031B}" type="parTrans" cxnId="{A051BB5B-6074-4FF5-A529-5BF642FC7844}">
      <dgm:prSet/>
      <dgm:spPr/>
      <dgm:t>
        <a:bodyPr/>
        <a:lstStyle/>
        <a:p>
          <a:endParaRPr lang="en-US"/>
        </a:p>
      </dgm:t>
    </dgm:pt>
    <dgm:pt modelId="{700A8F79-A5F8-447B-80C3-FE816FE33BB2}" type="sibTrans" cxnId="{A051BB5B-6074-4FF5-A529-5BF642FC7844}">
      <dgm:prSet/>
      <dgm:spPr/>
      <dgm:t>
        <a:bodyPr/>
        <a:lstStyle/>
        <a:p>
          <a:endParaRPr lang="en-US"/>
        </a:p>
      </dgm:t>
    </dgm:pt>
    <dgm:pt modelId="{E5383A45-EEF9-42B6-81B3-5102C83FB27D}">
      <dgm:prSet/>
      <dgm:spPr/>
      <dgm:t>
        <a:bodyPr/>
        <a:lstStyle/>
        <a:p>
          <a:r>
            <a:rPr lang="en-US" dirty="0"/>
            <a:t>NTESS, LLC - National Technology &amp; Engineering Solutions of Sandia</a:t>
          </a:r>
        </a:p>
      </dgm:t>
    </dgm:pt>
    <dgm:pt modelId="{F966D86D-62F1-4AE0-82F2-7C9654AD58D3}" type="parTrans" cxnId="{5B4AB1A3-F656-4443-8B6A-201DEB1736A1}">
      <dgm:prSet/>
      <dgm:spPr/>
      <dgm:t>
        <a:bodyPr/>
        <a:lstStyle/>
        <a:p>
          <a:endParaRPr lang="en-US"/>
        </a:p>
      </dgm:t>
    </dgm:pt>
    <dgm:pt modelId="{83A29C9B-40DE-449F-BD93-B0CBF359F5E6}" type="sibTrans" cxnId="{5B4AB1A3-F656-4443-8B6A-201DEB1736A1}">
      <dgm:prSet/>
      <dgm:spPr/>
      <dgm:t>
        <a:bodyPr/>
        <a:lstStyle/>
        <a:p>
          <a:endParaRPr lang="en-US"/>
        </a:p>
      </dgm:t>
    </dgm:pt>
    <dgm:pt modelId="{D2EAC2AE-FA53-4803-BC8C-8A83594FA41C}">
      <dgm:prSet/>
      <dgm:spPr/>
      <dgm:t>
        <a:bodyPr/>
        <a:lstStyle/>
        <a:p>
          <a:r>
            <a:rPr lang="en-US" dirty="0"/>
            <a:t>$</a:t>
          </a:r>
          <a:r>
            <a:rPr lang="en-US" b="0" i="0" dirty="0"/>
            <a:t> 70,000</a:t>
          </a:r>
          <a:endParaRPr lang="en-US" dirty="0"/>
        </a:p>
      </dgm:t>
    </dgm:pt>
    <dgm:pt modelId="{B99B5CAF-425E-4BD3-853E-C8140A4F13E1}" type="parTrans" cxnId="{92647949-4B42-4C53-B52A-7141F193D3D8}">
      <dgm:prSet/>
      <dgm:spPr/>
      <dgm:t>
        <a:bodyPr/>
        <a:lstStyle/>
        <a:p>
          <a:endParaRPr lang="en-US"/>
        </a:p>
      </dgm:t>
    </dgm:pt>
    <dgm:pt modelId="{D89596DF-5D2C-49D7-8D78-2E3EAE4C81B6}" type="sibTrans" cxnId="{92647949-4B42-4C53-B52A-7141F193D3D8}">
      <dgm:prSet/>
      <dgm:spPr/>
      <dgm:t>
        <a:bodyPr/>
        <a:lstStyle/>
        <a:p>
          <a:endParaRPr lang="en-US"/>
        </a:p>
      </dgm:t>
    </dgm:pt>
    <dgm:pt modelId="{4CE28DFF-4DF3-421C-880D-414D233D4CE0}" type="pres">
      <dgm:prSet presAssocID="{77526440-EABB-456B-A42B-CB9FC4A53C55}" presName="vert0" presStyleCnt="0">
        <dgm:presLayoutVars>
          <dgm:dir/>
          <dgm:animOne val="branch"/>
          <dgm:animLvl val="lvl"/>
        </dgm:presLayoutVars>
      </dgm:prSet>
      <dgm:spPr/>
    </dgm:pt>
    <dgm:pt modelId="{933F4AD5-5A4C-475B-9E32-46484739E90E}" type="pres">
      <dgm:prSet presAssocID="{8A4D83A0-3DB6-4E84-BA7E-5D7F27355CBD}" presName="thickLine" presStyleLbl="alignNode1" presStyleIdx="0" presStyleCnt="3"/>
      <dgm:spPr/>
    </dgm:pt>
    <dgm:pt modelId="{8E4F7138-3510-421B-A473-4986A2E2B229}" type="pres">
      <dgm:prSet presAssocID="{8A4D83A0-3DB6-4E84-BA7E-5D7F27355CBD}" presName="horz1" presStyleCnt="0"/>
      <dgm:spPr/>
    </dgm:pt>
    <dgm:pt modelId="{94FD9302-9014-4D35-87AA-404632AFCCBD}" type="pres">
      <dgm:prSet presAssocID="{8A4D83A0-3DB6-4E84-BA7E-5D7F27355CBD}" presName="tx1" presStyleLbl="revTx" presStyleIdx="0" presStyleCnt="3"/>
      <dgm:spPr/>
    </dgm:pt>
    <dgm:pt modelId="{C1EBE0FB-8B9F-415E-B844-2597D07DB199}" type="pres">
      <dgm:prSet presAssocID="{8A4D83A0-3DB6-4E84-BA7E-5D7F27355CBD}" presName="vert1" presStyleCnt="0"/>
      <dgm:spPr/>
    </dgm:pt>
    <dgm:pt modelId="{73C94333-90F9-417A-816A-E46A53791CE2}" type="pres">
      <dgm:prSet presAssocID="{E5383A45-EEF9-42B6-81B3-5102C83FB27D}" presName="thickLine" presStyleLbl="alignNode1" presStyleIdx="1" presStyleCnt="3"/>
      <dgm:spPr/>
    </dgm:pt>
    <dgm:pt modelId="{066E80EA-FC37-4ED5-A603-75FAF8F271E5}" type="pres">
      <dgm:prSet presAssocID="{E5383A45-EEF9-42B6-81B3-5102C83FB27D}" presName="horz1" presStyleCnt="0"/>
      <dgm:spPr/>
    </dgm:pt>
    <dgm:pt modelId="{9C0C615E-FA11-4A72-BB25-6FF8848CA4A4}" type="pres">
      <dgm:prSet presAssocID="{E5383A45-EEF9-42B6-81B3-5102C83FB27D}" presName="tx1" presStyleLbl="revTx" presStyleIdx="1" presStyleCnt="3"/>
      <dgm:spPr/>
    </dgm:pt>
    <dgm:pt modelId="{C89CD122-3054-45CA-A9A9-7FBB5497291E}" type="pres">
      <dgm:prSet presAssocID="{E5383A45-EEF9-42B6-81B3-5102C83FB27D}" presName="vert1" presStyleCnt="0"/>
      <dgm:spPr/>
    </dgm:pt>
    <dgm:pt modelId="{B1A96DB6-2B6A-4E9B-B418-E63D313FAA85}" type="pres">
      <dgm:prSet presAssocID="{D2EAC2AE-FA53-4803-BC8C-8A83594FA41C}" presName="thickLine" presStyleLbl="alignNode1" presStyleIdx="2" presStyleCnt="3"/>
      <dgm:spPr/>
    </dgm:pt>
    <dgm:pt modelId="{05AD4064-2D7B-47AA-BDED-4BF970E5A8F0}" type="pres">
      <dgm:prSet presAssocID="{D2EAC2AE-FA53-4803-BC8C-8A83594FA41C}" presName="horz1" presStyleCnt="0"/>
      <dgm:spPr/>
    </dgm:pt>
    <dgm:pt modelId="{6CB61F36-767B-490C-87C7-203531299724}" type="pres">
      <dgm:prSet presAssocID="{D2EAC2AE-FA53-4803-BC8C-8A83594FA41C}" presName="tx1" presStyleLbl="revTx" presStyleIdx="2" presStyleCnt="3"/>
      <dgm:spPr/>
    </dgm:pt>
    <dgm:pt modelId="{D1D548DD-C84F-40F2-BD6A-ABCE2CB16842}" type="pres">
      <dgm:prSet presAssocID="{D2EAC2AE-FA53-4803-BC8C-8A83594FA41C}" presName="vert1" presStyleCnt="0"/>
      <dgm:spPr/>
    </dgm:pt>
  </dgm:ptLst>
  <dgm:cxnLst>
    <dgm:cxn modelId="{A051BB5B-6074-4FF5-A529-5BF642FC7844}" srcId="{77526440-EABB-456B-A42B-CB9FC4A53C55}" destId="{8A4D83A0-3DB6-4E84-BA7E-5D7F27355CBD}" srcOrd="0" destOrd="0" parTransId="{7030A4E2-4842-4457-85F8-E7AB85A9031B}" sibTransId="{700A8F79-A5F8-447B-80C3-FE816FE33BB2}"/>
    <dgm:cxn modelId="{92647949-4B42-4C53-B52A-7141F193D3D8}" srcId="{77526440-EABB-456B-A42B-CB9FC4A53C55}" destId="{D2EAC2AE-FA53-4803-BC8C-8A83594FA41C}" srcOrd="2" destOrd="0" parTransId="{B99B5CAF-425E-4BD3-853E-C8140A4F13E1}" sibTransId="{D89596DF-5D2C-49D7-8D78-2E3EAE4C81B6}"/>
    <dgm:cxn modelId="{3A433695-5F40-4056-BC01-A5888DDBF676}" type="presOf" srcId="{77526440-EABB-456B-A42B-CB9FC4A53C55}" destId="{4CE28DFF-4DF3-421C-880D-414D233D4CE0}" srcOrd="0" destOrd="0" presId="urn:microsoft.com/office/officeart/2008/layout/LinedList"/>
    <dgm:cxn modelId="{3C78CB9E-CAB7-4A14-9280-30A90A1F5F40}" type="presOf" srcId="{E5383A45-EEF9-42B6-81B3-5102C83FB27D}" destId="{9C0C615E-FA11-4A72-BB25-6FF8848CA4A4}" srcOrd="0" destOrd="0" presId="urn:microsoft.com/office/officeart/2008/layout/LinedList"/>
    <dgm:cxn modelId="{5B4AB1A3-F656-4443-8B6A-201DEB1736A1}" srcId="{77526440-EABB-456B-A42B-CB9FC4A53C55}" destId="{E5383A45-EEF9-42B6-81B3-5102C83FB27D}" srcOrd="1" destOrd="0" parTransId="{F966D86D-62F1-4AE0-82F2-7C9654AD58D3}" sibTransId="{83A29C9B-40DE-449F-BD93-B0CBF359F5E6}"/>
    <dgm:cxn modelId="{C456AAC1-73D3-43EF-992A-F1DE341556B4}" type="presOf" srcId="{8A4D83A0-3DB6-4E84-BA7E-5D7F27355CBD}" destId="{94FD9302-9014-4D35-87AA-404632AFCCBD}" srcOrd="0" destOrd="0" presId="urn:microsoft.com/office/officeart/2008/layout/LinedList"/>
    <dgm:cxn modelId="{A680BDDB-92EB-4928-9B2E-50708E333116}" type="presOf" srcId="{D2EAC2AE-FA53-4803-BC8C-8A83594FA41C}" destId="{6CB61F36-767B-490C-87C7-203531299724}" srcOrd="0" destOrd="0" presId="urn:microsoft.com/office/officeart/2008/layout/LinedList"/>
    <dgm:cxn modelId="{9249034D-3E71-4ED2-8576-FBEE92C844FD}" type="presParOf" srcId="{4CE28DFF-4DF3-421C-880D-414D233D4CE0}" destId="{933F4AD5-5A4C-475B-9E32-46484739E90E}" srcOrd="0" destOrd="0" presId="urn:microsoft.com/office/officeart/2008/layout/LinedList"/>
    <dgm:cxn modelId="{150AD7F2-01F3-46F5-973C-E47EAD840586}" type="presParOf" srcId="{4CE28DFF-4DF3-421C-880D-414D233D4CE0}" destId="{8E4F7138-3510-421B-A473-4986A2E2B229}" srcOrd="1" destOrd="0" presId="urn:microsoft.com/office/officeart/2008/layout/LinedList"/>
    <dgm:cxn modelId="{81CD7FC5-DFD2-46B6-8568-CA6DB874E157}" type="presParOf" srcId="{8E4F7138-3510-421B-A473-4986A2E2B229}" destId="{94FD9302-9014-4D35-87AA-404632AFCCBD}" srcOrd="0" destOrd="0" presId="urn:microsoft.com/office/officeart/2008/layout/LinedList"/>
    <dgm:cxn modelId="{29F66E60-BA78-4560-BF32-DC98504B3A95}" type="presParOf" srcId="{8E4F7138-3510-421B-A473-4986A2E2B229}" destId="{C1EBE0FB-8B9F-415E-B844-2597D07DB199}" srcOrd="1" destOrd="0" presId="urn:microsoft.com/office/officeart/2008/layout/LinedList"/>
    <dgm:cxn modelId="{AB67BEC9-4A17-417E-8C85-9563DDCD74AD}" type="presParOf" srcId="{4CE28DFF-4DF3-421C-880D-414D233D4CE0}" destId="{73C94333-90F9-417A-816A-E46A53791CE2}" srcOrd="2" destOrd="0" presId="urn:microsoft.com/office/officeart/2008/layout/LinedList"/>
    <dgm:cxn modelId="{8DDEAA7A-E2B0-4A67-895F-40ED4DF298A2}" type="presParOf" srcId="{4CE28DFF-4DF3-421C-880D-414D233D4CE0}" destId="{066E80EA-FC37-4ED5-A603-75FAF8F271E5}" srcOrd="3" destOrd="0" presId="urn:microsoft.com/office/officeart/2008/layout/LinedList"/>
    <dgm:cxn modelId="{4B3C6468-E804-4BD9-9E95-8F380A451D91}" type="presParOf" srcId="{066E80EA-FC37-4ED5-A603-75FAF8F271E5}" destId="{9C0C615E-FA11-4A72-BB25-6FF8848CA4A4}" srcOrd="0" destOrd="0" presId="urn:microsoft.com/office/officeart/2008/layout/LinedList"/>
    <dgm:cxn modelId="{FC1B381E-0879-482C-93CC-3507BC7F6F0F}" type="presParOf" srcId="{066E80EA-FC37-4ED5-A603-75FAF8F271E5}" destId="{C89CD122-3054-45CA-A9A9-7FBB5497291E}" srcOrd="1" destOrd="0" presId="urn:microsoft.com/office/officeart/2008/layout/LinedList"/>
    <dgm:cxn modelId="{D6C94DB9-E6FA-4D76-BCD2-1DAA23B884B1}" type="presParOf" srcId="{4CE28DFF-4DF3-421C-880D-414D233D4CE0}" destId="{B1A96DB6-2B6A-4E9B-B418-E63D313FAA85}" srcOrd="4" destOrd="0" presId="urn:microsoft.com/office/officeart/2008/layout/LinedList"/>
    <dgm:cxn modelId="{3D4BE191-0F93-4798-BF99-A4DDC059819D}" type="presParOf" srcId="{4CE28DFF-4DF3-421C-880D-414D233D4CE0}" destId="{05AD4064-2D7B-47AA-BDED-4BF970E5A8F0}" srcOrd="5" destOrd="0" presId="urn:microsoft.com/office/officeart/2008/layout/LinedList"/>
    <dgm:cxn modelId="{CCE28C84-058F-4E5F-A625-48A88EC6D4B3}" type="presParOf" srcId="{05AD4064-2D7B-47AA-BDED-4BF970E5A8F0}" destId="{6CB61F36-767B-490C-87C7-203531299724}" srcOrd="0" destOrd="0" presId="urn:microsoft.com/office/officeart/2008/layout/LinedList"/>
    <dgm:cxn modelId="{6F8DA874-EC34-4B7A-B4BF-2100F1D246FB}" type="presParOf" srcId="{05AD4064-2D7B-47AA-BDED-4BF970E5A8F0}" destId="{D1D548DD-C84F-40F2-BD6A-ABCE2CB16842}"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1932D82-63D8-4B34-9518-8A617FDFE912}"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109A4289-6452-4570-82C3-1989568026F8}">
      <dgm:prSet/>
      <dgm:spPr/>
      <dgm:t>
        <a:bodyPr/>
        <a:lstStyle/>
        <a:p>
          <a:r>
            <a:rPr lang="en-US"/>
            <a:t>Increased by 55% from 2016</a:t>
          </a:r>
        </a:p>
      </dgm:t>
    </dgm:pt>
    <dgm:pt modelId="{E69B3C91-E820-4611-839F-EDB6FF2DF1F2}" type="parTrans" cxnId="{ADE23383-88A2-4975-9D6E-F77216AA939D}">
      <dgm:prSet/>
      <dgm:spPr/>
      <dgm:t>
        <a:bodyPr/>
        <a:lstStyle/>
        <a:p>
          <a:endParaRPr lang="en-US"/>
        </a:p>
      </dgm:t>
    </dgm:pt>
    <dgm:pt modelId="{F4A018D9-886A-46D8-8E58-F03040B94F85}" type="sibTrans" cxnId="{ADE23383-88A2-4975-9D6E-F77216AA939D}">
      <dgm:prSet/>
      <dgm:spPr/>
      <dgm:t>
        <a:bodyPr/>
        <a:lstStyle/>
        <a:p>
          <a:endParaRPr lang="en-US"/>
        </a:p>
      </dgm:t>
    </dgm:pt>
    <dgm:pt modelId="{28F7C330-E668-429A-A7B7-D7C2C80C549A}">
      <dgm:prSet/>
      <dgm:spPr/>
      <dgm:t>
        <a:bodyPr/>
        <a:lstStyle/>
        <a:p>
          <a:r>
            <a:rPr lang="en-US"/>
            <a:t>Increased by 12.5% from last year</a:t>
          </a:r>
        </a:p>
      </dgm:t>
    </dgm:pt>
    <dgm:pt modelId="{7E4C3399-08F4-46A0-BCEC-F0EC0B6CE899}" type="parTrans" cxnId="{13DB154B-90B3-42EB-9ABA-255D46D50DB7}">
      <dgm:prSet/>
      <dgm:spPr/>
      <dgm:t>
        <a:bodyPr/>
        <a:lstStyle/>
        <a:p>
          <a:endParaRPr lang="en-US"/>
        </a:p>
      </dgm:t>
    </dgm:pt>
    <dgm:pt modelId="{81E1121B-C9AC-4ECD-888C-F06B673E588B}" type="sibTrans" cxnId="{13DB154B-90B3-42EB-9ABA-255D46D50DB7}">
      <dgm:prSet/>
      <dgm:spPr/>
      <dgm:t>
        <a:bodyPr/>
        <a:lstStyle/>
        <a:p>
          <a:endParaRPr lang="en-US"/>
        </a:p>
      </dgm:t>
    </dgm:pt>
    <dgm:pt modelId="{EA606DF2-FA6D-45D1-88CA-F03DA3683D9E}" type="pres">
      <dgm:prSet presAssocID="{61932D82-63D8-4B34-9518-8A617FDFE912}" presName="diagram" presStyleCnt="0">
        <dgm:presLayoutVars>
          <dgm:dir/>
          <dgm:resizeHandles val="exact"/>
        </dgm:presLayoutVars>
      </dgm:prSet>
      <dgm:spPr/>
    </dgm:pt>
    <dgm:pt modelId="{E8300600-048E-44F6-8E1E-18400DA4B152}" type="pres">
      <dgm:prSet presAssocID="{109A4289-6452-4570-82C3-1989568026F8}" presName="node" presStyleLbl="node1" presStyleIdx="0" presStyleCnt="2">
        <dgm:presLayoutVars>
          <dgm:bulletEnabled val="1"/>
        </dgm:presLayoutVars>
      </dgm:prSet>
      <dgm:spPr/>
    </dgm:pt>
    <dgm:pt modelId="{13DBC118-9933-44BC-9079-AEF731BE3A95}" type="pres">
      <dgm:prSet presAssocID="{F4A018D9-886A-46D8-8E58-F03040B94F85}" presName="sibTrans" presStyleCnt="0"/>
      <dgm:spPr/>
    </dgm:pt>
    <dgm:pt modelId="{5E600423-3E07-4972-BE79-BB19E807C4BC}" type="pres">
      <dgm:prSet presAssocID="{28F7C330-E668-429A-A7B7-D7C2C80C549A}" presName="node" presStyleLbl="node1" presStyleIdx="1" presStyleCnt="2">
        <dgm:presLayoutVars>
          <dgm:bulletEnabled val="1"/>
        </dgm:presLayoutVars>
      </dgm:prSet>
      <dgm:spPr/>
    </dgm:pt>
  </dgm:ptLst>
  <dgm:cxnLst>
    <dgm:cxn modelId="{5E2E7808-266C-4195-A6F9-20EA0F34E72B}" type="presOf" srcId="{61932D82-63D8-4B34-9518-8A617FDFE912}" destId="{EA606DF2-FA6D-45D1-88CA-F03DA3683D9E}" srcOrd="0" destOrd="0" presId="urn:microsoft.com/office/officeart/2005/8/layout/default"/>
    <dgm:cxn modelId="{13DB154B-90B3-42EB-9ABA-255D46D50DB7}" srcId="{61932D82-63D8-4B34-9518-8A617FDFE912}" destId="{28F7C330-E668-429A-A7B7-D7C2C80C549A}" srcOrd="1" destOrd="0" parTransId="{7E4C3399-08F4-46A0-BCEC-F0EC0B6CE899}" sibTransId="{81E1121B-C9AC-4ECD-888C-F06B673E588B}"/>
    <dgm:cxn modelId="{ADE23383-88A2-4975-9D6E-F77216AA939D}" srcId="{61932D82-63D8-4B34-9518-8A617FDFE912}" destId="{109A4289-6452-4570-82C3-1989568026F8}" srcOrd="0" destOrd="0" parTransId="{E69B3C91-E820-4611-839F-EDB6FF2DF1F2}" sibTransId="{F4A018D9-886A-46D8-8E58-F03040B94F85}"/>
    <dgm:cxn modelId="{455BCF8C-B1A7-4D57-AC6B-5FCD939C03A4}" type="presOf" srcId="{109A4289-6452-4570-82C3-1989568026F8}" destId="{E8300600-048E-44F6-8E1E-18400DA4B152}" srcOrd="0" destOrd="0" presId="urn:microsoft.com/office/officeart/2005/8/layout/default"/>
    <dgm:cxn modelId="{0551EFB4-33FD-4DFB-ABDB-DBEF066B970C}" type="presOf" srcId="{28F7C330-E668-429A-A7B7-D7C2C80C549A}" destId="{5E600423-3E07-4972-BE79-BB19E807C4BC}" srcOrd="0" destOrd="0" presId="urn:microsoft.com/office/officeart/2005/8/layout/default"/>
    <dgm:cxn modelId="{34467715-7A1C-4BBC-84DF-EC2CB76A9A65}" type="presParOf" srcId="{EA606DF2-FA6D-45D1-88CA-F03DA3683D9E}" destId="{E8300600-048E-44F6-8E1E-18400DA4B152}" srcOrd="0" destOrd="0" presId="urn:microsoft.com/office/officeart/2005/8/layout/default"/>
    <dgm:cxn modelId="{13A76DD0-C8D6-4458-B986-A72CA738372D}" type="presParOf" srcId="{EA606DF2-FA6D-45D1-88CA-F03DA3683D9E}" destId="{13DBC118-9933-44BC-9079-AEF731BE3A95}" srcOrd="1" destOrd="0" presId="urn:microsoft.com/office/officeart/2005/8/layout/default"/>
    <dgm:cxn modelId="{7C0D74EC-252D-41B5-9FBA-6F0733395BF6}" type="presParOf" srcId="{EA606DF2-FA6D-45D1-88CA-F03DA3683D9E}" destId="{5E600423-3E07-4972-BE79-BB19E807C4BC}"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CCD5954-2CA1-427B-B10B-B760AD6A6483}"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3103590-98F3-4F76-87F1-B6B95914D1C4}">
      <dgm:prSet/>
      <dgm:spPr/>
      <dgm:t>
        <a:bodyPr/>
        <a:lstStyle/>
        <a:p>
          <a:r>
            <a:rPr lang="en-US" dirty="0"/>
            <a:t>Department Head re-posted- fill by May</a:t>
          </a:r>
        </a:p>
      </dgm:t>
    </dgm:pt>
    <dgm:pt modelId="{A1EF9920-298C-4EFB-98DC-6BFE40479511}" type="parTrans" cxnId="{DB315C84-74FE-4A35-A8AC-01FA6D5E2632}">
      <dgm:prSet/>
      <dgm:spPr/>
      <dgm:t>
        <a:bodyPr/>
        <a:lstStyle/>
        <a:p>
          <a:endParaRPr lang="en-US"/>
        </a:p>
      </dgm:t>
    </dgm:pt>
    <dgm:pt modelId="{4F564355-D8FC-4813-9813-096CC278B29C}" type="sibTrans" cxnId="{DB315C84-74FE-4A35-A8AC-01FA6D5E2632}">
      <dgm:prSet/>
      <dgm:spPr/>
      <dgm:t>
        <a:bodyPr/>
        <a:lstStyle/>
        <a:p>
          <a:endParaRPr lang="en-US"/>
        </a:p>
      </dgm:t>
    </dgm:pt>
    <dgm:pt modelId="{4F007670-E3DB-498B-859A-BCBCC79A7C37}">
      <dgm:prSet/>
      <dgm:spPr/>
      <dgm:t>
        <a:bodyPr/>
        <a:lstStyle/>
        <a:p>
          <a:r>
            <a:rPr lang="en-US" dirty="0"/>
            <a:t>Admin III- re-posted</a:t>
          </a:r>
        </a:p>
      </dgm:t>
    </dgm:pt>
    <dgm:pt modelId="{39733779-1A51-46EE-84E7-0918E41082F6}" type="parTrans" cxnId="{F1D116E1-932D-41EE-81E1-25C7787F2520}">
      <dgm:prSet/>
      <dgm:spPr/>
      <dgm:t>
        <a:bodyPr/>
        <a:lstStyle/>
        <a:p>
          <a:endParaRPr lang="en-US"/>
        </a:p>
      </dgm:t>
    </dgm:pt>
    <dgm:pt modelId="{EE08AD1F-B87D-4C52-A0A3-DEFB391153FF}" type="sibTrans" cxnId="{F1D116E1-932D-41EE-81E1-25C7787F2520}">
      <dgm:prSet/>
      <dgm:spPr/>
      <dgm:t>
        <a:bodyPr/>
        <a:lstStyle/>
        <a:p>
          <a:endParaRPr lang="en-US"/>
        </a:p>
      </dgm:t>
    </dgm:pt>
    <dgm:pt modelId="{AA133AAE-9A5C-4C56-98E6-BBA39D8E5761}">
      <dgm:prSet/>
      <dgm:spPr/>
      <dgm:t>
        <a:bodyPr/>
        <a:lstStyle/>
        <a:p>
          <a:r>
            <a:rPr lang="en-US" dirty="0"/>
            <a:t>Sadiku’s vacant position to be filled Fall 2022</a:t>
          </a:r>
        </a:p>
      </dgm:t>
    </dgm:pt>
    <dgm:pt modelId="{2A6FA764-169A-4D6E-B014-44D282641211}" type="parTrans" cxnId="{ECC0ADFF-014F-4F8A-A420-1480F7639C46}">
      <dgm:prSet/>
      <dgm:spPr/>
      <dgm:t>
        <a:bodyPr/>
        <a:lstStyle/>
        <a:p>
          <a:endParaRPr lang="en-US"/>
        </a:p>
      </dgm:t>
    </dgm:pt>
    <dgm:pt modelId="{7D323D07-D416-4E04-86F1-DD04DCF1FF9A}" type="sibTrans" cxnId="{ECC0ADFF-014F-4F8A-A420-1480F7639C46}">
      <dgm:prSet/>
      <dgm:spPr/>
      <dgm:t>
        <a:bodyPr/>
        <a:lstStyle/>
        <a:p>
          <a:endParaRPr lang="en-US"/>
        </a:p>
      </dgm:t>
    </dgm:pt>
    <dgm:pt modelId="{150BBC05-2892-46E4-BAB4-BF8D488FB02D}" type="pres">
      <dgm:prSet presAssocID="{8CCD5954-2CA1-427B-B10B-B760AD6A6483}" presName="root" presStyleCnt="0">
        <dgm:presLayoutVars>
          <dgm:dir/>
          <dgm:resizeHandles val="exact"/>
        </dgm:presLayoutVars>
      </dgm:prSet>
      <dgm:spPr/>
    </dgm:pt>
    <dgm:pt modelId="{5A6E79FE-C422-4076-8C18-2C40B89104CA}" type="pres">
      <dgm:prSet presAssocID="{D3103590-98F3-4F76-87F1-B6B95914D1C4}" presName="compNode" presStyleCnt="0"/>
      <dgm:spPr/>
    </dgm:pt>
    <dgm:pt modelId="{2FE31F90-02D7-4F12-AE4A-5EA1D8B2DA3F}" type="pres">
      <dgm:prSet presAssocID="{D3103590-98F3-4F76-87F1-B6B95914D1C4}" presName="bgRect" presStyleLbl="bgShp" presStyleIdx="0" presStyleCnt="3"/>
      <dgm:spPr/>
    </dgm:pt>
    <dgm:pt modelId="{7A59C180-D843-4875-A39B-B371FA995794}" type="pres">
      <dgm:prSet presAssocID="{D3103590-98F3-4F76-87F1-B6B95914D1C4}"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7769BF0A-57BC-4922-B8EE-CB775CC716E4}" type="pres">
      <dgm:prSet presAssocID="{D3103590-98F3-4F76-87F1-B6B95914D1C4}" presName="spaceRect" presStyleCnt="0"/>
      <dgm:spPr/>
    </dgm:pt>
    <dgm:pt modelId="{ED41C636-264F-47E0-8297-D9015DF2A9C6}" type="pres">
      <dgm:prSet presAssocID="{D3103590-98F3-4F76-87F1-B6B95914D1C4}" presName="parTx" presStyleLbl="revTx" presStyleIdx="0" presStyleCnt="3">
        <dgm:presLayoutVars>
          <dgm:chMax val="0"/>
          <dgm:chPref val="0"/>
        </dgm:presLayoutVars>
      </dgm:prSet>
      <dgm:spPr/>
    </dgm:pt>
    <dgm:pt modelId="{6F462EB2-79BB-46DE-8B9A-CC8AC5832F1B}" type="pres">
      <dgm:prSet presAssocID="{4F564355-D8FC-4813-9813-096CC278B29C}" presName="sibTrans" presStyleCnt="0"/>
      <dgm:spPr/>
    </dgm:pt>
    <dgm:pt modelId="{07FC4DEB-E676-4386-AFEE-299A0A0F422B}" type="pres">
      <dgm:prSet presAssocID="{4F007670-E3DB-498B-859A-BCBCC79A7C37}" presName="compNode" presStyleCnt="0"/>
      <dgm:spPr/>
    </dgm:pt>
    <dgm:pt modelId="{9A948CD7-FE1D-4E2D-A2E8-7F2DCF24AE88}" type="pres">
      <dgm:prSet presAssocID="{4F007670-E3DB-498B-859A-BCBCC79A7C37}" presName="bgRect" presStyleLbl="bgShp" presStyleIdx="1" presStyleCnt="3"/>
      <dgm:spPr/>
    </dgm:pt>
    <dgm:pt modelId="{98459C6A-01EB-4230-B63F-C464B4C9188B}" type="pres">
      <dgm:prSet presAssocID="{4F007670-E3DB-498B-859A-BCBCC79A7C3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mputer"/>
        </a:ext>
      </dgm:extLst>
    </dgm:pt>
    <dgm:pt modelId="{E7D94485-07C1-400F-8D71-77E68256AE9D}" type="pres">
      <dgm:prSet presAssocID="{4F007670-E3DB-498B-859A-BCBCC79A7C37}" presName="spaceRect" presStyleCnt="0"/>
      <dgm:spPr/>
    </dgm:pt>
    <dgm:pt modelId="{016D1A60-53E1-4EAB-AB40-17A87BBACD17}" type="pres">
      <dgm:prSet presAssocID="{4F007670-E3DB-498B-859A-BCBCC79A7C37}" presName="parTx" presStyleLbl="revTx" presStyleIdx="1" presStyleCnt="3">
        <dgm:presLayoutVars>
          <dgm:chMax val="0"/>
          <dgm:chPref val="0"/>
        </dgm:presLayoutVars>
      </dgm:prSet>
      <dgm:spPr/>
    </dgm:pt>
    <dgm:pt modelId="{DEEC22BA-06F8-491F-9E90-CDAA480B483A}" type="pres">
      <dgm:prSet presAssocID="{EE08AD1F-B87D-4C52-A0A3-DEFB391153FF}" presName="sibTrans" presStyleCnt="0"/>
      <dgm:spPr/>
    </dgm:pt>
    <dgm:pt modelId="{79757024-6D54-4014-8213-C75FB59FBAE4}" type="pres">
      <dgm:prSet presAssocID="{AA133AAE-9A5C-4C56-98E6-BBA39D8E5761}" presName="compNode" presStyleCnt="0"/>
      <dgm:spPr/>
    </dgm:pt>
    <dgm:pt modelId="{6521C13B-423B-41B7-82D5-752E1FD0EB25}" type="pres">
      <dgm:prSet presAssocID="{AA133AAE-9A5C-4C56-98E6-BBA39D8E5761}" presName="bgRect" presStyleLbl="bgShp" presStyleIdx="2" presStyleCnt="3"/>
      <dgm:spPr/>
    </dgm:pt>
    <dgm:pt modelId="{9BF6B23B-7F96-41A4-88E4-F3991A7CF56A}" type="pres">
      <dgm:prSet presAssocID="{AA133AAE-9A5C-4C56-98E6-BBA39D8E576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User"/>
        </a:ext>
      </dgm:extLst>
    </dgm:pt>
    <dgm:pt modelId="{F0E4341E-72A4-4299-8CD5-4C1383EF3D7B}" type="pres">
      <dgm:prSet presAssocID="{AA133AAE-9A5C-4C56-98E6-BBA39D8E5761}" presName="spaceRect" presStyleCnt="0"/>
      <dgm:spPr/>
    </dgm:pt>
    <dgm:pt modelId="{6E63CB32-4077-49AC-8D03-96488A98088F}" type="pres">
      <dgm:prSet presAssocID="{AA133AAE-9A5C-4C56-98E6-BBA39D8E5761}" presName="parTx" presStyleLbl="revTx" presStyleIdx="2" presStyleCnt="3">
        <dgm:presLayoutVars>
          <dgm:chMax val="0"/>
          <dgm:chPref val="0"/>
        </dgm:presLayoutVars>
      </dgm:prSet>
      <dgm:spPr/>
    </dgm:pt>
  </dgm:ptLst>
  <dgm:cxnLst>
    <dgm:cxn modelId="{511B1336-8BD5-4023-BD4E-A03049913C0E}" type="presOf" srcId="{4F007670-E3DB-498B-859A-BCBCC79A7C37}" destId="{016D1A60-53E1-4EAB-AB40-17A87BBACD17}" srcOrd="0" destOrd="0" presId="urn:microsoft.com/office/officeart/2018/2/layout/IconVerticalSolidList"/>
    <dgm:cxn modelId="{1122713C-8268-4187-8F1A-F0EC8326E41B}" type="presOf" srcId="{D3103590-98F3-4F76-87F1-B6B95914D1C4}" destId="{ED41C636-264F-47E0-8297-D9015DF2A9C6}" srcOrd="0" destOrd="0" presId="urn:microsoft.com/office/officeart/2018/2/layout/IconVerticalSolidList"/>
    <dgm:cxn modelId="{263AC45B-3CF8-49E4-8214-C4E895736FF0}" type="presOf" srcId="{AA133AAE-9A5C-4C56-98E6-BBA39D8E5761}" destId="{6E63CB32-4077-49AC-8D03-96488A98088F}" srcOrd="0" destOrd="0" presId="urn:microsoft.com/office/officeart/2018/2/layout/IconVerticalSolidList"/>
    <dgm:cxn modelId="{BC45457A-EDB4-45F5-857E-F008B3E175D0}" type="presOf" srcId="{8CCD5954-2CA1-427B-B10B-B760AD6A6483}" destId="{150BBC05-2892-46E4-BAB4-BF8D488FB02D}" srcOrd="0" destOrd="0" presId="urn:microsoft.com/office/officeart/2018/2/layout/IconVerticalSolidList"/>
    <dgm:cxn modelId="{DB315C84-74FE-4A35-A8AC-01FA6D5E2632}" srcId="{8CCD5954-2CA1-427B-B10B-B760AD6A6483}" destId="{D3103590-98F3-4F76-87F1-B6B95914D1C4}" srcOrd="0" destOrd="0" parTransId="{A1EF9920-298C-4EFB-98DC-6BFE40479511}" sibTransId="{4F564355-D8FC-4813-9813-096CC278B29C}"/>
    <dgm:cxn modelId="{F1D116E1-932D-41EE-81E1-25C7787F2520}" srcId="{8CCD5954-2CA1-427B-B10B-B760AD6A6483}" destId="{4F007670-E3DB-498B-859A-BCBCC79A7C37}" srcOrd="1" destOrd="0" parTransId="{39733779-1A51-46EE-84E7-0918E41082F6}" sibTransId="{EE08AD1F-B87D-4C52-A0A3-DEFB391153FF}"/>
    <dgm:cxn modelId="{ECC0ADFF-014F-4F8A-A420-1480F7639C46}" srcId="{8CCD5954-2CA1-427B-B10B-B760AD6A6483}" destId="{AA133AAE-9A5C-4C56-98E6-BBA39D8E5761}" srcOrd="2" destOrd="0" parTransId="{2A6FA764-169A-4D6E-B014-44D282641211}" sibTransId="{7D323D07-D416-4E04-86F1-DD04DCF1FF9A}"/>
    <dgm:cxn modelId="{D9CEA6B7-7184-45EE-8F9C-FAE8A6E0C2DE}" type="presParOf" srcId="{150BBC05-2892-46E4-BAB4-BF8D488FB02D}" destId="{5A6E79FE-C422-4076-8C18-2C40B89104CA}" srcOrd="0" destOrd="0" presId="urn:microsoft.com/office/officeart/2018/2/layout/IconVerticalSolidList"/>
    <dgm:cxn modelId="{53794A1B-91D2-45B4-AA2D-AD83DB149C20}" type="presParOf" srcId="{5A6E79FE-C422-4076-8C18-2C40B89104CA}" destId="{2FE31F90-02D7-4F12-AE4A-5EA1D8B2DA3F}" srcOrd="0" destOrd="0" presId="urn:microsoft.com/office/officeart/2018/2/layout/IconVerticalSolidList"/>
    <dgm:cxn modelId="{1E6D9E20-9A50-4BFF-B5E4-1F415244BB58}" type="presParOf" srcId="{5A6E79FE-C422-4076-8C18-2C40B89104CA}" destId="{7A59C180-D843-4875-A39B-B371FA995794}" srcOrd="1" destOrd="0" presId="urn:microsoft.com/office/officeart/2018/2/layout/IconVerticalSolidList"/>
    <dgm:cxn modelId="{DB1F91CD-3251-4E4E-B696-9DE4BE0191F2}" type="presParOf" srcId="{5A6E79FE-C422-4076-8C18-2C40B89104CA}" destId="{7769BF0A-57BC-4922-B8EE-CB775CC716E4}" srcOrd="2" destOrd="0" presId="urn:microsoft.com/office/officeart/2018/2/layout/IconVerticalSolidList"/>
    <dgm:cxn modelId="{F1B4A663-0F5D-473F-8556-354FB6507B4E}" type="presParOf" srcId="{5A6E79FE-C422-4076-8C18-2C40B89104CA}" destId="{ED41C636-264F-47E0-8297-D9015DF2A9C6}" srcOrd="3" destOrd="0" presId="urn:microsoft.com/office/officeart/2018/2/layout/IconVerticalSolidList"/>
    <dgm:cxn modelId="{55CD0850-6461-4782-A121-2E68DE4FF91A}" type="presParOf" srcId="{150BBC05-2892-46E4-BAB4-BF8D488FB02D}" destId="{6F462EB2-79BB-46DE-8B9A-CC8AC5832F1B}" srcOrd="1" destOrd="0" presId="urn:microsoft.com/office/officeart/2018/2/layout/IconVerticalSolidList"/>
    <dgm:cxn modelId="{E8D7CBD7-FD5E-4AD4-9E3C-C5604F2FA983}" type="presParOf" srcId="{150BBC05-2892-46E4-BAB4-BF8D488FB02D}" destId="{07FC4DEB-E676-4386-AFEE-299A0A0F422B}" srcOrd="2" destOrd="0" presId="urn:microsoft.com/office/officeart/2018/2/layout/IconVerticalSolidList"/>
    <dgm:cxn modelId="{145D47F3-A2F2-422C-A5A5-18108DD014FF}" type="presParOf" srcId="{07FC4DEB-E676-4386-AFEE-299A0A0F422B}" destId="{9A948CD7-FE1D-4E2D-A2E8-7F2DCF24AE88}" srcOrd="0" destOrd="0" presId="urn:microsoft.com/office/officeart/2018/2/layout/IconVerticalSolidList"/>
    <dgm:cxn modelId="{CACFBE18-342B-48BC-89A6-3992E7AE59DC}" type="presParOf" srcId="{07FC4DEB-E676-4386-AFEE-299A0A0F422B}" destId="{98459C6A-01EB-4230-B63F-C464B4C9188B}" srcOrd="1" destOrd="0" presId="urn:microsoft.com/office/officeart/2018/2/layout/IconVerticalSolidList"/>
    <dgm:cxn modelId="{A51FDEFF-AB80-49A7-BC56-B234AD356C49}" type="presParOf" srcId="{07FC4DEB-E676-4386-AFEE-299A0A0F422B}" destId="{E7D94485-07C1-400F-8D71-77E68256AE9D}" srcOrd="2" destOrd="0" presId="urn:microsoft.com/office/officeart/2018/2/layout/IconVerticalSolidList"/>
    <dgm:cxn modelId="{5E2EBC46-3266-4814-B241-46BAB1A0CDDA}" type="presParOf" srcId="{07FC4DEB-E676-4386-AFEE-299A0A0F422B}" destId="{016D1A60-53E1-4EAB-AB40-17A87BBACD17}" srcOrd="3" destOrd="0" presId="urn:microsoft.com/office/officeart/2018/2/layout/IconVerticalSolidList"/>
    <dgm:cxn modelId="{290F2EDA-E8E1-4003-8BE3-E8297BD54052}" type="presParOf" srcId="{150BBC05-2892-46E4-BAB4-BF8D488FB02D}" destId="{DEEC22BA-06F8-491F-9E90-CDAA480B483A}" srcOrd="3" destOrd="0" presId="urn:microsoft.com/office/officeart/2018/2/layout/IconVerticalSolidList"/>
    <dgm:cxn modelId="{8FC3DCD8-F37A-4207-B6FC-82B69F9BA4DD}" type="presParOf" srcId="{150BBC05-2892-46E4-BAB4-BF8D488FB02D}" destId="{79757024-6D54-4014-8213-C75FB59FBAE4}" srcOrd="4" destOrd="0" presId="urn:microsoft.com/office/officeart/2018/2/layout/IconVerticalSolidList"/>
    <dgm:cxn modelId="{11501543-1EB7-4B88-AB1B-AC3F5F81D1C2}" type="presParOf" srcId="{79757024-6D54-4014-8213-C75FB59FBAE4}" destId="{6521C13B-423B-41B7-82D5-752E1FD0EB25}" srcOrd="0" destOrd="0" presId="urn:microsoft.com/office/officeart/2018/2/layout/IconVerticalSolidList"/>
    <dgm:cxn modelId="{23FDA298-A532-4B33-A479-803228D95E59}" type="presParOf" srcId="{79757024-6D54-4014-8213-C75FB59FBAE4}" destId="{9BF6B23B-7F96-41A4-88E4-F3991A7CF56A}" srcOrd="1" destOrd="0" presId="urn:microsoft.com/office/officeart/2018/2/layout/IconVerticalSolidList"/>
    <dgm:cxn modelId="{5C400C13-2284-4317-9349-F4B85F821042}" type="presParOf" srcId="{79757024-6D54-4014-8213-C75FB59FBAE4}" destId="{F0E4341E-72A4-4299-8CD5-4C1383EF3D7B}" srcOrd="2" destOrd="0" presId="urn:microsoft.com/office/officeart/2018/2/layout/IconVerticalSolidList"/>
    <dgm:cxn modelId="{9556109F-CC9C-4729-A015-586D3058555C}" type="presParOf" srcId="{79757024-6D54-4014-8213-C75FB59FBAE4}" destId="{6E63CB32-4077-49AC-8D03-96488A98088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D91371-ECB6-4434-8CDE-FF6718D6E792}">
      <dsp:nvSpPr>
        <dsp:cNvPr id="0" name=""/>
        <dsp:cNvSpPr/>
      </dsp:nvSpPr>
      <dsp:spPr>
        <a:xfrm>
          <a:off x="622800" y="1275667"/>
          <a:ext cx="810000" cy="81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E3AA345-BC10-4905-B74C-3387F325EF88}">
      <dsp:nvSpPr>
        <dsp:cNvPr id="0" name=""/>
        <dsp:cNvSpPr/>
      </dsp:nvSpPr>
      <dsp:spPr>
        <a:xfrm>
          <a:off x="127800" y="235567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pPr>
          <a:r>
            <a:rPr lang="en-US" sz="2100" b="0" i="0" kern="1200" cap="none" baseline="0">
              <a:effectLst/>
              <a:latin typeface="Hind" panose="020B0502040204020203" pitchFamily="2" charset="0"/>
            </a:rPr>
            <a:t>Achievements</a:t>
          </a:r>
          <a:endParaRPr lang="en-US" sz="2100" kern="1200" cap="none" baseline="0"/>
        </a:p>
      </dsp:txBody>
      <dsp:txXfrm>
        <a:off x="127800" y="2355670"/>
        <a:ext cx="1800000" cy="720000"/>
      </dsp:txXfrm>
    </dsp:sp>
    <dsp:sp modelId="{3A2E96B4-8089-4324-BF28-1CCCD0486210}">
      <dsp:nvSpPr>
        <dsp:cNvPr id="0" name=""/>
        <dsp:cNvSpPr/>
      </dsp:nvSpPr>
      <dsp:spPr>
        <a:xfrm>
          <a:off x="2737800" y="1275667"/>
          <a:ext cx="810000" cy="81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4F53C6F-172F-4339-BB0F-238BE68D6958}">
      <dsp:nvSpPr>
        <dsp:cNvPr id="0" name=""/>
        <dsp:cNvSpPr/>
      </dsp:nvSpPr>
      <dsp:spPr>
        <a:xfrm>
          <a:off x="2242800" y="235567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pPr>
          <a:r>
            <a:rPr lang="en-US" sz="2100" kern="1200"/>
            <a:t>Update on Vacant Positions</a:t>
          </a:r>
        </a:p>
      </dsp:txBody>
      <dsp:txXfrm>
        <a:off x="2242800" y="2355670"/>
        <a:ext cx="1800000" cy="720000"/>
      </dsp:txXfrm>
    </dsp:sp>
    <dsp:sp modelId="{8B65FCCD-6DC9-4530-8717-511DBE39A967}">
      <dsp:nvSpPr>
        <dsp:cNvPr id="0" name=""/>
        <dsp:cNvSpPr/>
      </dsp:nvSpPr>
      <dsp:spPr>
        <a:xfrm>
          <a:off x="4852800" y="1275667"/>
          <a:ext cx="810000" cy="81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E0BF1A4-4F6C-4F20-8B86-F3EC50524085}">
      <dsp:nvSpPr>
        <dsp:cNvPr id="0" name=""/>
        <dsp:cNvSpPr/>
      </dsp:nvSpPr>
      <dsp:spPr>
        <a:xfrm>
          <a:off x="4357800" y="235567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pPr>
          <a:r>
            <a:rPr lang="en-US" sz="2100" kern="1200"/>
            <a:t>Enrollment Data</a:t>
          </a:r>
        </a:p>
      </dsp:txBody>
      <dsp:txXfrm>
        <a:off x="4357800" y="2355670"/>
        <a:ext cx="1800000" cy="720000"/>
      </dsp:txXfrm>
    </dsp:sp>
    <dsp:sp modelId="{3E8B245F-B2E3-4753-A3F1-3965950E1EE2}">
      <dsp:nvSpPr>
        <dsp:cNvPr id="0" name=""/>
        <dsp:cNvSpPr/>
      </dsp:nvSpPr>
      <dsp:spPr>
        <a:xfrm>
          <a:off x="6967800" y="1275667"/>
          <a:ext cx="810000" cy="81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2EE859C-B1E7-4512-BD9F-C7BD0DF3CD20}">
      <dsp:nvSpPr>
        <dsp:cNvPr id="0" name=""/>
        <dsp:cNvSpPr/>
      </dsp:nvSpPr>
      <dsp:spPr>
        <a:xfrm>
          <a:off x="6472800" y="235567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pPr>
          <a:r>
            <a:rPr lang="en-US" sz="2100" kern="1200"/>
            <a:t>Plans  for Semester </a:t>
          </a:r>
        </a:p>
      </dsp:txBody>
      <dsp:txXfrm>
        <a:off x="6472800" y="2355670"/>
        <a:ext cx="1800000" cy="720000"/>
      </dsp:txXfrm>
    </dsp:sp>
    <dsp:sp modelId="{DD7C158A-B4C0-4738-810D-EB3F4537A96B}">
      <dsp:nvSpPr>
        <dsp:cNvPr id="0" name=""/>
        <dsp:cNvSpPr/>
      </dsp:nvSpPr>
      <dsp:spPr>
        <a:xfrm>
          <a:off x="9082800" y="1275667"/>
          <a:ext cx="810000" cy="8100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A01D2DD-6F42-4F0E-9529-E0CB4AAB4396}">
      <dsp:nvSpPr>
        <dsp:cNvPr id="0" name=""/>
        <dsp:cNvSpPr/>
      </dsp:nvSpPr>
      <dsp:spPr>
        <a:xfrm>
          <a:off x="8587800" y="235567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pPr>
          <a:r>
            <a:rPr lang="en-US" sz="2100" kern="1200"/>
            <a:t>Open Discussion</a:t>
          </a:r>
        </a:p>
      </dsp:txBody>
      <dsp:txXfrm>
        <a:off x="8587800" y="2355670"/>
        <a:ext cx="1800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ADBB49-0D9E-4961-90FC-AE115A28D845}">
      <dsp:nvSpPr>
        <dsp:cNvPr id="0" name=""/>
        <dsp:cNvSpPr/>
      </dsp:nvSpPr>
      <dsp:spPr>
        <a:xfrm>
          <a:off x="0" y="2652"/>
          <a:ext cx="622433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1F48536-1700-44FB-A314-A6AE812538E6}">
      <dsp:nvSpPr>
        <dsp:cNvPr id="0" name=""/>
        <dsp:cNvSpPr/>
      </dsp:nvSpPr>
      <dsp:spPr>
        <a:xfrm>
          <a:off x="0" y="2652"/>
          <a:ext cx="6224335" cy="18087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Transforming the classroom into an active learning environment to improve comprehension, retention and graduation rates</a:t>
          </a:r>
        </a:p>
      </dsp:txBody>
      <dsp:txXfrm>
        <a:off x="0" y="2652"/>
        <a:ext cx="6224335" cy="1808743"/>
      </dsp:txXfrm>
    </dsp:sp>
    <dsp:sp modelId="{049D0879-F32B-45CE-A703-046D9D4AC8A4}">
      <dsp:nvSpPr>
        <dsp:cNvPr id="0" name=""/>
        <dsp:cNvSpPr/>
      </dsp:nvSpPr>
      <dsp:spPr>
        <a:xfrm>
          <a:off x="0" y="1811396"/>
          <a:ext cx="622433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EFCB3BC-40D0-4C48-9F19-623CC1B0FCC2}">
      <dsp:nvSpPr>
        <dsp:cNvPr id="0" name=""/>
        <dsp:cNvSpPr/>
      </dsp:nvSpPr>
      <dsp:spPr>
        <a:xfrm>
          <a:off x="0" y="1811396"/>
          <a:ext cx="6224335" cy="18087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National Science Foundation</a:t>
          </a:r>
        </a:p>
      </dsp:txBody>
      <dsp:txXfrm>
        <a:off x="0" y="1811396"/>
        <a:ext cx="6224335" cy="1808743"/>
      </dsp:txXfrm>
    </dsp:sp>
    <dsp:sp modelId="{725B8E6D-C078-44C8-9D69-42FE26BACFCA}">
      <dsp:nvSpPr>
        <dsp:cNvPr id="0" name=""/>
        <dsp:cNvSpPr/>
      </dsp:nvSpPr>
      <dsp:spPr>
        <a:xfrm>
          <a:off x="0" y="3620139"/>
          <a:ext cx="622433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2E1457-C450-49A7-9E08-2EE02D926EC0}">
      <dsp:nvSpPr>
        <dsp:cNvPr id="0" name=""/>
        <dsp:cNvSpPr/>
      </dsp:nvSpPr>
      <dsp:spPr>
        <a:xfrm>
          <a:off x="0" y="3620139"/>
          <a:ext cx="6224335" cy="18087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0" i="0" kern="1200"/>
            <a:t>$1.7 million</a:t>
          </a:r>
          <a:endParaRPr lang="en-US" sz="2800" kern="1200" dirty="0"/>
        </a:p>
      </dsp:txBody>
      <dsp:txXfrm>
        <a:off x="0" y="3620139"/>
        <a:ext cx="6224335" cy="18087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B6AD8D-2C6B-47B2-88F2-4287F7228FB0}">
      <dsp:nvSpPr>
        <dsp:cNvPr id="0" name=""/>
        <dsp:cNvSpPr/>
      </dsp:nvSpPr>
      <dsp:spPr>
        <a:xfrm>
          <a:off x="0" y="0"/>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048818-8156-466B-9A3B-81CF96F41A3C}">
      <dsp:nvSpPr>
        <dsp:cNvPr id="0" name=""/>
        <dsp:cNvSpPr/>
      </dsp:nvSpPr>
      <dsp:spPr>
        <a:xfrm>
          <a:off x="0" y="0"/>
          <a:ext cx="6900512"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0" tIns="228600" rIns="228600" bIns="228600" numCol="1" spcCol="1270" anchor="t" anchorCtr="0">
          <a:noAutofit/>
        </a:bodyPr>
        <a:lstStyle/>
        <a:p>
          <a:pPr marL="0" lvl="0" indent="0" algn="l" defTabSz="2667000">
            <a:lnSpc>
              <a:spcPct val="90000"/>
            </a:lnSpc>
            <a:spcBef>
              <a:spcPct val="0"/>
            </a:spcBef>
            <a:spcAft>
              <a:spcPct val="35000"/>
            </a:spcAft>
            <a:buNone/>
          </a:pPr>
          <a:r>
            <a:rPr lang="en-US" sz="6000" kern="1200" dirty="0"/>
            <a:t>APPLE HBCU INNOVATION GRANT</a:t>
          </a:r>
        </a:p>
      </dsp:txBody>
      <dsp:txXfrm>
        <a:off x="0" y="0"/>
        <a:ext cx="6900512" cy="2768070"/>
      </dsp:txXfrm>
    </dsp:sp>
    <dsp:sp modelId="{601C26F9-5ED3-4379-B942-3860DE19E23E}">
      <dsp:nvSpPr>
        <dsp:cNvPr id="0" name=""/>
        <dsp:cNvSpPr/>
      </dsp:nvSpPr>
      <dsp:spPr>
        <a:xfrm>
          <a:off x="0" y="2768070"/>
          <a:ext cx="6900512"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10824D-9C6D-4A4F-9F6E-9DB9AD4C3A4E}">
      <dsp:nvSpPr>
        <dsp:cNvPr id="0" name=""/>
        <dsp:cNvSpPr/>
      </dsp:nvSpPr>
      <dsp:spPr>
        <a:xfrm>
          <a:off x="0" y="2768070"/>
          <a:ext cx="6900512"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0" tIns="228600" rIns="228600" bIns="228600" numCol="1" spcCol="1270" anchor="t" anchorCtr="0">
          <a:noAutofit/>
        </a:bodyPr>
        <a:lstStyle/>
        <a:p>
          <a:pPr marL="0" lvl="0" indent="0" algn="l" defTabSz="2667000">
            <a:lnSpc>
              <a:spcPct val="90000"/>
            </a:lnSpc>
            <a:spcBef>
              <a:spcPct val="0"/>
            </a:spcBef>
            <a:spcAft>
              <a:spcPct val="35000"/>
            </a:spcAft>
            <a:buNone/>
          </a:pPr>
          <a:r>
            <a:rPr lang="en-US" sz="6000" b="0" i="0" kern="1200"/>
            <a:t>$1,528,382</a:t>
          </a:r>
          <a:endParaRPr lang="en-US" sz="6000" kern="1200"/>
        </a:p>
      </dsp:txBody>
      <dsp:txXfrm>
        <a:off x="0" y="2768070"/>
        <a:ext cx="6900512" cy="276807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4EBF56-3756-4FF7-89BB-BB5419819FB3}">
      <dsp:nvSpPr>
        <dsp:cNvPr id="0" name=""/>
        <dsp:cNvSpPr/>
      </dsp:nvSpPr>
      <dsp:spPr>
        <a:xfrm>
          <a:off x="0" y="2703"/>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3DB0A9-3A98-4300-88F3-D64F2815DF9F}">
      <dsp:nvSpPr>
        <dsp:cNvPr id="0" name=""/>
        <dsp:cNvSpPr/>
      </dsp:nvSpPr>
      <dsp:spPr>
        <a:xfrm>
          <a:off x="0" y="2703"/>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Acquisition of High-Performance Computing and Large Storage Instruments to Enhance Research and Education in Big Data Science and Artificial Intelligence at PVAMU</a:t>
          </a:r>
        </a:p>
      </dsp:txBody>
      <dsp:txXfrm>
        <a:off x="0" y="2703"/>
        <a:ext cx="6900512" cy="1843578"/>
      </dsp:txXfrm>
    </dsp:sp>
    <dsp:sp modelId="{C4381344-9FC9-4F4E-B843-0FC4C91B3327}">
      <dsp:nvSpPr>
        <dsp:cNvPr id="0" name=""/>
        <dsp:cNvSpPr/>
      </dsp:nvSpPr>
      <dsp:spPr>
        <a:xfrm>
          <a:off x="0" y="1846281"/>
          <a:ext cx="6900512"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B30300-8891-470E-ADC1-82CE5426484B}">
      <dsp:nvSpPr>
        <dsp:cNvPr id="0" name=""/>
        <dsp:cNvSpPr/>
      </dsp:nvSpPr>
      <dsp:spPr>
        <a:xfrm>
          <a:off x="0" y="1846281"/>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DOD Award</a:t>
          </a:r>
        </a:p>
      </dsp:txBody>
      <dsp:txXfrm>
        <a:off x="0" y="1846281"/>
        <a:ext cx="6900512" cy="1843578"/>
      </dsp:txXfrm>
    </dsp:sp>
    <dsp:sp modelId="{1A11DA4F-FFE6-4584-909B-219EF93E0D7A}">
      <dsp:nvSpPr>
        <dsp:cNvPr id="0" name=""/>
        <dsp:cNvSpPr/>
      </dsp:nvSpPr>
      <dsp:spPr>
        <a:xfrm>
          <a:off x="0" y="3689859"/>
          <a:ext cx="6900512"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71F7A74-361D-4B52-80BC-274686944862}">
      <dsp:nvSpPr>
        <dsp:cNvPr id="0" name=""/>
        <dsp:cNvSpPr/>
      </dsp:nvSpPr>
      <dsp:spPr>
        <a:xfrm>
          <a:off x="0" y="3689859"/>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b="0" i="0" kern="1200"/>
            <a:t>$487,587</a:t>
          </a:r>
          <a:endParaRPr lang="en-US" sz="2900" kern="1200"/>
        </a:p>
      </dsp:txBody>
      <dsp:txXfrm>
        <a:off x="0" y="3689859"/>
        <a:ext cx="6900512" cy="184357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B6AD8D-2C6B-47B2-88F2-4287F7228FB0}">
      <dsp:nvSpPr>
        <dsp:cNvPr id="0" name=""/>
        <dsp:cNvSpPr/>
      </dsp:nvSpPr>
      <dsp:spPr>
        <a:xfrm>
          <a:off x="0" y="0"/>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048818-8156-466B-9A3B-81CF96F41A3C}">
      <dsp:nvSpPr>
        <dsp:cNvPr id="0" name=""/>
        <dsp:cNvSpPr/>
      </dsp:nvSpPr>
      <dsp:spPr>
        <a:xfrm>
          <a:off x="0" y="0"/>
          <a:ext cx="6900512"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0" i="0" u="none" strike="noStrike" kern="1200" cap="none" spc="0" dirty="0">
              <a:solidFill>
                <a:schemeClr val="tx1"/>
              </a:solidFill>
              <a:effectLst/>
              <a:latin typeface="Calibri" panose="020F0502020204030204" pitchFamily="34" charset="0"/>
            </a:rPr>
            <a:t>Object Detection in Satellite Images using Deep Learning </a:t>
          </a:r>
        </a:p>
        <a:p>
          <a:pPr marL="0" lvl="0" indent="0" algn="l" defTabSz="977900">
            <a:lnSpc>
              <a:spcPct val="90000"/>
            </a:lnSpc>
            <a:spcBef>
              <a:spcPct val="0"/>
            </a:spcBef>
            <a:spcAft>
              <a:spcPct val="35000"/>
            </a:spcAft>
            <a:buNone/>
          </a:pPr>
          <a:r>
            <a:rPr lang="en-US" sz="2200" b="0" i="0" u="none" strike="noStrike" kern="1200" cap="none" spc="0" dirty="0">
              <a:solidFill>
                <a:schemeClr val="tx1"/>
              </a:solidFill>
              <a:effectLst/>
              <a:latin typeface="Calibri" panose="020F0502020204030204" pitchFamily="34" charset="0"/>
            </a:rPr>
            <a:t>NTESS, LLC - National Technology &amp; Engineering Solutions of Sandia</a:t>
          </a:r>
          <a:endParaRPr lang="en-US" sz="2200" b="0" i="0" kern="1200" dirty="0">
            <a:solidFill>
              <a:srgbClr val="333333"/>
            </a:solidFill>
            <a:effectLst/>
            <a:latin typeface="Roboto" panose="02000000000000000000" pitchFamily="2" charset="0"/>
          </a:endParaRPr>
        </a:p>
        <a:p>
          <a:pPr marL="0" lvl="0" indent="0" algn="l" defTabSz="977900">
            <a:lnSpc>
              <a:spcPct val="90000"/>
            </a:lnSpc>
            <a:spcBef>
              <a:spcPct val="0"/>
            </a:spcBef>
            <a:spcAft>
              <a:spcPct val="35000"/>
            </a:spcAft>
            <a:buNone/>
          </a:pPr>
          <a:r>
            <a:rPr lang="en-US" sz="2200" b="0" i="0" kern="1200" dirty="0">
              <a:solidFill>
                <a:srgbClr val="333333"/>
              </a:solidFill>
              <a:effectLst/>
              <a:latin typeface="Roboto" panose="02000000000000000000" pitchFamily="2" charset="0"/>
            </a:rPr>
            <a:t>$23,645.00</a:t>
          </a:r>
          <a:endParaRPr lang="en-US" sz="2200" kern="1200" dirty="0"/>
        </a:p>
      </dsp:txBody>
      <dsp:txXfrm>
        <a:off x="0" y="0"/>
        <a:ext cx="6900512" cy="2768070"/>
      </dsp:txXfrm>
    </dsp:sp>
    <dsp:sp modelId="{601C26F9-5ED3-4379-B942-3860DE19E23E}">
      <dsp:nvSpPr>
        <dsp:cNvPr id="0" name=""/>
        <dsp:cNvSpPr/>
      </dsp:nvSpPr>
      <dsp:spPr>
        <a:xfrm>
          <a:off x="0" y="2768070"/>
          <a:ext cx="6900512"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10824D-9C6D-4A4F-9F6E-9DB9AD4C3A4E}">
      <dsp:nvSpPr>
        <dsp:cNvPr id="0" name=""/>
        <dsp:cNvSpPr/>
      </dsp:nvSpPr>
      <dsp:spPr>
        <a:xfrm>
          <a:off x="0" y="2768070"/>
          <a:ext cx="6900512"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SWIFT: Collaborative Research: Data Driven Learning and Optimization in Reconfigurable Intelligent Surface Enabled Industrial Wireless Network for Advanced Manufacturing </a:t>
          </a:r>
        </a:p>
        <a:p>
          <a:pPr marL="0" lvl="0" indent="0" algn="l" defTabSz="977900">
            <a:lnSpc>
              <a:spcPct val="90000"/>
            </a:lnSpc>
            <a:spcBef>
              <a:spcPct val="0"/>
            </a:spcBef>
            <a:spcAft>
              <a:spcPct val="35000"/>
            </a:spcAft>
            <a:buNone/>
          </a:pPr>
          <a:r>
            <a:rPr lang="en-US" sz="2200" kern="1200" dirty="0"/>
            <a:t>National Science Foundation</a:t>
          </a:r>
          <a:endParaRPr lang="en-US" sz="2200" b="0" i="0" kern="1200" dirty="0">
            <a:effectLst/>
            <a:latin typeface="Roboto" panose="02000000000000000000" pitchFamily="2" charset="0"/>
          </a:endParaRPr>
        </a:p>
        <a:p>
          <a:pPr marL="0" lvl="0" indent="0" algn="l" defTabSz="977900">
            <a:lnSpc>
              <a:spcPct val="90000"/>
            </a:lnSpc>
            <a:spcBef>
              <a:spcPct val="0"/>
            </a:spcBef>
            <a:spcAft>
              <a:spcPct val="35000"/>
            </a:spcAft>
            <a:buNone/>
          </a:pPr>
          <a:r>
            <a:rPr lang="en-US" sz="2200" b="0" i="0" kern="1200" dirty="0">
              <a:effectLst/>
              <a:latin typeface="Roboto" panose="02000000000000000000" pitchFamily="2" charset="0"/>
            </a:rPr>
            <a:t>$200,000.00</a:t>
          </a:r>
        </a:p>
        <a:p>
          <a:pPr marL="0" lvl="0" indent="0" algn="l" defTabSz="977900">
            <a:lnSpc>
              <a:spcPct val="90000"/>
            </a:lnSpc>
            <a:spcBef>
              <a:spcPct val="0"/>
            </a:spcBef>
            <a:spcAft>
              <a:spcPct val="35000"/>
            </a:spcAft>
            <a:buNone/>
          </a:pPr>
          <a:endParaRPr lang="en-US" sz="2200" kern="1200" dirty="0"/>
        </a:p>
      </dsp:txBody>
      <dsp:txXfrm>
        <a:off x="0" y="2768070"/>
        <a:ext cx="6900512" cy="276807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3F4AD5-5A4C-475B-9E32-46484739E90E}">
      <dsp:nvSpPr>
        <dsp:cNvPr id="0" name=""/>
        <dsp:cNvSpPr/>
      </dsp:nvSpPr>
      <dsp:spPr>
        <a:xfrm>
          <a:off x="0" y="2703"/>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FD9302-9014-4D35-87AA-404632AFCCBD}">
      <dsp:nvSpPr>
        <dsp:cNvPr id="0" name=""/>
        <dsp:cNvSpPr/>
      </dsp:nvSpPr>
      <dsp:spPr>
        <a:xfrm>
          <a:off x="0" y="2703"/>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a:t>Radiation Effects Studies on Thermal Composites</a:t>
          </a:r>
        </a:p>
      </dsp:txBody>
      <dsp:txXfrm>
        <a:off x="0" y="2703"/>
        <a:ext cx="6900512" cy="1843578"/>
      </dsp:txXfrm>
    </dsp:sp>
    <dsp:sp modelId="{73C94333-90F9-417A-816A-E46A53791CE2}">
      <dsp:nvSpPr>
        <dsp:cNvPr id="0" name=""/>
        <dsp:cNvSpPr/>
      </dsp:nvSpPr>
      <dsp:spPr>
        <a:xfrm>
          <a:off x="0" y="1846281"/>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0C615E-FA11-4A72-BB25-6FF8848CA4A4}">
      <dsp:nvSpPr>
        <dsp:cNvPr id="0" name=""/>
        <dsp:cNvSpPr/>
      </dsp:nvSpPr>
      <dsp:spPr>
        <a:xfrm>
          <a:off x="0" y="1846281"/>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dirty="0"/>
            <a:t>NTESS, LLC - National Technology &amp; Engineering Solutions of Sandia</a:t>
          </a:r>
        </a:p>
      </dsp:txBody>
      <dsp:txXfrm>
        <a:off x="0" y="1846281"/>
        <a:ext cx="6900512" cy="1843578"/>
      </dsp:txXfrm>
    </dsp:sp>
    <dsp:sp modelId="{B1A96DB6-2B6A-4E9B-B418-E63D313FAA85}">
      <dsp:nvSpPr>
        <dsp:cNvPr id="0" name=""/>
        <dsp:cNvSpPr/>
      </dsp:nvSpPr>
      <dsp:spPr>
        <a:xfrm>
          <a:off x="0" y="3689859"/>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B61F36-767B-490C-87C7-203531299724}">
      <dsp:nvSpPr>
        <dsp:cNvPr id="0" name=""/>
        <dsp:cNvSpPr/>
      </dsp:nvSpPr>
      <dsp:spPr>
        <a:xfrm>
          <a:off x="0" y="3689859"/>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dirty="0"/>
            <a:t>$</a:t>
          </a:r>
          <a:r>
            <a:rPr lang="en-US" sz="3800" b="0" i="0" kern="1200" dirty="0"/>
            <a:t> 70,000</a:t>
          </a:r>
          <a:endParaRPr lang="en-US" sz="3800" kern="1200" dirty="0"/>
        </a:p>
      </dsp:txBody>
      <dsp:txXfrm>
        <a:off x="0" y="3689859"/>
        <a:ext cx="6900512" cy="184357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300600-048E-44F6-8E1E-18400DA4B152}">
      <dsp:nvSpPr>
        <dsp:cNvPr id="0" name=""/>
        <dsp:cNvSpPr/>
      </dsp:nvSpPr>
      <dsp:spPr>
        <a:xfrm>
          <a:off x="1324170" y="4159"/>
          <a:ext cx="4252170" cy="255130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ctr" defTabSz="2266950">
            <a:lnSpc>
              <a:spcPct val="90000"/>
            </a:lnSpc>
            <a:spcBef>
              <a:spcPct val="0"/>
            </a:spcBef>
            <a:spcAft>
              <a:spcPct val="35000"/>
            </a:spcAft>
            <a:buNone/>
          </a:pPr>
          <a:r>
            <a:rPr lang="en-US" sz="5100" kern="1200"/>
            <a:t>Increased by 55% from 2016</a:t>
          </a:r>
        </a:p>
      </dsp:txBody>
      <dsp:txXfrm>
        <a:off x="1324170" y="4159"/>
        <a:ext cx="4252170" cy="2551302"/>
      </dsp:txXfrm>
    </dsp:sp>
    <dsp:sp modelId="{5E600423-3E07-4972-BE79-BB19E807C4BC}">
      <dsp:nvSpPr>
        <dsp:cNvPr id="0" name=""/>
        <dsp:cNvSpPr/>
      </dsp:nvSpPr>
      <dsp:spPr>
        <a:xfrm>
          <a:off x="1324170" y="2980679"/>
          <a:ext cx="4252170" cy="2551302"/>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ctr" defTabSz="2266950">
            <a:lnSpc>
              <a:spcPct val="90000"/>
            </a:lnSpc>
            <a:spcBef>
              <a:spcPct val="0"/>
            </a:spcBef>
            <a:spcAft>
              <a:spcPct val="35000"/>
            </a:spcAft>
            <a:buNone/>
          </a:pPr>
          <a:r>
            <a:rPr lang="en-US" sz="5100" kern="1200"/>
            <a:t>Increased by 12.5% from last year</a:t>
          </a:r>
        </a:p>
      </dsp:txBody>
      <dsp:txXfrm>
        <a:off x="1324170" y="2980679"/>
        <a:ext cx="4252170" cy="255130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E31F90-02D7-4F12-AE4A-5EA1D8B2DA3F}">
      <dsp:nvSpPr>
        <dsp:cNvPr id="0" name=""/>
        <dsp:cNvSpPr/>
      </dsp:nvSpPr>
      <dsp:spPr>
        <a:xfrm>
          <a:off x="0" y="695"/>
          <a:ext cx="6117335" cy="162723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59C180-D843-4875-A39B-B371FA995794}">
      <dsp:nvSpPr>
        <dsp:cNvPr id="0" name=""/>
        <dsp:cNvSpPr/>
      </dsp:nvSpPr>
      <dsp:spPr>
        <a:xfrm>
          <a:off x="492238" y="366823"/>
          <a:ext cx="894979" cy="89497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D41C636-264F-47E0-8297-D9015DF2A9C6}">
      <dsp:nvSpPr>
        <dsp:cNvPr id="0" name=""/>
        <dsp:cNvSpPr/>
      </dsp:nvSpPr>
      <dsp:spPr>
        <a:xfrm>
          <a:off x="1879455" y="695"/>
          <a:ext cx="4237880" cy="1627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2216" tIns="172216" rIns="172216" bIns="172216" numCol="1" spcCol="1270" anchor="ctr" anchorCtr="0">
          <a:noAutofit/>
        </a:bodyPr>
        <a:lstStyle/>
        <a:p>
          <a:pPr marL="0" lvl="0" indent="0" algn="l" defTabSz="1111250">
            <a:lnSpc>
              <a:spcPct val="90000"/>
            </a:lnSpc>
            <a:spcBef>
              <a:spcPct val="0"/>
            </a:spcBef>
            <a:spcAft>
              <a:spcPct val="35000"/>
            </a:spcAft>
            <a:buNone/>
          </a:pPr>
          <a:r>
            <a:rPr lang="en-US" sz="2500" kern="1200" dirty="0"/>
            <a:t>Department Head re-posted- fill by May</a:t>
          </a:r>
        </a:p>
      </dsp:txBody>
      <dsp:txXfrm>
        <a:off x="1879455" y="695"/>
        <a:ext cx="4237880" cy="1627234"/>
      </dsp:txXfrm>
    </dsp:sp>
    <dsp:sp modelId="{9A948CD7-FE1D-4E2D-A2E8-7F2DCF24AE88}">
      <dsp:nvSpPr>
        <dsp:cNvPr id="0" name=""/>
        <dsp:cNvSpPr/>
      </dsp:nvSpPr>
      <dsp:spPr>
        <a:xfrm>
          <a:off x="0" y="2034738"/>
          <a:ext cx="6117335" cy="162723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459C6A-01EB-4230-B63F-C464B4C9188B}">
      <dsp:nvSpPr>
        <dsp:cNvPr id="0" name=""/>
        <dsp:cNvSpPr/>
      </dsp:nvSpPr>
      <dsp:spPr>
        <a:xfrm>
          <a:off x="492238" y="2400866"/>
          <a:ext cx="894979" cy="89497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16D1A60-53E1-4EAB-AB40-17A87BBACD17}">
      <dsp:nvSpPr>
        <dsp:cNvPr id="0" name=""/>
        <dsp:cNvSpPr/>
      </dsp:nvSpPr>
      <dsp:spPr>
        <a:xfrm>
          <a:off x="1879455" y="2034738"/>
          <a:ext cx="4237880" cy="1627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2216" tIns="172216" rIns="172216" bIns="172216" numCol="1" spcCol="1270" anchor="ctr" anchorCtr="0">
          <a:noAutofit/>
        </a:bodyPr>
        <a:lstStyle/>
        <a:p>
          <a:pPr marL="0" lvl="0" indent="0" algn="l" defTabSz="1111250">
            <a:lnSpc>
              <a:spcPct val="90000"/>
            </a:lnSpc>
            <a:spcBef>
              <a:spcPct val="0"/>
            </a:spcBef>
            <a:spcAft>
              <a:spcPct val="35000"/>
            </a:spcAft>
            <a:buNone/>
          </a:pPr>
          <a:r>
            <a:rPr lang="en-US" sz="2500" kern="1200" dirty="0"/>
            <a:t>Admin III- re-posted</a:t>
          </a:r>
        </a:p>
      </dsp:txBody>
      <dsp:txXfrm>
        <a:off x="1879455" y="2034738"/>
        <a:ext cx="4237880" cy="1627234"/>
      </dsp:txXfrm>
    </dsp:sp>
    <dsp:sp modelId="{6521C13B-423B-41B7-82D5-752E1FD0EB25}">
      <dsp:nvSpPr>
        <dsp:cNvPr id="0" name=""/>
        <dsp:cNvSpPr/>
      </dsp:nvSpPr>
      <dsp:spPr>
        <a:xfrm>
          <a:off x="0" y="4068781"/>
          <a:ext cx="6117335" cy="162723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F6B23B-7F96-41A4-88E4-F3991A7CF56A}">
      <dsp:nvSpPr>
        <dsp:cNvPr id="0" name=""/>
        <dsp:cNvSpPr/>
      </dsp:nvSpPr>
      <dsp:spPr>
        <a:xfrm>
          <a:off x="492238" y="4434909"/>
          <a:ext cx="894979" cy="89497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E63CB32-4077-49AC-8D03-96488A98088F}">
      <dsp:nvSpPr>
        <dsp:cNvPr id="0" name=""/>
        <dsp:cNvSpPr/>
      </dsp:nvSpPr>
      <dsp:spPr>
        <a:xfrm>
          <a:off x="1879455" y="4068781"/>
          <a:ext cx="4237880" cy="1627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2216" tIns="172216" rIns="172216" bIns="172216" numCol="1" spcCol="1270" anchor="ctr" anchorCtr="0">
          <a:noAutofit/>
        </a:bodyPr>
        <a:lstStyle/>
        <a:p>
          <a:pPr marL="0" lvl="0" indent="0" algn="l" defTabSz="1111250">
            <a:lnSpc>
              <a:spcPct val="90000"/>
            </a:lnSpc>
            <a:spcBef>
              <a:spcPct val="0"/>
            </a:spcBef>
            <a:spcAft>
              <a:spcPct val="35000"/>
            </a:spcAft>
            <a:buNone/>
          </a:pPr>
          <a:r>
            <a:rPr lang="en-US" sz="2500" kern="1200" dirty="0"/>
            <a:t>Sadiku’s vacant position to be filled Fall 2022</a:t>
          </a:r>
        </a:p>
      </dsp:txBody>
      <dsp:txXfrm>
        <a:off x="1879455" y="4068781"/>
        <a:ext cx="4237880" cy="1627234"/>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C69035-4AC4-477D-A1D6-E79860676D64}" type="datetimeFigureOut">
              <a:rPr lang="en-US" smtClean="0"/>
              <a:t>8/17/2022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3AABBB-CF29-4FC7-884D-C3D67FCF64CC}" type="slidenum">
              <a:rPr lang="en-US" smtClean="0"/>
              <a:t>‹#›</a:t>
            </a:fld>
            <a:endParaRPr lang="en-US"/>
          </a:p>
        </p:txBody>
      </p:sp>
    </p:spTree>
    <p:extLst>
      <p:ext uri="{BB962C8B-B14F-4D97-AF65-F5344CB8AC3E}">
        <p14:creationId xmlns:p14="http://schemas.microsoft.com/office/powerpoint/2010/main" val="37417866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02252-56BC-4F71-B0EF-2202ACF98B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949E9D-2849-4AB1-99C5-D6BD78FD08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47FA33-C64E-408B-9720-60884AC82CA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9675D95-980E-4AAA-8A03-B398A7AD6A7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8/17/2022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2BC195E4-3733-4AE4-A5A2-A2243CC9CDB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2BFD7DAD-040B-4C52-972F-4AA997257C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8831BA-40D5-483A-B8AC-585AE8624CC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5522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8/17/2022</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54348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0158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8/17/2022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97168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82108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8/17/2022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35650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8/17/2022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50251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8/17/2022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137390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924250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8/17/2022</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102785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029913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519129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2633A2-1EF3-4475-8E73-53744872B55E}" type="datetimeFigureOut">
              <a:rPr lang="en-US" smtClean="0"/>
              <a:t>8/17/2022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162E21-ABC4-4339-8FA7-629BCC290602}" type="slidenum">
              <a:rPr lang="en-US" smtClean="0"/>
              <a:t>‹#›</a:t>
            </a:fld>
            <a:endParaRPr lang="en-US"/>
          </a:p>
        </p:txBody>
      </p:sp>
    </p:spTree>
    <p:extLst>
      <p:ext uri="{BB962C8B-B14F-4D97-AF65-F5344CB8AC3E}">
        <p14:creationId xmlns:p14="http://schemas.microsoft.com/office/powerpoint/2010/main" val="17401812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2633A2-1EF3-4475-8E73-53744872B55E}" type="datetimeFigureOut">
              <a:rPr lang="en-US" smtClean="0"/>
              <a:t>8/17/2022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162E21-ABC4-4339-8FA7-629BCC290602}" type="slidenum">
              <a:rPr lang="en-US" smtClean="0"/>
              <a:t>‹#›</a:t>
            </a:fld>
            <a:endParaRPr lang="en-US"/>
          </a:p>
        </p:txBody>
      </p:sp>
    </p:spTree>
    <p:extLst>
      <p:ext uri="{BB962C8B-B14F-4D97-AF65-F5344CB8AC3E}">
        <p14:creationId xmlns:p14="http://schemas.microsoft.com/office/powerpoint/2010/main" val="25454387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2633A2-1EF3-4475-8E73-53744872B55E}" type="datetimeFigureOut">
              <a:rPr lang="en-US" smtClean="0"/>
              <a:t>8/17/2022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162E21-ABC4-4339-8FA7-629BCC290602}" type="slidenum">
              <a:rPr lang="en-US" smtClean="0"/>
              <a:t>‹#›</a:t>
            </a:fld>
            <a:endParaRPr lang="en-US"/>
          </a:p>
        </p:txBody>
      </p:sp>
    </p:spTree>
    <p:extLst>
      <p:ext uri="{BB962C8B-B14F-4D97-AF65-F5344CB8AC3E}">
        <p14:creationId xmlns:p14="http://schemas.microsoft.com/office/powerpoint/2010/main" val="14474973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2633A2-1EF3-4475-8E73-53744872B55E}" type="datetimeFigureOut">
              <a:rPr lang="en-US" smtClean="0"/>
              <a:t>8/17/2022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162E21-ABC4-4339-8FA7-629BCC290602}" type="slidenum">
              <a:rPr lang="en-US" smtClean="0"/>
              <a:t>‹#›</a:t>
            </a:fld>
            <a:endParaRPr lang="en-US"/>
          </a:p>
        </p:txBody>
      </p:sp>
    </p:spTree>
    <p:extLst>
      <p:ext uri="{BB962C8B-B14F-4D97-AF65-F5344CB8AC3E}">
        <p14:creationId xmlns:p14="http://schemas.microsoft.com/office/powerpoint/2010/main" val="31504097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2633A2-1EF3-4475-8E73-53744872B55E}" type="datetimeFigureOut">
              <a:rPr lang="en-US" smtClean="0"/>
              <a:t>8/17/2022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162E21-ABC4-4339-8FA7-629BCC290602}" type="slidenum">
              <a:rPr lang="en-US" smtClean="0"/>
              <a:t>‹#›</a:t>
            </a:fld>
            <a:endParaRPr lang="en-US"/>
          </a:p>
        </p:txBody>
      </p:sp>
    </p:spTree>
    <p:extLst>
      <p:ext uri="{BB962C8B-B14F-4D97-AF65-F5344CB8AC3E}">
        <p14:creationId xmlns:p14="http://schemas.microsoft.com/office/powerpoint/2010/main" val="38776698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2633A2-1EF3-4475-8E73-53744872B55E}" type="datetimeFigureOut">
              <a:rPr lang="en-US" smtClean="0"/>
              <a:t>8/17/2022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162E21-ABC4-4339-8FA7-629BCC290602}" type="slidenum">
              <a:rPr lang="en-US" smtClean="0"/>
              <a:t>‹#›</a:t>
            </a:fld>
            <a:endParaRPr lang="en-US"/>
          </a:p>
        </p:txBody>
      </p:sp>
    </p:spTree>
    <p:extLst>
      <p:ext uri="{BB962C8B-B14F-4D97-AF65-F5344CB8AC3E}">
        <p14:creationId xmlns:p14="http://schemas.microsoft.com/office/powerpoint/2010/main" val="22195846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2633A2-1EF3-4475-8E73-53744872B55E}" type="datetimeFigureOut">
              <a:rPr lang="en-US" smtClean="0"/>
              <a:t>8/17/2022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162E21-ABC4-4339-8FA7-629BCC290602}" type="slidenum">
              <a:rPr lang="en-US" smtClean="0"/>
              <a:t>‹#›</a:t>
            </a:fld>
            <a:endParaRPr lang="en-US"/>
          </a:p>
        </p:txBody>
      </p:sp>
    </p:spTree>
    <p:extLst>
      <p:ext uri="{BB962C8B-B14F-4D97-AF65-F5344CB8AC3E}">
        <p14:creationId xmlns:p14="http://schemas.microsoft.com/office/powerpoint/2010/main" val="23063866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2633A2-1EF3-4475-8E73-53744872B55E}" type="datetimeFigureOut">
              <a:rPr lang="en-US" smtClean="0"/>
              <a:t>8/17/2022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162E21-ABC4-4339-8FA7-629BCC290602}" type="slidenum">
              <a:rPr lang="en-US" smtClean="0"/>
              <a:t>‹#›</a:t>
            </a:fld>
            <a:endParaRPr lang="en-US"/>
          </a:p>
        </p:txBody>
      </p:sp>
    </p:spTree>
    <p:extLst>
      <p:ext uri="{BB962C8B-B14F-4D97-AF65-F5344CB8AC3E}">
        <p14:creationId xmlns:p14="http://schemas.microsoft.com/office/powerpoint/2010/main" val="22232855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2633A2-1EF3-4475-8E73-53744872B55E}" type="datetimeFigureOut">
              <a:rPr lang="en-US" smtClean="0"/>
              <a:t>8/17/2022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162E21-ABC4-4339-8FA7-629BCC290602}" type="slidenum">
              <a:rPr lang="en-US" smtClean="0"/>
              <a:t>‹#›</a:t>
            </a:fld>
            <a:endParaRPr lang="en-US"/>
          </a:p>
        </p:txBody>
      </p:sp>
    </p:spTree>
    <p:extLst>
      <p:ext uri="{BB962C8B-B14F-4D97-AF65-F5344CB8AC3E}">
        <p14:creationId xmlns:p14="http://schemas.microsoft.com/office/powerpoint/2010/main" val="20690939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2633A2-1EF3-4475-8E73-53744872B55E}" type="datetimeFigureOut">
              <a:rPr lang="en-US" smtClean="0"/>
              <a:t>8/17/2022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162E21-ABC4-4339-8FA7-629BCC290602}" type="slidenum">
              <a:rPr lang="en-US" smtClean="0"/>
              <a:t>‹#›</a:t>
            </a:fld>
            <a:endParaRPr lang="en-US"/>
          </a:p>
        </p:txBody>
      </p:sp>
    </p:spTree>
    <p:extLst>
      <p:ext uri="{BB962C8B-B14F-4D97-AF65-F5344CB8AC3E}">
        <p14:creationId xmlns:p14="http://schemas.microsoft.com/office/powerpoint/2010/main" val="27411102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2633A2-1EF3-4475-8E73-53744872B55E}" type="datetimeFigureOut">
              <a:rPr lang="en-US" smtClean="0"/>
              <a:t>8/17/2022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162E21-ABC4-4339-8FA7-629BCC290602}" type="slidenum">
              <a:rPr lang="en-US" smtClean="0"/>
              <a:t>‹#›</a:t>
            </a:fld>
            <a:endParaRPr lang="en-US"/>
          </a:p>
        </p:txBody>
      </p:sp>
    </p:spTree>
    <p:extLst>
      <p:ext uri="{BB962C8B-B14F-4D97-AF65-F5344CB8AC3E}">
        <p14:creationId xmlns:p14="http://schemas.microsoft.com/office/powerpoint/2010/main" val="23548613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0C11C-70F6-498F-8F2F-39656DFD93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35EE35-C7F2-4A61-B00E-348B5C8467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436D4CA-2EA0-4F9D-A691-494908740E36}"/>
              </a:ext>
            </a:extLst>
          </p:cNvPr>
          <p:cNvSpPr>
            <a:spLocks noGrp="1"/>
          </p:cNvSpPr>
          <p:nvPr>
            <p:ph type="dt" sz="half" idx="10"/>
          </p:nvPr>
        </p:nvSpPr>
        <p:spPr/>
        <p:txBody>
          <a:bodyPr/>
          <a:lstStyle/>
          <a:p>
            <a:fld id="{530CA70D-5691-4FB1-8FB2-C395A1DE69D5}" type="datetimeFigureOut">
              <a:rPr lang="en-US" smtClean="0"/>
              <a:t>8/17/2022</a:t>
            </a:fld>
            <a:endParaRPr lang="en-US"/>
          </a:p>
        </p:txBody>
      </p:sp>
      <p:sp>
        <p:nvSpPr>
          <p:cNvPr id="5" name="Footer Placeholder 4">
            <a:extLst>
              <a:ext uri="{FF2B5EF4-FFF2-40B4-BE49-F238E27FC236}">
                <a16:creationId xmlns:a16="http://schemas.microsoft.com/office/drawing/2014/main" id="{D74960E8-6C1B-4DF5-B347-9FDE05E592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02B08A-D97B-4328-B928-3AEFF106944B}"/>
              </a:ext>
            </a:extLst>
          </p:cNvPr>
          <p:cNvSpPr>
            <a:spLocks noGrp="1"/>
          </p:cNvSpPr>
          <p:nvPr>
            <p:ph type="sldNum" sz="quarter" idx="12"/>
          </p:nvPr>
        </p:nvSpPr>
        <p:spPr/>
        <p:txBody>
          <a:bodyPr/>
          <a:lstStyle/>
          <a:p>
            <a:fld id="{954C4008-6F73-4536-8857-4B895A605C82}" type="slidenum">
              <a:rPr lang="en-US" smtClean="0"/>
              <a:t>‹#›</a:t>
            </a:fld>
            <a:endParaRPr lang="en-US"/>
          </a:p>
        </p:txBody>
      </p:sp>
    </p:spTree>
    <p:extLst>
      <p:ext uri="{BB962C8B-B14F-4D97-AF65-F5344CB8AC3E}">
        <p14:creationId xmlns:p14="http://schemas.microsoft.com/office/powerpoint/2010/main" val="14743809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32F56-041E-4E10-B260-6238187BAC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FDF284-2EDF-467F-9BE8-B014299FAD3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16927F-1BB0-47F6-A29A-EAA60FB83EEE}"/>
              </a:ext>
            </a:extLst>
          </p:cNvPr>
          <p:cNvSpPr>
            <a:spLocks noGrp="1"/>
          </p:cNvSpPr>
          <p:nvPr>
            <p:ph type="dt" sz="half" idx="10"/>
          </p:nvPr>
        </p:nvSpPr>
        <p:spPr/>
        <p:txBody>
          <a:bodyPr/>
          <a:lstStyle/>
          <a:p>
            <a:fld id="{530CA70D-5691-4FB1-8FB2-C395A1DE69D5}" type="datetimeFigureOut">
              <a:rPr lang="en-US" smtClean="0"/>
              <a:t>8/17/2022</a:t>
            </a:fld>
            <a:endParaRPr lang="en-US"/>
          </a:p>
        </p:txBody>
      </p:sp>
      <p:sp>
        <p:nvSpPr>
          <p:cNvPr id="5" name="Footer Placeholder 4">
            <a:extLst>
              <a:ext uri="{FF2B5EF4-FFF2-40B4-BE49-F238E27FC236}">
                <a16:creationId xmlns:a16="http://schemas.microsoft.com/office/drawing/2014/main" id="{0AF78FC5-BAAE-4DD1-AEE6-136AB64A60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A34E31-8C53-4E5F-800C-D16695AA3B8E}"/>
              </a:ext>
            </a:extLst>
          </p:cNvPr>
          <p:cNvSpPr>
            <a:spLocks noGrp="1"/>
          </p:cNvSpPr>
          <p:nvPr>
            <p:ph type="sldNum" sz="quarter" idx="12"/>
          </p:nvPr>
        </p:nvSpPr>
        <p:spPr/>
        <p:txBody>
          <a:bodyPr/>
          <a:lstStyle/>
          <a:p>
            <a:fld id="{954C4008-6F73-4536-8857-4B895A605C82}" type="slidenum">
              <a:rPr lang="en-US" smtClean="0"/>
              <a:t>‹#›</a:t>
            </a:fld>
            <a:endParaRPr lang="en-US"/>
          </a:p>
        </p:txBody>
      </p:sp>
    </p:spTree>
    <p:extLst>
      <p:ext uri="{BB962C8B-B14F-4D97-AF65-F5344CB8AC3E}">
        <p14:creationId xmlns:p14="http://schemas.microsoft.com/office/powerpoint/2010/main" val="15893049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FE335-0813-46B8-AF11-20079F9BE1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4838B0E-8A46-4CE5-A437-B19D52C792D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72C083D-E964-4B4F-AE2E-E01D0B926720}"/>
              </a:ext>
            </a:extLst>
          </p:cNvPr>
          <p:cNvSpPr>
            <a:spLocks noGrp="1"/>
          </p:cNvSpPr>
          <p:nvPr>
            <p:ph type="dt" sz="half" idx="10"/>
          </p:nvPr>
        </p:nvSpPr>
        <p:spPr/>
        <p:txBody>
          <a:bodyPr/>
          <a:lstStyle/>
          <a:p>
            <a:fld id="{530CA70D-5691-4FB1-8FB2-C395A1DE69D5}" type="datetimeFigureOut">
              <a:rPr lang="en-US" smtClean="0"/>
              <a:t>8/17/2022</a:t>
            </a:fld>
            <a:endParaRPr lang="en-US"/>
          </a:p>
        </p:txBody>
      </p:sp>
      <p:sp>
        <p:nvSpPr>
          <p:cNvPr id="5" name="Footer Placeholder 4">
            <a:extLst>
              <a:ext uri="{FF2B5EF4-FFF2-40B4-BE49-F238E27FC236}">
                <a16:creationId xmlns:a16="http://schemas.microsoft.com/office/drawing/2014/main" id="{E492D31E-716A-476A-B3BC-AF7E7DFA9E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4F3581-63B1-4D13-AAA7-EFCF490F63F4}"/>
              </a:ext>
            </a:extLst>
          </p:cNvPr>
          <p:cNvSpPr>
            <a:spLocks noGrp="1"/>
          </p:cNvSpPr>
          <p:nvPr>
            <p:ph type="sldNum" sz="quarter" idx="12"/>
          </p:nvPr>
        </p:nvSpPr>
        <p:spPr/>
        <p:txBody>
          <a:bodyPr/>
          <a:lstStyle/>
          <a:p>
            <a:fld id="{954C4008-6F73-4536-8857-4B895A605C82}" type="slidenum">
              <a:rPr lang="en-US" smtClean="0"/>
              <a:t>‹#›</a:t>
            </a:fld>
            <a:endParaRPr lang="en-US"/>
          </a:p>
        </p:txBody>
      </p:sp>
    </p:spTree>
    <p:extLst>
      <p:ext uri="{BB962C8B-B14F-4D97-AF65-F5344CB8AC3E}">
        <p14:creationId xmlns:p14="http://schemas.microsoft.com/office/powerpoint/2010/main" val="2231020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3F8DB-D033-4245-8FA0-C5B65C0598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CFA751-9C16-4071-A630-B5D1256A908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549852A-428A-4266-B9C9-5DFAC04D2C8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C6AB8AC-4B13-46A4-A5C6-C7D983FD4A66}"/>
              </a:ext>
            </a:extLst>
          </p:cNvPr>
          <p:cNvSpPr>
            <a:spLocks noGrp="1"/>
          </p:cNvSpPr>
          <p:nvPr>
            <p:ph type="dt" sz="half" idx="10"/>
          </p:nvPr>
        </p:nvSpPr>
        <p:spPr/>
        <p:txBody>
          <a:bodyPr/>
          <a:lstStyle/>
          <a:p>
            <a:fld id="{530CA70D-5691-4FB1-8FB2-C395A1DE69D5}" type="datetimeFigureOut">
              <a:rPr lang="en-US" smtClean="0"/>
              <a:t>8/17/2022</a:t>
            </a:fld>
            <a:endParaRPr lang="en-US"/>
          </a:p>
        </p:txBody>
      </p:sp>
      <p:sp>
        <p:nvSpPr>
          <p:cNvPr id="6" name="Footer Placeholder 5">
            <a:extLst>
              <a:ext uri="{FF2B5EF4-FFF2-40B4-BE49-F238E27FC236}">
                <a16:creationId xmlns:a16="http://schemas.microsoft.com/office/drawing/2014/main" id="{47A4D632-9BE2-4B68-90D7-A5B26C954F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AF2A36-1183-434F-9DBC-232577A262EB}"/>
              </a:ext>
            </a:extLst>
          </p:cNvPr>
          <p:cNvSpPr>
            <a:spLocks noGrp="1"/>
          </p:cNvSpPr>
          <p:nvPr>
            <p:ph type="sldNum" sz="quarter" idx="12"/>
          </p:nvPr>
        </p:nvSpPr>
        <p:spPr/>
        <p:txBody>
          <a:bodyPr/>
          <a:lstStyle/>
          <a:p>
            <a:fld id="{954C4008-6F73-4536-8857-4B895A605C82}" type="slidenum">
              <a:rPr lang="en-US" smtClean="0"/>
              <a:t>‹#›</a:t>
            </a:fld>
            <a:endParaRPr lang="en-US"/>
          </a:p>
        </p:txBody>
      </p:sp>
    </p:spTree>
    <p:extLst>
      <p:ext uri="{BB962C8B-B14F-4D97-AF65-F5344CB8AC3E}">
        <p14:creationId xmlns:p14="http://schemas.microsoft.com/office/powerpoint/2010/main" val="21636291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6953E-C91B-48B8-85BD-480D8D89D61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071C0A7-2393-466D-9BC4-403ABA788A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44AA0FD-643B-492F-9C3D-B50FC7FB600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A31F0EB-FD98-4341-93CB-223CA03598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FAF0A68-5EAE-4274-B7F6-984CD46B7D3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6201AE8-7F05-4CC0-831B-C7E68D426C90}"/>
              </a:ext>
            </a:extLst>
          </p:cNvPr>
          <p:cNvSpPr>
            <a:spLocks noGrp="1"/>
          </p:cNvSpPr>
          <p:nvPr>
            <p:ph type="dt" sz="half" idx="10"/>
          </p:nvPr>
        </p:nvSpPr>
        <p:spPr/>
        <p:txBody>
          <a:bodyPr/>
          <a:lstStyle/>
          <a:p>
            <a:fld id="{530CA70D-5691-4FB1-8FB2-C395A1DE69D5}" type="datetimeFigureOut">
              <a:rPr lang="en-US" smtClean="0"/>
              <a:t>8/17/2022</a:t>
            </a:fld>
            <a:endParaRPr lang="en-US"/>
          </a:p>
        </p:txBody>
      </p:sp>
      <p:sp>
        <p:nvSpPr>
          <p:cNvPr id="8" name="Footer Placeholder 7">
            <a:extLst>
              <a:ext uri="{FF2B5EF4-FFF2-40B4-BE49-F238E27FC236}">
                <a16:creationId xmlns:a16="http://schemas.microsoft.com/office/drawing/2014/main" id="{6E20E61C-9E29-4765-AB27-6CDBF665E4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F148DC6-5F0C-487F-A162-F60B39409DE4}"/>
              </a:ext>
            </a:extLst>
          </p:cNvPr>
          <p:cNvSpPr>
            <a:spLocks noGrp="1"/>
          </p:cNvSpPr>
          <p:nvPr>
            <p:ph type="sldNum" sz="quarter" idx="12"/>
          </p:nvPr>
        </p:nvSpPr>
        <p:spPr/>
        <p:txBody>
          <a:bodyPr/>
          <a:lstStyle/>
          <a:p>
            <a:fld id="{954C4008-6F73-4536-8857-4B895A605C82}" type="slidenum">
              <a:rPr lang="en-US" smtClean="0"/>
              <a:t>‹#›</a:t>
            </a:fld>
            <a:endParaRPr lang="en-US"/>
          </a:p>
        </p:txBody>
      </p:sp>
    </p:spTree>
    <p:extLst>
      <p:ext uri="{BB962C8B-B14F-4D97-AF65-F5344CB8AC3E}">
        <p14:creationId xmlns:p14="http://schemas.microsoft.com/office/powerpoint/2010/main" val="15628017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2575D-8A7B-48DA-94AD-83EF2387F92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021FBB1-FBE9-4911-AB13-B4060AA603C7}"/>
              </a:ext>
            </a:extLst>
          </p:cNvPr>
          <p:cNvSpPr>
            <a:spLocks noGrp="1"/>
          </p:cNvSpPr>
          <p:nvPr>
            <p:ph type="dt" sz="half" idx="10"/>
          </p:nvPr>
        </p:nvSpPr>
        <p:spPr/>
        <p:txBody>
          <a:bodyPr/>
          <a:lstStyle/>
          <a:p>
            <a:fld id="{530CA70D-5691-4FB1-8FB2-C395A1DE69D5}" type="datetimeFigureOut">
              <a:rPr lang="en-US" smtClean="0"/>
              <a:t>8/17/2022</a:t>
            </a:fld>
            <a:endParaRPr lang="en-US"/>
          </a:p>
        </p:txBody>
      </p:sp>
      <p:sp>
        <p:nvSpPr>
          <p:cNvPr id="4" name="Footer Placeholder 3">
            <a:extLst>
              <a:ext uri="{FF2B5EF4-FFF2-40B4-BE49-F238E27FC236}">
                <a16:creationId xmlns:a16="http://schemas.microsoft.com/office/drawing/2014/main" id="{3B1BF743-3F35-4DC3-9075-A73A5D3AC0A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A36EC3B-87F5-48C6-A237-488350E4B4CA}"/>
              </a:ext>
            </a:extLst>
          </p:cNvPr>
          <p:cNvSpPr>
            <a:spLocks noGrp="1"/>
          </p:cNvSpPr>
          <p:nvPr>
            <p:ph type="sldNum" sz="quarter" idx="12"/>
          </p:nvPr>
        </p:nvSpPr>
        <p:spPr/>
        <p:txBody>
          <a:bodyPr/>
          <a:lstStyle/>
          <a:p>
            <a:fld id="{954C4008-6F73-4536-8857-4B895A605C82}" type="slidenum">
              <a:rPr lang="en-US" smtClean="0"/>
              <a:t>‹#›</a:t>
            </a:fld>
            <a:endParaRPr lang="en-US"/>
          </a:p>
        </p:txBody>
      </p:sp>
    </p:spTree>
    <p:extLst>
      <p:ext uri="{BB962C8B-B14F-4D97-AF65-F5344CB8AC3E}">
        <p14:creationId xmlns:p14="http://schemas.microsoft.com/office/powerpoint/2010/main" val="6884494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701A12-0200-4FF7-B65F-55B1501EEFF9}"/>
              </a:ext>
            </a:extLst>
          </p:cNvPr>
          <p:cNvSpPr>
            <a:spLocks noGrp="1"/>
          </p:cNvSpPr>
          <p:nvPr>
            <p:ph type="dt" sz="half" idx="10"/>
          </p:nvPr>
        </p:nvSpPr>
        <p:spPr/>
        <p:txBody>
          <a:bodyPr/>
          <a:lstStyle/>
          <a:p>
            <a:fld id="{530CA70D-5691-4FB1-8FB2-C395A1DE69D5}" type="datetimeFigureOut">
              <a:rPr lang="en-US" smtClean="0"/>
              <a:t>8/17/2022</a:t>
            </a:fld>
            <a:endParaRPr lang="en-US"/>
          </a:p>
        </p:txBody>
      </p:sp>
      <p:sp>
        <p:nvSpPr>
          <p:cNvPr id="3" name="Footer Placeholder 2">
            <a:extLst>
              <a:ext uri="{FF2B5EF4-FFF2-40B4-BE49-F238E27FC236}">
                <a16:creationId xmlns:a16="http://schemas.microsoft.com/office/drawing/2014/main" id="{86A19A22-7F35-4A39-AD91-C4426CCA7ED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2A93462-FE44-44ED-8719-628475252557}"/>
              </a:ext>
            </a:extLst>
          </p:cNvPr>
          <p:cNvSpPr>
            <a:spLocks noGrp="1"/>
          </p:cNvSpPr>
          <p:nvPr>
            <p:ph type="sldNum" sz="quarter" idx="12"/>
          </p:nvPr>
        </p:nvSpPr>
        <p:spPr/>
        <p:txBody>
          <a:bodyPr/>
          <a:lstStyle/>
          <a:p>
            <a:fld id="{954C4008-6F73-4536-8857-4B895A605C82}" type="slidenum">
              <a:rPr lang="en-US" smtClean="0"/>
              <a:t>‹#›</a:t>
            </a:fld>
            <a:endParaRPr lang="en-US"/>
          </a:p>
        </p:txBody>
      </p:sp>
    </p:spTree>
    <p:extLst>
      <p:ext uri="{BB962C8B-B14F-4D97-AF65-F5344CB8AC3E}">
        <p14:creationId xmlns:p14="http://schemas.microsoft.com/office/powerpoint/2010/main" val="9795671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B4B5F-EFEF-4E38-8088-179318FE5E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56662F2-1407-4AA2-86EB-037A33EEBC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3FA3A46-4125-4382-8392-9BAF84689A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72ECD9-7880-48B3-808F-208F26BDD083}"/>
              </a:ext>
            </a:extLst>
          </p:cNvPr>
          <p:cNvSpPr>
            <a:spLocks noGrp="1"/>
          </p:cNvSpPr>
          <p:nvPr>
            <p:ph type="dt" sz="half" idx="10"/>
          </p:nvPr>
        </p:nvSpPr>
        <p:spPr/>
        <p:txBody>
          <a:bodyPr/>
          <a:lstStyle/>
          <a:p>
            <a:fld id="{530CA70D-5691-4FB1-8FB2-C395A1DE69D5}" type="datetimeFigureOut">
              <a:rPr lang="en-US" smtClean="0"/>
              <a:t>8/17/2022</a:t>
            </a:fld>
            <a:endParaRPr lang="en-US"/>
          </a:p>
        </p:txBody>
      </p:sp>
      <p:sp>
        <p:nvSpPr>
          <p:cNvPr id="6" name="Footer Placeholder 5">
            <a:extLst>
              <a:ext uri="{FF2B5EF4-FFF2-40B4-BE49-F238E27FC236}">
                <a16:creationId xmlns:a16="http://schemas.microsoft.com/office/drawing/2014/main" id="{8DF2A506-910D-4D1E-84A2-BF2085AD23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787F51-0FFA-451E-A089-D1F0FDF30893}"/>
              </a:ext>
            </a:extLst>
          </p:cNvPr>
          <p:cNvSpPr>
            <a:spLocks noGrp="1"/>
          </p:cNvSpPr>
          <p:nvPr>
            <p:ph type="sldNum" sz="quarter" idx="12"/>
          </p:nvPr>
        </p:nvSpPr>
        <p:spPr/>
        <p:txBody>
          <a:bodyPr/>
          <a:lstStyle/>
          <a:p>
            <a:fld id="{954C4008-6F73-4536-8857-4B895A605C82}" type="slidenum">
              <a:rPr lang="en-US" smtClean="0"/>
              <a:t>‹#›</a:t>
            </a:fld>
            <a:endParaRPr lang="en-US"/>
          </a:p>
        </p:txBody>
      </p:sp>
    </p:spTree>
    <p:extLst>
      <p:ext uri="{BB962C8B-B14F-4D97-AF65-F5344CB8AC3E}">
        <p14:creationId xmlns:p14="http://schemas.microsoft.com/office/powerpoint/2010/main" val="39637600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BDBB8-1AFB-42D8-A90C-DC19F42757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C7A6B3-A733-4808-AF55-308C7599A5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30592AA-AB05-4364-B01A-F2A27A93CA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9F24E9-0883-409B-9784-F18A2032F5F6}"/>
              </a:ext>
            </a:extLst>
          </p:cNvPr>
          <p:cNvSpPr>
            <a:spLocks noGrp="1"/>
          </p:cNvSpPr>
          <p:nvPr>
            <p:ph type="dt" sz="half" idx="10"/>
          </p:nvPr>
        </p:nvSpPr>
        <p:spPr/>
        <p:txBody>
          <a:bodyPr/>
          <a:lstStyle/>
          <a:p>
            <a:fld id="{530CA70D-5691-4FB1-8FB2-C395A1DE69D5}" type="datetimeFigureOut">
              <a:rPr lang="en-US" smtClean="0"/>
              <a:t>8/17/2022</a:t>
            </a:fld>
            <a:endParaRPr lang="en-US"/>
          </a:p>
        </p:txBody>
      </p:sp>
      <p:sp>
        <p:nvSpPr>
          <p:cNvPr id="6" name="Footer Placeholder 5">
            <a:extLst>
              <a:ext uri="{FF2B5EF4-FFF2-40B4-BE49-F238E27FC236}">
                <a16:creationId xmlns:a16="http://schemas.microsoft.com/office/drawing/2014/main" id="{6296C905-1CD5-49D8-8D34-3679F300FA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1C0F75-DBA7-45D7-8146-87D2E8B3059F}"/>
              </a:ext>
            </a:extLst>
          </p:cNvPr>
          <p:cNvSpPr>
            <a:spLocks noGrp="1"/>
          </p:cNvSpPr>
          <p:nvPr>
            <p:ph type="sldNum" sz="quarter" idx="12"/>
          </p:nvPr>
        </p:nvSpPr>
        <p:spPr/>
        <p:txBody>
          <a:bodyPr/>
          <a:lstStyle/>
          <a:p>
            <a:fld id="{954C4008-6F73-4536-8857-4B895A605C82}" type="slidenum">
              <a:rPr lang="en-US" smtClean="0"/>
              <a:t>‹#›</a:t>
            </a:fld>
            <a:endParaRPr lang="en-US"/>
          </a:p>
        </p:txBody>
      </p:sp>
    </p:spTree>
    <p:extLst>
      <p:ext uri="{BB962C8B-B14F-4D97-AF65-F5344CB8AC3E}">
        <p14:creationId xmlns:p14="http://schemas.microsoft.com/office/powerpoint/2010/main" val="21480007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10180-F09D-44F7-940E-429AB574674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53E1A49-6DE0-46DE-B0C7-9E7EEDFE187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9C084A-1CC1-498D-82BA-591F68E827C8}"/>
              </a:ext>
            </a:extLst>
          </p:cNvPr>
          <p:cNvSpPr>
            <a:spLocks noGrp="1"/>
          </p:cNvSpPr>
          <p:nvPr>
            <p:ph type="dt" sz="half" idx="10"/>
          </p:nvPr>
        </p:nvSpPr>
        <p:spPr/>
        <p:txBody>
          <a:bodyPr/>
          <a:lstStyle/>
          <a:p>
            <a:fld id="{530CA70D-5691-4FB1-8FB2-C395A1DE69D5}" type="datetimeFigureOut">
              <a:rPr lang="en-US" smtClean="0"/>
              <a:t>8/17/2022</a:t>
            </a:fld>
            <a:endParaRPr lang="en-US"/>
          </a:p>
        </p:txBody>
      </p:sp>
      <p:sp>
        <p:nvSpPr>
          <p:cNvPr id="5" name="Footer Placeholder 4">
            <a:extLst>
              <a:ext uri="{FF2B5EF4-FFF2-40B4-BE49-F238E27FC236}">
                <a16:creationId xmlns:a16="http://schemas.microsoft.com/office/drawing/2014/main" id="{EA576D83-688F-4FBE-9BA2-EC3D16BBAB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42096D-AB63-486B-A3FF-FACE88E6F74C}"/>
              </a:ext>
            </a:extLst>
          </p:cNvPr>
          <p:cNvSpPr>
            <a:spLocks noGrp="1"/>
          </p:cNvSpPr>
          <p:nvPr>
            <p:ph type="sldNum" sz="quarter" idx="12"/>
          </p:nvPr>
        </p:nvSpPr>
        <p:spPr/>
        <p:txBody>
          <a:bodyPr/>
          <a:lstStyle/>
          <a:p>
            <a:fld id="{954C4008-6F73-4536-8857-4B895A605C82}" type="slidenum">
              <a:rPr lang="en-US" smtClean="0"/>
              <a:t>‹#›</a:t>
            </a:fld>
            <a:endParaRPr lang="en-US"/>
          </a:p>
        </p:txBody>
      </p:sp>
    </p:spTree>
    <p:extLst>
      <p:ext uri="{BB962C8B-B14F-4D97-AF65-F5344CB8AC3E}">
        <p14:creationId xmlns:p14="http://schemas.microsoft.com/office/powerpoint/2010/main" val="41312513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E4FA14-2B7E-4BFF-AEFE-2039F0B74B0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687C558-7000-438E-91FE-787F8C2D1F6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A7D988-2D66-4313-89BD-8CA8D62CB270}"/>
              </a:ext>
            </a:extLst>
          </p:cNvPr>
          <p:cNvSpPr>
            <a:spLocks noGrp="1"/>
          </p:cNvSpPr>
          <p:nvPr>
            <p:ph type="dt" sz="half" idx="10"/>
          </p:nvPr>
        </p:nvSpPr>
        <p:spPr/>
        <p:txBody>
          <a:bodyPr/>
          <a:lstStyle/>
          <a:p>
            <a:fld id="{530CA70D-5691-4FB1-8FB2-C395A1DE69D5}" type="datetimeFigureOut">
              <a:rPr lang="en-US" smtClean="0"/>
              <a:t>8/17/2022</a:t>
            </a:fld>
            <a:endParaRPr lang="en-US"/>
          </a:p>
        </p:txBody>
      </p:sp>
      <p:sp>
        <p:nvSpPr>
          <p:cNvPr id="5" name="Footer Placeholder 4">
            <a:extLst>
              <a:ext uri="{FF2B5EF4-FFF2-40B4-BE49-F238E27FC236}">
                <a16:creationId xmlns:a16="http://schemas.microsoft.com/office/drawing/2014/main" id="{4A1F4B70-1EBB-42BD-8A3D-16C3833294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D39602-0328-41AC-A7E8-D625052B3B65}"/>
              </a:ext>
            </a:extLst>
          </p:cNvPr>
          <p:cNvSpPr>
            <a:spLocks noGrp="1"/>
          </p:cNvSpPr>
          <p:nvPr>
            <p:ph type="sldNum" sz="quarter" idx="12"/>
          </p:nvPr>
        </p:nvSpPr>
        <p:spPr/>
        <p:txBody>
          <a:bodyPr/>
          <a:lstStyle/>
          <a:p>
            <a:fld id="{954C4008-6F73-4536-8857-4B895A605C82}" type="slidenum">
              <a:rPr lang="en-US" smtClean="0"/>
              <a:t>‹#›</a:t>
            </a:fld>
            <a:endParaRPr lang="en-US"/>
          </a:p>
        </p:txBody>
      </p:sp>
    </p:spTree>
    <p:extLst>
      <p:ext uri="{BB962C8B-B14F-4D97-AF65-F5344CB8AC3E}">
        <p14:creationId xmlns:p14="http://schemas.microsoft.com/office/powerpoint/2010/main" val="1370112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86BB1FC-77C0-4A03-8A9F-9BC06EDC6585}" type="datetimeFigureOut">
              <a:rPr lang="en-US" smtClean="0"/>
              <a:t>8/17/2022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12AAA9-2E9D-493D-A19B-BA1535341E2D}" type="slidenum">
              <a:rPr lang="en-US" smtClean="0"/>
              <a:t>‹#›</a:t>
            </a:fld>
            <a:endParaRPr lang="en-US"/>
          </a:p>
        </p:txBody>
      </p:sp>
    </p:spTree>
    <p:extLst>
      <p:ext uri="{BB962C8B-B14F-4D97-AF65-F5344CB8AC3E}">
        <p14:creationId xmlns:p14="http://schemas.microsoft.com/office/powerpoint/2010/main" val="26229661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6BB1FC-77C0-4A03-8A9F-9BC06EDC6585}" type="datetimeFigureOut">
              <a:rPr lang="en-US" smtClean="0"/>
              <a:t>8/17/2022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12AAA9-2E9D-493D-A19B-BA1535341E2D}" type="slidenum">
              <a:rPr lang="en-US" smtClean="0"/>
              <a:t>‹#›</a:t>
            </a:fld>
            <a:endParaRPr lang="en-US"/>
          </a:p>
        </p:txBody>
      </p:sp>
    </p:spTree>
    <p:extLst>
      <p:ext uri="{BB962C8B-B14F-4D97-AF65-F5344CB8AC3E}">
        <p14:creationId xmlns:p14="http://schemas.microsoft.com/office/powerpoint/2010/main" val="37499409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3B7B541-A70C-46E7-A8FC-B2763B69CD20}" type="datetimeFigureOut">
              <a:rPr lang="en-US" smtClean="0"/>
              <a:t>8/17/2022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DDE56B-B689-4FCB-BE87-94C5F460EBD8}" type="slidenum">
              <a:rPr lang="en-US" smtClean="0"/>
              <a:t>‹#›</a:t>
            </a:fld>
            <a:endParaRPr lang="en-US"/>
          </a:p>
        </p:txBody>
      </p:sp>
    </p:spTree>
    <p:extLst>
      <p:ext uri="{BB962C8B-B14F-4D97-AF65-F5344CB8AC3E}">
        <p14:creationId xmlns:p14="http://schemas.microsoft.com/office/powerpoint/2010/main" val="3569434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B7B541-A70C-46E7-A8FC-B2763B69CD20}" type="datetimeFigureOut">
              <a:rPr lang="en-US" smtClean="0"/>
              <a:t>8/17/2022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DDE56B-B689-4FCB-BE87-94C5F460EBD8}" type="slidenum">
              <a:rPr lang="en-US" smtClean="0"/>
              <a:t>‹#›</a:t>
            </a:fld>
            <a:endParaRPr lang="en-US"/>
          </a:p>
        </p:txBody>
      </p:sp>
      <p:pic>
        <p:nvPicPr>
          <p:cNvPr id="2050"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907712" y="5973763"/>
            <a:ext cx="4284288" cy="866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269081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6" name="Rectangle 6"/>
          <p:cNvSpPr>
            <a:spLocks noGrp="1" noChangeArrowheads="1"/>
          </p:cNvSpPr>
          <p:nvPr>
            <p:ph type="sldNum" sz="quarter" idx="12"/>
          </p:nvPr>
        </p:nvSpPr>
        <p:spPr>
          <a:ln/>
        </p:spPr>
        <p:txBody>
          <a:bodyPr/>
          <a:lstStyle>
            <a:lvl1pPr>
              <a:defRPr/>
            </a:lvl1pPr>
          </a:lstStyle>
          <a:p>
            <a:pPr>
              <a:defRPr/>
            </a:pPr>
            <a:fld id="{CF582505-A480-405D-A72F-CAB83744B824}" type="slidenum">
              <a:rPr lang="en-US"/>
              <a:pPr>
                <a:defRPr/>
              </a:pPr>
              <a:t>‹#›</a:t>
            </a:fld>
            <a:endParaRPr lang="en-US"/>
          </a:p>
        </p:txBody>
      </p:sp>
    </p:spTree>
    <p:extLst>
      <p:ext uri="{BB962C8B-B14F-4D97-AF65-F5344CB8AC3E}">
        <p14:creationId xmlns:p14="http://schemas.microsoft.com/office/powerpoint/2010/main" val="25735672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6" name="Rectangle 6"/>
          <p:cNvSpPr>
            <a:spLocks noGrp="1" noChangeArrowheads="1"/>
          </p:cNvSpPr>
          <p:nvPr>
            <p:ph type="sldNum" sz="quarter" idx="12"/>
          </p:nvPr>
        </p:nvSpPr>
        <p:spPr>
          <a:ln/>
        </p:spPr>
        <p:txBody>
          <a:bodyPr/>
          <a:lstStyle>
            <a:lvl1pPr>
              <a:defRPr/>
            </a:lvl1pPr>
          </a:lstStyle>
          <a:p>
            <a:pPr>
              <a:defRPr/>
            </a:pPr>
            <a:fld id="{C5790943-6E06-4F8A-A8D0-F94C465B70D5}" type="slidenum">
              <a:rPr lang="en-US"/>
              <a:pPr>
                <a:defRPr/>
              </a:pPr>
              <a:t>‹#›</a:t>
            </a:fld>
            <a:endParaRPr lang="en-US"/>
          </a:p>
        </p:txBody>
      </p:sp>
    </p:spTree>
    <p:extLst>
      <p:ext uri="{BB962C8B-B14F-4D97-AF65-F5344CB8AC3E}">
        <p14:creationId xmlns:p14="http://schemas.microsoft.com/office/powerpoint/2010/main" val="41617768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6" name="Rectangle 6"/>
          <p:cNvSpPr>
            <a:spLocks noGrp="1" noChangeArrowheads="1"/>
          </p:cNvSpPr>
          <p:nvPr>
            <p:ph type="sldNum" sz="quarter" idx="12"/>
          </p:nvPr>
        </p:nvSpPr>
        <p:spPr>
          <a:ln/>
        </p:spPr>
        <p:txBody>
          <a:bodyPr/>
          <a:lstStyle>
            <a:lvl1pPr>
              <a:defRPr/>
            </a:lvl1pPr>
          </a:lstStyle>
          <a:p>
            <a:pPr>
              <a:defRPr/>
            </a:pPr>
            <a:fld id="{850558C6-DFB5-4E2C-BB10-4B41C5BC18B3}" type="slidenum">
              <a:rPr lang="en-US"/>
              <a:pPr>
                <a:defRPr/>
              </a:pPr>
              <a:t>‹#›</a:t>
            </a:fld>
            <a:endParaRPr lang="en-US"/>
          </a:p>
        </p:txBody>
      </p:sp>
    </p:spTree>
    <p:extLst>
      <p:ext uri="{BB962C8B-B14F-4D97-AF65-F5344CB8AC3E}">
        <p14:creationId xmlns:p14="http://schemas.microsoft.com/office/powerpoint/2010/main" val="112815081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7" name="Rectangle 6"/>
          <p:cNvSpPr>
            <a:spLocks noGrp="1" noChangeArrowheads="1"/>
          </p:cNvSpPr>
          <p:nvPr>
            <p:ph type="sldNum" sz="quarter" idx="12"/>
          </p:nvPr>
        </p:nvSpPr>
        <p:spPr>
          <a:ln/>
        </p:spPr>
        <p:txBody>
          <a:bodyPr/>
          <a:lstStyle>
            <a:lvl1pPr>
              <a:defRPr/>
            </a:lvl1pPr>
          </a:lstStyle>
          <a:p>
            <a:pPr>
              <a:defRPr/>
            </a:pPr>
            <a:fld id="{96269006-CB32-4B0A-A950-61D52EFC2DFE}" type="slidenum">
              <a:rPr lang="en-US"/>
              <a:pPr>
                <a:defRPr/>
              </a:pPr>
              <a:t>‹#›</a:t>
            </a:fld>
            <a:endParaRPr lang="en-US"/>
          </a:p>
        </p:txBody>
      </p:sp>
    </p:spTree>
    <p:extLst>
      <p:ext uri="{BB962C8B-B14F-4D97-AF65-F5344CB8AC3E}">
        <p14:creationId xmlns:p14="http://schemas.microsoft.com/office/powerpoint/2010/main" val="27835254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8"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9" name="Rectangle 6"/>
          <p:cNvSpPr>
            <a:spLocks noGrp="1" noChangeArrowheads="1"/>
          </p:cNvSpPr>
          <p:nvPr>
            <p:ph type="sldNum" sz="quarter" idx="12"/>
          </p:nvPr>
        </p:nvSpPr>
        <p:spPr>
          <a:ln/>
        </p:spPr>
        <p:txBody>
          <a:bodyPr/>
          <a:lstStyle>
            <a:lvl1pPr>
              <a:defRPr/>
            </a:lvl1pPr>
          </a:lstStyle>
          <a:p>
            <a:pPr>
              <a:defRPr/>
            </a:pPr>
            <a:fld id="{73A59F99-7F03-443A-B9B7-98E78A0467BD}" type="slidenum">
              <a:rPr lang="en-US"/>
              <a:pPr>
                <a:defRPr/>
              </a:pPr>
              <a:t>‹#›</a:t>
            </a:fld>
            <a:endParaRPr lang="en-US"/>
          </a:p>
        </p:txBody>
      </p:sp>
    </p:spTree>
    <p:extLst>
      <p:ext uri="{BB962C8B-B14F-4D97-AF65-F5344CB8AC3E}">
        <p14:creationId xmlns:p14="http://schemas.microsoft.com/office/powerpoint/2010/main" val="212641911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xfrm>
            <a:off x="609600" y="6245225"/>
            <a:ext cx="3251200" cy="476250"/>
          </a:xfrm>
        </p:spPr>
        <p:txBody>
          <a:bodyPr/>
          <a:lstStyle>
            <a:lvl1pPr>
              <a:defRPr/>
            </a:lvl1pPr>
          </a:lstStyle>
          <a:p>
            <a:pPr>
              <a:defRPr/>
            </a:pPr>
            <a:r>
              <a:rPr lang="en-US"/>
              <a:t>EEP   Lecture 2</a:t>
            </a:r>
            <a:endParaRPr lang="en-US" dirty="0"/>
          </a:p>
        </p:txBody>
      </p:sp>
      <p:sp>
        <p:nvSpPr>
          <p:cNvPr id="4" name="Rectangle 5"/>
          <p:cNvSpPr>
            <a:spLocks noGrp="1" noChangeArrowheads="1"/>
          </p:cNvSpPr>
          <p:nvPr>
            <p:ph type="ftr" sz="quarter" idx="11"/>
          </p:nvPr>
        </p:nvSpPr>
        <p:spPr/>
        <p:txBody>
          <a:bodyPr/>
          <a:lstStyle>
            <a:lvl1pPr>
              <a:defRPr/>
            </a:lvl1pPr>
          </a:lstStyle>
          <a:p>
            <a:pPr>
              <a:defRPr/>
            </a:pPr>
            <a:r>
              <a:rPr lang="en-US"/>
              <a:t>Professor Bowman ©2014</a:t>
            </a:r>
          </a:p>
        </p:txBody>
      </p:sp>
      <p:sp>
        <p:nvSpPr>
          <p:cNvPr id="5" name="Rectangle 6"/>
          <p:cNvSpPr>
            <a:spLocks noGrp="1" noChangeArrowheads="1"/>
          </p:cNvSpPr>
          <p:nvPr>
            <p:ph type="sldNum" sz="quarter" idx="12"/>
          </p:nvPr>
        </p:nvSpPr>
        <p:spPr/>
        <p:txBody>
          <a:bodyPr/>
          <a:lstStyle>
            <a:lvl1pPr>
              <a:defRPr/>
            </a:lvl1pPr>
          </a:lstStyle>
          <a:p>
            <a:pPr>
              <a:defRPr/>
            </a:pPr>
            <a:fld id="{6714B359-1769-41BF-803D-D909D4126168}" type="slidenum">
              <a:rPr lang="en-US"/>
              <a:pPr>
                <a:defRPr/>
              </a:pPr>
              <a:t>‹#›</a:t>
            </a:fld>
            <a:endParaRPr lang="en-US"/>
          </a:p>
        </p:txBody>
      </p:sp>
    </p:spTree>
    <p:extLst>
      <p:ext uri="{BB962C8B-B14F-4D97-AF65-F5344CB8AC3E}">
        <p14:creationId xmlns:p14="http://schemas.microsoft.com/office/powerpoint/2010/main" val="18292268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3"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4" name="Rectangle 6"/>
          <p:cNvSpPr>
            <a:spLocks noGrp="1" noChangeArrowheads="1"/>
          </p:cNvSpPr>
          <p:nvPr>
            <p:ph type="sldNum" sz="quarter" idx="12"/>
          </p:nvPr>
        </p:nvSpPr>
        <p:spPr>
          <a:ln/>
        </p:spPr>
        <p:txBody>
          <a:bodyPr/>
          <a:lstStyle>
            <a:lvl1pPr>
              <a:defRPr/>
            </a:lvl1pPr>
          </a:lstStyle>
          <a:p>
            <a:pPr>
              <a:defRPr/>
            </a:pPr>
            <a:fld id="{C9BB4AF6-F84B-4F2A-8947-241D5EE26B36}" type="slidenum">
              <a:rPr lang="en-US"/>
              <a:pPr>
                <a:defRPr/>
              </a:pPr>
              <a:t>‹#›</a:t>
            </a:fld>
            <a:endParaRPr lang="en-US"/>
          </a:p>
        </p:txBody>
      </p:sp>
    </p:spTree>
    <p:extLst>
      <p:ext uri="{BB962C8B-B14F-4D97-AF65-F5344CB8AC3E}">
        <p14:creationId xmlns:p14="http://schemas.microsoft.com/office/powerpoint/2010/main" val="388038848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7" name="Rectangle 6"/>
          <p:cNvSpPr>
            <a:spLocks noGrp="1" noChangeArrowheads="1"/>
          </p:cNvSpPr>
          <p:nvPr>
            <p:ph type="sldNum" sz="quarter" idx="12"/>
          </p:nvPr>
        </p:nvSpPr>
        <p:spPr>
          <a:ln/>
        </p:spPr>
        <p:txBody>
          <a:bodyPr/>
          <a:lstStyle>
            <a:lvl1pPr>
              <a:defRPr/>
            </a:lvl1pPr>
          </a:lstStyle>
          <a:p>
            <a:pPr>
              <a:defRPr/>
            </a:pPr>
            <a:fld id="{A1409E7B-69DA-4D4F-A887-5512443CD625}" type="slidenum">
              <a:rPr lang="en-US"/>
              <a:pPr>
                <a:defRPr/>
              </a:pPr>
              <a:t>‹#›</a:t>
            </a:fld>
            <a:endParaRPr lang="en-US"/>
          </a:p>
        </p:txBody>
      </p:sp>
    </p:spTree>
    <p:extLst>
      <p:ext uri="{BB962C8B-B14F-4D97-AF65-F5344CB8AC3E}">
        <p14:creationId xmlns:p14="http://schemas.microsoft.com/office/powerpoint/2010/main" val="113147327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7" name="Rectangle 6"/>
          <p:cNvSpPr>
            <a:spLocks noGrp="1" noChangeArrowheads="1"/>
          </p:cNvSpPr>
          <p:nvPr>
            <p:ph type="sldNum" sz="quarter" idx="12"/>
          </p:nvPr>
        </p:nvSpPr>
        <p:spPr>
          <a:ln/>
        </p:spPr>
        <p:txBody>
          <a:bodyPr/>
          <a:lstStyle>
            <a:lvl1pPr>
              <a:defRPr/>
            </a:lvl1pPr>
          </a:lstStyle>
          <a:p>
            <a:pPr>
              <a:defRPr/>
            </a:pPr>
            <a:fld id="{D171A7D0-8687-4743-8045-645E3B34BD39}" type="slidenum">
              <a:rPr lang="en-US"/>
              <a:pPr>
                <a:defRPr/>
              </a:pPr>
              <a:t>‹#›</a:t>
            </a:fld>
            <a:endParaRPr lang="en-US"/>
          </a:p>
        </p:txBody>
      </p:sp>
    </p:spTree>
    <p:extLst>
      <p:ext uri="{BB962C8B-B14F-4D97-AF65-F5344CB8AC3E}">
        <p14:creationId xmlns:p14="http://schemas.microsoft.com/office/powerpoint/2010/main" val="403128517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6" name="Rectangle 6"/>
          <p:cNvSpPr>
            <a:spLocks noGrp="1" noChangeArrowheads="1"/>
          </p:cNvSpPr>
          <p:nvPr>
            <p:ph type="sldNum" sz="quarter" idx="12"/>
          </p:nvPr>
        </p:nvSpPr>
        <p:spPr>
          <a:ln/>
        </p:spPr>
        <p:txBody>
          <a:bodyPr/>
          <a:lstStyle>
            <a:lvl1pPr>
              <a:defRPr/>
            </a:lvl1pPr>
          </a:lstStyle>
          <a:p>
            <a:pPr>
              <a:defRPr/>
            </a:pPr>
            <a:fld id="{4532E153-B4C0-40A7-9BE3-07BD904857FB}" type="slidenum">
              <a:rPr lang="en-US"/>
              <a:pPr>
                <a:defRPr/>
              </a:pPr>
              <a:t>‹#›</a:t>
            </a:fld>
            <a:endParaRPr lang="en-US"/>
          </a:p>
        </p:txBody>
      </p:sp>
    </p:spTree>
    <p:extLst>
      <p:ext uri="{BB962C8B-B14F-4D97-AF65-F5344CB8AC3E}">
        <p14:creationId xmlns:p14="http://schemas.microsoft.com/office/powerpoint/2010/main" val="144022357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6" name="Rectangle 6"/>
          <p:cNvSpPr>
            <a:spLocks noGrp="1" noChangeArrowheads="1"/>
          </p:cNvSpPr>
          <p:nvPr>
            <p:ph type="sldNum" sz="quarter" idx="12"/>
          </p:nvPr>
        </p:nvSpPr>
        <p:spPr>
          <a:ln/>
        </p:spPr>
        <p:txBody>
          <a:bodyPr/>
          <a:lstStyle>
            <a:lvl1pPr>
              <a:defRPr/>
            </a:lvl1pPr>
          </a:lstStyle>
          <a:p>
            <a:pPr>
              <a:defRPr/>
            </a:pPr>
            <a:fld id="{CD43B2F8-BDF7-411F-9C10-11F5FA6E6B91}" type="slidenum">
              <a:rPr lang="en-US"/>
              <a:pPr>
                <a:defRPr/>
              </a:pPr>
              <a:t>‹#›</a:t>
            </a:fld>
            <a:endParaRPr lang="en-US"/>
          </a:p>
        </p:txBody>
      </p:sp>
    </p:spTree>
    <p:extLst>
      <p:ext uri="{BB962C8B-B14F-4D97-AF65-F5344CB8AC3E}">
        <p14:creationId xmlns:p14="http://schemas.microsoft.com/office/powerpoint/2010/main" val="3791173098"/>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1.jp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36.xml"/><Relationship Id="rId1" Type="http://schemas.openxmlformats.org/officeDocument/2006/relationships/slideLayout" Target="../slideLayouts/slideLayout3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8.xml"/><Relationship Id="rId1" Type="http://schemas.openxmlformats.org/officeDocument/2006/relationships/slideLayout" Target="../slideLayouts/slideLayout3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7.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DCEC14-F60C-4297-B76B-AECE0D7D22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18F4507-9C9D-41B0-B4F1-B2AF63E404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527BAC-1806-4695-864C-954E61C4DE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675D95-980E-4AAA-8A03-B398A7AD6A7A}" type="datetimeFigureOut">
              <a:rPr lang="en-US" smtClean="0"/>
              <a:t>8/17/2022</a:t>
            </a:fld>
            <a:endParaRPr lang="en-US"/>
          </a:p>
        </p:txBody>
      </p:sp>
      <p:sp>
        <p:nvSpPr>
          <p:cNvPr id="5" name="Footer Placeholder 4">
            <a:extLst>
              <a:ext uri="{FF2B5EF4-FFF2-40B4-BE49-F238E27FC236}">
                <a16:creationId xmlns:a16="http://schemas.microsoft.com/office/drawing/2014/main" id="{5AC37D68-C926-4C77-A71D-6536628AE9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3C8AE87-3397-4CD5-9976-BBED6A00CC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8831BA-40D5-483A-B8AC-585AE8624CC1}" type="slidenum">
              <a:rPr lang="en-US" smtClean="0"/>
              <a:t>‹#›</a:t>
            </a:fld>
            <a:endParaRPr lang="en-US"/>
          </a:p>
        </p:txBody>
      </p:sp>
    </p:spTree>
    <p:extLst>
      <p:ext uri="{BB962C8B-B14F-4D97-AF65-F5344CB8AC3E}">
        <p14:creationId xmlns:p14="http://schemas.microsoft.com/office/powerpoint/2010/main" val="197142329"/>
      </p:ext>
    </p:extLst>
  </p:cSld>
  <p:clrMap bg1="lt1" tx1="dk1" bg2="lt2" tx2="dk2" accent1="accent1" accent2="accent2" accent3="accent3" accent4="accent4" accent5="accent5" accent6="accent6" hlink="hlink" folHlink="folHlink"/>
  <p:sldLayoutIdLst>
    <p:sldLayoutId id="214748366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8/17/2022</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6326109"/>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2633A2-1EF3-4475-8E73-53744872B55E}" type="datetimeFigureOut">
              <a:rPr lang="en-US" smtClean="0"/>
              <a:t>8/17/2022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162E21-ABC4-4339-8FA7-629BCC290602}" type="slidenum">
              <a:rPr lang="en-US" smtClean="0"/>
              <a:t>‹#›</a:t>
            </a:fld>
            <a:endParaRPr lang="en-US"/>
          </a:p>
        </p:txBody>
      </p:sp>
    </p:spTree>
    <p:extLst>
      <p:ext uri="{BB962C8B-B14F-4D97-AF65-F5344CB8AC3E}">
        <p14:creationId xmlns:p14="http://schemas.microsoft.com/office/powerpoint/2010/main" val="1865187053"/>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BCC20A-A4C5-42B8-86CD-B954FD62E0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E07F6E-2E12-4FA1-A1E7-FFD690DC8BC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0AEBC0-DC19-4770-B9D1-807E101237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CA70D-5691-4FB1-8FB2-C395A1DE69D5}" type="datetimeFigureOut">
              <a:rPr lang="en-US" smtClean="0"/>
              <a:t>8/17/2022</a:t>
            </a:fld>
            <a:endParaRPr lang="en-US"/>
          </a:p>
        </p:txBody>
      </p:sp>
      <p:sp>
        <p:nvSpPr>
          <p:cNvPr id="5" name="Footer Placeholder 4">
            <a:extLst>
              <a:ext uri="{FF2B5EF4-FFF2-40B4-BE49-F238E27FC236}">
                <a16:creationId xmlns:a16="http://schemas.microsoft.com/office/drawing/2014/main" id="{8B44D7DC-4570-4A1E-AB17-6A05C01218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8F4ACBF-A7A7-4B6B-843F-7145DAFFA3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4C4008-6F73-4536-8857-4B895A605C82}" type="slidenum">
              <a:rPr lang="en-US" smtClean="0"/>
              <a:t>‹#›</a:t>
            </a:fld>
            <a:endParaRPr lang="en-US"/>
          </a:p>
        </p:txBody>
      </p:sp>
    </p:spTree>
    <p:extLst>
      <p:ext uri="{BB962C8B-B14F-4D97-AF65-F5344CB8AC3E}">
        <p14:creationId xmlns:p14="http://schemas.microsoft.com/office/powerpoint/2010/main" val="3928127884"/>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6" r:id="rId3"/>
    <p:sldLayoutId id="2147483707" r:id="rId4"/>
    <p:sldLayoutId id="2147483708" r:id="rId5"/>
    <p:sldLayoutId id="2147483798" r:id="rId6"/>
    <p:sldLayoutId id="2147483799" r:id="rId7"/>
    <p:sldLayoutId id="2147483709" r:id="rId8"/>
    <p:sldLayoutId id="2147483710" r:id="rId9"/>
    <p:sldLayoutId id="2147483802" r:id="rId10"/>
    <p:sldLayoutId id="214748371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6BB1FC-77C0-4A03-8A9F-9BC06EDC6585}" type="datetimeFigureOut">
              <a:rPr lang="en-US" smtClean="0"/>
              <a:t>8/17/2022</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12AAA9-2E9D-493D-A19B-BA1535341E2D}" type="slidenum">
              <a:rPr lang="en-US" smtClean="0"/>
              <a:t>‹#›</a:t>
            </a:fld>
            <a:endParaRPr lang="en-US"/>
          </a:p>
        </p:txBody>
      </p:sp>
    </p:spTree>
    <p:extLst>
      <p:ext uri="{BB962C8B-B14F-4D97-AF65-F5344CB8AC3E}">
        <p14:creationId xmlns:p14="http://schemas.microsoft.com/office/powerpoint/2010/main" val="1485119182"/>
      </p:ext>
    </p:extLst>
  </p:cSld>
  <p:clrMap bg1="lt1" tx1="dk1" bg2="lt2" tx2="dk2" accent1="accent1" accent2="accent2" accent3="accent3" accent4="accent4" accent5="accent5" accent6="accent6" hlink="hlink" folHlink="folHlink"/>
  <p:sldLayoutIdLst>
    <p:sldLayoutId id="2147483705" r:id="rId1"/>
    <p:sldLayoutId id="2147483715"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B7B541-A70C-46E7-A8FC-B2763B69CD20}" type="datetimeFigureOut">
              <a:rPr lang="en-US" smtClean="0"/>
              <a:t>8/17/2022</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DDE56B-B689-4FCB-BE87-94C5F460EBD8}" type="slidenum">
              <a:rPr lang="en-US" smtClean="0"/>
              <a:t>‹#›</a:t>
            </a:fld>
            <a:endParaRPr lang="en-US"/>
          </a:p>
        </p:txBody>
      </p:sp>
    </p:spTree>
    <p:extLst>
      <p:ext uri="{BB962C8B-B14F-4D97-AF65-F5344CB8AC3E}">
        <p14:creationId xmlns:p14="http://schemas.microsoft.com/office/powerpoint/2010/main" val="1537828664"/>
      </p:ext>
    </p:extLst>
  </p:cSld>
  <p:clrMap bg1="lt1" tx1="dk1" bg2="lt2" tx2="dk2" accent1="accent1" accent2="accent2" accent3="accent3" accent4="accent4" accent5="accent5" accent6="accent6" hlink="hlink" folHlink="folHlink"/>
  <p:sldLayoutIdLst>
    <p:sldLayoutId id="2147483796" r:id="rId1"/>
    <p:sldLayoutId id="2147483797"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3149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Arial" charset="0"/>
                <a:cs typeface="+mn-cs"/>
              </a:defRPr>
            </a:lvl1pPr>
          </a:lstStyle>
          <a:p>
            <a:pPr>
              <a:defRPr/>
            </a:pPr>
            <a:r>
              <a:rPr lang="en-US"/>
              <a:t>EEP   Lecture 2</a:t>
            </a: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Arial" charset="0"/>
                <a:cs typeface="+mn-cs"/>
              </a:defRPr>
            </a:lvl1pPr>
          </a:lstStyle>
          <a:p>
            <a:pPr>
              <a:defRPr/>
            </a:pPr>
            <a:r>
              <a:rPr lang="en-US"/>
              <a:t>Professor Bowman ©2014</a:t>
            </a: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Arial" charset="0"/>
                <a:cs typeface="+mn-cs"/>
              </a:defRPr>
            </a:lvl1pPr>
          </a:lstStyle>
          <a:p>
            <a:pPr>
              <a:defRPr/>
            </a:pPr>
            <a:fld id="{8F2ED504-D26F-46BB-8CFC-C47A284BEC7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47" r:id="rId6"/>
    <p:sldLayoutId id="2147483931" r:id="rId7"/>
    <p:sldLayoutId id="2147483932" r:id="rId8"/>
    <p:sldLayoutId id="2147483933" r:id="rId9"/>
    <p:sldLayoutId id="2147483934" r:id="rId10"/>
    <p:sldLayoutId id="2147483935" r:id="rId11"/>
  </p:sldLayoutIdLst>
  <p:hf hdr="0"/>
  <p:txStyles>
    <p:title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fontAlgn="base">
        <a:spcBef>
          <a:spcPct val="0"/>
        </a:spcBef>
        <a:spcAft>
          <a:spcPct val="0"/>
        </a:spcAft>
        <a:defRPr sz="3200">
          <a:solidFill>
            <a:schemeClr val="tx2"/>
          </a:solidFill>
          <a:latin typeface="Arial" charset="0"/>
        </a:defRPr>
      </a:lvl6pPr>
      <a:lvl7pPr marL="914400" algn="ctr" rtl="0" fontAlgn="base">
        <a:spcBef>
          <a:spcPct val="0"/>
        </a:spcBef>
        <a:spcAft>
          <a:spcPct val="0"/>
        </a:spcAft>
        <a:defRPr sz="3200">
          <a:solidFill>
            <a:schemeClr val="tx2"/>
          </a:solidFill>
          <a:latin typeface="Arial" charset="0"/>
        </a:defRPr>
      </a:lvl7pPr>
      <a:lvl8pPr marL="1371600" algn="ctr" rtl="0" fontAlgn="base">
        <a:spcBef>
          <a:spcPct val="0"/>
        </a:spcBef>
        <a:spcAft>
          <a:spcPct val="0"/>
        </a:spcAft>
        <a:defRPr sz="3200">
          <a:solidFill>
            <a:schemeClr val="tx2"/>
          </a:solidFill>
          <a:latin typeface="Arial" charset="0"/>
        </a:defRPr>
      </a:lvl8pPr>
      <a:lvl9pPr marL="1828800" algn="ctr" rtl="0" fontAlgn="base">
        <a:spcBef>
          <a:spcPct val="0"/>
        </a:spcBef>
        <a:spcAft>
          <a:spcPct val="0"/>
        </a:spcAft>
        <a:defRPr sz="3200">
          <a:solidFill>
            <a:schemeClr val="tx2"/>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5.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5.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5.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diagramLayout" Target="../diagrams/layout8.xml"/><Relationship Id="rId7" Type="http://schemas.openxmlformats.org/officeDocument/2006/relationships/image" Target="../media/image24.png"/><Relationship Id="rId2" Type="http://schemas.openxmlformats.org/officeDocument/2006/relationships/diagramData" Target="../diagrams/data8.xml"/><Relationship Id="rId1" Type="http://schemas.openxmlformats.org/officeDocument/2006/relationships/slideLayout" Target="../slideLayouts/slideLayout25.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 Id="rId9"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hyperlink" Target="https://www.highereddive.com/news/5-charts-breaking-down-fall-2021s-college-enrollment-trends/609173/#:~:text=5%20charts%20breaking%20down%20fall%202021%27s%20college%20enrollment,rose%20across%20all%20college%20types%20except%20for-profits.%20" TargetMode="External"/><Relationship Id="rId2" Type="http://schemas.openxmlformats.org/officeDocument/2006/relationships/image" Target="../media/image25.pn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2" Type="http://schemas.openxmlformats.org/officeDocument/2006/relationships/hyperlink" Target="https://www.pvamu.edu/ece/academic-advising/" TargetMode="Externa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40.xml"/></Relationships>
</file>

<file path=ppt/slides/_rels/slide32.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4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3.xml"/><Relationship Id="rId1" Type="http://schemas.openxmlformats.org/officeDocument/2006/relationships/video" Target="https://www.youtube.com/embed/fYC857Pj448?feature=oembed" TargetMode="External"/><Relationship Id="rId4" Type="http://schemas.openxmlformats.org/officeDocument/2006/relationships/image" Target="../media/image36.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2.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png"/><Relationship Id="rId1" Type="http://schemas.openxmlformats.org/officeDocument/2006/relationships/slideLayout" Target="../slideLayouts/slideLayout36.xml"/><Relationship Id="rId4" Type="http://schemas.openxmlformats.org/officeDocument/2006/relationships/image" Target="../media/image39.emf"/></Relationships>
</file>

<file path=ppt/slides/_rels/slide6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6.xml"/></Relationships>
</file>

<file path=ppt/slides/_rels/slide6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6.xml"/></Relationships>
</file>

<file path=ppt/slides/_rels/slide6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36.xml"/></Relationships>
</file>

<file path=ppt/slides/_rels/slide6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14AF8-67C7-49D2-8A4B-602D87F67A7D}"/>
              </a:ext>
            </a:extLst>
          </p:cNvPr>
          <p:cNvSpPr>
            <a:spLocks noGrp="1"/>
          </p:cNvSpPr>
          <p:nvPr>
            <p:ph type="title"/>
          </p:nvPr>
        </p:nvSpPr>
        <p:spPr>
          <a:xfrm>
            <a:off x="4942368" y="634181"/>
            <a:ext cx="6586491" cy="1286160"/>
          </a:xfrm>
        </p:spPr>
        <p:txBody>
          <a:bodyPr anchor="b">
            <a:normAutofit fontScale="90000"/>
          </a:bodyPr>
          <a:lstStyle/>
          <a:p>
            <a:r>
              <a:rPr lang="en-US" sz="3100" dirty="0"/>
              <a:t>ECE Faculty Retreat</a:t>
            </a:r>
            <a:br>
              <a:rPr lang="en-US" sz="3100" dirty="0"/>
            </a:br>
            <a:r>
              <a:rPr lang="en-US" sz="3100" dirty="0"/>
              <a:t>January 11, 2022</a:t>
            </a:r>
            <a:br>
              <a:rPr lang="en-US" sz="3100" dirty="0"/>
            </a:br>
            <a:r>
              <a:rPr lang="en-US" sz="3100" dirty="0"/>
              <a:t> </a:t>
            </a:r>
            <a:br>
              <a:rPr lang="en-US" dirty="0"/>
            </a:br>
            <a:r>
              <a:rPr lang="en-US" dirty="0"/>
              <a:t>AGENDA</a:t>
            </a:r>
          </a:p>
        </p:txBody>
      </p:sp>
      <p:sp>
        <p:nvSpPr>
          <p:cNvPr id="3" name="Content Placeholder 2">
            <a:extLst>
              <a:ext uri="{FF2B5EF4-FFF2-40B4-BE49-F238E27FC236}">
                <a16:creationId xmlns:a16="http://schemas.microsoft.com/office/drawing/2014/main" id="{4A1235E5-DA42-474E-91CC-B620661407AB}"/>
              </a:ext>
            </a:extLst>
          </p:cNvPr>
          <p:cNvSpPr>
            <a:spLocks noGrp="1"/>
          </p:cNvSpPr>
          <p:nvPr>
            <p:ph idx="1"/>
          </p:nvPr>
        </p:nvSpPr>
        <p:spPr>
          <a:xfrm>
            <a:off x="4635571" y="2438400"/>
            <a:ext cx="7676172" cy="3785419"/>
          </a:xfrm>
        </p:spPr>
        <p:txBody>
          <a:bodyPr>
            <a:normAutofit/>
          </a:bodyPr>
          <a:lstStyle/>
          <a:p>
            <a:r>
              <a:rPr lang="en-US" sz="2000" dirty="0"/>
              <a:t> 1:00 - 1:40   Staffing, enrollment, retention, etc.  - Dr. Obiomon</a:t>
            </a:r>
          </a:p>
          <a:p>
            <a:r>
              <a:rPr lang="en-US" sz="2000" dirty="0"/>
              <a:t> 1:40 -  2:10  ECE ABET comments – Dr. Attia</a:t>
            </a:r>
          </a:p>
          <a:p>
            <a:r>
              <a:rPr lang="en-US" sz="2000" dirty="0"/>
              <a:t>2:10 -  2:30   Preliminary Exam Results – Dr. Wilkins </a:t>
            </a:r>
          </a:p>
          <a:p>
            <a:r>
              <a:rPr lang="en-US" sz="2000" dirty="0"/>
              <a:t>2:30 – 2:45    Apple New Silicon Initiative – Dr. Attia</a:t>
            </a:r>
          </a:p>
          <a:p>
            <a:r>
              <a:rPr lang="en-US" sz="2000" dirty="0"/>
              <a:t>2:45 - 3:30    RoundTable ad-hoc comments/concerns – All</a:t>
            </a:r>
          </a:p>
          <a:p>
            <a:pPr marL="0" indent="0">
              <a:buNone/>
            </a:pPr>
            <a:r>
              <a:rPr lang="en-US" sz="2000" dirty="0"/>
              <a:t>                             Break included as needed   </a:t>
            </a:r>
          </a:p>
          <a:p>
            <a:pPr marL="0" indent="0">
              <a:buNone/>
            </a:pPr>
            <a:endParaRPr lang="en-US" sz="2000" dirty="0"/>
          </a:p>
          <a:p>
            <a:endParaRPr lang="en-US" sz="2000" dirty="0"/>
          </a:p>
        </p:txBody>
      </p:sp>
      <p:pic>
        <p:nvPicPr>
          <p:cNvPr id="5" name="Picture 4" descr="Calendar&#10;&#10;Description automatically generated">
            <a:extLst>
              <a:ext uri="{FF2B5EF4-FFF2-40B4-BE49-F238E27FC236}">
                <a16:creationId xmlns:a16="http://schemas.microsoft.com/office/drawing/2014/main" id="{8C8ACC06-063B-4070-B6EC-676EBEFF47B5}"/>
              </a:ext>
            </a:extLst>
          </p:cNvPr>
          <p:cNvPicPr>
            <a:picLocks noChangeAspect="1"/>
          </p:cNvPicPr>
          <p:nvPr/>
        </p:nvPicPr>
        <p:blipFill rotWithShape="1">
          <a:blip r:embed="rId2"/>
          <a:srcRect l="10357" r="44524" b="-1"/>
          <a:stretch/>
        </p:blipFill>
        <p:spPr>
          <a:xfrm>
            <a:off x="-130628" y="10"/>
            <a:ext cx="4635571" cy="6857990"/>
          </a:xfrm>
          <a:prstGeom prst="rect">
            <a:avLst/>
          </a:prstGeom>
          <a:effectLst/>
        </p:spPr>
      </p:pic>
      <p:cxnSp>
        <p:nvCxnSpPr>
          <p:cNvPr id="9"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BD4B64"/>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89F12C16-2F49-48C0-92DB-293FAA3CBAB1}"/>
              </a:ext>
            </a:extLst>
          </p:cNvPr>
          <p:cNvSpPr txBox="1"/>
          <p:nvPr/>
        </p:nvSpPr>
        <p:spPr>
          <a:xfrm>
            <a:off x="8510155" y="764449"/>
            <a:ext cx="3801587" cy="12321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lgerian" panose="04020705040A02060702" pitchFamily="82" charset="0"/>
                <a:ea typeface="+mn-ea"/>
                <a:cs typeface="+mn-cs"/>
              </a:rPr>
              <a:t>Send Message in Chat for Attendance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Algerian" panose="04020705040A02060702" pitchFamily="8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lgerian" panose="04020705040A02060702" pitchFamily="82" charset="0"/>
                <a:ea typeface="+mn-ea"/>
                <a:cs typeface="+mn-cs"/>
              </a:rPr>
              <a:t>Mute Your Phone</a:t>
            </a:r>
          </a:p>
        </p:txBody>
      </p:sp>
    </p:spTree>
    <p:extLst>
      <p:ext uri="{BB962C8B-B14F-4D97-AF65-F5344CB8AC3E}">
        <p14:creationId xmlns:p14="http://schemas.microsoft.com/office/powerpoint/2010/main" val="2622484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7F100-22CF-4ABC-8FA7-1B82C7F28A4B}"/>
              </a:ext>
            </a:extLst>
          </p:cNvPr>
          <p:cNvSpPr>
            <a:spLocks noGrp="1"/>
          </p:cNvSpPr>
          <p:nvPr>
            <p:ph type="title"/>
          </p:nvPr>
        </p:nvSpPr>
        <p:spPr/>
        <p:txBody>
          <a:bodyPr/>
          <a:lstStyle/>
          <a:p>
            <a:r>
              <a:rPr lang="en-US" dirty="0"/>
              <a:t>Dr Obiomon</a:t>
            </a:r>
          </a:p>
        </p:txBody>
      </p:sp>
    </p:spTree>
    <p:extLst>
      <p:ext uri="{BB962C8B-B14F-4D97-AF65-F5344CB8AC3E}">
        <p14:creationId xmlns:p14="http://schemas.microsoft.com/office/powerpoint/2010/main" val="534774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 name="Rectangle 80">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490ACF0A-7BA5-48CE-9C62-63D42EB53FDB}"/>
              </a:ext>
            </a:extLst>
          </p:cNvPr>
          <p:cNvSpPr>
            <a:spLocks noGrp="1"/>
          </p:cNvSpPr>
          <p:nvPr>
            <p:ph type="title"/>
          </p:nvPr>
        </p:nvSpPr>
        <p:spPr>
          <a:xfrm>
            <a:off x="838200" y="365125"/>
            <a:ext cx="10515600" cy="1325563"/>
          </a:xfrm>
        </p:spPr>
        <p:txBody>
          <a:bodyPr>
            <a:normAutofit/>
          </a:bodyPr>
          <a:lstStyle/>
          <a:p>
            <a:r>
              <a:rPr lang="en-US" dirty="0"/>
              <a:t>ECE Faculty Meeting</a:t>
            </a:r>
          </a:p>
        </p:txBody>
      </p:sp>
      <p:graphicFrame>
        <p:nvGraphicFramePr>
          <p:cNvPr id="7" name="Content Placeholder 4">
            <a:extLst>
              <a:ext uri="{FF2B5EF4-FFF2-40B4-BE49-F238E27FC236}">
                <a16:creationId xmlns:a16="http://schemas.microsoft.com/office/drawing/2014/main" id="{7A7999CE-8859-4428-BB57-C9B290BEC2A4}"/>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675360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CABF72-AE31-4615-B807-2E6489E277B4}"/>
              </a:ext>
            </a:extLst>
          </p:cNvPr>
          <p:cNvSpPr>
            <a:spLocks noGrp="1"/>
          </p:cNvSpPr>
          <p:nvPr>
            <p:ph type="title"/>
          </p:nvPr>
        </p:nvSpPr>
        <p:spPr>
          <a:xfrm>
            <a:off x="841248" y="548640"/>
            <a:ext cx="3600860" cy="5431536"/>
          </a:xfrm>
        </p:spPr>
        <p:txBody>
          <a:bodyPr>
            <a:normAutofit/>
          </a:bodyPr>
          <a:lstStyle/>
          <a:p>
            <a:pPr marL="0" marR="0" lvl="0" indent="0" defTabSz="914400" rtl="0" eaLnBrk="1" fontAlgn="auto" latinLnBrk="0" hangingPunct="1">
              <a:spcBef>
                <a:spcPts val="0"/>
              </a:spcBef>
              <a:spcAft>
                <a:spcPts val="0"/>
              </a:spcAft>
              <a:buClrTx/>
              <a:buSzTx/>
              <a:buFontTx/>
              <a:buNone/>
              <a:tabLst/>
              <a:defRPr/>
            </a:pPr>
            <a:r>
              <a:rPr lang="en-US" sz="4600" dirty="0"/>
              <a:t>Achievement:  </a:t>
            </a:r>
            <a:r>
              <a:rPr lang="en-US" sz="4600" i="0" u="none" strike="noStrike" dirty="0">
                <a:effectLst/>
                <a:latin typeface="Calibri" panose="020F0502020204030204" pitchFamily="34" charset="0"/>
              </a:rPr>
              <a:t>Justin</a:t>
            </a:r>
            <a:r>
              <a:rPr lang="en-US" sz="4600" dirty="0">
                <a:latin typeface="Calibri" panose="020F0502020204030204" pitchFamily="34" charset="0"/>
              </a:rPr>
              <a:t> </a:t>
            </a:r>
            <a:r>
              <a:rPr lang="en-US" sz="4600" i="0" u="none" strike="noStrike" dirty="0">
                <a:effectLst/>
                <a:latin typeface="Calibri" panose="020F0502020204030204" pitchFamily="34" charset="0"/>
              </a:rPr>
              <a:t>Foreman and Sarhan Musa </a:t>
            </a:r>
            <a:br>
              <a:rPr lang="en-US" sz="4600" b="0" i="0" u="none" strike="noStrike" cap="none" spc="0" dirty="0">
                <a:effectLst/>
                <a:latin typeface="Calibri" panose="020F0502020204030204" pitchFamily="34" charset="0"/>
              </a:rPr>
            </a:br>
            <a:br>
              <a:rPr lang="en-US" sz="4600" b="0" i="0" u="none" strike="noStrike" cap="none" spc="0" dirty="0">
                <a:effectLst/>
                <a:latin typeface="Calibri" panose="020F0502020204030204" pitchFamily="34" charset="0"/>
              </a:rPr>
            </a:br>
            <a:endParaRPr lang="en-US" sz="4600" dirty="0"/>
          </a:p>
        </p:txBody>
      </p:sp>
      <p:sp>
        <p:nvSpPr>
          <p:cNvPr id="43"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5" name="Content Placeholder 2">
            <a:extLst>
              <a:ext uri="{FF2B5EF4-FFF2-40B4-BE49-F238E27FC236}">
                <a16:creationId xmlns:a16="http://schemas.microsoft.com/office/drawing/2014/main" id="{4494D895-408B-4BB0-B100-82C3D3CE3FDD}"/>
              </a:ext>
            </a:extLst>
          </p:cNvPr>
          <p:cNvGraphicFramePr>
            <a:graphicFrameLocks noGrp="1"/>
          </p:cNvGraphicFramePr>
          <p:nvPr>
            <p:ph idx="1"/>
          </p:nvPr>
        </p:nvGraphicFramePr>
        <p:xfrm>
          <a:off x="5126418" y="552091"/>
          <a:ext cx="6224335" cy="5431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34559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FBEDB6-39B7-4AC6-B991-B765CEDEC2DC}"/>
              </a:ext>
            </a:extLst>
          </p:cNvPr>
          <p:cNvSpPr>
            <a:spLocks noGrp="1"/>
          </p:cNvSpPr>
          <p:nvPr>
            <p:ph type="title"/>
          </p:nvPr>
        </p:nvSpPr>
        <p:spPr>
          <a:xfrm>
            <a:off x="635000" y="640823"/>
            <a:ext cx="3418659" cy="5583148"/>
          </a:xfrm>
        </p:spPr>
        <p:txBody>
          <a:bodyPr anchor="ctr">
            <a:normAutofit/>
          </a:bodyPr>
          <a:lstStyle/>
          <a:p>
            <a:r>
              <a:rPr lang="en-US" sz="4600"/>
              <a:t>Achievement: </a:t>
            </a:r>
            <a:r>
              <a:rPr lang="en-US" sz="4600" i="0" u="none" strike="noStrike">
                <a:effectLst/>
                <a:latin typeface="Calibri" panose="020F0502020204030204" pitchFamily="34" charset="0"/>
              </a:rPr>
              <a:t>John Attia</a:t>
            </a:r>
            <a:br>
              <a:rPr lang="en-US" sz="4600" i="0" u="none" strike="noStrike">
                <a:effectLst/>
                <a:latin typeface="Calibri" panose="020F0502020204030204" pitchFamily="34" charset="0"/>
              </a:rPr>
            </a:br>
            <a:r>
              <a:rPr lang="en-US" sz="4600" i="0" u="none" strike="noStrike">
                <a:effectLst/>
                <a:latin typeface="Calibri" panose="020F0502020204030204" pitchFamily="34" charset="0"/>
              </a:rPr>
              <a:t>Shuza Binzaid</a:t>
            </a:r>
            <a:br>
              <a:rPr lang="en-US" sz="4600" i="0" u="none" strike="noStrike">
                <a:effectLst/>
                <a:latin typeface="Calibri" panose="020F0502020204030204" pitchFamily="34" charset="0"/>
              </a:rPr>
            </a:br>
            <a:r>
              <a:rPr lang="en-US" sz="4600" i="0" u="none" strike="noStrike">
                <a:effectLst/>
                <a:latin typeface="Calibri" panose="020F0502020204030204" pitchFamily="34" charset="0"/>
              </a:rPr>
              <a:t>Suxia Cui</a:t>
            </a:r>
            <a:br>
              <a:rPr lang="en-US" sz="4600" i="0" u="none" strike="noStrike">
                <a:effectLst/>
                <a:latin typeface="Calibri" panose="020F0502020204030204" pitchFamily="34" charset="0"/>
              </a:rPr>
            </a:br>
            <a:r>
              <a:rPr lang="en-US" sz="4600" i="0" u="none" strike="noStrike">
                <a:effectLst/>
                <a:latin typeface="Calibri" panose="020F0502020204030204" pitchFamily="34" charset="0"/>
              </a:rPr>
              <a:t>Kelvin Kirby</a:t>
            </a:r>
            <a:br>
              <a:rPr lang="en-US" sz="4600" b="0" i="0" u="none" strike="noStrike">
                <a:effectLst/>
                <a:latin typeface="Calibri" panose="020F0502020204030204" pitchFamily="34" charset="0"/>
              </a:rPr>
            </a:br>
            <a:r>
              <a:rPr lang="en-US" sz="4600"/>
              <a:t> </a:t>
            </a:r>
          </a:p>
        </p:txBody>
      </p:sp>
      <p:sp>
        <p:nvSpPr>
          <p:cNvPr id="46"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9" name="Content Placeholder 5">
            <a:extLst>
              <a:ext uri="{FF2B5EF4-FFF2-40B4-BE49-F238E27FC236}">
                <a16:creationId xmlns:a16="http://schemas.microsoft.com/office/drawing/2014/main" id="{CE18EDDA-50AA-479B-94EA-399DA636CEF0}"/>
              </a:ext>
            </a:extLst>
          </p:cNvPr>
          <p:cNvGraphicFramePr>
            <a:graphicFrameLocks noGrp="1"/>
          </p:cNvGraphicFramePr>
          <p:nvPr>
            <p:ph idx="1"/>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36198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19E309-4CF3-4018-AEAF-A2FB20595E61}"/>
              </a:ext>
            </a:extLst>
          </p:cNvPr>
          <p:cNvSpPr>
            <a:spLocks noGrp="1"/>
          </p:cNvSpPr>
          <p:nvPr>
            <p:ph type="title"/>
          </p:nvPr>
        </p:nvSpPr>
        <p:spPr>
          <a:xfrm>
            <a:off x="635000" y="640823"/>
            <a:ext cx="3418659" cy="5583148"/>
          </a:xfrm>
        </p:spPr>
        <p:txBody>
          <a:bodyPr vert="horz" lIns="91440" tIns="45720" rIns="91440" bIns="45720" rtlCol="0" anchor="ctr">
            <a:normAutofit/>
          </a:bodyPr>
          <a:lstStyle/>
          <a:p>
            <a:r>
              <a:rPr lang="en-US" sz="4200" b="1" kern="1200">
                <a:solidFill>
                  <a:schemeClr val="tx1"/>
                </a:solidFill>
                <a:latin typeface="+mj-lt"/>
                <a:ea typeface="+mj-ea"/>
                <a:cs typeface="+mj-cs"/>
              </a:rPr>
              <a:t>Achievement: </a:t>
            </a:r>
            <a:r>
              <a:rPr lang="en-US" sz="4200" b="0" i="0" u="none" strike="noStrike" kern="1200" cap="none" spc="0">
                <a:solidFill>
                  <a:schemeClr val="tx1"/>
                </a:solidFill>
                <a:effectLst/>
                <a:latin typeface="+mj-lt"/>
                <a:ea typeface="+mj-ea"/>
                <a:cs typeface="+mj-cs"/>
              </a:rPr>
              <a:t>Xishuang Dong John Fuller</a:t>
            </a:r>
            <a:br>
              <a:rPr lang="en-US" sz="4200" kern="1200">
                <a:solidFill>
                  <a:schemeClr val="tx1"/>
                </a:solidFill>
                <a:latin typeface="+mj-lt"/>
                <a:ea typeface="+mj-ea"/>
                <a:cs typeface="+mj-cs"/>
              </a:rPr>
            </a:br>
            <a:r>
              <a:rPr lang="en-US" sz="4200" b="0" i="0" u="none" strike="noStrike" kern="1200" cap="none" spc="0">
                <a:solidFill>
                  <a:schemeClr val="tx1"/>
                </a:solidFill>
                <a:effectLst/>
                <a:latin typeface="+mj-lt"/>
                <a:ea typeface="+mj-ea"/>
                <a:cs typeface="+mj-cs"/>
              </a:rPr>
              <a:t>Lei Huang</a:t>
            </a:r>
            <a:br>
              <a:rPr lang="en-US" sz="4200" b="0" i="0" u="none" strike="noStrike" kern="1200" cap="none" spc="0">
                <a:solidFill>
                  <a:schemeClr val="tx1"/>
                </a:solidFill>
                <a:effectLst/>
                <a:latin typeface="+mj-lt"/>
                <a:ea typeface="+mj-ea"/>
                <a:cs typeface="+mj-cs"/>
              </a:rPr>
            </a:br>
            <a:r>
              <a:rPr lang="en-US" sz="4200" b="0" i="0" u="none" strike="noStrike" kern="1200" cap="none" spc="0">
                <a:solidFill>
                  <a:schemeClr val="tx1"/>
                </a:solidFill>
                <a:effectLst/>
                <a:latin typeface="+mj-lt"/>
                <a:ea typeface="+mj-ea"/>
                <a:cs typeface="+mj-cs"/>
              </a:rPr>
              <a:t>Seungchan Kim Xiangfang Li Lijun Qian</a:t>
            </a:r>
            <a:br>
              <a:rPr lang="en-US" sz="4200" b="0" i="0" u="none" strike="noStrike" kern="1200" cap="none" spc="0">
                <a:solidFill>
                  <a:schemeClr val="tx1"/>
                </a:solidFill>
                <a:effectLst/>
                <a:latin typeface="+mj-lt"/>
                <a:ea typeface="+mj-ea"/>
                <a:cs typeface="+mj-cs"/>
              </a:rPr>
            </a:br>
            <a:endParaRPr lang="en-US" sz="4200" kern="1200" dirty="0">
              <a:solidFill>
                <a:schemeClr val="tx1"/>
              </a:solidFill>
              <a:latin typeface="+mj-lt"/>
              <a:ea typeface="+mj-ea"/>
              <a:cs typeface="+mj-cs"/>
            </a:endParaRPr>
          </a:p>
        </p:txBody>
      </p:sp>
      <p:sp>
        <p:nvSpPr>
          <p:cNvPr id="35"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9" name="TextBox 4">
            <a:extLst>
              <a:ext uri="{FF2B5EF4-FFF2-40B4-BE49-F238E27FC236}">
                <a16:creationId xmlns:a16="http://schemas.microsoft.com/office/drawing/2014/main" id="{55B82DC1-C449-4A61-B873-D90746E34981}"/>
              </a:ext>
            </a:extLst>
          </p:cNvPr>
          <p:cNvGraphicFramePr/>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53230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FBEDB6-39B7-4AC6-B991-B765CEDEC2DC}"/>
              </a:ext>
            </a:extLst>
          </p:cNvPr>
          <p:cNvSpPr>
            <a:spLocks noGrp="1"/>
          </p:cNvSpPr>
          <p:nvPr>
            <p:ph type="title"/>
          </p:nvPr>
        </p:nvSpPr>
        <p:spPr>
          <a:xfrm>
            <a:off x="635000" y="640823"/>
            <a:ext cx="3418659" cy="5583148"/>
          </a:xfrm>
        </p:spPr>
        <p:txBody>
          <a:bodyPr anchor="ctr">
            <a:normAutofit/>
          </a:bodyPr>
          <a:lstStyle/>
          <a:p>
            <a:r>
              <a:rPr lang="en-US" sz="4600" dirty="0"/>
              <a:t>Achievement: </a:t>
            </a:r>
            <a:r>
              <a:rPr lang="en-US" sz="4800" b="0" i="0" u="none" strike="noStrike" kern="1200" cap="none" spc="0" dirty="0">
                <a:solidFill>
                  <a:schemeClr val="tx1"/>
                </a:solidFill>
                <a:effectLst/>
                <a:latin typeface="+mn-lt"/>
                <a:ea typeface="+mn-ea"/>
                <a:cs typeface="+mn-cs"/>
              </a:rPr>
              <a:t>Qian, Lijun</a:t>
            </a:r>
            <a:br>
              <a:rPr lang="en-US" sz="4800" b="0" i="0" u="none" strike="noStrike" kern="1200" cap="none" spc="0" dirty="0">
                <a:solidFill>
                  <a:schemeClr val="tx1"/>
                </a:solidFill>
                <a:effectLst/>
                <a:latin typeface="+mn-lt"/>
                <a:ea typeface="+mn-ea"/>
                <a:cs typeface="+mn-cs"/>
              </a:rPr>
            </a:br>
            <a:br>
              <a:rPr lang="en-US" sz="4600" b="0" i="0" u="none" strike="noStrike" dirty="0">
                <a:effectLst/>
                <a:latin typeface="Calibri" panose="020F0502020204030204" pitchFamily="34" charset="0"/>
              </a:rPr>
            </a:br>
            <a:r>
              <a:rPr lang="en-US" sz="4600" dirty="0"/>
              <a:t> </a:t>
            </a:r>
          </a:p>
        </p:txBody>
      </p:sp>
      <p:sp>
        <p:nvSpPr>
          <p:cNvPr id="46"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9" name="Content Placeholder 5">
            <a:extLst>
              <a:ext uri="{FF2B5EF4-FFF2-40B4-BE49-F238E27FC236}">
                <a16:creationId xmlns:a16="http://schemas.microsoft.com/office/drawing/2014/main" id="{CE18EDDA-50AA-479B-94EA-399DA636CEF0}"/>
              </a:ext>
            </a:extLst>
          </p:cNvPr>
          <p:cNvGraphicFramePr>
            <a:graphicFrameLocks noGrp="1"/>
          </p:cNvGraphicFramePr>
          <p:nvPr>
            <p:ph idx="1"/>
          </p:nvPr>
        </p:nvGraphicFramePr>
        <p:xfrm>
          <a:off x="4454408" y="1572971"/>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085511FB-3879-48E6-AF12-0C6E3391F687}"/>
              </a:ext>
            </a:extLst>
          </p:cNvPr>
          <p:cNvSpPr txBox="1"/>
          <p:nvPr/>
        </p:nvSpPr>
        <p:spPr>
          <a:xfrm>
            <a:off x="638882" y="4631161"/>
            <a:ext cx="3571810" cy="1559327"/>
          </a:xfrm>
          <a:prstGeom prst="rect">
            <a:avLst/>
          </a:prstGeom>
        </p:spPr>
        <p:txBody>
          <a:bodyPr vert="horz" lIns="91440" tIns="45720" rIns="91440" bIns="45720" rtlCol="0">
            <a:normAutofit/>
          </a:bodyPr>
          <a:lstStyle/>
          <a:p>
            <a:pPr fontAlgn="b">
              <a:lnSpc>
                <a:spcPct val="90000"/>
              </a:lnSpc>
              <a:spcBef>
                <a:spcPts val="1000"/>
              </a:spcBef>
            </a:pPr>
            <a:endParaRPr lang="en-US" sz="2400" b="0" i="0" u="none" strike="noStrike" kern="1200" cap="none" spc="0" dirty="0">
              <a:solidFill>
                <a:schemeClr val="tx1"/>
              </a:solidFill>
              <a:effectLst/>
              <a:latin typeface="+mn-lt"/>
              <a:ea typeface="+mn-ea"/>
              <a:cs typeface="+mn-cs"/>
            </a:endParaRPr>
          </a:p>
        </p:txBody>
      </p:sp>
    </p:spTree>
    <p:extLst>
      <p:ext uri="{BB962C8B-B14F-4D97-AF65-F5344CB8AC3E}">
        <p14:creationId xmlns:p14="http://schemas.microsoft.com/office/powerpoint/2010/main" val="34661141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605CB0-7073-4444-B152-FDA2FFE16BE5}"/>
              </a:ext>
            </a:extLst>
          </p:cNvPr>
          <p:cNvSpPr>
            <a:spLocks noGrp="1"/>
          </p:cNvSpPr>
          <p:nvPr>
            <p:ph type="title"/>
          </p:nvPr>
        </p:nvSpPr>
        <p:spPr>
          <a:xfrm>
            <a:off x="635000" y="640823"/>
            <a:ext cx="3418659" cy="5583148"/>
          </a:xfrm>
        </p:spPr>
        <p:txBody>
          <a:bodyPr anchor="ctr">
            <a:normAutofit/>
          </a:bodyPr>
          <a:lstStyle/>
          <a:p>
            <a:r>
              <a:rPr lang="en-US" sz="4200"/>
              <a:t>Achievements:</a:t>
            </a:r>
            <a:br>
              <a:rPr lang="en-US" sz="4200"/>
            </a:br>
            <a:r>
              <a:rPr lang="en-US" sz="4200" b="0" i="0" u="none" strike="noStrike">
                <a:effectLst/>
                <a:latin typeface="Calibri" panose="020F0502020204030204" pitchFamily="34" charset="0"/>
              </a:rPr>
              <a:t>Wilkins, Richard</a:t>
            </a:r>
            <a:r>
              <a:rPr lang="en-US" sz="4200"/>
              <a:t> </a:t>
            </a:r>
            <a:br>
              <a:rPr lang="en-US" sz="4200"/>
            </a:br>
            <a:endParaRPr lang="en-US" sz="4200"/>
          </a:p>
        </p:txBody>
      </p:sp>
      <p:sp>
        <p:nvSpPr>
          <p:cNvPr id="32"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6" name="Content Placeholder 2">
            <a:extLst>
              <a:ext uri="{FF2B5EF4-FFF2-40B4-BE49-F238E27FC236}">
                <a16:creationId xmlns:a16="http://schemas.microsoft.com/office/drawing/2014/main" id="{6C2B70E5-D192-4FA5-BDF0-62A0B731E89D}"/>
              </a:ext>
            </a:extLst>
          </p:cNvPr>
          <p:cNvGraphicFramePr>
            <a:graphicFrameLocks noGrp="1"/>
          </p:cNvGraphicFramePr>
          <p:nvPr>
            <p:ph idx="1"/>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738134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1">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90BFB7-FE02-49B4-B589-C83E397FE0C8}"/>
              </a:ext>
            </a:extLst>
          </p:cNvPr>
          <p:cNvSpPr>
            <a:spLocks noGrp="1"/>
          </p:cNvSpPr>
          <p:nvPr>
            <p:ph type="title"/>
          </p:nvPr>
        </p:nvSpPr>
        <p:spPr>
          <a:xfrm>
            <a:off x="635000" y="640823"/>
            <a:ext cx="3418659" cy="5583148"/>
          </a:xfrm>
        </p:spPr>
        <p:txBody>
          <a:bodyPr anchor="ctr">
            <a:normAutofit/>
          </a:bodyPr>
          <a:lstStyle/>
          <a:p>
            <a:r>
              <a:rPr lang="en-US" sz="5400"/>
              <a:t>PhD Program Enrollment Increased</a:t>
            </a:r>
          </a:p>
        </p:txBody>
      </p:sp>
      <p:sp>
        <p:nvSpPr>
          <p:cNvPr id="24"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 name="Content Placeholder 2">
            <a:extLst>
              <a:ext uri="{FF2B5EF4-FFF2-40B4-BE49-F238E27FC236}">
                <a16:creationId xmlns:a16="http://schemas.microsoft.com/office/drawing/2014/main" id="{3F530ADC-A42A-4C2F-9273-881AC23B988F}"/>
              </a:ext>
            </a:extLst>
          </p:cNvPr>
          <p:cNvGraphicFramePr>
            <a:graphicFrameLocks noGrp="1"/>
          </p:cNvGraphicFramePr>
          <p:nvPr>
            <p:ph idx="1"/>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59487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55CD764-972B-4CA5-A885-53E55C63E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4165AB3-7006-4430-BCE3-25476BE13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020887" cy="64916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CFF710-9670-4BB0-BDC5-49651393C5E5}"/>
              </a:ext>
            </a:extLst>
          </p:cNvPr>
          <p:cNvSpPr>
            <a:spLocks noGrp="1"/>
          </p:cNvSpPr>
          <p:nvPr>
            <p:ph type="title"/>
          </p:nvPr>
        </p:nvSpPr>
        <p:spPr>
          <a:xfrm>
            <a:off x="594360" y="1209086"/>
            <a:ext cx="3876848" cy="4064925"/>
          </a:xfrm>
        </p:spPr>
        <p:txBody>
          <a:bodyPr anchor="ctr">
            <a:normAutofit/>
          </a:bodyPr>
          <a:lstStyle/>
          <a:p>
            <a:r>
              <a:rPr lang="en-US" sz="5000" dirty="0"/>
              <a:t>Update on Positions</a:t>
            </a:r>
          </a:p>
        </p:txBody>
      </p:sp>
      <p:grpSp>
        <p:nvGrpSpPr>
          <p:cNvPr id="13" name="Group 12">
            <a:extLst>
              <a:ext uri="{FF2B5EF4-FFF2-40B4-BE49-F238E27FC236}">
                <a16:creationId xmlns:a16="http://schemas.microsoft.com/office/drawing/2014/main" id="{11999B20-6058-4C55-882E-A1FB050B69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167" y="2569464"/>
            <a:ext cx="242107" cy="1340860"/>
            <a:chOff x="56167" y="2761488"/>
            <a:chExt cx="242107" cy="1340860"/>
          </a:xfrm>
        </p:grpSpPr>
        <p:sp>
          <p:nvSpPr>
            <p:cNvPr id="14" name="Rectangle 2">
              <a:extLst>
                <a:ext uri="{FF2B5EF4-FFF2-40B4-BE49-F238E27FC236}">
                  <a16:creationId xmlns:a16="http://schemas.microsoft.com/office/drawing/2014/main" id="{168AC90C-344A-4A64-BC4B-AEE98034B0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59">
              <a:extLst>
                <a:ext uri="{FF2B5EF4-FFF2-40B4-BE49-F238E27FC236}">
                  <a16:creationId xmlns:a16="http://schemas.microsoft.com/office/drawing/2014/main" id="{47AEB9AE-7E63-42CA-A3E5-F8EF7D8CA0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2">
              <a:extLst>
                <a:ext uri="{FF2B5EF4-FFF2-40B4-BE49-F238E27FC236}">
                  <a16:creationId xmlns:a16="http://schemas.microsoft.com/office/drawing/2014/main" id="{076031FA-B93F-4A7D-AE66-85ADC613EB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59">
              <a:extLst>
                <a:ext uri="{FF2B5EF4-FFF2-40B4-BE49-F238E27FC236}">
                  <a16:creationId xmlns:a16="http://schemas.microsoft.com/office/drawing/2014/main" id="{0C1FC8D1-E08A-4B12-A48F-BF225E5B0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2">
              <a:extLst>
                <a:ext uri="{FF2B5EF4-FFF2-40B4-BE49-F238E27FC236}">
                  <a16:creationId xmlns:a16="http://schemas.microsoft.com/office/drawing/2014/main" id="{F62D5F69-2C82-4007-8EF0-EBC9C23501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59">
              <a:extLst>
                <a:ext uri="{FF2B5EF4-FFF2-40B4-BE49-F238E27FC236}">
                  <a16:creationId xmlns:a16="http://schemas.microsoft.com/office/drawing/2014/main" id="{677FAED6-5057-4B80-B1CF-196DC022B7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2">
              <a:extLst>
                <a:ext uri="{FF2B5EF4-FFF2-40B4-BE49-F238E27FC236}">
                  <a16:creationId xmlns:a16="http://schemas.microsoft.com/office/drawing/2014/main" id="{CE77C39F-572F-4435-85B4-9E9A35CFE2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59">
              <a:extLst>
                <a:ext uri="{FF2B5EF4-FFF2-40B4-BE49-F238E27FC236}">
                  <a16:creationId xmlns:a16="http://schemas.microsoft.com/office/drawing/2014/main" id="{B3283BD4-0BC4-41D1-B09B-CBDC4292CD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
              <a:extLst>
                <a:ext uri="{FF2B5EF4-FFF2-40B4-BE49-F238E27FC236}">
                  <a16:creationId xmlns:a16="http://schemas.microsoft.com/office/drawing/2014/main" id="{BA3E687B-951E-45B2-BEFE-4CBEB325FE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59">
              <a:extLst>
                <a:ext uri="{FF2B5EF4-FFF2-40B4-BE49-F238E27FC236}">
                  <a16:creationId xmlns:a16="http://schemas.microsoft.com/office/drawing/2014/main" id="{A49870CA-6E02-4787-82A6-28C0CB6B8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
              <a:extLst>
                <a:ext uri="{FF2B5EF4-FFF2-40B4-BE49-F238E27FC236}">
                  <a16:creationId xmlns:a16="http://schemas.microsoft.com/office/drawing/2014/main" id="{5639C028-DD6E-4E69-AE6E-1CC158EDC9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59">
              <a:extLst>
                <a:ext uri="{FF2B5EF4-FFF2-40B4-BE49-F238E27FC236}">
                  <a16:creationId xmlns:a16="http://schemas.microsoft.com/office/drawing/2014/main" id="{B1CD1FE8-3027-45AA-AD53-5B131FB03D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
              <a:extLst>
                <a:ext uri="{FF2B5EF4-FFF2-40B4-BE49-F238E27FC236}">
                  <a16:creationId xmlns:a16="http://schemas.microsoft.com/office/drawing/2014/main" id="{1FD2B706-0BB9-4A30-9206-252E09AE03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59">
              <a:extLst>
                <a:ext uri="{FF2B5EF4-FFF2-40B4-BE49-F238E27FC236}">
                  <a16:creationId xmlns:a16="http://schemas.microsoft.com/office/drawing/2014/main" id="{D5783E13-BA0A-4F1E-A4F0-BFC9FF1035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
              <a:extLst>
                <a:ext uri="{FF2B5EF4-FFF2-40B4-BE49-F238E27FC236}">
                  <a16:creationId xmlns:a16="http://schemas.microsoft.com/office/drawing/2014/main" id="{D0847D6C-8036-43A9-BA3E-D1E8928882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59">
              <a:extLst>
                <a:ext uri="{FF2B5EF4-FFF2-40B4-BE49-F238E27FC236}">
                  <a16:creationId xmlns:a16="http://schemas.microsoft.com/office/drawing/2014/main" id="{1D610CBF-7C35-498A-9BDD-A2954A7CAB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
              <a:extLst>
                <a:ext uri="{FF2B5EF4-FFF2-40B4-BE49-F238E27FC236}">
                  <a16:creationId xmlns:a16="http://schemas.microsoft.com/office/drawing/2014/main" id="{BCB60915-0422-4144-87E9-2289DBC045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59">
              <a:extLst>
                <a:ext uri="{FF2B5EF4-FFF2-40B4-BE49-F238E27FC236}">
                  <a16:creationId xmlns:a16="http://schemas.microsoft.com/office/drawing/2014/main" id="{9D64F486-DA93-45CE-9075-4110C67F10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
              <a:extLst>
                <a:ext uri="{FF2B5EF4-FFF2-40B4-BE49-F238E27FC236}">
                  <a16:creationId xmlns:a16="http://schemas.microsoft.com/office/drawing/2014/main" id="{DA8356F6-E822-44E0-8A11-33E5A5432E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59">
              <a:extLst>
                <a:ext uri="{FF2B5EF4-FFF2-40B4-BE49-F238E27FC236}">
                  <a16:creationId xmlns:a16="http://schemas.microsoft.com/office/drawing/2014/main" id="{C825C106-0BD3-41C1-8520-50F54BD675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Rectangle 34">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F41CB284-F375-438F-8778-6EED2BB01CD7}"/>
              </a:ext>
            </a:extLst>
          </p:cNvPr>
          <p:cNvGraphicFramePr>
            <a:graphicFrameLocks noGrp="1"/>
          </p:cNvGraphicFramePr>
          <p:nvPr>
            <p:ph idx="1"/>
          </p:nvPr>
        </p:nvGraphicFramePr>
        <p:xfrm>
          <a:off x="5614416" y="457200"/>
          <a:ext cx="6117336" cy="5696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mc:AlternateContent xmlns:mc="http://schemas.openxmlformats.org/markup-compatibility/2006" xmlns:pslz="http://schemas.microsoft.com/office/powerpoint/2016/slidezoom">
        <mc:Choice Requires="pslz">
          <p:graphicFrame>
            <p:nvGraphicFramePr>
              <p:cNvPr id="4" name="Slide Zoom 3">
                <a:extLst>
                  <a:ext uri="{FF2B5EF4-FFF2-40B4-BE49-F238E27FC236}">
                    <a16:creationId xmlns:a16="http://schemas.microsoft.com/office/drawing/2014/main" id="{AC1B7D2F-F49C-4332-883A-D4EC615A6725}"/>
                  </a:ext>
                </a:extLst>
              </p:cNvPr>
              <p:cNvGraphicFramePr>
                <a:graphicFrameLocks noChangeAspect="1"/>
              </p:cNvGraphicFramePr>
              <p:nvPr/>
            </p:nvGraphicFramePr>
            <p:xfrm>
              <a:off x="-2295525" y="476250"/>
              <a:ext cx="3048000" cy="1714500"/>
            </p:xfrm>
            <a:graphic>
              <a:graphicData uri="http://schemas.microsoft.com/office/powerpoint/2016/slidezoom">
                <pslz:sldZm>
                  <pslz:sldZmObj sldId="653" cId="3972788024">
                    <pslz:zmPr id="{8F09EE51-8652-493C-9765-3C18A4D2EF6C}" returnToParent="0" transitionDur="1000">
                      <p166:blipFill xmlns:p166="http://schemas.microsoft.com/office/powerpoint/2016/6/main">
                        <a:blip r:embed="rId7"/>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4" name="Slide Zoom 3">
                <a:hlinkClick r:id="rId8" action="ppaction://hlinksldjump"/>
                <a:extLst>
                  <a:ext uri="{FF2B5EF4-FFF2-40B4-BE49-F238E27FC236}">
                    <a16:creationId xmlns:a16="http://schemas.microsoft.com/office/drawing/2014/main" id="{AC1B7D2F-F49C-4332-883A-D4EC615A6725}"/>
                  </a:ext>
                </a:extLst>
              </p:cNvPr>
              <p:cNvPicPr>
                <a:picLocks noGrp="1" noRot="1" noChangeAspect="1" noMove="1" noResize="1" noEditPoints="1" noAdjustHandles="1" noChangeArrowheads="1" noChangeShapeType="1"/>
              </p:cNvPicPr>
              <p:nvPr/>
            </p:nvPicPr>
            <p:blipFill>
              <a:blip r:embed="rId9"/>
              <a:stretch>
                <a:fillRect/>
              </a:stretch>
            </p:blipFill>
            <p:spPr>
              <a:xfrm>
                <a:off x="-2295525" y="476250"/>
                <a:ext cx="3048000" cy="1714500"/>
              </a:xfrm>
              <a:prstGeom prst="rect">
                <a:avLst/>
              </a:prstGeom>
              <a:ln w="3175">
                <a:solidFill>
                  <a:prstClr val="ltGray"/>
                </a:solidFill>
              </a:ln>
            </p:spPr>
          </p:pic>
        </mc:Fallback>
      </mc:AlternateContent>
    </p:spTree>
    <p:extLst>
      <p:ext uri="{BB962C8B-B14F-4D97-AF65-F5344CB8AC3E}">
        <p14:creationId xmlns:p14="http://schemas.microsoft.com/office/powerpoint/2010/main" val="3972788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C50FAD-3556-4242-B4EF-599C381BEA22}"/>
              </a:ext>
            </a:extLst>
          </p:cNvPr>
          <p:cNvSpPr>
            <a:spLocks noGrp="1"/>
          </p:cNvSpPr>
          <p:nvPr>
            <p:ph type="title"/>
          </p:nvPr>
        </p:nvSpPr>
        <p:spPr>
          <a:xfrm>
            <a:off x="818984" y="4230093"/>
            <a:ext cx="4150581" cy="1800165"/>
          </a:xfrm>
        </p:spPr>
        <p:txBody>
          <a:bodyPr vert="horz" lIns="91440" tIns="45720" rIns="91440" bIns="45720" rtlCol="0" anchor="t">
            <a:normAutofit/>
          </a:bodyPr>
          <a:lstStyle/>
          <a:p>
            <a:pPr algn="r"/>
            <a:r>
              <a:rPr lang="en-US" sz="4000" kern="1200" dirty="0">
                <a:solidFill>
                  <a:schemeClr val="tx1"/>
                </a:solidFill>
                <a:latin typeface="+mj-lt"/>
                <a:ea typeface="+mj-ea"/>
                <a:cs typeface="+mj-cs"/>
              </a:rPr>
              <a:t>ECE Department Enrollment</a:t>
            </a:r>
          </a:p>
        </p:txBody>
      </p:sp>
      <p:pic>
        <p:nvPicPr>
          <p:cNvPr id="7" name="Picture 6" descr="Chart, bar chart&#10;&#10;Description automatically generated">
            <a:extLst>
              <a:ext uri="{FF2B5EF4-FFF2-40B4-BE49-F238E27FC236}">
                <a16:creationId xmlns:a16="http://schemas.microsoft.com/office/drawing/2014/main" id="{9E4EAEB7-E273-4436-A3A9-E5469EA3AD0D}"/>
              </a:ext>
            </a:extLst>
          </p:cNvPr>
          <p:cNvPicPr>
            <a:picLocks noChangeAspect="1"/>
          </p:cNvPicPr>
          <p:nvPr/>
        </p:nvPicPr>
        <p:blipFill>
          <a:blip r:embed="rId2"/>
          <a:stretch>
            <a:fillRect/>
          </a:stretch>
        </p:blipFill>
        <p:spPr>
          <a:xfrm>
            <a:off x="556592" y="513895"/>
            <a:ext cx="11139778" cy="3341934"/>
          </a:xfrm>
          <a:prstGeom prst="rect">
            <a:avLst/>
          </a:prstGeom>
        </p:spPr>
      </p:pic>
      <p:sp>
        <p:nvSpPr>
          <p:cNvPr id="8" name="TextBox 7">
            <a:extLst>
              <a:ext uri="{FF2B5EF4-FFF2-40B4-BE49-F238E27FC236}">
                <a16:creationId xmlns:a16="http://schemas.microsoft.com/office/drawing/2014/main" id="{0ACA1FD4-7D7F-4B45-A341-5CB6A8F647BB}"/>
              </a:ext>
            </a:extLst>
          </p:cNvPr>
          <p:cNvSpPr txBox="1"/>
          <p:nvPr/>
        </p:nvSpPr>
        <p:spPr>
          <a:xfrm>
            <a:off x="5246415" y="4230094"/>
            <a:ext cx="6235268" cy="1800164"/>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000" dirty="0"/>
              <a:t>Down 42 students from peak in 2017</a:t>
            </a:r>
          </a:p>
          <a:p>
            <a:pPr>
              <a:lnSpc>
                <a:spcPct val="90000"/>
              </a:lnSpc>
              <a:spcAft>
                <a:spcPts val="600"/>
              </a:spcAft>
            </a:pPr>
            <a:endParaRPr lang="en-US" sz="2000" dirty="0"/>
          </a:p>
          <a:p>
            <a:pPr>
              <a:lnSpc>
                <a:spcPct val="90000"/>
              </a:lnSpc>
              <a:spcAft>
                <a:spcPts val="600"/>
              </a:spcAft>
            </a:pPr>
            <a:r>
              <a:rPr lang="en-US" sz="1200" b="0" i="0" dirty="0">
                <a:solidFill>
                  <a:srgbClr val="0A0A0A"/>
                </a:solidFill>
                <a:effectLst/>
              </a:rPr>
              <a:t>Undergraduate enrollment decreased in 2021 this time by 3.2% from the year before, according to the National Student Clearinghouse Research Center. </a:t>
            </a:r>
            <a:r>
              <a:rPr lang="en-US" sz="1200" dirty="0">
                <a:hlinkClick r:id="rId3"/>
              </a:rPr>
              <a:t>5 charts breaking down fall 2021's college enrollment trends | Higher Ed Dive</a:t>
            </a:r>
            <a:endParaRPr lang="en-US" sz="1200" dirty="0"/>
          </a:p>
          <a:p>
            <a:pPr>
              <a:lnSpc>
                <a:spcPct val="90000"/>
              </a:lnSpc>
              <a:spcAft>
                <a:spcPts val="600"/>
              </a:spcAft>
            </a:pPr>
            <a:endParaRPr lang="en-US" sz="1200" dirty="0"/>
          </a:p>
        </p:txBody>
      </p:sp>
      <p:sp>
        <p:nvSpPr>
          <p:cNvPr id="37" name="Rectangle 36">
            <a:extLst>
              <a:ext uri="{FF2B5EF4-FFF2-40B4-BE49-F238E27FC236}">
                <a16:creationId xmlns:a16="http://schemas.microsoft.com/office/drawing/2014/main" id="{E7BFF8DC-0AE7-4AD2-9B28-2E5F26D62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7E0162AD-C6E5-4BF8-A453-76ADB3687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31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68463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8" name="Rectangle 67">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E549F3-DA87-4FB5-B38A-B56EA987BB23}"/>
              </a:ext>
            </a:extLst>
          </p:cNvPr>
          <p:cNvSpPr>
            <a:spLocks noGrp="1"/>
          </p:cNvSpPr>
          <p:nvPr>
            <p:ph type="title"/>
          </p:nvPr>
        </p:nvSpPr>
        <p:spPr>
          <a:xfrm>
            <a:off x="818984" y="4230093"/>
            <a:ext cx="4150581" cy="1800165"/>
          </a:xfrm>
        </p:spPr>
        <p:txBody>
          <a:bodyPr vert="horz" lIns="91440" tIns="45720" rIns="91440" bIns="45720" rtlCol="0" anchor="t">
            <a:normAutofit/>
          </a:bodyPr>
          <a:lstStyle/>
          <a:p>
            <a:pPr algn="r"/>
            <a:r>
              <a:rPr lang="en-US" sz="4000" kern="1200">
                <a:solidFill>
                  <a:schemeClr val="tx1"/>
                </a:solidFill>
                <a:latin typeface="+mj-lt"/>
                <a:ea typeface="+mj-ea"/>
                <a:cs typeface="+mj-cs"/>
              </a:rPr>
              <a:t>Undergraduate Enrollment </a:t>
            </a:r>
          </a:p>
        </p:txBody>
      </p:sp>
      <p:pic>
        <p:nvPicPr>
          <p:cNvPr id="5" name="Picture 4" descr="Chart, bar chart&#10;&#10;Description automatically generated">
            <a:extLst>
              <a:ext uri="{FF2B5EF4-FFF2-40B4-BE49-F238E27FC236}">
                <a16:creationId xmlns:a16="http://schemas.microsoft.com/office/drawing/2014/main" id="{B2D4C96A-926F-4034-B4E5-317B7AE35BB1}"/>
              </a:ext>
            </a:extLst>
          </p:cNvPr>
          <p:cNvPicPr>
            <a:picLocks noChangeAspect="1"/>
          </p:cNvPicPr>
          <p:nvPr/>
        </p:nvPicPr>
        <p:blipFill>
          <a:blip r:embed="rId2"/>
          <a:stretch>
            <a:fillRect/>
          </a:stretch>
        </p:blipFill>
        <p:spPr>
          <a:xfrm>
            <a:off x="556592" y="499971"/>
            <a:ext cx="11139778" cy="3369783"/>
          </a:xfrm>
          <a:prstGeom prst="rect">
            <a:avLst/>
          </a:prstGeom>
        </p:spPr>
      </p:pic>
      <p:sp>
        <p:nvSpPr>
          <p:cNvPr id="6" name="TextBox 5">
            <a:extLst>
              <a:ext uri="{FF2B5EF4-FFF2-40B4-BE49-F238E27FC236}">
                <a16:creationId xmlns:a16="http://schemas.microsoft.com/office/drawing/2014/main" id="{6CA9D404-8D0E-455F-8F1E-7768FCC9C477}"/>
              </a:ext>
            </a:extLst>
          </p:cNvPr>
          <p:cNvSpPr txBox="1"/>
          <p:nvPr/>
        </p:nvSpPr>
        <p:spPr>
          <a:xfrm>
            <a:off x="5246415" y="4230094"/>
            <a:ext cx="6235268" cy="1800164"/>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000"/>
              <a:t>Down 50 students from peak in Fall 2016</a:t>
            </a:r>
          </a:p>
        </p:txBody>
      </p:sp>
      <p:sp>
        <p:nvSpPr>
          <p:cNvPr id="70" name="Rectangle 69">
            <a:extLst>
              <a:ext uri="{FF2B5EF4-FFF2-40B4-BE49-F238E27FC236}">
                <a16:creationId xmlns:a16="http://schemas.microsoft.com/office/drawing/2014/main" id="{E7BFF8DC-0AE7-4AD2-9B28-2E5F26D62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7E0162AD-C6E5-4BF8-A453-76ADB3687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31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7059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62">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6B5709-EAD2-48B4-9485-1C753B5A326E}"/>
              </a:ext>
            </a:extLst>
          </p:cNvPr>
          <p:cNvSpPr>
            <a:spLocks noGrp="1"/>
          </p:cNvSpPr>
          <p:nvPr>
            <p:ph type="title"/>
          </p:nvPr>
        </p:nvSpPr>
        <p:spPr>
          <a:xfrm>
            <a:off x="818984" y="4230093"/>
            <a:ext cx="4150581" cy="1800165"/>
          </a:xfrm>
          <a:prstGeom prst="ellipse">
            <a:avLst/>
          </a:prstGeom>
        </p:spPr>
        <p:txBody>
          <a:bodyPr vert="horz" lIns="91440" tIns="45720" rIns="91440" bIns="45720" rtlCol="0" anchor="t">
            <a:normAutofit/>
          </a:bodyPr>
          <a:lstStyle/>
          <a:p>
            <a:pPr algn="r"/>
            <a:r>
              <a:rPr lang="en-US" sz="2800" kern="1200" dirty="0">
                <a:solidFill>
                  <a:schemeClr val="tx1"/>
                </a:solidFill>
                <a:latin typeface="+mj-lt"/>
                <a:ea typeface="+mj-ea"/>
                <a:cs typeface="+mj-cs"/>
              </a:rPr>
              <a:t>Computer Engr Enrollment Undergraduate</a:t>
            </a:r>
          </a:p>
        </p:txBody>
      </p:sp>
      <p:pic>
        <p:nvPicPr>
          <p:cNvPr id="6" name="Picture 5">
            <a:extLst>
              <a:ext uri="{FF2B5EF4-FFF2-40B4-BE49-F238E27FC236}">
                <a16:creationId xmlns:a16="http://schemas.microsoft.com/office/drawing/2014/main" id="{02A815C0-8C12-438C-BA8E-1D8E39F3D636}"/>
              </a:ext>
            </a:extLst>
          </p:cNvPr>
          <p:cNvPicPr>
            <a:picLocks noChangeAspect="1"/>
          </p:cNvPicPr>
          <p:nvPr/>
        </p:nvPicPr>
        <p:blipFill>
          <a:blip r:embed="rId2"/>
          <a:stretch>
            <a:fillRect/>
          </a:stretch>
        </p:blipFill>
        <p:spPr>
          <a:xfrm>
            <a:off x="556592" y="527821"/>
            <a:ext cx="11139778" cy="3314083"/>
          </a:xfrm>
          <a:prstGeom prst="rect">
            <a:avLst/>
          </a:prstGeom>
        </p:spPr>
      </p:pic>
      <p:sp>
        <p:nvSpPr>
          <p:cNvPr id="10" name="TextBox 9">
            <a:extLst>
              <a:ext uri="{FF2B5EF4-FFF2-40B4-BE49-F238E27FC236}">
                <a16:creationId xmlns:a16="http://schemas.microsoft.com/office/drawing/2014/main" id="{A1CD53F8-6150-40E4-B17E-E9BC57DE0D3C}"/>
              </a:ext>
            </a:extLst>
          </p:cNvPr>
          <p:cNvSpPr txBox="1"/>
          <p:nvPr/>
        </p:nvSpPr>
        <p:spPr>
          <a:xfrm>
            <a:off x="5246415" y="4230094"/>
            <a:ext cx="6235268" cy="1800164"/>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000" dirty="0"/>
              <a:t>Down by 9 students from peak.  </a:t>
            </a:r>
          </a:p>
        </p:txBody>
      </p:sp>
      <p:sp>
        <p:nvSpPr>
          <p:cNvPr id="65" name="Rectangle 64">
            <a:extLst>
              <a:ext uri="{FF2B5EF4-FFF2-40B4-BE49-F238E27FC236}">
                <a16:creationId xmlns:a16="http://schemas.microsoft.com/office/drawing/2014/main" id="{E7BFF8DC-0AE7-4AD2-9B28-2E5F26D62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7E0162AD-C6E5-4BF8-A453-76ADB3687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31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92436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6B5709-EAD2-48B4-9485-1C753B5A326E}"/>
              </a:ext>
            </a:extLst>
          </p:cNvPr>
          <p:cNvSpPr>
            <a:spLocks noGrp="1"/>
          </p:cNvSpPr>
          <p:nvPr>
            <p:ph type="title"/>
          </p:nvPr>
        </p:nvSpPr>
        <p:spPr>
          <a:xfrm>
            <a:off x="818984" y="4230093"/>
            <a:ext cx="4150581" cy="1800165"/>
          </a:xfrm>
          <a:prstGeom prst="ellipse">
            <a:avLst/>
          </a:prstGeom>
        </p:spPr>
        <p:txBody>
          <a:bodyPr vert="horz" lIns="91440" tIns="45720" rIns="91440" bIns="45720" rtlCol="0" anchor="t">
            <a:normAutofit/>
          </a:bodyPr>
          <a:lstStyle/>
          <a:p>
            <a:pPr algn="r"/>
            <a:r>
              <a:rPr lang="en-US" sz="2800" kern="1200">
                <a:solidFill>
                  <a:schemeClr val="tx1"/>
                </a:solidFill>
                <a:latin typeface="+mj-lt"/>
                <a:ea typeface="+mj-ea"/>
                <a:cs typeface="+mj-cs"/>
              </a:rPr>
              <a:t>Electrical Engr Undergraduate Enrollment</a:t>
            </a:r>
          </a:p>
        </p:txBody>
      </p:sp>
      <p:pic>
        <p:nvPicPr>
          <p:cNvPr id="8" name="Picture 7">
            <a:extLst>
              <a:ext uri="{FF2B5EF4-FFF2-40B4-BE49-F238E27FC236}">
                <a16:creationId xmlns:a16="http://schemas.microsoft.com/office/drawing/2014/main" id="{83C2A587-963B-40E3-9613-61B126F72A5D}"/>
              </a:ext>
            </a:extLst>
          </p:cNvPr>
          <p:cNvPicPr>
            <a:picLocks noChangeAspect="1"/>
          </p:cNvPicPr>
          <p:nvPr/>
        </p:nvPicPr>
        <p:blipFill>
          <a:blip r:embed="rId2"/>
          <a:stretch>
            <a:fillRect/>
          </a:stretch>
        </p:blipFill>
        <p:spPr>
          <a:xfrm>
            <a:off x="556592" y="458197"/>
            <a:ext cx="11139778" cy="3453331"/>
          </a:xfrm>
          <a:prstGeom prst="rect">
            <a:avLst/>
          </a:prstGeom>
        </p:spPr>
      </p:pic>
      <p:sp>
        <p:nvSpPr>
          <p:cNvPr id="14" name="TextBox 13">
            <a:extLst>
              <a:ext uri="{FF2B5EF4-FFF2-40B4-BE49-F238E27FC236}">
                <a16:creationId xmlns:a16="http://schemas.microsoft.com/office/drawing/2014/main" id="{C3C197C4-8A85-4148-BEF8-6DCC77ACCC18}"/>
              </a:ext>
            </a:extLst>
          </p:cNvPr>
          <p:cNvSpPr txBox="1"/>
          <p:nvPr/>
        </p:nvSpPr>
        <p:spPr>
          <a:xfrm>
            <a:off x="5246415" y="4230094"/>
            <a:ext cx="6235268" cy="1800164"/>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000" dirty="0"/>
              <a:t>Down by 25 students from peak.  </a:t>
            </a:r>
          </a:p>
        </p:txBody>
      </p:sp>
      <p:sp>
        <p:nvSpPr>
          <p:cNvPr id="44" name="Rectangle 43">
            <a:extLst>
              <a:ext uri="{FF2B5EF4-FFF2-40B4-BE49-F238E27FC236}">
                <a16:creationId xmlns:a16="http://schemas.microsoft.com/office/drawing/2014/main" id="{E7BFF8DC-0AE7-4AD2-9B28-2E5F26D62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7E0162AD-C6E5-4BF8-A453-76ADB3687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31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8472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6B5709-EAD2-48B4-9485-1C753B5A326E}"/>
              </a:ext>
            </a:extLst>
          </p:cNvPr>
          <p:cNvSpPr>
            <a:spLocks noGrp="1"/>
          </p:cNvSpPr>
          <p:nvPr>
            <p:ph type="title"/>
          </p:nvPr>
        </p:nvSpPr>
        <p:spPr>
          <a:xfrm>
            <a:off x="818984" y="4230093"/>
            <a:ext cx="4150581" cy="1800165"/>
          </a:xfrm>
          <a:prstGeom prst="ellipse">
            <a:avLst/>
          </a:prstGeom>
        </p:spPr>
        <p:txBody>
          <a:bodyPr vert="horz" lIns="91440" tIns="45720" rIns="91440" bIns="45720" rtlCol="0" anchor="t">
            <a:normAutofit/>
          </a:bodyPr>
          <a:lstStyle/>
          <a:p>
            <a:pPr algn="r"/>
            <a:r>
              <a:rPr lang="en-US" sz="4000" kern="1200" dirty="0">
                <a:solidFill>
                  <a:schemeClr val="tx1"/>
                </a:solidFill>
                <a:latin typeface="+mj-lt"/>
                <a:ea typeface="+mj-ea"/>
                <a:cs typeface="+mj-cs"/>
              </a:rPr>
              <a:t>Graduate Enrollment</a:t>
            </a:r>
          </a:p>
        </p:txBody>
      </p:sp>
      <p:pic>
        <p:nvPicPr>
          <p:cNvPr id="9" name="Picture 8">
            <a:extLst>
              <a:ext uri="{FF2B5EF4-FFF2-40B4-BE49-F238E27FC236}">
                <a16:creationId xmlns:a16="http://schemas.microsoft.com/office/drawing/2014/main" id="{B433B4AD-9AB9-475F-A840-81E4C69A8A9A}"/>
              </a:ext>
            </a:extLst>
          </p:cNvPr>
          <p:cNvPicPr>
            <a:picLocks noChangeAspect="1"/>
          </p:cNvPicPr>
          <p:nvPr/>
        </p:nvPicPr>
        <p:blipFill>
          <a:blip r:embed="rId2"/>
          <a:stretch>
            <a:fillRect/>
          </a:stretch>
        </p:blipFill>
        <p:spPr>
          <a:xfrm>
            <a:off x="556592" y="583519"/>
            <a:ext cx="11139778" cy="3202686"/>
          </a:xfrm>
          <a:prstGeom prst="rect">
            <a:avLst/>
          </a:prstGeom>
        </p:spPr>
      </p:pic>
      <p:sp>
        <p:nvSpPr>
          <p:cNvPr id="14" name="TextBox 13">
            <a:extLst>
              <a:ext uri="{FF2B5EF4-FFF2-40B4-BE49-F238E27FC236}">
                <a16:creationId xmlns:a16="http://schemas.microsoft.com/office/drawing/2014/main" id="{C3C197C4-8A85-4148-BEF8-6DCC77ACCC18}"/>
              </a:ext>
            </a:extLst>
          </p:cNvPr>
          <p:cNvSpPr txBox="1"/>
          <p:nvPr/>
        </p:nvSpPr>
        <p:spPr>
          <a:xfrm>
            <a:off x="5246415" y="4230094"/>
            <a:ext cx="6235268" cy="1800164"/>
          </a:xfrm>
          <a:prstGeom prst="rect">
            <a:avLst/>
          </a:prstGeom>
        </p:spPr>
        <p:txBody>
          <a:bodyPr vert="horz" lIns="91440" tIns="45720" rIns="91440" bIns="45720" rtlCol="0" anchor="t">
            <a:normAutofit/>
          </a:bodyPr>
          <a:lstStyle/>
          <a:p>
            <a:pPr>
              <a:lnSpc>
                <a:spcPct val="90000"/>
              </a:lnSpc>
              <a:spcAft>
                <a:spcPts val="600"/>
              </a:spcAft>
            </a:pPr>
            <a:endParaRPr lang="en-US" sz="2000" dirty="0"/>
          </a:p>
        </p:txBody>
      </p:sp>
      <p:sp>
        <p:nvSpPr>
          <p:cNvPr id="53" name="Rectangle 52">
            <a:extLst>
              <a:ext uri="{FF2B5EF4-FFF2-40B4-BE49-F238E27FC236}">
                <a16:creationId xmlns:a16="http://schemas.microsoft.com/office/drawing/2014/main" id="{E7BFF8DC-0AE7-4AD2-9B28-2E5F26D62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7E0162AD-C6E5-4BF8-A453-76ADB3687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31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74533F81-09DD-467E-A9FD-4F4DB39F4754}"/>
              </a:ext>
            </a:extLst>
          </p:cNvPr>
          <p:cNvSpPr txBox="1"/>
          <p:nvPr/>
        </p:nvSpPr>
        <p:spPr>
          <a:xfrm>
            <a:off x="5398815" y="4382494"/>
            <a:ext cx="6235268" cy="1800164"/>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000" dirty="0"/>
              <a:t>Down 1 student overall since peak in Fall of 2017.</a:t>
            </a:r>
          </a:p>
        </p:txBody>
      </p:sp>
    </p:spTree>
    <p:extLst>
      <p:ext uri="{BB962C8B-B14F-4D97-AF65-F5344CB8AC3E}">
        <p14:creationId xmlns:p14="http://schemas.microsoft.com/office/powerpoint/2010/main" val="11943508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96F6E1-FFD5-4B01-8963-61999B3B3CC9}"/>
              </a:ext>
            </a:extLst>
          </p:cNvPr>
          <p:cNvSpPr>
            <a:spLocks noGrp="1"/>
          </p:cNvSpPr>
          <p:nvPr>
            <p:ph type="title"/>
          </p:nvPr>
        </p:nvSpPr>
        <p:spPr>
          <a:xfrm>
            <a:off x="818984" y="4230093"/>
            <a:ext cx="4150581" cy="1800165"/>
          </a:xfrm>
        </p:spPr>
        <p:txBody>
          <a:bodyPr vert="horz" lIns="91440" tIns="45720" rIns="91440" bIns="45720" rtlCol="0" anchor="t">
            <a:normAutofit/>
          </a:bodyPr>
          <a:lstStyle/>
          <a:p>
            <a:pPr algn="r"/>
            <a:r>
              <a:rPr lang="en-US" sz="4000" kern="1200">
                <a:solidFill>
                  <a:schemeClr val="tx1"/>
                </a:solidFill>
                <a:latin typeface="+mj-lt"/>
                <a:ea typeface="+mj-ea"/>
                <a:cs typeface="+mj-cs"/>
              </a:rPr>
              <a:t>MS EE Enrollment</a:t>
            </a:r>
          </a:p>
        </p:txBody>
      </p:sp>
      <p:pic>
        <p:nvPicPr>
          <p:cNvPr id="5" name="Picture 4">
            <a:extLst>
              <a:ext uri="{FF2B5EF4-FFF2-40B4-BE49-F238E27FC236}">
                <a16:creationId xmlns:a16="http://schemas.microsoft.com/office/drawing/2014/main" id="{00202673-0471-4BCA-A0B3-C412AE11D314}"/>
              </a:ext>
            </a:extLst>
          </p:cNvPr>
          <p:cNvPicPr>
            <a:picLocks noChangeAspect="1"/>
          </p:cNvPicPr>
          <p:nvPr/>
        </p:nvPicPr>
        <p:blipFill>
          <a:blip r:embed="rId2"/>
          <a:stretch>
            <a:fillRect/>
          </a:stretch>
        </p:blipFill>
        <p:spPr>
          <a:xfrm>
            <a:off x="556592" y="527821"/>
            <a:ext cx="11139778" cy="3314083"/>
          </a:xfrm>
          <a:prstGeom prst="rect">
            <a:avLst/>
          </a:prstGeom>
        </p:spPr>
      </p:pic>
      <p:sp>
        <p:nvSpPr>
          <p:cNvPr id="6" name="TextBox 5">
            <a:extLst>
              <a:ext uri="{FF2B5EF4-FFF2-40B4-BE49-F238E27FC236}">
                <a16:creationId xmlns:a16="http://schemas.microsoft.com/office/drawing/2014/main" id="{5DD15101-D515-44C3-A052-18D3A63568CD}"/>
              </a:ext>
            </a:extLst>
          </p:cNvPr>
          <p:cNvSpPr txBox="1"/>
          <p:nvPr/>
        </p:nvSpPr>
        <p:spPr>
          <a:xfrm>
            <a:off x="5246415" y="4230094"/>
            <a:ext cx="6235268" cy="1800164"/>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000"/>
              <a:t>Down 17 students from peak in 2016.</a:t>
            </a:r>
          </a:p>
        </p:txBody>
      </p:sp>
      <p:sp>
        <p:nvSpPr>
          <p:cNvPr id="33" name="Rectangle 32">
            <a:extLst>
              <a:ext uri="{FF2B5EF4-FFF2-40B4-BE49-F238E27FC236}">
                <a16:creationId xmlns:a16="http://schemas.microsoft.com/office/drawing/2014/main" id="{E7BFF8DC-0AE7-4AD2-9B28-2E5F26D62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7E0162AD-C6E5-4BF8-A453-76ADB3687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31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4204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96F6E1-FFD5-4B01-8963-61999B3B3CC9}"/>
              </a:ext>
            </a:extLst>
          </p:cNvPr>
          <p:cNvSpPr>
            <a:spLocks noGrp="1"/>
          </p:cNvSpPr>
          <p:nvPr>
            <p:ph type="title"/>
          </p:nvPr>
        </p:nvSpPr>
        <p:spPr>
          <a:xfrm>
            <a:off x="818984" y="4230093"/>
            <a:ext cx="4150581" cy="1800165"/>
          </a:xfrm>
        </p:spPr>
        <p:txBody>
          <a:bodyPr vert="horz" lIns="91440" tIns="45720" rIns="91440" bIns="45720" rtlCol="0" anchor="t">
            <a:normAutofit/>
          </a:bodyPr>
          <a:lstStyle/>
          <a:p>
            <a:pPr algn="r"/>
            <a:r>
              <a:rPr lang="en-US" sz="4000" kern="1200">
                <a:solidFill>
                  <a:schemeClr val="tx1"/>
                </a:solidFill>
                <a:latin typeface="+mj-lt"/>
                <a:ea typeface="+mj-ea"/>
                <a:cs typeface="+mj-cs"/>
              </a:rPr>
              <a:t>PhD EE Enrollment</a:t>
            </a:r>
          </a:p>
        </p:txBody>
      </p:sp>
      <p:pic>
        <p:nvPicPr>
          <p:cNvPr id="4" name="Picture 3">
            <a:extLst>
              <a:ext uri="{FF2B5EF4-FFF2-40B4-BE49-F238E27FC236}">
                <a16:creationId xmlns:a16="http://schemas.microsoft.com/office/drawing/2014/main" id="{6655584C-7EBF-4100-A46D-CDDE37EB55FC}"/>
              </a:ext>
            </a:extLst>
          </p:cNvPr>
          <p:cNvPicPr>
            <a:picLocks noChangeAspect="1"/>
          </p:cNvPicPr>
          <p:nvPr/>
        </p:nvPicPr>
        <p:blipFill>
          <a:blip r:embed="rId2"/>
          <a:stretch>
            <a:fillRect/>
          </a:stretch>
        </p:blipFill>
        <p:spPr>
          <a:xfrm>
            <a:off x="556592" y="555669"/>
            <a:ext cx="11139778" cy="3258386"/>
          </a:xfrm>
          <a:prstGeom prst="rect">
            <a:avLst/>
          </a:prstGeom>
        </p:spPr>
      </p:pic>
      <p:sp>
        <p:nvSpPr>
          <p:cNvPr id="6" name="TextBox 5">
            <a:extLst>
              <a:ext uri="{FF2B5EF4-FFF2-40B4-BE49-F238E27FC236}">
                <a16:creationId xmlns:a16="http://schemas.microsoft.com/office/drawing/2014/main" id="{DB9FDF96-767E-483D-9D3C-21C7B9D3DE43}"/>
              </a:ext>
            </a:extLst>
          </p:cNvPr>
          <p:cNvSpPr txBox="1"/>
          <p:nvPr/>
        </p:nvSpPr>
        <p:spPr>
          <a:xfrm>
            <a:off x="5246415" y="4230094"/>
            <a:ext cx="6235268" cy="1800164"/>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000"/>
              <a:t>Up 22 students from Fall 2016.</a:t>
            </a:r>
          </a:p>
        </p:txBody>
      </p:sp>
      <p:sp>
        <p:nvSpPr>
          <p:cNvPr id="22" name="Rectangle 21">
            <a:extLst>
              <a:ext uri="{FF2B5EF4-FFF2-40B4-BE49-F238E27FC236}">
                <a16:creationId xmlns:a16="http://schemas.microsoft.com/office/drawing/2014/main" id="{E7BFF8DC-0AE7-4AD2-9B28-2E5F26D62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E0162AD-C6E5-4BF8-A453-76ADB3687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31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59068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43910-ED12-4E60-A38B-B541216DAB17}"/>
              </a:ext>
            </a:extLst>
          </p:cNvPr>
          <p:cNvSpPr>
            <a:spLocks noGrp="1"/>
          </p:cNvSpPr>
          <p:nvPr>
            <p:ph type="title"/>
          </p:nvPr>
        </p:nvSpPr>
        <p:spPr/>
        <p:txBody>
          <a:bodyPr/>
          <a:lstStyle/>
          <a:p>
            <a:r>
              <a:rPr lang="en-US" dirty="0"/>
              <a:t>Plans for this Semester</a:t>
            </a:r>
          </a:p>
        </p:txBody>
      </p:sp>
      <p:sp>
        <p:nvSpPr>
          <p:cNvPr id="3" name="Content Placeholder 2">
            <a:extLst>
              <a:ext uri="{FF2B5EF4-FFF2-40B4-BE49-F238E27FC236}">
                <a16:creationId xmlns:a16="http://schemas.microsoft.com/office/drawing/2014/main" id="{A947C127-A695-4DDC-BB35-85CA7EC28F47}"/>
              </a:ext>
            </a:extLst>
          </p:cNvPr>
          <p:cNvSpPr>
            <a:spLocks noGrp="1"/>
          </p:cNvSpPr>
          <p:nvPr>
            <p:ph idx="1"/>
          </p:nvPr>
        </p:nvSpPr>
        <p:spPr/>
        <p:txBody>
          <a:bodyPr/>
          <a:lstStyle/>
          <a:p>
            <a:r>
              <a:rPr lang="en-US" dirty="0"/>
              <a:t>Focus</a:t>
            </a:r>
          </a:p>
          <a:p>
            <a:pPr lvl="1"/>
            <a:r>
              <a:rPr lang="en-US" dirty="0"/>
              <a:t>Fill vacant positions</a:t>
            </a:r>
          </a:p>
          <a:p>
            <a:pPr lvl="1"/>
            <a:r>
              <a:rPr lang="en-US" dirty="0"/>
              <a:t>ABET re-accreditation</a:t>
            </a:r>
          </a:p>
          <a:p>
            <a:pPr lvl="1"/>
            <a:r>
              <a:rPr lang="en-US" dirty="0"/>
              <a:t>Recruit top students and Community College students</a:t>
            </a:r>
          </a:p>
          <a:p>
            <a:pPr lvl="1"/>
            <a:r>
              <a:rPr lang="en-US" dirty="0"/>
              <a:t>Review retention numbers</a:t>
            </a:r>
          </a:p>
          <a:p>
            <a:pPr lvl="1"/>
            <a:r>
              <a:rPr lang="en-US" dirty="0"/>
              <a:t>Promote the 5 YR BS/MS program</a:t>
            </a:r>
          </a:p>
        </p:txBody>
      </p:sp>
    </p:spTree>
    <p:extLst>
      <p:ext uri="{BB962C8B-B14F-4D97-AF65-F5344CB8AC3E}">
        <p14:creationId xmlns:p14="http://schemas.microsoft.com/office/powerpoint/2010/main" val="19108606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AA1CFA-76B7-493F-B9DC-76B5CEF62745}"/>
              </a:ext>
            </a:extLst>
          </p:cNvPr>
          <p:cNvSpPr>
            <a:spLocks noGrp="1"/>
          </p:cNvSpPr>
          <p:nvPr>
            <p:ph type="title"/>
          </p:nvPr>
        </p:nvSpPr>
        <p:spPr>
          <a:xfrm>
            <a:off x="656823" y="962166"/>
            <a:ext cx="3103808" cy="4421876"/>
          </a:xfrm>
        </p:spPr>
        <p:txBody>
          <a:bodyPr anchor="t">
            <a:normAutofit/>
          </a:bodyPr>
          <a:lstStyle/>
          <a:p>
            <a:pPr algn="r"/>
            <a:r>
              <a:rPr lang="en-US" sz="3400" dirty="0"/>
              <a:t>Other Information</a:t>
            </a:r>
          </a:p>
        </p:txBody>
      </p:sp>
      <p:sp>
        <p:nvSpPr>
          <p:cNvPr id="60" name="Content Placeholder 2">
            <a:extLst>
              <a:ext uri="{FF2B5EF4-FFF2-40B4-BE49-F238E27FC236}">
                <a16:creationId xmlns:a16="http://schemas.microsoft.com/office/drawing/2014/main" id="{36C1E55F-60F6-471E-A662-3AAB84C22CC5}"/>
              </a:ext>
            </a:extLst>
          </p:cNvPr>
          <p:cNvSpPr>
            <a:spLocks noGrp="1"/>
          </p:cNvSpPr>
          <p:nvPr>
            <p:ph idx="1"/>
          </p:nvPr>
        </p:nvSpPr>
        <p:spPr>
          <a:xfrm>
            <a:off x="4088929" y="962167"/>
            <a:ext cx="6858113" cy="4743174"/>
          </a:xfrm>
        </p:spPr>
        <p:txBody>
          <a:bodyPr anchor="t">
            <a:normAutofit/>
          </a:bodyPr>
          <a:lstStyle/>
          <a:p>
            <a:r>
              <a:rPr lang="en-US" sz="2000" dirty="0"/>
              <a:t>CPOS  letters</a:t>
            </a:r>
            <a:endParaRPr lang="en-US" sz="2000" dirty="0">
              <a:hlinkClick r:id="rId2"/>
            </a:endParaRPr>
          </a:p>
          <a:p>
            <a:r>
              <a:rPr lang="en-US" sz="2000" dirty="0">
                <a:hlinkClick r:id="rId2"/>
              </a:rPr>
              <a:t>Advising Website</a:t>
            </a:r>
            <a:endParaRPr lang="en-US" sz="2000" dirty="0"/>
          </a:p>
          <a:p>
            <a:r>
              <a:rPr lang="en-US" sz="2000" dirty="0"/>
              <a:t>New ABET Website under construction</a:t>
            </a:r>
          </a:p>
          <a:p>
            <a:r>
              <a:rPr lang="en-US" sz="2000" dirty="0"/>
              <a:t>Next meeting?  Bi-weekly meetings or Meetings once a month?</a:t>
            </a:r>
          </a:p>
          <a:p>
            <a:r>
              <a:rPr lang="en-US" sz="2000" dirty="0"/>
              <a:t>Concern:  New EE curriculum not enough technical elective labs in catalog</a:t>
            </a:r>
          </a:p>
          <a:p>
            <a:pPr marL="0" indent="0">
              <a:buNone/>
            </a:pPr>
            <a:endParaRPr lang="en-US" sz="2000" dirty="0"/>
          </a:p>
        </p:txBody>
      </p:sp>
      <p:sp>
        <p:nvSpPr>
          <p:cNvPr id="53" name="Rectangle 52">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100000">
                <a:schemeClr val="accent1">
                  <a:lumMod val="50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76000"/>
                </a:srgbClr>
              </a:gs>
              <a:gs pos="100000">
                <a:schemeClr val="accent1"/>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55134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AC9C9-16FA-4E3C-B32F-70F966BAB41B}"/>
              </a:ext>
            </a:extLst>
          </p:cNvPr>
          <p:cNvSpPr>
            <a:spLocks noGrp="1"/>
          </p:cNvSpPr>
          <p:nvPr>
            <p:ph type="title"/>
          </p:nvPr>
        </p:nvSpPr>
        <p:spPr/>
        <p:txBody>
          <a:bodyPr/>
          <a:lstStyle/>
          <a:p>
            <a:r>
              <a:rPr lang="en-US" dirty="0"/>
              <a:t>Open Discussion</a:t>
            </a:r>
          </a:p>
        </p:txBody>
      </p:sp>
      <p:sp>
        <p:nvSpPr>
          <p:cNvPr id="3" name="Content Placeholder 2">
            <a:extLst>
              <a:ext uri="{FF2B5EF4-FFF2-40B4-BE49-F238E27FC236}">
                <a16:creationId xmlns:a16="http://schemas.microsoft.com/office/drawing/2014/main" id="{67DCA243-4DAD-4C63-BA12-46416EC5174A}"/>
              </a:ext>
            </a:extLst>
          </p:cNvPr>
          <p:cNvSpPr>
            <a:spLocks noGrp="1"/>
          </p:cNvSpPr>
          <p:nvPr>
            <p:ph idx="1"/>
          </p:nvPr>
        </p:nvSpPr>
        <p:spPr/>
        <p:txBody>
          <a:bodyPr/>
          <a:lstStyle/>
          <a:p>
            <a:r>
              <a:rPr lang="en-US" dirty="0"/>
              <a:t>The  floor is open for discussion.</a:t>
            </a:r>
          </a:p>
        </p:txBody>
      </p:sp>
    </p:spTree>
    <p:extLst>
      <p:ext uri="{BB962C8B-B14F-4D97-AF65-F5344CB8AC3E}">
        <p14:creationId xmlns:p14="http://schemas.microsoft.com/office/powerpoint/2010/main" val="37339081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FBFAE-0E57-4DCB-906F-696065BC83C0}"/>
              </a:ext>
            </a:extLst>
          </p:cNvPr>
          <p:cNvSpPr>
            <a:spLocks noGrp="1"/>
          </p:cNvSpPr>
          <p:nvPr>
            <p:ph type="title"/>
          </p:nvPr>
        </p:nvSpPr>
        <p:spPr/>
        <p:txBody>
          <a:bodyPr/>
          <a:lstStyle/>
          <a:p>
            <a:r>
              <a:rPr lang="en-US" dirty="0"/>
              <a:t>Dr. Attia</a:t>
            </a:r>
          </a:p>
        </p:txBody>
      </p:sp>
    </p:spTree>
    <p:extLst>
      <p:ext uri="{BB962C8B-B14F-4D97-AF65-F5344CB8AC3E}">
        <p14:creationId xmlns:p14="http://schemas.microsoft.com/office/powerpoint/2010/main" val="14678714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981200" y="136526"/>
            <a:ext cx="8305800" cy="3673475"/>
          </a:xfrm>
        </p:spPr>
        <p:txBody>
          <a:bodyPr/>
          <a:lstStyle/>
          <a:p>
            <a:br>
              <a:rPr lang="en-US" sz="2400" dirty="0">
                <a:solidFill>
                  <a:srgbClr val="FF0000"/>
                </a:solidFill>
              </a:rPr>
            </a:br>
            <a:br>
              <a:rPr lang="en-US" sz="2400" dirty="0">
                <a:solidFill>
                  <a:srgbClr val="FF0000"/>
                </a:solidFill>
              </a:rPr>
            </a:br>
            <a:br>
              <a:rPr lang="en-US" sz="2400" dirty="0">
                <a:solidFill>
                  <a:srgbClr val="FF0000"/>
                </a:solidFill>
              </a:rPr>
            </a:br>
            <a:r>
              <a:rPr lang="en-US" dirty="0">
                <a:solidFill>
                  <a:srgbClr val="FF0000"/>
                </a:solidFill>
              </a:rPr>
              <a:t>ABET EAC </a:t>
            </a:r>
            <a:br>
              <a:rPr lang="en-US" dirty="0">
                <a:solidFill>
                  <a:srgbClr val="FF0000"/>
                </a:solidFill>
              </a:rPr>
            </a:br>
            <a:r>
              <a:rPr lang="en-US" dirty="0">
                <a:solidFill>
                  <a:srgbClr val="FF0000"/>
                </a:solidFill>
              </a:rPr>
              <a:t>UPDATES </a:t>
            </a:r>
            <a:br>
              <a:rPr lang="en-US" dirty="0">
                <a:solidFill>
                  <a:srgbClr val="FF0000"/>
                </a:solidFill>
              </a:rPr>
            </a:br>
            <a:br>
              <a:rPr lang="en-US" dirty="0">
                <a:solidFill>
                  <a:srgbClr val="FF0000"/>
                </a:solidFill>
              </a:rPr>
            </a:br>
            <a:r>
              <a:rPr lang="en-US" dirty="0">
                <a:solidFill>
                  <a:srgbClr val="FF0000"/>
                </a:solidFill>
              </a:rPr>
              <a:t>ECE DEPARTMENT MEETING </a:t>
            </a:r>
            <a:br>
              <a:rPr lang="en-US" sz="4400" dirty="0">
                <a:solidFill>
                  <a:srgbClr val="FF0000"/>
                </a:solidFill>
              </a:rPr>
            </a:br>
            <a:br>
              <a:rPr lang="en-US" sz="2400" dirty="0">
                <a:solidFill>
                  <a:srgbClr val="FF0000"/>
                </a:solidFill>
              </a:rPr>
            </a:br>
            <a:br>
              <a:rPr lang="en-US" sz="2400" dirty="0">
                <a:solidFill>
                  <a:srgbClr val="FF0000"/>
                </a:solidFill>
              </a:rPr>
            </a:br>
            <a:endParaRPr lang="en-US" sz="2400" dirty="0">
              <a:solidFill>
                <a:srgbClr val="0070C0"/>
              </a:solidFill>
            </a:endParaRPr>
          </a:p>
        </p:txBody>
      </p:sp>
      <p:sp>
        <p:nvSpPr>
          <p:cNvPr id="3075" name="Content Placeholder 2"/>
          <p:cNvSpPr>
            <a:spLocks noGrp="1"/>
          </p:cNvSpPr>
          <p:nvPr>
            <p:ph idx="1"/>
          </p:nvPr>
        </p:nvSpPr>
        <p:spPr>
          <a:xfrm>
            <a:off x="1981200" y="3124200"/>
            <a:ext cx="3733800" cy="3048000"/>
          </a:xfrm>
        </p:spPr>
        <p:txBody>
          <a:bodyPr/>
          <a:lstStyle/>
          <a:p>
            <a:pPr marL="0" indent="0">
              <a:buNone/>
              <a:defRPr/>
            </a:pPr>
            <a:endParaRPr lang="en-US" sz="1800" dirty="0"/>
          </a:p>
          <a:p>
            <a:pPr>
              <a:defRPr/>
            </a:pPr>
            <a:endParaRPr lang="en-US" sz="2000" dirty="0"/>
          </a:p>
        </p:txBody>
      </p:sp>
      <p:sp>
        <p:nvSpPr>
          <p:cNvPr id="4" name="Slide Number Placeholder 3"/>
          <p:cNvSpPr>
            <a:spLocks noGrp="1"/>
          </p:cNvSpPr>
          <p:nvPr>
            <p:ph type="sldNum" sz="quarter" idx="12"/>
          </p:nvPr>
        </p:nvSpPr>
        <p:spPr/>
        <p:txBody>
          <a:bodyPr/>
          <a:lstStyle/>
          <a:p>
            <a:pPr>
              <a:defRPr/>
            </a:pPr>
            <a:fld id="{C5790943-6E06-4F8A-A8D0-F94C465B70D5}" type="slidenum">
              <a:rPr lang="en-US" smtClean="0"/>
              <a:pPr>
                <a:defRPr/>
              </a:pPr>
              <a:t>22</a:t>
            </a:fld>
            <a:endParaRPr lang="en-US" dirty="0"/>
          </a:p>
        </p:txBody>
      </p:sp>
      <p:sp>
        <p:nvSpPr>
          <p:cNvPr id="7" name="Title 1"/>
          <p:cNvSpPr txBox="1">
            <a:spLocks/>
          </p:cNvSpPr>
          <p:nvPr/>
        </p:nvSpPr>
        <p:spPr bwMode="auto">
          <a:xfrm>
            <a:off x="2971800" y="4191000"/>
            <a:ext cx="7239000" cy="2362200"/>
          </a:xfrm>
          <a:prstGeom prst="rect">
            <a:avLst/>
          </a:prstGeom>
          <a:solidFill>
            <a:srgbClr val="FFFF00"/>
          </a:solidFill>
          <a:ln>
            <a:noFill/>
          </a:ln>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a:ln>
                  <a:noFill/>
                </a:ln>
                <a:solidFill>
                  <a:srgbClr val="FF0000"/>
                </a:solidFill>
                <a:effectLst/>
                <a:uLnTx/>
                <a:uFillTx/>
                <a:latin typeface="+mj-lt"/>
                <a:ea typeface="+mj-ea"/>
                <a:cs typeface="+mj-cs"/>
              </a:rPr>
              <a:t>John O. Attia, PhD, PE</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a:latin typeface="+mj-lt"/>
                <a:ea typeface="+mj-ea"/>
                <a:cs typeface="+mj-cs"/>
              </a:rPr>
              <a:t>Dept. of Electrical &amp; Computer Engineering</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1" i="0" u="none" strike="noStrike" kern="0" cap="none" spc="0" normalizeH="0" baseline="0" noProof="0" dirty="0">
              <a:ln>
                <a:noFill/>
              </a:ln>
              <a:effectLst/>
              <a:uLnTx/>
              <a:uFillTx/>
              <a:latin typeface="+mj-lt"/>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a:latin typeface="+mj-lt"/>
                <a:ea typeface="+mj-ea"/>
                <a:cs typeface="+mj-cs"/>
              </a:rPr>
              <a:t>January 11, 2022 </a:t>
            </a:r>
            <a:endParaRPr kumimoji="0" lang="en-US" sz="2800" b="1" i="0" u="none" strike="noStrike" kern="0" cap="none" spc="0" normalizeH="0" baseline="0" noProof="0" dirty="0">
              <a:ln>
                <a:noFill/>
              </a:ln>
              <a:solidFill>
                <a:srgbClr val="0070C0"/>
              </a:solidFill>
              <a:effectLst/>
              <a:uLnTx/>
              <a:uFillTx/>
              <a:latin typeface="+mj-lt"/>
              <a:ea typeface="+mj-ea"/>
              <a:cs typeface="+mj-cs"/>
            </a:endParaRPr>
          </a:p>
        </p:txBody>
      </p:sp>
      <p:sp>
        <p:nvSpPr>
          <p:cNvPr id="18434" name="AutoShape 2" descr="data:image/jpeg;base64,/9j/4AAQSkZJRgABAQAAAQABAAD/2wCEAAkGBxQSEhQUEhQVFBUUFxQUFBUUFBQUFBQVFBQWFxQUFRQYHCggGBolHBQUITEhJSkrLi4uFx8zODMsNygtLisBCgoKDg0OGhAQGywlICQvLCwsLCwsLCwsLCwsLCwsLCwsLCwsLCwsLCwsLCwsLCwsLCwsLCwsLCwsLCwsLCwsLP/AABEIARkAswMBEQACEQEDEQH/xAAaAAADAQEBAQAAAAAAAAAAAAAAAQIEAwUG/8QAThAAAgIBAwEEBQUKCQoHAAAAAQIAEQMEEiExBRNBUVNhcYGRFCIyk9MGI0JSkpSx0dLwJDNDVIKhs8HiJTQ1cnOissLh8RVjZHSDo6T/xAAaAQEBAQEBAQEAAAAAAAAAAAAAAQIDBAUG/8QAOhEAAgECBAQDBgMIAQUAAAAAAAECAxEEEiExE0FRoQVSYRQiMnGBkSNC0RUzU2JyscHwJDQ1Y+Hx/9oADAMBAAIRAxEAPwD41W4M/eJH5zNIky2M3YifXLYXGIZbkmSwuIxZC4xFiDuLLmEBi0RcAZGogoj9x4TNolIltElwEmWIuMiMsRcAJbRFwi0RcdRaIuAE1ZC46iyFwAiwuPYYyk1EFktYXZXdzOWJcz9SQOs2QgzVihcEFICoAVIUUoCABEAawAJgARBBCQo/CAUf0wBHxlAwYArkAyYsB7oAE+X/AGgAjGLA6jJ65Bczy21IE0BXAAwBCQFmCkVAAmLAcAIAGQAZQPwgFSAREAmUBcoGJCFSFHUAVygLkIK/ZKAiwJM1YAJAFQAhoDuQpJhAKlBUgCAKQDqAB9sAREAIA5QFQQAIA6gFQURkIKAKpQMzSAGUCkYQVIUFQnoCfHjngdTMuolpcthXKQKgg4AoAzKUa4yQTXAqz4C+n9/wnN1FexrIyZ0sZCSwAwAqAEbACIAxBBgQAMAcgC/OAOvXKWxE0iDlAA/v/wBJibSSbNLR3PoM7L8gx5RjxDJ8obGzjDjtlGMsLBWrs+A8BPzdFVP2hOlKV42ulc9rcfZ4tLW5n7O7RvHmxtixEtiybcgxY0yIQpJplUWCOKnqxeCtWp1Yya12MU694uEktjxJ9qG2p5R1F0BiLEEY9AUnXyiadtCpXZ7WudTosOxQoGfKLr5z1jx/Ofk88+wdOep/P4VTWOld3025fQ91RR4Ca6nhz9Dc+eEgCAEWBVRewNDLj7oEM3ebiGTaAgSuCGvk+qeWnOtx3mXucnzud5KGVNfEZ+J69d2cGBkCGDDA1aQIJLMLcGEpCTNoojKAAiW1gtz3Mv8Ao5R/6tv7D/pPzlNP9pz/AKT2y/6aPzPFxuR0JFgj3MKI+E+7KnGTTe6PIpNGrR6ZTjy5GBIx92u0GrbLv22fxQMbXXJ4HF3PHiK841I0oNXlfXkd6VK8HJ7HYvjbBkpNmQPi+ixOPZ98ugxLA3X4Rux0qcY8aOIjGctGma/DdNtbmXS6YuGNgKlbnPRbNAcdWJ6KOfdZHsrYmMGlz5I5QpOSu9jrjOn6P3x8d692Ov8A5bX/AMX6pxqe13vDL8mza4e7L13Z2xFyowyYmOwOFKlXAso6HlW4J6kEdDMYbHOpJ05q0l9rGp0cqzJ6G3M2L5FisZP4/L0ZL3bMdn6PSfOpKuvEJZMuy6nb3PZ18zxAhYgLZJNKPE30HrM+9OqoRbm7WPFFZnlR6+HstU4yq+RvEY82LGqnyLNu3+PQD1Ez5NXG1an7rRdbHqVKMfiVzSOx8WYEJu07iyO+y4smJ+Om9aKHr1Bnmjj8VQknVWaHonc6ez0p/Dp8zH2H2OczPbKi41d2LHrsUnaK6jgWR0B9Ynq8R8T9mjFL81raao5UcO5t7WRXZuPSs4Rxls9HLIEZgCQDj22FPC/SJlr1MVCOeMlboWnGi5NMgdmAaU52YbjkTGEH4IZd+5vWRVDyPrFWGPlLEqjbRa36k4FqbkZsOj+Z3jnbj3bQQNzOw5YItjpfJNDkeyeypiZOfDp6tbnLJpnlsaceTR/hJqV8Nwy4mINddndi+fC54pw8Qi3NNeiNxdF6My9ooq5cgX6Idgv+rZr+qfRwspSpJyevM4VUlK0TLPQcwMAcgIm0AJlA1hlW57uLA2TQALVjVXyyL/IebET8tVrKl4hKUtrHvjDNh0ujPN7S03d5ChFFVxbhwabukL8g11JPWp9vCV1VpKd07nlqU7Ssen2CxxsFOXGnfqqnHlxNlR1f+K70D6INjm+AbNAz5Hir4kc0IP3fzJ7HrwqSdr78macml0z5WwZcZ0uYMMQfG7ZMBc0q7layqkkGweL5qp5aVbFwo8aMs8fXdLmdJqlNunaz7GLtPEcWl06VVvqTk6H75jyd0FJHko/357fDq/HxE6m+1jliYOFKK+54pn3mlu9Twx3PV7Fe01SH6DadnI8nxuhxn2knb/TnxsfBRqQnHR37HroPNGVx6n/McP8At83/AAY5MNb26ae9jU0uBH5nLsJPnZG53JgzunqYIQDXq3E+0CejxOTjBRf5pJHLD6ylboeYB+9T6KguS1ODZawknfoZbb0Z6/3Ln75m9em1P9mTPheMO6g/VHtwut79DyFcggjgggj1Ecgz7kYxcbW3PJez0Pawf6NyerVJ/Yz8/iLLxBL+U91N/gSv1J+6NNrYkApVwYNldCHXeze0uzz1eFTUoyb3bZyxScWuh4xE+w4pJqx5bnXVZd7Ful817pinTyKz3LOV2cwJ0MCUwChAJqaQFKClkcktyo9saVvkmz5u75QH295jvb3RG76XS6E/OyqqONc8rs1bZnuUZcHKnrc54uzWcPkyNjQJiIA73GXdkxBEVVBs9B4eBnaWKjTy0YJ6+j0EKTV5S/uU+kfUOMunAdiMZZF2K2N0VQTsbqlrYIvjg1486VaFCHCxCsrvXqSUVO0onFsL48neak/PVu82Fg2TI4O4BtpJUE9WPNXVz0cSnWp8OhHS1ttLGXpJNl6TXLkR8WpYhWc5UyAFjjzNwxK8ko1mwObFznPB1MPONWgru1mjarRmnB/QzZey2AsPhZboMufFR9gZg3xAnqp+IQsotPN0sznLDtapqwNnXHibGh3HJXe5KPRTa40BAO26JsC6A6DmLDzrVeLV5bIkpqMbIvDkGTT9zdOuU5UtgFZXQK6gngEFVI8/neM5zhOhieMlo1Zm4yUqeUelZtM6ZLRnDV3Vq+7GVIfeVJCghttHnqa6WxH/ADFKMVp1ehIWpu9/mdM3ZiZTu02RNp/ksrpiyY/GiXIVwLrcDz7jONDG1sOrYhP5rX+xqVDiawt9zO+h7u+9dePwMeRMjN043ISqjkck31oGev2p1/dppr1asceFk+I19gZgczFyiB8WfHZIVF3YiqAWen0RPJ4pRlw4WV7NHfDzWZ8jxytGvH4j4ifXpSWVNHkmrNntacj/AMPyJuXedQmQKWUMUGLaWAJ858KvTl+0Yuztbe2nyPZG3AaOmHPi1GFMWZxjzYxWHK17GS77vIR9GuQD4ROjWwlV1aUW4Pdc18hGcKsMr3MebsXInJbCF/G+UYW9+1WLe4Lfqnuh4pTmsqUr/JnF4aS1ujFqVUGkJIAHziK3HxIXwHl/XPdRlOSvPc4zy30OU6mLCggxACaQFKAl1AbZjmlc2r7DkVOLu3yIiSPPmZcIz3WiLd7oAfKbV1tp9DN2ENPe5pSaWgw0yo21Je4rmtN0rBDH7+7rMOyVhZ7IYU+A8zVXwOSfZK3C2v0Kk2iYcE90QBG2li+oGas+pLhIopE0CGk3o9OhbsoGJK+gbuEJW31GYJQ5N7j3cEcc15Xx6/Dr+iZsLkzXIgAyEKqaQEZQIRpf3tiroetg0mL5Kc53M65BjKlh3ZtdwJoXXXgH3z4s8RiFilh1ZRa35ntjShwuInqhdnFMzrhyIid4dq5MalWR24W1HDrdWCLHPIjFOWGp8WMnpo09SUmqrytWuebnxbWZT1UlT5Wpo/on1MPUzxj6q555wyya6HKdjmFxYAY23ACS9tSnudlInybVmvnjHjIY+CnMoKr5X4n1106/n8dUqe20VtFvRHuoKPBm3uHZwT5LrKW3CYfnmrG7OoKr5LVWepuY8QdT2mmm7Jt6fI1RUeFPrY8SfoU7q589nfRaRsjjGtBmutzBV4UsbY8DgGc69aNGGeV/obhDM7HAzcGsq031MegpolggFLKRgZCj5ggoAoKFSELmkBGUEw9inu6JkGgybwx/hCfRYKf4vzKt4eqfnMQ5LxGOXy/qe6lbgO6M/ZmtxY33BXVwDsdmXKMbHjf3YVCSOTdmvIz14uhXqxaTTXNGKVWEXsZtfoWx0SQyvZTKptclHkgnndZ5B5BnbCYylU0ho48un/ozWpSg9dUyNRomTHjdgNuXcUIZTewgODXQgkdZ2o4uFacqcdGtzEqUoxjLqLFpGZHyCtuPbu5ojedq8HqL8pqeKhGsqWuuxFSk4OXQ5YMLPwos9ePD1k+A9ZnSpWp01mmRRUjRi0QPHe4VNXTM3lf0gpW/VftqeSpjcurpy+iOkaLa3R6ek0T4sWsDrV4cZBBDKw+UY6KutqR7DPk4jF0q2IpSjyf1PVCm4Qldcjh2MhbDrFUEk4sRoerUY7PqAFknoBZnbxKSjiaU5dWc8KnKE7dDIezHKsyhWCctsdHZR+MVU3tHn0E96x9K6jLTpfZnF0JWuctJpGyuqINzNwAP0n1eud8XiIUYZ6hKVJylZEHH88qvzju2igbY7qFD18fGbVRKGd7W+xhwebKa8OjXvVxvkUWVVjRKBiaKFh6+NwFdZ454mXCzxR2jRjfLIzZcJ7woFJO4oF6mw20D23PTCveiqk3bS5zdNt5Y9TfqOw3x5Rhd8aZCFpWYgFmFhdwBA8rYqPdPDS8VhKLqpNr0O08LJSs2SnYzljjtRmF1hJO80CSAwG3dQ+jd9ZX4pTjFSs8rt73Qz7PJSy7voeawn1U09meZprRgJTIrgqCCDMqApQEdQe3p1/ydl/8Ac4/7Mz89U/7nD+n9T30/3DPDE/QSfu3PFfme72WveaPVobrD3edD4K1lXX+kK/Jn5vGtYfHUpR/Poz30PfoTT5anDtA/wTSeptWP97DO+DX/ADaj+Ris/wAKFvUns8/wbV+zT/2wnXGv/l0vqYpa0p/QWYd3p8VDnPvyO3iUTI2Ncfs3IzEee3yFapSeIxLk9o7IsvcjpzPNufUseW1z3Oyde/yXV4Sbx92uUA/gsM+JTXkDuuvV65+cx+ChHG0qq3ufQo1ZOlJN30M3ZGQjFrKNXgUWPI6jCCPYQSJ6fEaalXpX5M40H7k/kV9y7fwzB622nyKsrKynzBBI986eK04rCvTZqwwrbqJMv7lchGsxKCQDk2keYBJAPvr4Tlj1mwd5dF/g6UHav9WYsG/vrxgl0fevqKNuDHyArknielZZYRQm7XX+Dk0+M2up7PaGgwsQ795pDltlJC59OzeOzIjWosjzq/IT42HxdeMeFC00lts7fI9kqMJyu3lfY8vt7RZMLEsyt3od1yYzaZFa9xUj20R6/XPp4XF08TQzKLTjdNPkeWdN0576dT0PugP+UW/2mHx8NuOp58JG2AlbTRlqtusm+qKQn/xUV/OwP/tAImXFfsxJ7W/ybTftN/8AdjwdQKZh5E18TPtYP9zH5Hjq/E/mc56TkKClASkHCApQEcyo+g0GnZ+zs4RSxGfExCizWzk0J+XxNeEfFIJ9LH0aMG8OzxMOldm2qjM10VVSSPaPCffnXhCDbasjxKlJ6JHr6wpp9O2nVw2XK6tqCvKoMd7MIboxDEk10PE+LhaNXGYp4iStBK0L7+rPZVlGnS4cXq9zlkw95osbKb7jLlGQDqq5QhVyPBfvZFzdKrGjjpqeia0fJknTcqKa3XIXZ2nb5Jqm8CMHtpcoLNX4o8+nB8jTGV4e10U3bfXkKVN8GTXoXp8XynTrjx2c2AttS/43C7Fjs83DsxrqQxkzSw1fiP4Jc+jCjxoWW6PGcUaPBHUHgj3GfY9opyV09HzPJkknY9rs3RlcOqLWGbACqbTu2DUYbcj8EWBXHIs9OvxMfXjPFUktr2vyPXRp2py+Rm7HW8err0APHkuowk+6hOniNWMa1LXdmaEfdluX9y/+eaf15BU7eL1F7JJt9P7mcInxEy/udWtfiHlmI94LCefG1Ivw+7ell/g6Uov2i3qQmnLrqVXl1yKxXqxRGyb6FXwxxk/GKVaMY0pS2t3E4+9KPqZzrnfEmAVtV2yADlizDb08qB+J8p6o0KMa7rX1aOTlNwVJ7IfaeTbhxYSRePvXeje1su35l+Y7vmvFiOonOlTV6lfqak9I0z1PumWu0D63wH3FMfSeXAtywU1fkzpVhLjbdChiI7VAN38rU1Xgcqn9BMmdPwy19l/kri1iV6s8PtDGVyOpFEO4rpXzjPs4CSlQi1tZf2PHXjabXqZqnsOICChALlRCZQMGAdhqX27N77QbC722357bq/XPNPDUpSzSgm+p0jUlFWTJOoboXaufwj49ZfZ6dvhQ4jtuzlU6qKIpNI6afUOhtHZD5qSD7DXUeqc6uHp1NJRTNwqZFeO7Oi67ICzLlyKzfSIyOC3+sQefHrOfstN2zRWm2mw4s09zgXs2SSet+N+d+d+M6yowkrNadDCkbz27qCu05shFUbNsf6f0v655F4dQUs0Y2O0sRNqxjx6hlJKsyk3ZViCQeoJB5E9EsPTklFpaGOJJN68jpj1+VbC5cq3ZO3I63Zs2AZJYWjO2aC0Iqs0tGLHrMiksrurHksrsrH1lgbMs8PSnDJKKaJGo073Yxr8u7d3uTceC/ePuIHhuu6mXhMO45JQuuxqNWSlmuS+rcvvZ3ZxyHLsXFX+ETfifjCw0FHIkrfInEle99TTqe2s+QbXyuR5cD4kDmc6WAoU3mS+5vjzta5hRyOQaI6VwZ68kXG0lc5ZufM6vrMjVeR2rpbsSPYSeJxjhaUU4qKSe5riNu7bB9U5IO9yem4s2743ceyUXDLlVhxHe93cjLkLG2JY+ZJJ+JnSFOEFaCsjDlfVkzoZIkKVUpByoClAQAgBAFMlGIAoACAEADAAwAuQBACAEoCAMQBiCBAFBRSEKlASoCMoCUBIAgBAFBQkZAkKEAUCw7gAYASACZUAhO4CAEAdwQIKEpAhgJCjMqIKUBACAKAEAIKddOgZlB6FgDR55IHE415OMHKPI1FK+p2ZsNn5mX65Psp5lxpa5lr6HSWRPYnfh/Ey/XJ9jLlreZGbx6E78X4mT61PspYqr5kLx6E2n4r/lr9nN/idSXj0ESvk35Q/Zl/E6i8egiV8Afef+kqz82W8ehePIg6puHluImKnEt7srFi6d9Ude1MAx5XUcAEUDzQIDAX49YwdR1aSmy14KE3FGSek4DgAIKMQQIAiZAEXA5pAUoCAKAMwBQAEFKRqII6ggjx5B44nKrZxaltY1ByT0PQyNnJJGAC/AaRK/rQn+ufMpxw8Y6z7neTqN7dhFc/oR+aY/s51Sw3n7k/E6dhVn9D/+TH9nGXDefuT8Tp2Ad/6AfmmP7OMuG83d/qX3+nYf3/0I/NMf2cmXDefu/wBSe/07C+/+hH5pj+zjLhvN3Y9/p2HWb0I/NMX2cjp4Zv4u7/Uvvr/4ZNZlZnZsn0j1tdtUAB82hXFcT14aMIwSp7GKjk2825xnoOI6gCgDgAJAEAcoFUqASgIAGAEAUlwIyFKxmiD5EH4TnVjmi/l9zpB67npapHZiW1CPZ6nMxseH/bwnzaOWMV+GzvNSf5jkNOfTY/rT+qduIv4fYxlfnD5MfTY/rT+qTir+H2Lk/nH8lb02P60/qlVS+1PsTL/OMaU+mxfWt+qZ43/if2LkXnH8kP8AOMP1j/sycd8qT+wyLzh8jP8AOcPvyZP7kmZYhtW4XYqhZ/Ece1mBymmDgDGu4XTFcaqSL5IJBnowKkqCUlZmK7Tm2jJPacBwAMABBBgyARMAJQOVAkygYgAYAQAuZKIiAMTFTSN2ajHMzdqMOFWZd2U7WZbCpR2kgn6XTi/fPFTdecVLQ7SUEznWHzzfk4/2pu1fqu5m8AIw/jZvyMf7Ul665ruPw/UjW4QmR1HIU0CeDXhxN0qqlBzle5ZRV7amjU4MCOy7sp2kiwiAGvHlpxpyxE1mVl9zU4xT3Zz24PPN+Sn7U3au+a7mbx6vsBGDzzfk4/2pmUa6V9NPmVODet+xz1uEI9LZUqjjdV06K4uuL+d4TthKjq01KRKsUnoZ56jgAgDAgADBByAUFGBBBTSApQMGABgCgBBRTIKmKijKNmai7O5qya4MSTiwkkkk/fRyTzwMlDm5444NRXxS+50dW+6J+Vr6HF8c32kvAj5mOJ/KgOsT0OL45vtJHQgvzMKp0ijlqcxdmY1bGzXTnyBnpp0lGnlT0I5OTzPc7ZNcGJJx4iT1P33k+f055Y0YbRm/ubc5PVpEHUr6PH8cnPq+nOmSPm7mLvog+VL+Jj+OT9uR5VH4n9wpNPRInU6gu241yFFKKUBVCqAPKgJ3oQjCFoslSTk9TiJ2OZdQAEECAMmQEGCoqWxBSoClAQUomCCgCgoVAE/Q+yc6msGkahufTa/Sas5chQDaXcpT6f6O47fHyqfAoVqGT39/qe2SnfQ4rpNb4f2mnH/NOjr4Zde5m1T/AGxY0+v8DXsy6cf805uvhX17mkqq/wBR5PbJvNl8TubpRF3z04PjPp4XM6KS9TjU+M2a/JmZ2K5l2kkqBqcSgA+AU5BtHqnmoulBWcHf5HSalfRr7mcHP4Zh+d4vtJ2dSnzg/sclGfmX3OqtqP5wPzxPtJzlUpWf4b+xbSW77mbtVryXuDnbjDMGD2wxIGO4WDzfM9OCT4S0t8zFa2Z2MU9hxGIA4IMQBGAFyAcAJpAmUBAHAFACAOQCJ4mJuyu+RpGvPoVVipy47UlT83P1UkHpj9U8EaymlKMHb6fqd5wtLcj5KnpsX5Of7Kazvyvt+pi3qhjSp6bH+Tn+ykz/AMr7fqLeqGcCemx/k5vs50VaXlfb9Qo+odwnjmX8jL+yJOLPlE1khzY+4x+m+GNjLxaz2j3GSC5j7rFf8a3tGH/GJl1K/l7lUYdTnr9OEYANuBVXB27TTqDytmus6YWq6sHmjazM1YOLMwM9RxGIA4ACAOCEyAuouBTSAiJShKAMhAqAElwKQAwsTMldNGkbdTqcTuznHkt2ZjWZatiSQPvPTmeClRrwjljax3nKLdzl3mL0eT69PsZ0y4hdDN4DDYvR5Pr0+xi1f0+xM1MZfF6PL9cn2MuXEdUE4eoi+H0eX65PsYtiOqF4eoB8Po8v1yfYw1X6ot4epXe4fR5T7c6f3YpiUa9t0FkvsyNdnDtartUKqhd26gorliBZnTC0XSi9d3qSrO7M09ZyKEAKgBACoIEWBVyADNICMoFAHcAUADMlCCEueD7DMT+Fv0ZuG57mtwZxkyBcHzQ7ha0mMjaGIWj3fIquZ8qhOjKms1R3/qPTJST0iZu51J/kD+Z4/s52UqPKb+5Lz8vYR0uo9A3u0q/sTalT/idzPv8Al7CGkzn+Rf8AN/1JNZ6Xn7j8Tp2EdJn9C/5v/gjPS8/cfidOwhpM/ocn1H+CL0ucu4tU6di10+oBsYsg/wDgP6Nsj4D0cu4XEvqiO1wd67xTHHiLArtN7BdqAKPulwWqnba5K61RhE9pwHACABggCAEtwWJkCmkBSgIAQAqAEyUmUg6mWsysUosfM/Ezi8LQe0F9jaqzWzFuPmfiZPZaXkLxZ9SSol9npL8g4s+owB5CHh6XkM8SfUZA8oWHp9BxJdSdo8hNcCn0Lnl1DYPIfCOBDkl9iOcuoVU3BRS0I22KaIVACAAgDEACJCDqCXGZpAkylCUDXrIwBEyBQBQAuAFwAMADACVgoTIJMoAQUCIBMAtYIBgBAGBAFAOimQEmaRBVKBSlASAZ6TIEIKKAO4TuS1hVD2AxF1cO6AyJpu19TWViMt7bkSGkzmir3LlYGFK+iFtCZXJb3LYN0znja9yZQqbW1xsUogyxmCCMFHAERBSxMmRXNICM0AuCigAZkCMABBTsoDbRdfNocWLLsRde3rR6CeOVWUG2kd1HMisumohQQS1begtWClG68Xu93mZadZ1E+ViOnlaRWuIJDgUHF1xwVJU9PH5oPvPhM4OWko72LVWqNbJToHWsJx4WakpaOFN7hq+lZPPW+PGp5IS4illfvZux0aytJ7GHSUCGYkC6ta3AkHkA+XB/RPZXcpxyQ37GaaXM9JMiqNzU6M+UtQ5KtgsgDwYc8eY8Z8utKc2su/6HeMVuN0oNj6se6OJvWi5SpX/WUAD2jrNZs0oy6PUZVqjHqsrqmIgkA42F+sZ8wvzBAK8meiCpzqzVjk24q6NWTtBw2oAPGMuy/nWIAE+VEj+kfOcXhlaL6s1xHqjyXaySfEk8dOTzPs01aKXQ8ctWKp0MhILCgAIAoKXchCiZUQkmaACCiMjASFFACAd11JAq6q6IVdwvk01WPjODoRcrnXitKyIbJyCOg4UGjQu+h46kn3mbVNWszLlrcS5SBVmuePDmr+O1fgJOFDdKwzsWR75PNAAexRSj3CVUoxfuosqjluCZCt+R6ggEGulg8HrLOlGX+7EjKw2zE9S3ieSepFH+ric+BE06j2KGobjk8ba56bb2n3XxKqMFpYnEZJymqs1VVfFXur2WSfbCoQWwdRtWA5msksSW+kb5ayCb8+QD7prhRsk+Qz6s5idDAxBAMALggQUIA5DJRhFJM0AuUBIwKpCgYAQBykJgAJCgYAQBQBqYAGQCMpRQC4IAgBUALgBIAuAdGMRJYgmUIQgoGAOAKQgEQAlAjBQEAUAVwULgAJGDo0IESgUAqCBAGDBBmQCuCoUhToW6xHYliGlAQAaAKAOCBUFEYAQUUALgWFcFAwAEpCh4yAkzQEDIUqDI4AVIQqCnOCoqLEOjdT1mU9CksJogAQwImAOCiECwQQRkuUkygBKByAVyADz0/XKtipCElw0UDFwJppAmGWxYkuZHcECAFwLCksyjuaIdH6/Gco/CGJ/D3zoQTdZkqJmijWAUeo90Ggz9fh/fIQ5QQYgoN+/xlACCMDAOmk+l+/lHI1EjJ1P7+cyVkL0PugyMzaANDKWJkyJpQOQEiVbgBNga9JgH/9k="/>
          <p:cNvSpPr>
            <a:spLocks noChangeAspect="1" noChangeArrowheads="1"/>
          </p:cNvSpPr>
          <p:nvPr/>
        </p:nvSpPr>
        <p:spPr bwMode="auto">
          <a:xfrm>
            <a:off x="15240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8436" name="AutoShape 4" descr="data:image/jpeg;base64,/9j/4AAQSkZJRgABAQAAAQABAAD/2wCEAAkGBxQSEhQUEhQVFBUUFxQUFBUUFBQUFBQVFBQWFxQUFRQYHCggGBolHBQUITEhJSkrLi4uFx8zODMsNygtLisBCgoKDg0OGhAQGywlICQvLCwsLCwsLCwsLCwsLCwsLCwsLCwsLCwsLCwsLCwsLCwsLCwsLCwsLCwsLCwsLCwsLP/AABEIARkAswMBEQACEQEDEQH/xAAaAAADAQEBAQAAAAAAAAAAAAAAAQIEAwUG/8QAThAAAgIBAwEEBQUKCQoHAAAAAQIAEQMEEiExBRNBUVNhcYGRFCIyk9MGI0JSkpSx0dLwJDNDVIKhs8HiJTQ1cnOissLh8RVjZHSDo6T/xAAaAQEBAQEBAQEAAAAAAAAAAAAAAQIDBAUG/8QAOhEAAgECBAQDBgMIAQUAAAAAAAECAxEEEiExE0FRoQVSYRQiMnGBkSNC0RUzU2JyscHwJDQ1Y+Hx/9oADAMBAAIRAxEAPwD41W4M/eJH5zNIky2M3YifXLYXGIZbkmSwuIxZC4xFiDuLLmEBi0RcAZGogoj9x4TNolIltElwEmWIuMiMsRcAJbRFwi0RcdRaIuAE1ZC46iyFwAiwuPYYyk1EFktYXZXdzOWJcz9SQOs2QgzVihcEFICoAVIUUoCABEAawAJgARBBCQo/CAUf0wBHxlAwYArkAyYsB7oAE+X/AGgAjGLA6jJ65Bczy21IE0BXAAwBCQFmCkVAAmLAcAIAGQAZQPwgFSAREAmUBcoGJCFSFHUAVygLkIK/ZKAiwJM1YAJAFQAhoDuQpJhAKlBUgCAKQDqAB9sAREAIA5QFQQAIA6gFQURkIKAKpQMzSAGUCkYQVIUFQnoCfHjngdTMuolpcthXKQKgg4AoAzKUa4yQTXAqz4C+n9/wnN1FexrIyZ0sZCSwAwAqAEbACIAxBBgQAMAcgC/OAOvXKWxE0iDlAA/v/wBJibSSbNLR3PoM7L8gx5RjxDJ8obGzjDjtlGMsLBWrs+A8BPzdFVP2hOlKV42ulc9rcfZ4tLW5n7O7RvHmxtixEtiybcgxY0yIQpJplUWCOKnqxeCtWp1Yya12MU694uEktjxJ9qG2p5R1F0BiLEEY9AUnXyiadtCpXZ7WudTosOxQoGfKLr5z1jx/Ofk88+wdOep/P4VTWOld3025fQ91RR4Ca6nhz9Dc+eEgCAEWBVRewNDLj7oEM3ebiGTaAgSuCGvk+qeWnOtx3mXucnzud5KGVNfEZ+J69d2cGBkCGDDA1aQIJLMLcGEpCTNoojKAAiW1gtz3Mv8Ao5R/6tv7D/pPzlNP9pz/AKT2y/6aPzPFxuR0JFgj3MKI+E+7KnGTTe6PIpNGrR6ZTjy5GBIx92u0GrbLv22fxQMbXXJ4HF3PHiK841I0oNXlfXkd6VK8HJ7HYvjbBkpNmQPi+ixOPZ98ugxLA3X4Rux0qcY8aOIjGctGma/DdNtbmXS6YuGNgKlbnPRbNAcdWJ6KOfdZHsrYmMGlz5I5QpOSu9jrjOn6P3x8d692Ov8A5bX/AMX6pxqe13vDL8mza4e7L13Z2xFyowyYmOwOFKlXAso6HlW4J6kEdDMYbHOpJ05q0l9rGp0cqzJ6G3M2L5FisZP4/L0ZL3bMdn6PSfOpKuvEJZMuy6nb3PZ18zxAhYgLZJNKPE30HrM+9OqoRbm7WPFFZnlR6+HstU4yq+RvEY82LGqnyLNu3+PQD1Ez5NXG1an7rRdbHqVKMfiVzSOx8WYEJu07iyO+y4smJ+Om9aKHr1Bnmjj8VQknVWaHonc6ez0p/Dp8zH2H2OczPbKi41d2LHrsUnaK6jgWR0B9Ynq8R8T9mjFL81raao5UcO5t7WRXZuPSs4Rxls9HLIEZgCQDj22FPC/SJlr1MVCOeMlboWnGi5NMgdmAaU52YbjkTGEH4IZd+5vWRVDyPrFWGPlLEqjbRa36k4FqbkZsOj+Z3jnbj3bQQNzOw5YItjpfJNDkeyeypiZOfDp6tbnLJpnlsaceTR/hJqV8Nwy4mINddndi+fC54pw8Qi3NNeiNxdF6My9ooq5cgX6Idgv+rZr+qfRwspSpJyevM4VUlK0TLPQcwMAcgIm0AJlA1hlW57uLA2TQALVjVXyyL/IebET8tVrKl4hKUtrHvjDNh0ujPN7S03d5ChFFVxbhwabukL8g11JPWp9vCV1VpKd07nlqU7Ssen2CxxsFOXGnfqqnHlxNlR1f+K70D6INjm+AbNAz5Hir4kc0IP3fzJ7HrwqSdr78macml0z5WwZcZ0uYMMQfG7ZMBc0q7layqkkGweL5qp5aVbFwo8aMs8fXdLmdJqlNunaz7GLtPEcWl06VVvqTk6H75jyd0FJHko/357fDq/HxE6m+1jliYOFKK+54pn3mlu9Twx3PV7Fe01SH6DadnI8nxuhxn2knb/TnxsfBRqQnHR37HroPNGVx6n/McP8At83/AAY5MNb26ae9jU0uBH5nLsJPnZG53JgzunqYIQDXq3E+0CejxOTjBRf5pJHLD6ylboeYB+9T6KguS1ODZawknfoZbb0Z6/3Ln75m9em1P9mTPheMO6g/VHtwut79DyFcggjgggj1Ecgz7kYxcbW3PJez0Pawf6NyerVJ/Yz8/iLLxBL+U91N/gSv1J+6NNrYkApVwYNldCHXeze0uzz1eFTUoyb3bZyxScWuh4xE+w4pJqx5bnXVZd7Ful817pinTyKz3LOV2cwJ0MCUwChAJqaQFKClkcktyo9saVvkmz5u75QH295jvb3RG76XS6E/OyqqONc8rs1bZnuUZcHKnrc54uzWcPkyNjQJiIA73GXdkxBEVVBs9B4eBnaWKjTy0YJ6+j0EKTV5S/uU+kfUOMunAdiMZZF2K2N0VQTsbqlrYIvjg1486VaFCHCxCsrvXqSUVO0onFsL48neak/PVu82Fg2TI4O4BtpJUE9WPNXVz0cSnWp8OhHS1ttLGXpJNl6TXLkR8WpYhWc5UyAFjjzNwxK8ko1mwObFznPB1MPONWgru1mjarRmnB/QzZey2AsPhZboMufFR9gZg3xAnqp+IQsotPN0sznLDtapqwNnXHibGh3HJXe5KPRTa40BAO26JsC6A6DmLDzrVeLV5bIkpqMbIvDkGTT9zdOuU5UtgFZXQK6gngEFVI8/neM5zhOhieMlo1Zm4yUqeUelZtM6ZLRnDV3Vq+7GVIfeVJCghttHnqa6WxH/ADFKMVp1ehIWpu9/mdM3ZiZTu02RNp/ksrpiyY/GiXIVwLrcDz7jONDG1sOrYhP5rX+xqVDiawt9zO+h7u+9dePwMeRMjN043ISqjkck31oGev2p1/dppr1asceFk+I19gZgczFyiB8WfHZIVF3YiqAWen0RPJ4pRlw4WV7NHfDzWZ8jxytGvH4j4ifXpSWVNHkmrNntacj/AMPyJuXedQmQKWUMUGLaWAJ858KvTl+0Yuztbe2nyPZG3AaOmHPi1GFMWZxjzYxWHK17GS77vIR9GuQD4ROjWwlV1aUW4Pdc18hGcKsMr3MebsXInJbCF/G+UYW9+1WLe4Lfqnuh4pTmsqUr/JnF4aS1ujFqVUGkJIAHziK3HxIXwHl/XPdRlOSvPc4zy30OU6mLCggxACaQFKAl1AbZjmlc2r7DkVOLu3yIiSPPmZcIz3WiLd7oAfKbV1tp9DN2ENPe5pSaWgw0yo21Je4rmtN0rBDH7+7rMOyVhZ7IYU+A8zVXwOSfZK3C2v0Kk2iYcE90QBG2li+oGas+pLhIopE0CGk3o9OhbsoGJK+gbuEJW31GYJQ5N7j3cEcc15Xx6/Dr+iZsLkzXIgAyEKqaQEZQIRpf3tiroetg0mL5Kc53M65BjKlh3ZtdwJoXXXgH3z4s8RiFilh1ZRa35ntjShwuInqhdnFMzrhyIid4dq5MalWR24W1HDrdWCLHPIjFOWGp8WMnpo09SUmqrytWuebnxbWZT1UlT5Wpo/on1MPUzxj6q555wyya6HKdjmFxYAY23ACS9tSnudlInybVmvnjHjIY+CnMoKr5X4n1106/n8dUqe20VtFvRHuoKPBm3uHZwT5LrKW3CYfnmrG7OoKr5LVWepuY8QdT2mmm7Jt6fI1RUeFPrY8SfoU7q589nfRaRsjjGtBmutzBV4UsbY8DgGc69aNGGeV/obhDM7HAzcGsq031MegpolggFLKRgZCj5ggoAoKFSELmkBGUEw9inu6JkGgybwx/hCfRYKf4vzKt4eqfnMQ5LxGOXy/qe6lbgO6M/ZmtxY33BXVwDsdmXKMbHjf3YVCSOTdmvIz14uhXqxaTTXNGKVWEXsZtfoWx0SQyvZTKptclHkgnndZ5B5BnbCYylU0ho48un/ozWpSg9dUyNRomTHjdgNuXcUIZTewgODXQgkdZ2o4uFacqcdGtzEqUoxjLqLFpGZHyCtuPbu5ojedq8HqL8pqeKhGsqWuuxFSk4OXQ5YMLPwos9ePD1k+A9ZnSpWp01mmRRUjRi0QPHe4VNXTM3lf0gpW/VftqeSpjcurpy+iOkaLa3R6ek0T4sWsDrV4cZBBDKw+UY6KutqR7DPk4jF0q2IpSjyf1PVCm4Qldcjh2MhbDrFUEk4sRoerUY7PqAFknoBZnbxKSjiaU5dWc8KnKE7dDIezHKsyhWCctsdHZR+MVU3tHn0E96x9K6jLTpfZnF0JWuctJpGyuqINzNwAP0n1eud8XiIUYZ6hKVJylZEHH88qvzju2igbY7qFD18fGbVRKGd7W+xhwebKa8OjXvVxvkUWVVjRKBiaKFh6+NwFdZ454mXCzxR2jRjfLIzZcJ7woFJO4oF6mw20D23PTCveiqk3bS5zdNt5Y9TfqOw3x5Rhd8aZCFpWYgFmFhdwBA8rYqPdPDS8VhKLqpNr0O08LJSs2SnYzljjtRmF1hJO80CSAwG3dQ+jd9ZX4pTjFSs8rt73Qz7PJSy7voeawn1U09meZprRgJTIrgqCCDMqApQEdQe3p1/ydl/8Ac4/7Mz89U/7nD+n9T30/3DPDE/QSfu3PFfme72WveaPVobrD3edD4K1lXX+kK/Jn5vGtYfHUpR/Poz30PfoTT5anDtA/wTSeptWP97DO+DX/ADaj+Ris/wAKFvUns8/wbV+zT/2wnXGv/l0vqYpa0p/QWYd3p8VDnPvyO3iUTI2Ncfs3IzEee3yFapSeIxLk9o7IsvcjpzPNufUseW1z3Oyde/yXV4Sbx92uUA/gsM+JTXkDuuvV65+cx+ChHG0qq3ufQo1ZOlJN30M3ZGQjFrKNXgUWPI6jCCPYQSJ6fEaalXpX5M40H7k/kV9y7fwzB622nyKsrKynzBBI986eK04rCvTZqwwrbqJMv7lchGsxKCQDk2keYBJAPvr4Tlj1mwd5dF/g6UHav9WYsG/vrxgl0fevqKNuDHyArknielZZYRQm7XX+Dk0+M2up7PaGgwsQ795pDltlJC59OzeOzIjWosjzq/IT42HxdeMeFC00lts7fI9kqMJyu3lfY8vt7RZMLEsyt3od1yYzaZFa9xUj20R6/XPp4XF08TQzKLTjdNPkeWdN0576dT0PugP+UW/2mHx8NuOp58JG2AlbTRlqtusm+qKQn/xUV/OwP/tAImXFfsxJ7W/ybTftN/8AdjwdQKZh5E18TPtYP9zH5Hjq/E/mc56TkKClASkHCApQEcyo+g0GnZ+zs4RSxGfExCizWzk0J+XxNeEfFIJ9LH0aMG8OzxMOldm2qjM10VVSSPaPCffnXhCDbasjxKlJ6JHr6wpp9O2nVw2XK6tqCvKoMd7MIboxDEk10PE+LhaNXGYp4iStBK0L7+rPZVlGnS4cXq9zlkw95osbKb7jLlGQDqq5QhVyPBfvZFzdKrGjjpqeia0fJknTcqKa3XIXZ2nb5Jqm8CMHtpcoLNX4o8+nB8jTGV4e10U3bfXkKVN8GTXoXp8XynTrjx2c2AttS/43C7Fjs83DsxrqQxkzSw1fiP4Jc+jCjxoWW6PGcUaPBHUHgj3GfY9opyV09HzPJkknY9rs3RlcOqLWGbACqbTu2DUYbcj8EWBXHIs9OvxMfXjPFUktr2vyPXRp2py+Rm7HW8err0APHkuowk+6hOniNWMa1LXdmaEfdluX9y/+eaf15BU7eL1F7JJt9P7mcInxEy/udWtfiHlmI94LCefG1Ivw+7ell/g6Uov2i3qQmnLrqVXl1yKxXqxRGyb6FXwxxk/GKVaMY0pS2t3E4+9KPqZzrnfEmAVtV2yADlizDb08qB+J8p6o0KMa7rX1aOTlNwVJ7IfaeTbhxYSRePvXeje1su35l+Y7vmvFiOonOlTV6lfqak9I0z1PumWu0D63wH3FMfSeXAtywU1fkzpVhLjbdChiI7VAN38rU1Xgcqn9BMmdPwy19l/kri1iV6s8PtDGVyOpFEO4rpXzjPs4CSlQi1tZf2PHXjabXqZqnsOICChALlRCZQMGAdhqX27N77QbC722357bq/XPNPDUpSzSgm+p0jUlFWTJOoboXaufwj49ZfZ6dvhQ4jtuzlU6qKIpNI6afUOhtHZD5qSD7DXUeqc6uHp1NJRTNwqZFeO7Oi67ICzLlyKzfSIyOC3+sQefHrOfstN2zRWm2mw4s09zgXs2SSet+N+d+d+M6yowkrNadDCkbz27qCu05shFUbNsf6f0v655F4dQUs0Y2O0sRNqxjx6hlJKsyk3ZViCQeoJB5E9EsPTklFpaGOJJN68jpj1+VbC5cq3ZO3I63Zs2AZJYWjO2aC0Iqs0tGLHrMiksrurHksrsrH1lgbMs8PSnDJKKaJGo073Yxr8u7d3uTceC/ePuIHhuu6mXhMO45JQuuxqNWSlmuS+rcvvZ3ZxyHLsXFX+ETfifjCw0FHIkrfInEle99TTqe2s+QbXyuR5cD4kDmc6WAoU3mS+5vjzta5hRyOQaI6VwZ68kXG0lc5ZufM6vrMjVeR2rpbsSPYSeJxjhaUU4qKSe5riNu7bB9U5IO9yem4s2743ceyUXDLlVhxHe93cjLkLG2JY+ZJJ+JnSFOEFaCsjDlfVkzoZIkKVUpByoClAQAgBAFMlGIAoACAEADAAwAuQBACAEoCAMQBiCBAFBRSEKlASoCMoCUBIAgBAFBQkZAkKEAUCw7gAYASACZUAhO4CAEAdwQIKEpAhgJCjMqIKUBACAKAEAIKddOgZlB6FgDR55IHE415OMHKPI1FK+p2ZsNn5mX65Psp5lxpa5lr6HSWRPYnfh/Ey/XJ9jLlreZGbx6E78X4mT61PspYqr5kLx6E2n4r/lr9nN/idSXj0ESvk35Q/Zl/E6i8egiV8Afef+kqz82W8ehePIg6puHluImKnEt7srFi6d9Ude1MAx5XUcAEUDzQIDAX49YwdR1aSmy14KE3FGSek4DgAIKMQQIAiZAEXA5pAUoCAKAMwBQAEFKRqII6ggjx5B44nKrZxaltY1ByT0PQyNnJJGAC/AaRK/rQn+ufMpxw8Y6z7neTqN7dhFc/oR+aY/s51Sw3n7k/E6dhVn9D/+TH9nGXDefuT8Tp2Ad/6AfmmP7OMuG83d/qX3+nYf3/0I/NMf2cmXDefu/wBSe/07C+/+hH5pj+zjLhvN3Y9/p2HWb0I/NMX2cjp4Zv4u7/Uvvr/4ZNZlZnZsn0j1tdtUAB82hXFcT14aMIwSp7GKjk2825xnoOI6gCgDgAJAEAcoFUqASgIAGAEAUlwIyFKxmiD5EH4TnVjmi/l9zpB67npapHZiW1CPZ6nMxseH/bwnzaOWMV+GzvNSf5jkNOfTY/rT+qduIv4fYxlfnD5MfTY/rT+qTir+H2Lk/nH8lb02P60/qlVS+1PsTL/OMaU+mxfWt+qZ43/if2LkXnH8kP8AOMP1j/sycd8qT+wyLzh8jP8AOcPvyZP7kmZYhtW4XYqhZ/Ece1mBymmDgDGu4XTFcaqSL5IJBnowKkqCUlZmK7Tm2jJPacBwAMABBBgyARMAJQOVAkygYgAYAQAuZKIiAMTFTSN2ajHMzdqMOFWZd2U7WZbCpR2kgn6XTi/fPFTdecVLQ7SUEznWHzzfk4/2pu1fqu5m8AIw/jZvyMf7Ul665ruPw/UjW4QmR1HIU0CeDXhxN0qqlBzle5ZRV7amjU4MCOy7sp2kiwiAGvHlpxpyxE1mVl9zU4xT3Zz24PPN+Sn7U3au+a7mbx6vsBGDzzfk4/2pmUa6V9NPmVODet+xz1uEI9LZUqjjdV06K4uuL+d4TthKjq01KRKsUnoZ56jgAgDAgADBByAUFGBBBTSApQMGABgCgBBRTIKmKijKNmai7O5qya4MSTiwkkkk/fRyTzwMlDm5444NRXxS+50dW+6J+Vr6HF8c32kvAj5mOJ/KgOsT0OL45vtJHQgvzMKp0ijlqcxdmY1bGzXTnyBnpp0lGnlT0I5OTzPc7ZNcGJJx4iT1P33k+f055Y0YbRm/ubc5PVpEHUr6PH8cnPq+nOmSPm7mLvog+VL+Jj+OT9uR5VH4n9wpNPRInU6gu241yFFKKUBVCqAPKgJ3oQjCFoslSTk9TiJ2OZdQAEECAMmQEGCoqWxBSoClAQUomCCgCgoVAE/Q+yc6msGkahufTa/Sas5chQDaXcpT6f6O47fHyqfAoVqGT39/qe2SnfQ4rpNb4f2mnH/NOjr4Zde5m1T/AGxY0+v8DXsy6cf805uvhX17mkqq/wBR5PbJvNl8TubpRF3z04PjPp4XM6KS9TjU+M2a/JmZ2K5l2kkqBqcSgA+AU5BtHqnmoulBWcHf5HSalfRr7mcHP4Zh+d4vtJ2dSnzg/sclGfmX3OqtqP5wPzxPtJzlUpWf4b+xbSW77mbtVryXuDnbjDMGD2wxIGO4WDzfM9OCT4S0t8zFa2Z2MU9hxGIA4IMQBGAFyAcAJpAmUBAHAFACAOQCJ4mJuyu+RpGvPoVVipy47UlT83P1UkHpj9U8EaymlKMHb6fqd5wtLcj5KnpsX5Of7Kazvyvt+pi3qhjSp6bH+Tn+ykz/AMr7fqLeqGcCemx/k5vs50VaXlfb9Qo+odwnjmX8jL+yJOLPlE1khzY+4x+m+GNjLxaz2j3GSC5j7rFf8a3tGH/GJl1K/l7lUYdTnr9OEYANuBVXB27TTqDytmus6YWq6sHmjazM1YOLMwM9RxGIA4ACAOCEyAuouBTSAiJShKAMhAqAElwKQAwsTMldNGkbdTqcTuznHkt2ZjWZatiSQPvPTmeClRrwjljax3nKLdzl3mL0eT69PsZ0y4hdDN4DDYvR5Pr0+xi1f0+xM1MZfF6PL9cn2MuXEdUE4eoi+H0eX65PsYtiOqF4eoB8Po8v1yfYw1X6ot4epXe4fR5T7c6f3YpiUa9t0FkvsyNdnDtartUKqhd26gorliBZnTC0XSi9d3qSrO7M09ZyKEAKgBACoIEWBVyADNICMoFAHcAUADMlCCEueD7DMT+Fv0ZuG57mtwZxkyBcHzQ7ha0mMjaGIWj3fIquZ8qhOjKms1R3/qPTJST0iZu51J/kD+Z4/s52UqPKb+5Lz8vYR0uo9A3u0q/sTalT/idzPv8Al7CGkzn+Rf8AN/1JNZ6Xn7j8Tp2EdJn9C/5v/gjPS8/cfidOwhpM/ocn1H+CL0ucu4tU6di10+oBsYsg/wDgP6Nsj4D0cu4XEvqiO1wd67xTHHiLArtN7BdqAKPulwWqnba5K61RhE9pwHACABggCAEtwWJkCmkBSgIAQAqAEyUmUg6mWsysUosfM/Ezi8LQe0F9jaqzWzFuPmfiZPZaXkLxZ9SSol9npL8g4s+owB5CHh6XkM8SfUZA8oWHp9BxJdSdo8hNcCn0Lnl1DYPIfCOBDkl9iOcuoVU3BRS0I22KaIVACAAgDEACJCDqCXGZpAkylCUDXrIwBEyBQBQAuAFwAMADACVgoTIJMoAQUCIBMAtYIBgBAGBAFAOimQEmaRBVKBSlASAZ6TIEIKKAO4TuS1hVD2AxF1cO6AyJpu19TWViMt7bkSGkzmir3LlYGFK+iFtCZXJb3LYN0znja9yZQqbW1xsUogyxmCCMFHAERBSxMmRXNICM0AuCigAZkCMABBTsoDbRdfNocWLLsRde3rR6CeOVWUG2kd1HMisumohQQS1begtWClG68Xu93mZadZ1E+ViOnlaRWuIJDgUHF1xwVJU9PH5oPvPhM4OWko72LVWqNbJToHWsJx4WakpaOFN7hq+lZPPW+PGp5IS4illfvZux0aytJ7GHSUCGYkC6ta3AkHkA+XB/RPZXcpxyQ37GaaXM9JMiqNzU6M+UtQ5KtgsgDwYc8eY8Z8utKc2su/6HeMVuN0oNj6se6OJvWi5SpX/WUAD2jrNZs0oy6PUZVqjHqsrqmIgkA42F+sZ8wvzBAK8meiCpzqzVjk24q6NWTtBw2oAPGMuy/nWIAE+VEj+kfOcXhlaL6s1xHqjyXaySfEk8dOTzPs01aKXQ8ctWKp0MhILCgAIAoKXchCiZUQkmaACCiMjASFFACAd11JAq6q6IVdwvk01WPjODoRcrnXitKyIbJyCOg4UGjQu+h46kn3mbVNWszLlrcS5SBVmuePDmr+O1fgJOFDdKwzsWR75PNAAexRSj3CVUoxfuosqjluCZCt+R6ggEGulg8HrLOlGX+7EjKw2zE9S3ieSepFH+ric+BE06j2KGobjk8ba56bb2n3XxKqMFpYnEZJymqs1VVfFXur2WSfbCoQWwdRtWA5msksSW+kb5ayCb8+QD7prhRsk+Qz6s5idDAxBAMALggQUIA5DJRhFJM0AuUBIwKpCgYAQBykJgAJCgYAQBQBqYAGQCMpRQC4IAgBUALgBIAuAdGMRJYgmUIQgoGAOAKQgEQAlAjBQEAUAVwULgAJGDo0IESgUAqCBAGDBBmQCuCoUhToW6xHYliGlAQAaAKAOCBUFEYAQUUALgWFcFAwAEpCh4yAkzQEDIUqDI4AVIQqCnOCoqLEOjdT1mU9CksJogAQwImAOCiECwQQRkuUkygBKByAVyADz0/XKtipCElw0UDFwJppAmGWxYkuZHcECAFwLCksyjuaIdH6/Gco/CGJ/D3zoQTdZkqJmijWAUeo90Ggz9fh/fIQ5QQYgoN+/xlACCMDAOmk+l+/lHI1EjJ1P7+cyVkL0PugyMzaANDKWJkyJpQOQEiVbgBNga9JgH/9k="/>
          <p:cNvSpPr>
            <a:spLocks noChangeAspect="1" noChangeArrowheads="1"/>
          </p:cNvSpPr>
          <p:nvPr/>
        </p:nvSpPr>
        <p:spPr bwMode="auto">
          <a:xfrm>
            <a:off x="15240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8650573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FF0000"/>
                </a:solidFill>
              </a:rPr>
              <a:t>General Criteria</a:t>
            </a:r>
            <a:br>
              <a:rPr lang="en-US" sz="4000" dirty="0">
                <a:solidFill>
                  <a:srgbClr val="FF0000"/>
                </a:solidFill>
              </a:rPr>
            </a:br>
            <a:endParaRPr lang="en-US" sz="4000" dirty="0">
              <a:solidFill>
                <a:srgbClr val="FF0000"/>
              </a:solidFill>
            </a:endParaRPr>
          </a:p>
        </p:txBody>
      </p:sp>
      <p:sp>
        <p:nvSpPr>
          <p:cNvPr id="3" name="Content Placeholder 2"/>
          <p:cNvSpPr>
            <a:spLocks noGrp="1"/>
          </p:cNvSpPr>
          <p:nvPr>
            <p:ph idx="1"/>
          </p:nvPr>
        </p:nvSpPr>
        <p:spPr>
          <a:xfrm>
            <a:off x="1981200" y="1600201"/>
            <a:ext cx="7315200" cy="4525963"/>
          </a:xfrm>
          <a:solidFill>
            <a:srgbClr val="FFFF00"/>
          </a:solidFill>
        </p:spPr>
        <p:txBody>
          <a:bodyPr/>
          <a:lstStyle/>
          <a:p>
            <a:pPr marL="550926" indent="-514350">
              <a:buFont typeface="+mj-lt"/>
              <a:buAutoNum type="arabicPeriod"/>
            </a:pPr>
            <a:r>
              <a:rPr lang="en-US" dirty="0"/>
              <a:t>Students</a:t>
            </a:r>
          </a:p>
          <a:p>
            <a:pPr marL="550926" indent="-514350">
              <a:buFont typeface="+mj-lt"/>
              <a:buAutoNum type="arabicPeriod"/>
            </a:pPr>
            <a:r>
              <a:rPr lang="en-US" dirty="0"/>
              <a:t>Program Educational Objectives</a:t>
            </a:r>
          </a:p>
          <a:p>
            <a:pPr marL="550926" indent="-514350">
              <a:buFont typeface="+mj-lt"/>
              <a:buAutoNum type="arabicPeriod"/>
            </a:pPr>
            <a:r>
              <a:rPr lang="en-US" dirty="0"/>
              <a:t>Student Outcomes</a:t>
            </a:r>
          </a:p>
          <a:p>
            <a:pPr marL="550926" indent="-514350">
              <a:buFont typeface="+mj-lt"/>
              <a:buAutoNum type="arabicPeriod"/>
            </a:pPr>
            <a:r>
              <a:rPr lang="en-US" dirty="0"/>
              <a:t>Continuous Improvement</a:t>
            </a:r>
          </a:p>
          <a:p>
            <a:pPr marL="550926" indent="-514350">
              <a:buFont typeface="+mj-lt"/>
              <a:buAutoNum type="arabicPeriod"/>
            </a:pPr>
            <a:r>
              <a:rPr lang="en-US" dirty="0"/>
              <a:t>Curriculum</a:t>
            </a:r>
          </a:p>
          <a:p>
            <a:pPr marL="550926" indent="-514350">
              <a:buFont typeface="+mj-lt"/>
              <a:buAutoNum type="arabicPeriod"/>
            </a:pPr>
            <a:r>
              <a:rPr lang="en-US" dirty="0"/>
              <a:t>Faculty</a:t>
            </a:r>
          </a:p>
          <a:p>
            <a:pPr marL="550926" indent="-514350">
              <a:buFont typeface="+mj-lt"/>
              <a:buAutoNum type="arabicPeriod"/>
            </a:pPr>
            <a:r>
              <a:rPr lang="en-US" dirty="0"/>
              <a:t>Facilities</a:t>
            </a:r>
          </a:p>
          <a:p>
            <a:pPr marL="550926" indent="-514350">
              <a:buFont typeface="+mj-lt"/>
              <a:buAutoNum type="arabicPeriod"/>
            </a:pPr>
            <a:r>
              <a:rPr lang="en-US" dirty="0"/>
              <a:t>Institutional Support</a:t>
            </a:r>
          </a:p>
          <a:p>
            <a:endParaRPr lang="en-US" dirty="0"/>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7831540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944562"/>
          </a:xfrm>
        </p:spPr>
        <p:txBody>
          <a:bodyPr/>
          <a:lstStyle/>
          <a:p>
            <a:r>
              <a:rPr lang="en-US" dirty="0">
                <a:solidFill>
                  <a:srgbClr val="FF0000"/>
                </a:solidFill>
              </a:rPr>
              <a:t>Criterion 2: Program Educational Objectives (Statement)</a:t>
            </a:r>
            <a:br>
              <a:rPr lang="en-US" dirty="0">
                <a:solidFill>
                  <a:srgbClr val="FF0000"/>
                </a:solidFill>
              </a:rPr>
            </a:br>
            <a:endParaRPr lang="en-US" dirty="0">
              <a:solidFill>
                <a:srgbClr val="FF0000"/>
              </a:solidFill>
            </a:endParaRPr>
          </a:p>
        </p:txBody>
      </p:sp>
      <p:sp>
        <p:nvSpPr>
          <p:cNvPr id="3" name="Content Placeholder 2"/>
          <p:cNvSpPr>
            <a:spLocks noGrp="1"/>
          </p:cNvSpPr>
          <p:nvPr>
            <p:ph idx="1"/>
          </p:nvPr>
        </p:nvSpPr>
        <p:spPr>
          <a:xfrm>
            <a:off x="1981200" y="1143000"/>
            <a:ext cx="8458200" cy="5562600"/>
          </a:xfrm>
          <a:solidFill>
            <a:srgbClr val="FFFF00"/>
          </a:solidFill>
        </p:spPr>
        <p:txBody>
          <a:bodyPr/>
          <a:lstStyle/>
          <a:p>
            <a:r>
              <a:rPr lang="en-US" dirty="0"/>
              <a:t>The program must have published program educational objectives that are consistent with the mission of the institution, the needs of the program’s various constituencies, and these criteria.  There must be a documented, systematically utilized, and effective process, involving program constituencies, for the periodic review of these program educational objectives that ensures they remain consistent with the institutional mission, the program’s constituents’ needs, and these criteria.</a:t>
            </a:r>
          </a:p>
          <a:p>
            <a:endParaRPr lang="en-US" dirty="0"/>
          </a:p>
          <a:p>
            <a:endParaRPr lang="en-US" sz="2400" dirty="0"/>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9680675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792162"/>
          </a:xfrm>
        </p:spPr>
        <p:txBody>
          <a:bodyPr/>
          <a:lstStyle/>
          <a:p>
            <a:r>
              <a:rPr lang="en-US" dirty="0">
                <a:solidFill>
                  <a:srgbClr val="FF0000"/>
                </a:solidFill>
              </a:rPr>
              <a:t>Program Educational Objectives (PEOs) </a:t>
            </a:r>
            <a:endParaRPr lang="en-US" dirty="0"/>
          </a:p>
        </p:txBody>
      </p:sp>
      <p:sp>
        <p:nvSpPr>
          <p:cNvPr id="3" name="Content Placeholder 2"/>
          <p:cNvSpPr>
            <a:spLocks noGrp="1"/>
          </p:cNvSpPr>
          <p:nvPr>
            <p:ph idx="1"/>
          </p:nvPr>
        </p:nvSpPr>
        <p:spPr>
          <a:xfrm>
            <a:off x="1981200" y="1066800"/>
            <a:ext cx="8382000" cy="5654675"/>
          </a:xfrm>
          <a:solidFill>
            <a:schemeClr val="accent5"/>
          </a:solidFill>
        </p:spPr>
        <p:txBody>
          <a:bodyPr/>
          <a:lstStyle/>
          <a:p>
            <a:r>
              <a:rPr lang="en-US" dirty="0"/>
              <a:t>ABET Definition of Program Educational Objectives: </a:t>
            </a:r>
          </a:p>
          <a:p>
            <a:endParaRPr lang="en-US" dirty="0"/>
          </a:p>
          <a:p>
            <a:r>
              <a:rPr lang="en-US" u="sng" dirty="0">
                <a:solidFill>
                  <a:srgbClr val="FF0000"/>
                </a:solidFill>
              </a:rPr>
              <a:t>Program Educational Objectives</a:t>
            </a:r>
            <a:r>
              <a:rPr lang="en-US" dirty="0">
                <a:solidFill>
                  <a:srgbClr val="FF0000"/>
                </a:solidFill>
              </a:rPr>
              <a:t> </a:t>
            </a:r>
            <a:r>
              <a:rPr lang="en-US" dirty="0"/>
              <a:t>– broad statements that describe what graduates are expected </a:t>
            </a:r>
            <a:r>
              <a:rPr lang="en-US" u="sng" dirty="0"/>
              <a:t>to attain within a few years of graduation</a:t>
            </a:r>
            <a:r>
              <a:rPr lang="en-US" dirty="0"/>
              <a:t>. Program educational objectives are based on the needs of the program’s constituencies.</a:t>
            </a:r>
          </a:p>
          <a:p>
            <a:endParaRPr lang="en-US" dirty="0"/>
          </a:p>
          <a:p>
            <a:r>
              <a:rPr lang="en-US" u="sng" dirty="0"/>
              <a:t>Within a few years of graduation </a:t>
            </a:r>
            <a:r>
              <a:rPr lang="en-US" dirty="0"/>
              <a:t>normally imply 3 to 5 years after graduation</a:t>
            </a:r>
          </a:p>
          <a:p>
            <a:endParaRPr lang="en-US" dirty="0"/>
          </a:p>
          <a:p>
            <a:endParaRPr lang="en-US" sz="1600" dirty="0"/>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5624329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792162"/>
          </a:xfrm>
        </p:spPr>
        <p:txBody>
          <a:bodyPr/>
          <a:lstStyle/>
          <a:p>
            <a:r>
              <a:rPr lang="en-US" dirty="0">
                <a:solidFill>
                  <a:srgbClr val="FF0000"/>
                </a:solidFill>
              </a:rPr>
              <a:t>Constituents of the Programs </a:t>
            </a:r>
            <a:endParaRPr lang="en-US" dirty="0"/>
          </a:p>
        </p:txBody>
      </p:sp>
      <p:sp>
        <p:nvSpPr>
          <p:cNvPr id="3" name="Content Placeholder 2"/>
          <p:cNvSpPr>
            <a:spLocks noGrp="1"/>
          </p:cNvSpPr>
          <p:nvPr>
            <p:ph idx="1"/>
          </p:nvPr>
        </p:nvSpPr>
        <p:spPr>
          <a:xfrm>
            <a:off x="1981200" y="1066800"/>
            <a:ext cx="8229600" cy="5410200"/>
          </a:xfrm>
          <a:solidFill>
            <a:srgbClr val="FFFF00"/>
          </a:solidFill>
        </p:spPr>
        <p:txBody>
          <a:bodyPr/>
          <a:lstStyle/>
          <a:p>
            <a:endParaRPr lang="en-US" sz="1600" dirty="0"/>
          </a:p>
          <a:p>
            <a:pPr marL="0" marR="0" indent="0">
              <a:spcBef>
                <a:spcPts val="0"/>
              </a:spcBef>
              <a:spcAft>
                <a:spcPts val="600"/>
              </a:spcAft>
              <a:buNone/>
            </a:pPr>
            <a:r>
              <a:rPr lang="en-US" sz="2400" dirty="0">
                <a:solidFill>
                  <a:srgbClr val="FF0000"/>
                </a:solidFill>
                <a:effectLst/>
                <a:latin typeface="Times New Roman" panose="02020603050405020304" pitchFamily="18" charset="0"/>
                <a:ea typeface="SimSun" panose="02010600030101010101" pitchFamily="2" charset="-122"/>
                <a:cs typeface="Times New Roman" panose="02020603050405020304" pitchFamily="18" charset="0"/>
              </a:rPr>
              <a:t>The constituents of the Electrical Engineering Program are</a:t>
            </a:r>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0"/>
              </a:spcBef>
              <a:spcAft>
                <a:spcPts val="600"/>
              </a:spcAft>
            </a:pPr>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Electrical Engineering undergraduate students</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0"/>
              </a:spcBef>
              <a:spcAft>
                <a:spcPts val="600"/>
              </a:spcAft>
            </a:pPr>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Alumni of the Electrical Engineering Program </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0"/>
              </a:spcBef>
              <a:spcAft>
                <a:spcPts val="600"/>
              </a:spcAft>
            </a:pPr>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Electrical Engineering Program  faculty</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Employers of the graduates of the Program</a:t>
            </a:r>
          </a:p>
          <a:p>
            <a:pPr marL="0" indent="0">
              <a:buNone/>
            </a:pPr>
            <a:endParaRPr lang="en-US" sz="24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endParaRPr>
          </a:p>
          <a:p>
            <a:pPr marL="0" marR="0" indent="0">
              <a:spcBef>
                <a:spcPts val="0"/>
              </a:spcBef>
              <a:spcAft>
                <a:spcPts val="600"/>
              </a:spcAft>
              <a:buNone/>
            </a:pPr>
            <a:r>
              <a:rPr lang="en-US" sz="2400" dirty="0">
                <a:solidFill>
                  <a:srgbClr val="FF0000"/>
                </a:solidFill>
                <a:effectLst/>
                <a:latin typeface="Times New Roman" panose="02020603050405020304" pitchFamily="18" charset="0"/>
                <a:ea typeface="SimSun" panose="02010600030101010101" pitchFamily="2" charset="-122"/>
                <a:cs typeface="Times New Roman" panose="02020603050405020304" pitchFamily="18" charset="0"/>
              </a:rPr>
              <a:t>The constituents of the Computer Engineering Program are:</a:t>
            </a:r>
            <a:endParaRPr lang="en-US"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0"/>
              </a:spcBef>
              <a:spcAft>
                <a:spcPts val="600"/>
              </a:spcAft>
            </a:pPr>
            <a:r>
              <a:rPr lang="en-US" sz="24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Computer</a:t>
            </a:r>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Engineering undergraduate students</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0"/>
              </a:spcBef>
              <a:spcAft>
                <a:spcPts val="600"/>
              </a:spcAft>
            </a:pPr>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Alumni of the Electrical Engineering Program </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0"/>
              </a:spcBef>
              <a:spcAft>
                <a:spcPts val="600"/>
              </a:spcAft>
            </a:pPr>
            <a:r>
              <a:rPr lang="en-US" sz="24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Computer</a:t>
            </a:r>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Engineering Program  faculty</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Employers of the graduates of the Program</a:t>
            </a:r>
            <a:endParaRPr lang="en-US" sz="2400" dirty="0">
              <a:latin typeface="Times New Roman" panose="02020603050405020304" pitchFamily="18" charset="0"/>
              <a:cs typeface="Times New Roman" panose="02020603050405020304" pitchFamily="18" charset="0"/>
            </a:endParaRPr>
          </a:p>
          <a:p>
            <a:pPr marL="0" indent="0">
              <a:buNone/>
            </a:pPr>
            <a:endParaRPr lang="en-US" sz="1600" dirty="0"/>
          </a:p>
          <a:p>
            <a:endParaRPr lang="en-US" sz="1600" dirty="0"/>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419611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411162"/>
          </a:xfrm>
        </p:spPr>
        <p:txBody>
          <a:bodyPr/>
          <a:lstStyle/>
          <a:p>
            <a:r>
              <a:rPr lang="en-US" dirty="0">
                <a:solidFill>
                  <a:srgbClr val="FF0000"/>
                </a:solidFill>
              </a:rPr>
              <a:t>PEOs of Programs </a:t>
            </a:r>
            <a:endParaRPr lang="en-US" dirty="0"/>
          </a:p>
        </p:txBody>
      </p:sp>
      <p:sp>
        <p:nvSpPr>
          <p:cNvPr id="3" name="Content Placeholder 2"/>
          <p:cNvSpPr>
            <a:spLocks noGrp="1"/>
          </p:cNvSpPr>
          <p:nvPr>
            <p:ph idx="1"/>
          </p:nvPr>
        </p:nvSpPr>
        <p:spPr>
          <a:xfrm>
            <a:off x="1981200" y="838200"/>
            <a:ext cx="8229600" cy="5638800"/>
          </a:xfrm>
          <a:solidFill>
            <a:schemeClr val="accent5"/>
          </a:solidFill>
        </p:spPr>
        <p:txBody>
          <a:bodyPr/>
          <a:lstStyle/>
          <a:p>
            <a:endParaRPr lang="en-US" sz="1600" dirty="0"/>
          </a:p>
          <a:p>
            <a:pPr marL="0" marR="0" indent="0">
              <a:spcBef>
                <a:spcPts val="0"/>
              </a:spcBef>
              <a:spcAft>
                <a:spcPts val="600"/>
              </a:spcAft>
              <a:buNone/>
            </a:pPr>
            <a:r>
              <a:rPr lang="en-US" sz="1800" dirty="0">
                <a:solidFill>
                  <a:srgbClr val="FF0000"/>
                </a:solidFill>
                <a:effectLst/>
                <a:latin typeface="Times New Roman" panose="02020603050405020304" pitchFamily="18" charset="0"/>
                <a:ea typeface="SimSun" panose="02010600030101010101" pitchFamily="2" charset="-122"/>
              </a:rPr>
              <a:t>The Program Educational Objectives of the Electrical Engineering Program are:</a:t>
            </a:r>
            <a:endParaRPr lang="en-US" sz="1800" dirty="0">
              <a:solidFill>
                <a:srgbClr val="FF0000"/>
              </a:solidFill>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mj-lt"/>
              <a:buAutoNum type="arabicPeriod"/>
              <a:tabLst>
                <a:tab pos="466725" algn="l"/>
              </a:tabLst>
            </a:pPr>
            <a:r>
              <a:rPr lang="en-US" sz="1800" dirty="0">
                <a:solidFill>
                  <a:srgbClr val="000000"/>
                </a:solidFill>
                <a:effectLst/>
                <a:latin typeface="Times New Roman" panose="02020603050405020304" pitchFamily="18" charset="0"/>
                <a:ea typeface="Times New Roman" panose="02020603050405020304" pitchFamily="18" charset="0"/>
              </a:rPr>
              <a:t>To produce graduates for successful careers in Electrical Engineering and other related fields.</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mj-lt"/>
              <a:buAutoNum type="arabicPeriod"/>
              <a:tabLst>
                <a:tab pos="466725" algn="l"/>
              </a:tabLst>
            </a:pPr>
            <a:r>
              <a:rPr lang="en-US" sz="1800" dirty="0">
                <a:solidFill>
                  <a:srgbClr val="000000"/>
                </a:solidFill>
                <a:effectLst/>
                <a:latin typeface="Times New Roman" panose="02020603050405020304" pitchFamily="18" charset="0"/>
                <a:ea typeface="Times New Roman" panose="02020603050405020304" pitchFamily="18" charset="0"/>
              </a:rPr>
              <a:t>To produce graduates who engage in self-development activities through professional study and personal research that will allow them to adapt to evolving technological challenges.</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mj-lt"/>
              <a:buAutoNum type="arabicPeriod"/>
              <a:tabLst>
                <a:tab pos="466725" algn="l"/>
              </a:tabLst>
            </a:pPr>
            <a:r>
              <a:rPr lang="en-US" sz="1800" dirty="0">
                <a:solidFill>
                  <a:srgbClr val="000000"/>
                </a:solidFill>
                <a:effectLst/>
                <a:latin typeface="Times New Roman" panose="02020603050405020304" pitchFamily="18" charset="0"/>
                <a:ea typeface="Times New Roman" panose="02020603050405020304" pitchFamily="18" charset="0"/>
              </a:rPr>
              <a:t>To produce graduates who can successfully complete graduate degrees in Electrical Engineering or other disciplines that they may choose.</a:t>
            </a:r>
          </a:p>
          <a:p>
            <a:pPr marL="342900" marR="0" lvl="0" indent="-342900" fontAlgn="base">
              <a:spcBef>
                <a:spcPts val="0"/>
              </a:spcBef>
              <a:spcAft>
                <a:spcPts val="0"/>
              </a:spcAft>
              <a:buFont typeface="+mj-lt"/>
              <a:buAutoNum type="arabicPeriod"/>
              <a:tabLst>
                <a:tab pos="466725" algn="l"/>
              </a:tabLst>
            </a:pPr>
            <a:endParaRPr lang="en-US" sz="1800" dirty="0">
              <a:solidFill>
                <a:srgbClr val="000000"/>
              </a:solidFill>
              <a:latin typeface="Times New Roman" panose="02020603050405020304" pitchFamily="18" charset="0"/>
              <a:ea typeface="Times New Roman" panose="02020603050405020304" pitchFamily="18" charset="0"/>
            </a:endParaRPr>
          </a:p>
          <a:p>
            <a:pPr marL="0" marR="0" indent="0" algn="just">
              <a:lnSpc>
                <a:spcPct val="115000"/>
              </a:lnSpc>
              <a:spcBef>
                <a:spcPts val="0"/>
              </a:spcBef>
              <a:spcAft>
                <a:spcPts val="600"/>
              </a:spcAft>
              <a:buNone/>
            </a:pPr>
            <a:r>
              <a:rPr lang="en-US" sz="1800" dirty="0">
                <a:solidFill>
                  <a:srgbClr val="FF0000"/>
                </a:solidFill>
                <a:effectLst/>
                <a:latin typeface="Times New Roman" panose="02020603050405020304" pitchFamily="18" charset="0"/>
                <a:ea typeface="SimSun" panose="02010600030101010101" pitchFamily="2" charset="-122"/>
                <a:cs typeface="Times New Roman" panose="02020603050405020304" pitchFamily="18" charset="0"/>
              </a:rPr>
              <a:t>The Program Educational Objectives of the Computer Engineering Program are:</a:t>
            </a:r>
            <a:endParaRPr lang="en-US" sz="18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fontAlgn="base">
              <a:lnSpc>
                <a:spcPct val="115000"/>
              </a:lnSpc>
              <a:spcBef>
                <a:spcPts val="0"/>
              </a:spcBef>
              <a:spcAft>
                <a:spcPts val="0"/>
              </a:spcAft>
              <a:buFont typeface="+mj-lt"/>
              <a:buAutoNum type="arabicPeriod"/>
              <a:tabLst>
                <a:tab pos="466725" algn="l"/>
              </a:tabLs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 produce graduates for successful careers in Computer Engineering and other related fields.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fontAlgn="base">
              <a:lnSpc>
                <a:spcPct val="115000"/>
              </a:lnSpc>
              <a:spcBef>
                <a:spcPts val="0"/>
              </a:spcBef>
              <a:spcAft>
                <a:spcPts val="0"/>
              </a:spcAft>
              <a:buFont typeface="+mj-lt"/>
              <a:buAutoNum type="arabicPeriod"/>
              <a:tabLst>
                <a:tab pos="466725" algn="l"/>
              </a:tabLs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 produce graduates who engage in self-development activities through professional study and personal research that will allow them to adapt to evolving technological challenges.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fontAlgn="base">
              <a:lnSpc>
                <a:spcPct val="115000"/>
              </a:lnSpc>
              <a:spcBef>
                <a:spcPts val="0"/>
              </a:spcBef>
              <a:spcAft>
                <a:spcPts val="0"/>
              </a:spcAft>
              <a:buFont typeface="+mj-lt"/>
              <a:buAutoNum type="arabicPeriod"/>
              <a:tabLst>
                <a:tab pos="466725" algn="l"/>
              </a:tabLs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 produce graduates who can successfully complete graduate degrees in Computer Engineering or other disciplines that they may choose.</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fontAlgn="base">
              <a:spcBef>
                <a:spcPts val="0"/>
              </a:spcBef>
              <a:spcAft>
                <a:spcPts val="0"/>
              </a:spcAft>
              <a:buFont typeface="+mj-lt"/>
              <a:buAutoNum type="arabicPeriod"/>
              <a:tabLst>
                <a:tab pos="466725" algn="l"/>
              </a:tabLst>
            </a:pPr>
            <a:endParaRPr lang="en-US" sz="1800" dirty="0">
              <a:effectLst/>
              <a:latin typeface="Times New Roman" panose="02020603050405020304" pitchFamily="18" charset="0"/>
              <a:ea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pPr marL="0" indent="0">
              <a:buNone/>
            </a:pPr>
            <a:endParaRPr lang="en-US" sz="1600" dirty="0"/>
          </a:p>
          <a:p>
            <a:endParaRPr lang="en-US" sz="1600" dirty="0"/>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9925495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5197" y="161927"/>
            <a:ext cx="8229600" cy="501649"/>
          </a:xfrm>
        </p:spPr>
        <p:txBody>
          <a:bodyPr/>
          <a:lstStyle/>
          <a:p>
            <a:r>
              <a:rPr lang="en-US" sz="2800" dirty="0">
                <a:solidFill>
                  <a:srgbClr val="FF0000"/>
                </a:solidFill>
              </a:rPr>
              <a:t>REVIEW OF THE PEOs </a:t>
            </a:r>
            <a:endParaRPr lang="en-US" sz="2800" dirty="0"/>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Content Placeholder 3">
            <a:extLst>
              <a:ext uri="{FF2B5EF4-FFF2-40B4-BE49-F238E27FC236}">
                <a16:creationId xmlns:a16="http://schemas.microsoft.com/office/drawing/2014/main" id="{8C223866-7E49-4C05-99F7-D73B2DEE700F}"/>
              </a:ext>
            </a:extLst>
          </p:cNvPr>
          <p:cNvSpPr>
            <a:spLocks noGrp="1"/>
          </p:cNvSpPr>
          <p:nvPr>
            <p:ph idx="1"/>
          </p:nvPr>
        </p:nvSpPr>
        <p:spPr>
          <a:xfrm>
            <a:off x="1752601" y="776287"/>
            <a:ext cx="8686799" cy="5776913"/>
          </a:xfrm>
        </p:spPr>
        <p:txBody>
          <a:bodyPr/>
          <a:lstStyle/>
          <a:p>
            <a:pPr marL="0" marR="0" indent="0">
              <a:lnSpc>
                <a:spcPct val="107000"/>
              </a:lnSpc>
              <a:spcBef>
                <a:spcPts val="0"/>
              </a:spcBef>
              <a:spcAft>
                <a:spcPts val="600"/>
              </a:spcAft>
              <a:buNone/>
            </a:pPr>
            <a:r>
              <a:rPr lang="en-US" sz="2400" b="1" u="sng"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TIMELINES (RECOMMENDED)</a:t>
            </a:r>
            <a:endParaRPr lang="en-US" sz="2400" b="1"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spcBef>
                <a:spcPts val="0"/>
              </a:spcBef>
              <a:spcAft>
                <a:spcPts val="0"/>
              </a:spcAft>
              <a:buNone/>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October 2020 – November 2020 / Survey of Program Constituents (Horace St. Julian )</a:t>
            </a:r>
          </a:p>
          <a:p>
            <a:pPr marL="0" marR="0">
              <a:spcBef>
                <a:spcPts val="0"/>
              </a:spcBef>
              <a:spcAft>
                <a:spcPts val="0"/>
              </a:spcAft>
            </a:pPr>
            <a:r>
              <a:rPr lang="en-US" sz="1800" dirty="0">
                <a:latin typeface="Times New Roman" panose="02020603050405020304" pitchFamily="18" charset="0"/>
                <a:ea typeface="Calibri" panose="020F0502020204030204" pitchFamily="34" charset="0"/>
                <a:cs typeface="Times New Roman" panose="02020603050405020304" pitchFamily="18" charset="0"/>
              </a:rPr>
              <a:t>Electrical Engineering Students</a:t>
            </a: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Computer Engineering Students</a:t>
            </a:r>
          </a:p>
          <a:p>
            <a:pPr marL="0" marR="0">
              <a:spcBef>
                <a:spcPts val="0"/>
              </a:spcBef>
              <a:spcAft>
                <a:spcPts val="0"/>
              </a:spcAft>
            </a:pPr>
            <a:r>
              <a:rPr lang="en-US" sz="1800" dirty="0">
                <a:latin typeface="Times New Roman" panose="02020603050405020304" pitchFamily="18" charset="0"/>
                <a:ea typeface="Calibri" panose="020F0502020204030204" pitchFamily="34" charset="0"/>
                <a:cs typeface="Times New Roman" panose="02020603050405020304" pitchFamily="18" charset="0"/>
              </a:rPr>
              <a:t>Electrical and Computer Engineering Faculty</a:t>
            </a: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Alumni/Employer of Program Graduates</a:t>
            </a:r>
          </a:p>
          <a:p>
            <a:pPr marL="0" marR="0">
              <a:spcBef>
                <a:spcPts val="0"/>
              </a:spcBef>
              <a:spcAft>
                <a:spcPts val="0"/>
              </a:spcAft>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December 11, 2020</a:t>
            </a:r>
          </a:p>
          <a:p>
            <a:pPr marL="0" marR="0">
              <a:spcBef>
                <a:spcPts val="0"/>
              </a:spcBef>
              <a:spcAft>
                <a:spcPts val="0"/>
              </a:spcAft>
            </a:pPr>
            <a:r>
              <a:rPr lang="en-US" sz="1800" dirty="0">
                <a:latin typeface="Times New Roman" panose="02020603050405020304" pitchFamily="18" charset="0"/>
                <a:ea typeface="Calibri" panose="020F0502020204030204" pitchFamily="34" charset="0"/>
                <a:cs typeface="Times New Roman" panose="02020603050405020304" pitchFamily="18" charset="0"/>
              </a:rPr>
              <a:t>Approval of Revisions of PEOs by ECE faculty</a:t>
            </a:r>
          </a:p>
          <a:p>
            <a:pPr marL="0" marR="0">
              <a:spcBef>
                <a:spcPts val="0"/>
              </a:spcBef>
              <a:spcAft>
                <a:spcPts val="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spcBef>
                <a:spcPts val="0"/>
              </a:spcBef>
              <a:spcAft>
                <a:spcPts val="0"/>
              </a:spcAft>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January 2022 – February 2022 / Survey of Program Constituents</a:t>
            </a:r>
          </a:p>
          <a:p>
            <a:pPr marL="0" marR="0">
              <a:spcBef>
                <a:spcPts val="0"/>
              </a:spcBef>
              <a:spcAft>
                <a:spcPts val="0"/>
              </a:spcAft>
            </a:pPr>
            <a:r>
              <a:rPr lang="en-US" sz="1800" dirty="0">
                <a:latin typeface="Times New Roman" panose="02020603050405020304" pitchFamily="18" charset="0"/>
                <a:ea typeface="Calibri" panose="020F0502020204030204" pitchFamily="34" charset="0"/>
                <a:cs typeface="Times New Roman" panose="02020603050405020304" pitchFamily="18" charset="0"/>
              </a:rPr>
              <a:t>Electrical Engineering Students</a:t>
            </a: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Computer Engineering Students</a:t>
            </a:r>
          </a:p>
          <a:p>
            <a:pPr marL="0" marR="0">
              <a:spcBef>
                <a:spcPts val="0"/>
              </a:spcBef>
              <a:spcAft>
                <a:spcPts val="0"/>
              </a:spcAft>
            </a:pPr>
            <a:r>
              <a:rPr lang="en-US" sz="1800" dirty="0">
                <a:latin typeface="Times New Roman" panose="02020603050405020304" pitchFamily="18" charset="0"/>
                <a:ea typeface="Calibri" panose="020F0502020204030204" pitchFamily="34" charset="0"/>
                <a:cs typeface="Times New Roman" panose="02020603050405020304" pitchFamily="18" charset="0"/>
              </a:rPr>
              <a:t>Electrical and Computer Engineering Faculty</a:t>
            </a: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Alumni/Employer of Program Graduates</a:t>
            </a:r>
          </a:p>
          <a:p>
            <a:pPr marL="0" marR="0">
              <a:spcBef>
                <a:spcPts val="0"/>
              </a:spcBef>
              <a:spcAft>
                <a:spcPts val="0"/>
              </a:spcAft>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March 2022</a:t>
            </a:r>
          </a:p>
          <a:p>
            <a:pPr marL="0" marR="0">
              <a:spcBef>
                <a:spcPts val="0"/>
              </a:spcBef>
              <a:spcAft>
                <a:spcPts val="0"/>
              </a:spcAft>
            </a:pPr>
            <a:r>
              <a:rPr lang="en-US" sz="1800" dirty="0">
                <a:latin typeface="Times New Roman" panose="02020603050405020304" pitchFamily="18" charset="0"/>
                <a:ea typeface="Calibri" panose="020F0502020204030204" pitchFamily="34" charset="0"/>
                <a:cs typeface="Times New Roman" panose="02020603050405020304" pitchFamily="18" charset="0"/>
              </a:rPr>
              <a:t>Approval of Revisions of PEOs by ECE Faculty</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697151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04800"/>
            <a:ext cx="8229600" cy="1295400"/>
          </a:xfrm>
        </p:spPr>
        <p:txBody>
          <a:bodyPr/>
          <a:lstStyle/>
          <a:p>
            <a:r>
              <a:rPr lang="en-US" dirty="0">
                <a:solidFill>
                  <a:srgbClr val="FF0000"/>
                </a:solidFill>
              </a:rPr>
              <a:t>STUDENT OUTCOMES VS. COURSES (ELECTRICAL ENGINEERING)</a:t>
            </a:r>
            <a:br>
              <a:rPr lang="en-US" dirty="0">
                <a:solidFill>
                  <a:srgbClr val="FF0000"/>
                </a:solidFill>
              </a:rPr>
            </a:br>
            <a:r>
              <a:rPr lang="en-US" dirty="0">
                <a:solidFill>
                  <a:srgbClr val="FF0000"/>
                </a:solidFill>
              </a:rPr>
              <a:t>Approved 10/12/2018</a:t>
            </a:r>
          </a:p>
        </p:txBody>
      </p:sp>
      <p:graphicFrame>
        <p:nvGraphicFramePr>
          <p:cNvPr id="5" name="Content Placeholder 4"/>
          <p:cNvGraphicFramePr>
            <a:graphicFrameLocks noGrp="1"/>
          </p:cNvGraphicFramePr>
          <p:nvPr>
            <p:ph idx="1"/>
          </p:nvPr>
        </p:nvGraphicFramePr>
        <p:xfrm>
          <a:off x="2667000" y="1981201"/>
          <a:ext cx="6629398" cy="4648203"/>
        </p:xfrm>
        <a:graphic>
          <a:graphicData uri="http://schemas.openxmlformats.org/drawingml/2006/table">
            <a:tbl>
              <a:tblPr firstRow="1" firstCol="1" bandRow="1"/>
              <a:tblGrid>
                <a:gridCol w="3301493">
                  <a:extLst>
                    <a:ext uri="{9D8B030D-6E8A-4147-A177-3AD203B41FA5}">
                      <a16:colId xmlns:a16="http://schemas.microsoft.com/office/drawing/2014/main" val="1177477893"/>
                    </a:ext>
                  </a:extLst>
                </a:gridCol>
                <a:gridCol w="407498">
                  <a:extLst>
                    <a:ext uri="{9D8B030D-6E8A-4147-A177-3AD203B41FA5}">
                      <a16:colId xmlns:a16="http://schemas.microsoft.com/office/drawing/2014/main" val="3667276291"/>
                    </a:ext>
                  </a:extLst>
                </a:gridCol>
                <a:gridCol w="519183">
                  <a:extLst>
                    <a:ext uri="{9D8B030D-6E8A-4147-A177-3AD203B41FA5}">
                      <a16:colId xmlns:a16="http://schemas.microsoft.com/office/drawing/2014/main" val="3181421183"/>
                    </a:ext>
                  </a:extLst>
                </a:gridCol>
                <a:gridCol w="567480">
                  <a:extLst>
                    <a:ext uri="{9D8B030D-6E8A-4147-A177-3AD203B41FA5}">
                      <a16:colId xmlns:a16="http://schemas.microsoft.com/office/drawing/2014/main" val="2366102067"/>
                    </a:ext>
                  </a:extLst>
                </a:gridCol>
                <a:gridCol w="475415">
                  <a:extLst>
                    <a:ext uri="{9D8B030D-6E8A-4147-A177-3AD203B41FA5}">
                      <a16:colId xmlns:a16="http://schemas.microsoft.com/office/drawing/2014/main" val="744051580"/>
                    </a:ext>
                  </a:extLst>
                </a:gridCol>
                <a:gridCol w="480698">
                  <a:extLst>
                    <a:ext uri="{9D8B030D-6E8A-4147-A177-3AD203B41FA5}">
                      <a16:colId xmlns:a16="http://schemas.microsoft.com/office/drawing/2014/main" val="273254702"/>
                    </a:ext>
                  </a:extLst>
                </a:gridCol>
                <a:gridCol w="428628">
                  <a:extLst>
                    <a:ext uri="{9D8B030D-6E8A-4147-A177-3AD203B41FA5}">
                      <a16:colId xmlns:a16="http://schemas.microsoft.com/office/drawing/2014/main" val="3753978908"/>
                    </a:ext>
                  </a:extLst>
                </a:gridCol>
                <a:gridCol w="449003">
                  <a:extLst>
                    <a:ext uri="{9D8B030D-6E8A-4147-A177-3AD203B41FA5}">
                      <a16:colId xmlns:a16="http://schemas.microsoft.com/office/drawing/2014/main" val="604959489"/>
                    </a:ext>
                  </a:extLst>
                </a:gridCol>
              </a:tblGrid>
              <a:tr h="221343">
                <a:tc>
                  <a:txBody>
                    <a:bodyPr/>
                    <a:lstStyle/>
                    <a:p>
                      <a:pPr marL="0" marR="0" algn="just">
                        <a:lnSpc>
                          <a:spcPct val="115000"/>
                        </a:lnSpc>
                        <a:spcBef>
                          <a:spcPts val="0"/>
                        </a:spcBef>
                        <a:spcAft>
                          <a:spcPts val="0"/>
                        </a:spcAft>
                      </a:pPr>
                      <a:r>
                        <a:rPr lang="en-US" sz="1000" b="1" dirty="0">
                          <a:effectLst/>
                          <a:latin typeface="Times New Roman" panose="02020603050405020304" pitchFamily="18" charset="0"/>
                          <a:ea typeface="Times New Roman" panose="02020603050405020304" pitchFamily="18" charset="0"/>
                        </a:rPr>
                        <a:t>Electrical Engineering Courses</a:t>
                      </a:r>
                      <a:endParaRPr lang="en-US"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1</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2</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3</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4</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5</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6</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7</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66724705"/>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1021 Intro Elect Lab</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3789738"/>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1043 Comp Appl in Engr</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8494605"/>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2011 Electric Circuit Lab</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4845638"/>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2023 Network Theory 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0196863"/>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3013 Network Theory II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2944709"/>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3021 Logic Circuits Lab</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092423"/>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3023 Signals and Systems</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1389601"/>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3033 Physical Princ. Solid State</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0203581"/>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3043 Electronics 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2295683"/>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3063 Logic Circuits</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06459484"/>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3071 Microproc. Sys. Lab</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7952783"/>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3073  Microproc Sys.</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75787097"/>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4003 Communication Theory</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2195905"/>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4011 Electronics Lab</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7757421"/>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4013 Energy Conversion</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3498458"/>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4033 Electro Field Thr 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6021778"/>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4043 Electronics II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3998443"/>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4073 Control Systems</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7615663"/>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4472 Senior Design 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5679465"/>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4482 Senior Design II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5328954"/>
                  </a:ext>
                </a:extLst>
              </a:tr>
            </a:tbl>
          </a:graphicData>
        </a:graphic>
      </p:graphicFrame>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29</a:t>
            </a:fld>
            <a:endParaRPr lang="en-US"/>
          </a:p>
        </p:txBody>
      </p:sp>
    </p:spTree>
    <p:extLst>
      <p:ext uri="{BB962C8B-B14F-4D97-AF65-F5344CB8AC3E}">
        <p14:creationId xmlns:p14="http://schemas.microsoft.com/office/powerpoint/2010/main" val="2373553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1325562"/>
          </a:xfrm>
        </p:spPr>
        <p:txBody>
          <a:bodyPr/>
          <a:lstStyle/>
          <a:p>
            <a:r>
              <a:rPr lang="en-US" sz="2800" dirty="0">
                <a:solidFill>
                  <a:srgbClr val="FF0000"/>
                </a:solidFill>
              </a:rPr>
              <a:t>STUDENT OUTCOMES VS. COURSES (COMPUTER ENGINEERING) </a:t>
            </a:r>
            <a:br>
              <a:rPr lang="en-US" sz="2800" dirty="0">
                <a:solidFill>
                  <a:srgbClr val="FF0000"/>
                </a:solidFill>
              </a:rPr>
            </a:br>
            <a:r>
              <a:rPr lang="en-US" sz="2800" dirty="0">
                <a:solidFill>
                  <a:srgbClr val="FF0000"/>
                </a:solidFill>
              </a:rPr>
              <a:t>Approved 10/12/2018</a:t>
            </a:r>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30</a:t>
            </a:fld>
            <a:endParaRPr lang="en-US"/>
          </a:p>
        </p:txBody>
      </p:sp>
      <p:graphicFrame>
        <p:nvGraphicFramePr>
          <p:cNvPr id="4" name="Content Placeholder 3"/>
          <p:cNvGraphicFramePr>
            <a:graphicFrameLocks noGrp="1"/>
          </p:cNvGraphicFramePr>
          <p:nvPr>
            <p:ph idx="1"/>
          </p:nvPr>
        </p:nvGraphicFramePr>
        <p:xfrm>
          <a:off x="2895602" y="1828799"/>
          <a:ext cx="6095998" cy="4416426"/>
        </p:xfrm>
        <a:graphic>
          <a:graphicData uri="http://schemas.openxmlformats.org/drawingml/2006/table">
            <a:tbl>
              <a:tblPr firstRow="1" firstCol="1" bandRow="1"/>
              <a:tblGrid>
                <a:gridCol w="3016453">
                  <a:extLst>
                    <a:ext uri="{9D8B030D-6E8A-4147-A177-3AD203B41FA5}">
                      <a16:colId xmlns:a16="http://schemas.microsoft.com/office/drawing/2014/main" val="2087326207"/>
                    </a:ext>
                  </a:extLst>
                </a:gridCol>
                <a:gridCol w="363536">
                  <a:extLst>
                    <a:ext uri="{9D8B030D-6E8A-4147-A177-3AD203B41FA5}">
                      <a16:colId xmlns:a16="http://schemas.microsoft.com/office/drawing/2014/main" val="2344935384"/>
                    </a:ext>
                  </a:extLst>
                </a:gridCol>
                <a:gridCol w="389826">
                  <a:extLst>
                    <a:ext uri="{9D8B030D-6E8A-4147-A177-3AD203B41FA5}">
                      <a16:colId xmlns:a16="http://schemas.microsoft.com/office/drawing/2014/main" val="449798067"/>
                    </a:ext>
                  </a:extLst>
                </a:gridCol>
                <a:gridCol w="416114">
                  <a:extLst>
                    <a:ext uri="{9D8B030D-6E8A-4147-A177-3AD203B41FA5}">
                      <a16:colId xmlns:a16="http://schemas.microsoft.com/office/drawing/2014/main" val="3649335806"/>
                    </a:ext>
                  </a:extLst>
                </a:gridCol>
                <a:gridCol w="433390">
                  <a:extLst>
                    <a:ext uri="{9D8B030D-6E8A-4147-A177-3AD203B41FA5}">
                      <a16:colId xmlns:a16="http://schemas.microsoft.com/office/drawing/2014/main" val="1570802662"/>
                    </a:ext>
                  </a:extLst>
                </a:gridCol>
                <a:gridCol w="478456">
                  <a:extLst>
                    <a:ext uri="{9D8B030D-6E8A-4147-A177-3AD203B41FA5}">
                      <a16:colId xmlns:a16="http://schemas.microsoft.com/office/drawing/2014/main" val="3306108411"/>
                    </a:ext>
                  </a:extLst>
                </a:gridCol>
                <a:gridCol w="441652">
                  <a:extLst>
                    <a:ext uri="{9D8B030D-6E8A-4147-A177-3AD203B41FA5}">
                      <a16:colId xmlns:a16="http://schemas.microsoft.com/office/drawing/2014/main" val="3426522465"/>
                    </a:ext>
                  </a:extLst>
                </a:gridCol>
                <a:gridCol w="556571">
                  <a:extLst>
                    <a:ext uri="{9D8B030D-6E8A-4147-A177-3AD203B41FA5}">
                      <a16:colId xmlns:a16="http://schemas.microsoft.com/office/drawing/2014/main" val="1492569823"/>
                    </a:ext>
                  </a:extLst>
                </a:gridCol>
              </a:tblGrid>
              <a:tr h="245357">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Comp. Engineering Courses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361809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1021 Intro Elect Lab</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3817465"/>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2011 Electric Circuit Lab</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0221368"/>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2023 Network Theory 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687524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3013 Network Theory II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422350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3021 Logic Circuits Lab</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89638692"/>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3023 Signals and Systems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7791017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3033 Physical Princ. Solid State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2102869"/>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3043 Electronics 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206676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3063 Logic Circuits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4393709"/>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3071 Microproc. Sys. Lab</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9497271"/>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3073  Microproc Sys.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8517970"/>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4253 Embedded Systems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640544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4303 Dig System Design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2650522"/>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4333 Computer Networks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7348514"/>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4393 Comp. Org.  Arch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6326859"/>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4472 Senior Design 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801513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4482 Senior Design II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1687113"/>
                  </a:ext>
                </a:extLst>
              </a:tr>
            </a:tbl>
          </a:graphicData>
        </a:graphic>
      </p:graphicFrame>
    </p:spTree>
    <p:extLst>
      <p:ext uri="{BB962C8B-B14F-4D97-AF65-F5344CB8AC3E}">
        <p14:creationId xmlns:p14="http://schemas.microsoft.com/office/powerpoint/2010/main" val="34886944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1213" y="-60325"/>
            <a:ext cx="8229600" cy="792162"/>
          </a:xfrm>
        </p:spPr>
        <p:txBody>
          <a:bodyPr/>
          <a:lstStyle/>
          <a:p>
            <a:r>
              <a:rPr lang="en-US" sz="1800" dirty="0">
                <a:solidFill>
                  <a:srgbClr val="FF0000"/>
                </a:solidFill>
              </a:rPr>
              <a:t>ASSESSMENT RESULTS / ELECTRICAL ENGINEERING</a:t>
            </a:r>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pic>
        <p:nvPicPr>
          <p:cNvPr id="12" name="Picture 11">
            <a:extLst>
              <a:ext uri="{FF2B5EF4-FFF2-40B4-BE49-F238E27FC236}">
                <a16:creationId xmlns:a16="http://schemas.microsoft.com/office/drawing/2014/main" id="{FF9B0466-3744-4938-82BF-0645D4A97BA7}"/>
              </a:ext>
            </a:extLst>
          </p:cNvPr>
          <p:cNvPicPr>
            <a:picLocks noChangeAspect="1"/>
          </p:cNvPicPr>
          <p:nvPr/>
        </p:nvPicPr>
        <p:blipFill>
          <a:blip r:embed="rId2"/>
          <a:stretch>
            <a:fillRect/>
          </a:stretch>
        </p:blipFill>
        <p:spPr>
          <a:xfrm>
            <a:off x="1978008" y="685800"/>
            <a:ext cx="8232793" cy="6008914"/>
          </a:xfrm>
          <a:prstGeom prst="rect">
            <a:avLst/>
          </a:prstGeom>
        </p:spPr>
      </p:pic>
    </p:spTree>
    <p:extLst>
      <p:ext uri="{BB962C8B-B14F-4D97-AF65-F5344CB8AC3E}">
        <p14:creationId xmlns:p14="http://schemas.microsoft.com/office/powerpoint/2010/main" val="7541722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1213" y="-60325"/>
            <a:ext cx="8229600" cy="792162"/>
          </a:xfrm>
        </p:spPr>
        <p:txBody>
          <a:bodyPr/>
          <a:lstStyle/>
          <a:p>
            <a:r>
              <a:rPr lang="en-US" sz="1800" dirty="0">
                <a:solidFill>
                  <a:srgbClr val="FF0000"/>
                </a:solidFill>
              </a:rPr>
              <a:t>ASSESSMENT RESULTS / COMPUTER ENGINE ERING</a:t>
            </a:r>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pic>
        <p:nvPicPr>
          <p:cNvPr id="3" name="Content Placeholder 2">
            <a:extLst>
              <a:ext uri="{FF2B5EF4-FFF2-40B4-BE49-F238E27FC236}">
                <a16:creationId xmlns:a16="http://schemas.microsoft.com/office/drawing/2014/main" id="{4EF1CAA5-FC51-49C9-8D1B-223148393DFC}"/>
              </a:ext>
            </a:extLst>
          </p:cNvPr>
          <p:cNvPicPr>
            <a:picLocks noGrp="1" noChangeAspect="1"/>
          </p:cNvPicPr>
          <p:nvPr>
            <p:ph idx="1"/>
          </p:nvPr>
        </p:nvPicPr>
        <p:blipFill>
          <a:blip r:embed="rId2"/>
          <a:stretch>
            <a:fillRect/>
          </a:stretch>
        </p:blipFill>
        <p:spPr>
          <a:xfrm>
            <a:off x="1828801" y="513396"/>
            <a:ext cx="8610599" cy="6058380"/>
          </a:xfrm>
          <a:prstGeom prst="rect">
            <a:avLst/>
          </a:prstGeom>
        </p:spPr>
      </p:pic>
    </p:spTree>
    <p:extLst>
      <p:ext uri="{BB962C8B-B14F-4D97-AF65-F5344CB8AC3E}">
        <p14:creationId xmlns:p14="http://schemas.microsoft.com/office/powerpoint/2010/main" val="832393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6CF00-E35B-4339-A074-D43352503482}"/>
              </a:ext>
            </a:extLst>
          </p:cNvPr>
          <p:cNvSpPr>
            <a:spLocks noGrp="1"/>
          </p:cNvSpPr>
          <p:nvPr>
            <p:ph type="title"/>
          </p:nvPr>
        </p:nvSpPr>
        <p:spPr>
          <a:xfrm>
            <a:off x="1981202" y="136526"/>
            <a:ext cx="8229598" cy="1082675"/>
          </a:xfrm>
        </p:spPr>
        <p:txBody>
          <a:bodyPr/>
          <a:lstStyle/>
          <a:p>
            <a:r>
              <a:rPr lang="en-US" dirty="0"/>
              <a:t>	</a:t>
            </a:r>
            <a:r>
              <a:rPr lang="en-US" sz="2800" dirty="0">
                <a:solidFill>
                  <a:srgbClr val="FF0000"/>
                </a:solidFill>
              </a:rPr>
              <a:t>STUDENT OUTCOMES (SUMMARY)</a:t>
            </a:r>
          </a:p>
        </p:txBody>
      </p:sp>
      <p:sp>
        <p:nvSpPr>
          <p:cNvPr id="6" name="Slide Number Placeholder 5">
            <a:extLst>
              <a:ext uri="{FF2B5EF4-FFF2-40B4-BE49-F238E27FC236}">
                <a16:creationId xmlns:a16="http://schemas.microsoft.com/office/drawing/2014/main" id="{92492642-FCD1-4ECF-BB6D-50A0AE699B39}"/>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graphicFrame>
        <p:nvGraphicFramePr>
          <p:cNvPr id="7" name="Content Placeholder 6">
            <a:extLst>
              <a:ext uri="{FF2B5EF4-FFF2-40B4-BE49-F238E27FC236}">
                <a16:creationId xmlns:a16="http://schemas.microsoft.com/office/drawing/2014/main" id="{14C33056-C592-4A6C-8A98-FDBD5DAE9958}"/>
              </a:ext>
            </a:extLst>
          </p:cNvPr>
          <p:cNvGraphicFramePr>
            <a:graphicFrameLocks noGrp="1"/>
          </p:cNvGraphicFramePr>
          <p:nvPr>
            <p:ph idx="1"/>
          </p:nvPr>
        </p:nvGraphicFramePr>
        <p:xfrm>
          <a:off x="2400300" y="934673"/>
          <a:ext cx="7391400" cy="2590799"/>
        </p:xfrm>
        <a:graphic>
          <a:graphicData uri="http://schemas.openxmlformats.org/drawingml/2006/table">
            <a:tbl>
              <a:tblPr/>
              <a:tblGrid>
                <a:gridCol w="1379154">
                  <a:extLst>
                    <a:ext uri="{9D8B030D-6E8A-4147-A177-3AD203B41FA5}">
                      <a16:colId xmlns:a16="http://schemas.microsoft.com/office/drawing/2014/main" val="4092191307"/>
                    </a:ext>
                  </a:extLst>
                </a:gridCol>
                <a:gridCol w="1047294">
                  <a:extLst>
                    <a:ext uri="{9D8B030D-6E8A-4147-A177-3AD203B41FA5}">
                      <a16:colId xmlns:a16="http://schemas.microsoft.com/office/drawing/2014/main" val="2347788701"/>
                    </a:ext>
                  </a:extLst>
                </a:gridCol>
                <a:gridCol w="827492">
                  <a:extLst>
                    <a:ext uri="{9D8B030D-6E8A-4147-A177-3AD203B41FA5}">
                      <a16:colId xmlns:a16="http://schemas.microsoft.com/office/drawing/2014/main" val="3295213680"/>
                    </a:ext>
                  </a:extLst>
                </a:gridCol>
                <a:gridCol w="827492">
                  <a:extLst>
                    <a:ext uri="{9D8B030D-6E8A-4147-A177-3AD203B41FA5}">
                      <a16:colId xmlns:a16="http://schemas.microsoft.com/office/drawing/2014/main" val="902570351"/>
                    </a:ext>
                  </a:extLst>
                </a:gridCol>
                <a:gridCol w="827492">
                  <a:extLst>
                    <a:ext uri="{9D8B030D-6E8A-4147-A177-3AD203B41FA5}">
                      <a16:colId xmlns:a16="http://schemas.microsoft.com/office/drawing/2014/main" val="2732981730"/>
                    </a:ext>
                  </a:extLst>
                </a:gridCol>
                <a:gridCol w="827492">
                  <a:extLst>
                    <a:ext uri="{9D8B030D-6E8A-4147-A177-3AD203B41FA5}">
                      <a16:colId xmlns:a16="http://schemas.microsoft.com/office/drawing/2014/main" val="1597066680"/>
                    </a:ext>
                  </a:extLst>
                </a:gridCol>
                <a:gridCol w="827492">
                  <a:extLst>
                    <a:ext uri="{9D8B030D-6E8A-4147-A177-3AD203B41FA5}">
                      <a16:colId xmlns:a16="http://schemas.microsoft.com/office/drawing/2014/main" val="2369153177"/>
                    </a:ext>
                  </a:extLst>
                </a:gridCol>
                <a:gridCol w="827492">
                  <a:extLst>
                    <a:ext uri="{9D8B030D-6E8A-4147-A177-3AD203B41FA5}">
                      <a16:colId xmlns:a16="http://schemas.microsoft.com/office/drawing/2014/main" val="1133491494"/>
                    </a:ext>
                  </a:extLst>
                </a:gridCol>
              </a:tblGrid>
              <a:tr h="431800">
                <a:tc gridSpan="8">
                  <a:txBody>
                    <a:bodyPr/>
                    <a:lstStyle/>
                    <a:p>
                      <a:pPr algn="l" fontAlgn="b"/>
                      <a:r>
                        <a:rPr lang="en-US" sz="2000" b="1" i="0" u="none" strike="noStrike" dirty="0">
                          <a:solidFill>
                            <a:srgbClr val="000000"/>
                          </a:solidFill>
                          <a:effectLst/>
                          <a:latin typeface="Times New Roman" panose="02020603050405020304" pitchFamily="18" charset="0"/>
                        </a:rPr>
                        <a:t>STUDENT OUTCOMES (ELECTRICAL ENGR. PROGRAM)</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64428550"/>
                  </a:ext>
                </a:extLst>
              </a:tr>
              <a:tr h="863599">
                <a:tc>
                  <a:txBody>
                    <a:bodyPr/>
                    <a:lstStyle/>
                    <a:p>
                      <a:pPr algn="ctr" fontAlgn="b"/>
                      <a:r>
                        <a:rPr lang="en-US" sz="2000" b="1" i="0" u="none" strike="noStrike">
                          <a:solidFill>
                            <a:srgbClr val="000000"/>
                          </a:solidFill>
                          <a:effectLst/>
                          <a:latin typeface="Times New Roman" panose="02020603050405020304" pitchFamily="18" charset="0"/>
                        </a:rPr>
                        <a:t>ACAD. YEAR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49139612"/>
                  </a:ext>
                </a:extLst>
              </a:tr>
              <a:tr h="431800">
                <a:tc>
                  <a:txBody>
                    <a:bodyPr/>
                    <a:lstStyle/>
                    <a:p>
                      <a:pPr algn="ctr" fontAlgn="b"/>
                      <a:r>
                        <a:rPr lang="en-US" sz="2000" b="0" i="0" u="none" strike="noStrike" dirty="0">
                          <a:solidFill>
                            <a:srgbClr val="000000"/>
                          </a:solidFill>
                          <a:effectLst/>
                          <a:latin typeface="Times New Roman" panose="02020603050405020304" pitchFamily="18" charset="0"/>
                        </a:rPr>
                        <a:t>2018-2019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Times New Roman" panose="02020603050405020304" pitchFamily="18" charset="0"/>
                        </a:rPr>
                        <a:t>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988949"/>
                  </a:ext>
                </a:extLst>
              </a:tr>
              <a:tr h="431800">
                <a:tc>
                  <a:txBody>
                    <a:bodyPr/>
                    <a:lstStyle/>
                    <a:p>
                      <a:pPr algn="ctr" fontAlgn="b"/>
                      <a:r>
                        <a:rPr lang="en-US" sz="2000" b="0" i="0" u="none" strike="noStrike">
                          <a:solidFill>
                            <a:srgbClr val="000000"/>
                          </a:solidFill>
                          <a:effectLst/>
                          <a:latin typeface="Times New Roman" panose="02020603050405020304" pitchFamily="18" charset="0"/>
                        </a:rPr>
                        <a:t>2019-2020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5105082"/>
                  </a:ext>
                </a:extLst>
              </a:tr>
              <a:tr h="431800">
                <a:tc>
                  <a:txBody>
                    <a:bodyPr/>
                    <a:lstStyle/>
                    <a:p>
                      <a:pPr algn="ctr" fontAlgn="b"/>
                      <a:r>
                        <a:rPr lang="en-US" sz="2000" b="0" i="0" u="none" strike="noStrike">
                          <a:solidFill>
                            <a:srgbClr val="000000"/>
                          </a:solidFill>
                          <a:effectLst/>
                          <a:latin typeface="Times New Roman" panose="02020603050405020304" pitchFamily="18" charset="0"/>
                        </a:rPr>
                        <a:t>2020-2021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Times New Roman" panose="02020603050405020304" pitchFamily="18" charset="0"/>
                        </a:rPr>
                        <a:t>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7151607"/>
                  </a:ext>
                </a:extLst>
              </a:tr>
            </a:tbl>
          </a:graphicData>
        </a:graphic>
      </p:graphicFrame>
      <p:graphicFrame>
        <p:nvGraphicFramePr>
          <p:cNvPr id="8" name="Table 7">
            <a:extLst>
              <a:ext uri="{FF2B5EF4-FFF2-40B4-BE49-F238E27FC236}">
                <a16:creationId xmlns:a16="http://schemas.microsoft.com/office/drawing/2014/main" id="{505A1521-4336-4EF1-B4F5-96948EB62E4B}"/>
              </a:ext>
            </a:extLst>
          </p:cNvPr>
          <p:cNvGraphicFramePr>
            <a:graphicFrameLocks noGrp="1"/>
          </p:cNvGraphicFramePr>
          <p:nvPr/>
        </p:nvGraphicFramePr>
        <p:xfrm>
          <a:off x="2400300" y="3962401"/>
          <a:ext cx="7391402" cy="2282825"/>
        </p:xfrm>
        <a:graphic>
          <a:graphicData uri="http://schemas.openxmlformats.org/drawingml/2006/table">
            <a:tbl>
              <a:tblPr/>
              <a:tblGrid>
                <a:gridCol w="1379154">
                  <a:extLst>
                    <a:ext uri="{9D8B030D-6E8A-4147-A177-3AD203B41FA5}">
                      <a16:colId xmlns:a16="http://schemas.microsoft.com/office/drawing/2014/main" val="2970823348"/>
                    </a:ext>
                  </a:extLst>
                </a:gridCol>
                <a:gridCol w="1047296">
                  <a:extLst>
                    <a:ext uri="{9D8B030D-6E8A-4147-A177-3AD203B41FA5}">
                      <a16:colId xmlns:a16="http://schemas.microsoft.com/office/drawing/2014/main" val="1567325940"/>
                    </a:ext>
                  </a:extLst>
                </a:gridCol>
                <a:gridCol w="827492">
                  <a:extLst>
                    <a:ext uri="{9D8B030D-6E8A-4147-A177-3AD203B41FA5}">
                      <a16:colId xmlns:a16="http://schemas.microsoft.com/office/drawing/2014/main" val="190386848"/>
                    </a:ext>
                  </a:extLst>
                </a:gridCol>
                <a:gridCol w="827492">
                  <a:extLst>
                    <a:ext uri="{9D8B030D-6E8A-4147-A177-3AD203B41FA5}">
                      <a16:colId xmlns:a16="http://schemas.microsoft.com/office/drawing/2014/main" val="860349854"/>
                    </a:ext>
                  </a:extLst>
                </a:gridCol>
                <a:gridCol w="827492">
                  <a:extLst>
                    <a:ext uri="{9D8B030D-6E8A-4147-A177-3AD203B41FA5}">
                      <a16:colId xmlns:a16="http://schemas.microsoft.com/office/drawing/2014/main" val="2210883277"/>
                    </a:ext>
                  </a:extLst>
                </a:gridCol>
                <a:gridCol w="827492">
                  <a:extLst>
                    <a:ext uri="{9D8B030D-6E8A-4147-A177-3AD203B41FA5}">
                      <a16:colId xmlns:a16="http://schemas.microsoft.com/office/drawing/2014/main" val="3711134938"/>
                    </a:ext>
                  </a:extLst>
                </a:gridCol>
                <a:gridCol w="827492">
                  <a:extLst>
                    <a:ext uri="{9D8B030D-6E8A-4147-A177-3AD203B41FA5}">
                      <a16:colId xmlns:a16="http://schemas.microsoft.com/office/drawing/2014/main" val="1805529415"/>
                    </a:ext>
                  </a:extLst>
                </a:gridCol>
                <a:gridCol w="827492">
                  <a:extLst>
                    <a:ext uri="{9D8B030D-6E8A-4147-A177-3AD203B41FA5}">
                      <a16:colId xmlns:a16="http://schemas.microsoft.com/office/drawing/2014/main" val="4033391849"/>
                    </a:ext>
                  </a:extLst>
                </a:gridCol>
              </a:tblGrid>
              <a:tr h="380471">
                <a:tc gridSpan="8">
                  <a:txBody>
                    <a:bodyPr/>
                    <a:lstStyle/>
                    <a:p>
                      <a:pPr algn="l" fontAlgn="b"/>
                      <a:r>
                        <a:rPr lang="en-US" sz="2000" b="1" i="0" u="none" strike="noStrike">
                          <a:solidFill>
                            <a:srgbClr val="000000"/>
                          </a:solidFill>
                          <a:effectLst/>
                          <a:latin typeface="Times New Roman" panose="02020603050405020304" pitchFamily="18" charset="0"/>
                        </a:rPr>
                        <a:t>STUDENT OUTCOMES (COMPUTER ENGR. PROGRAM)</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90256281"/>
                  </a:ext>
                </a:extLst>
              </a:tr>
              <a:tr h="760941">
                <a:tc>
                  <a:txBody>
                    <a:bodyPr/>
                    <a:lstStyle/>
                    <a:p>
                      <a:pPr algn="ctr" fontAlgn="b"/>
                      <a:r>
                        <a:rPr lang="en-US" sz="2000" b="1" i="0" u="none" strike="noStrike">
                          <a:solidFill>
                            <a:srgbClr val="000000"/>
                          </a:solidFill>
                          <a:effectLst/>
                          <a:latin typeface="Times New Roman" panose="02020603050405020304" pitchFamily="18" charset="0"/>
                        </a:rPr>
                        <a:t>ACAD. YEAR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effectLst/>
                          <a:latin typeface="Times New Roman" panose="02020603050405020304" pitchFamily="18"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effectLst/>
                          <a:latin typeface="Times New Roman" panose="02020603050405020304" pitchFamily="18"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90748900"/>
                  </a:ext>
                </a:extLst>
              </a:tr>
              <a:tr h="380471">
                <a:tc>
                  <a:txBody>
                    <a:bodyPr/>
                    <a:lstStyle/>
                    <a:p>
                      <a:pPr algn="ctr" fontAlgn="b"/>
                      <a:r>
                        <a:rPr lang="en-US" sz="2000" b="0" i="0" u="none" strike="noStrike">
                          <a:solidFill>
                            <a:srgbClr val="000000"/>
                          </a:solidFill>
                          <a:effectLst/>
                          <a:latin typeface="Times New Roman" panose="02020603050405020304" pitchFamily="18" charset="0"/>
                        </a:rPr>
                        <a:t>2018-2019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Times New Roman" panose="02020603050405020304" pitchFamily="18" charset="0"/>
                        </a:rPr>
                        <a:t>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4309612"/>
                  </a:ext>
                </a:extLst>
              </a:tr>
              <a:tr h="380471">
                <a:tc>
                  <a:txBody>
                    <a:bodyPr/>
                    <a:lstStyle/>
                    <a:p>
                      <a:pPr algn="ctr" fontAlgn="b"/>
                      <a:r>
                        <a:rPr lang="en-US" sz="2000" b="0" i="0" u="none" strike="noStrike">
                          <a:solidFill>
                            <a:srgbClr val="000000"/>
                          </a:solidFill>
                          <a:effectLst/>
                          <a:latin typeface="Times New Roman" panose="02020603050405020304" pitchFamily="18" charset="0"/>
                        </a:rPr>
                        <a:t>2019-2020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47981095"/>
                  </a:ext>
                </a:extLst>
              </a:tr>
              <a:tr h="380471">
                <a:tc>
                  <a:txBody>
                    <a:bodyPr/>
                    <a:lstStyle/>
                    <a:p>
                      <a:pPr algn="ctr" fontAlgn="b"/>
                      <a:r>
                        <a:rPr lang="en-US" sz="2000" b="0" i="0" u="none" strike="noStrike">
                          <a:solidFill>
                            <a:srgbClr val="000000"/>
                          </a:solidFill>
                          <a:effectLst/>
                          <a:latin typeface="Times New Roman" panose="02020603050405020304" pitchFamily="18" charset="0"/>
                        </a:rPr>
                        <a:t>2020-2021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Times New Roman" panose="02020603050405020304" pitchFamily="18" charset="0"/>
                        </a:rPr>
                        <a:t>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94054907"/>
                  </a:ext>
                </a:extLst>
              </a:tr>
            </a:tbl>
          </a:graphicData>
        </a:graphic>
      </p:graphicFrame>
    </p:spTree>
    <p:extLst>
      <p:ext uri="{BB962C8B-B14F-4D97-AF65-F5344CB8AC3E}">
        <p14:creationId xmlns:p14="http://schemas.microsoft.com/office/powerpoint/2010/main" val="20071621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915DD-3F5B-4619-BB60-E85A2296EF72}"/>
              </a:ext>
            </a:extLst>
          </p:cNvPr>
          <p:cNvSpPr>
            <a:spLocks noGrp="1"/>
          </p:cNvSpPr>
          <p:nvPr>
            <p:ph type="title"/>
          </p:nvPr>
        </p:nvSpPr>
        <p:spPr/>
        <p:txBody>
          <a:bodyPr/>
          <a:lstStyle/>
          <a:p>
            <a:r>
              <a:rPr lang="en-US" dirty="0"/>
              <a:t>FALL 2021 ASSESSMENT RESULTS</a:t>
            </a:r>
            <a:br>
              <a:rPr lang="en-US" dirty="0"/>
            </a:br>
            <a:r>
              <a:rPr lang="en-US" dirty="0"/>
              <a:t>(ELECTRICAL ENGR. PROGRAM)</a:t>
            </a:r>
          </a:p>
        </p:txBody>
      </p:sp>
      <p:graphicFrame>
        <p:nvGraphicFramePr>
          <p:cNvPr id="5" name="Content Placeholder 4">
            <a:extLst>
              <a:ext uri="{FF2B5EF4-FFF2-40B4-BE49-F238E27FC236}">
                <a16:creationId xmlns:a16="http://schemas.microsoft.com/office/drawing/2014/main" id="{4E0D4C16-6CD1-43ED-A619-4EFEC93668F6}"/>
              </a:ext>
            </a:extLst>
          </p:cNvPr>
          <p:cNvGraphicFramePr>
            <a:graphicFrameLocks noGrp="1"/>
          </p:cNvGraphicFramePr>
          <p:nvPr>
            <p:ph idx="1"/>
          </p:nvPr>
        </p:nvGraphicFramePr>
        <p:xfrm>
          <a:off x="1752601" y="1417638"/>
          <a:ext cx="8229601" cy="4878318"/>
        </p:xfrm>
        <a:graphic>
          <a:graphicData uri="http://schemas.openxmlformats.org/drawingml/2006/table">
            <a:tbl>
              <a:tblPr/>
              <a:tblGrid>
                <a:gridCol w="926453">
                  <a:extLst>
                    <a:ext uri="{9D8B030D-6E8A-4147-A177-3AD203B41FA5}">
                      <a16:colId xmlns:a16="http://schemas.microsoft.com/office/drawing/2014/main" val="3396797262"/>
                    </a:ext>
                  </a:extLst>
                </a:gridCol>
                <a:gridCol w="307841">
                  <a:extLst>
                    <a:ext uri="{9D8B030D-6E8A-4147-A177-3AD203B41FA5}">
                      <a16:colId xmlns:a16="http://schemas.microsoft.com/office/drawing/2014/main" val="3930860728"/>
                    </a:ext>
                  </a:extLst>
                </a:gridCol>
                <a:gridCol w="375272">
                  <a:extLst>
                    <a:ext uri="{9D8B030D-6E8A-4147-A177-3AD203B41FA5}">
                      <a16:colId xmlns:a16="http://schemas.microsoft.com/office/drawing/2014/main" val="1488602614"/>
                    </a:ext>
                  </a:extLst>
                </a:gridCol>
                <a:gridCol w="363544">
                  <a:extLst>
                    <a:ext uri="{9D8B030D-6E8A-4147-A177-3AD203B41FA5}">
                      <a16:colId xmlns:a16="http://schemas.microsoft.com/office/drawing/2014/main" val="501925195"/>
                    </a:ext>
                  </a:extLst>
                </a:gridCol>
                <a:gridCol w="272659">
                  <a:extLst>
                    <a:ext uri="{9D8B030D-6E8A-4147-A177-3AD203B41FA5}">
                      <a16:colId xmlns:a16="http://schemas.microsoft.com/office/drawing/2014/main" val="2788805800"/>
                    </a:ext>
                  </a:extLst>
                </a:gridCol>
                <a:gridCol w="410454">
                  <a:extLst>
                    <a:ext uri="{9D8B030D-6E8A-4147-A177-3AD203B41FA5}">
                      <a16:colId xmlns:a16="http://schemas.microsoft.com/office/drawing/2014/main" val="2981693287"/>
                    </a:ext>
                  </a:extLst>
                </a:gridCol>
                <a:gridCol w="340091">
                  <a:extLst>
                    <a:ext uri="{9D8B030D-6E8A-4147-A177-3AD203B41FA5}">
                      <a16:colId xmlns:a16="http://schemas.microsoft.com/office/drawing/2014/main" val="1309574985"/>
                    </a:ext>
                  </a:extLst>
                </a:gridCol>
                <a:gridCol w="202295">
                  <a:extLst>
                    <a:ext uri="{9D8B030D-6E8A-4147-A177-3AD203B41FA5}">
                      <a16:colId xmlns:a16="http://schemas.microsoft.com/office/drawing/2014/main" val="3111245697"/>
                    </a:ext>
                  </a:extLst>
                </a:gridCol>
                <a:gridCol w="413386">
                  <a:extLst>
                    <a:ext uri="{9D8B030D-6E8A-4147-A177-3AD203B41FA5}">
                      <a16:colId xmlns:a16="http://schemas.microsoft.com/office/drawing/2014/main" val="4044014465"/>
                    </a:ext>
                  </a:extLst>
                </a:gridCol>
                <a:gridCol w="316636">
                  <a:extLst>
                    <a:ext uri="{9D8B030D-6E8A-4147-A177-3AD203B41FA5}">
                      <a16:colId xmlns:a16="http://schemas.microsoft.com/office/drawing/2014/main" val="3327884258"/>
                    </a:ext>
                  </a:extLst>
                </a:gridCol>
                <a:gridCol w="328363">
                  <a:extLst>
                    <a:ext uri="{9D8B030D-6E8A-4147-A177-3AD203B41FA5}">
                      <a16:colId xmlns:a16="http://schemas.microsoft.com/office/drawing/2014/main" val="495850580"/>
                    </a:ext>
                  </a:extLst>
                </a:gridCol>
                <a:gridCol w="398726">
                  <a:extLst>
                    <a:ext uri="{9D8B030D-6E8A-4147-A177-3AD203B41FA5}">
                      <a16:colId xmlns:a16="http://schemas.microsoft.com/office/drawing/2014/main" val="4012744379"/>
                    </a:ext>
                  </a:extLst>
                </a:gridCol>
                <a:gridCol w="386999">
                  <a:extLst>
                    <a:ext uri="{9D8B030D-6E8A-4147-A177-3AD203B41FA5}">
                      <a16:colId xmlns:a16="http://schemas.microsoft.com/office/drawing/2014/main" val="1044965704"/>
                    </a:ext>
                  </a:extLst>
                </a:gridCol>
                <a:gridCol w="281454">
                  <a:extLst>
                    <a:ext uri="{9D8B030D-6E8A-4147-A177-3AD203B41FA5}">
                      <a16:colId xmlns:a16="http://schemas.microsoft.com/office/drawing/2014/main" val="3162252637"/>
                    </a:ext>
                  </a:extLst>
                </a:gridCol>
                <a:gridCol w="448568">
                  <a:extLst>
                    <a:ext uri="{9D8B030D-6E8A-4147-A177-3AD203B41FA5}">
                      <a16:colId xmlns:a16="http://schemas.microsoft.com/office/drawing/2014/main" val="184474574"/>
                    </a:ext>
                  </a:extLst>
                </a:gridCol>
                <a:gridCol w="304909">
                  <a:extLst>
                    <a:ext uri="{9D8B030D-6E8A-4147-A177-3AD203B41FA5}">
                      <a16:colId xmlns:a16="http://schemas.microsoft.com/office/drawing/2014/main" val="3177217167"/>
                    </a:ext>
                  </a:extLst>
                </a:gridCol>
                <a:gridCol w="351818">
                  <a:extLst>
                    <a:ext uri="{9D8B030D-6E8A-4147-A177-3AD203B41FA5}">
                      <a16:colId xmlns:a16="http://schemas.microsoft.com/office/drawing/2014/main" val="2093842880"/>
                    </a:ext>
                  </a:extLst>
                </a:gridCol>
                <a:gridCol w="422181">
                  <a:extLst>
                    <a:ext uri="{9D8B030D-6E8A-4147-A177-3AD203B41FA5}">
                      <a16:colId xmlns:a16="http://schemas.microsoft.com/office/drawing/2014/main" val="2898337394"/>
                    </a:ext>
                  </a:extLst>
                </a:gridCol>
                <a:gridCol w="363544">
                  <a:extLst>
                    <a:ext uri="{9D8B030D-6E8A-4147-A177-3AD203B41FA5}">
                      <a16:colId xmlns:a16="http://schemas.microsoft.com/office/drawing/2014/main" val="1925037699"/>
                    </a:ext>
                  </a:extLst>
                </a:gridCol>
                <a:gridCol w="307841">
                  <a:extLst>
                    <a:ext uri="{9D8B030D-6E8A-4147-A177-3AD203B41FA5}">
                      <a16:colId xmlns:a16="http://schemas.microsoft.com/office/drawing/2014/main" val="3873704273"/>
                    </a:ext>
                  </a:extLst>
                </a:gridCol>
                <a:gridCol w="378204">
                  <a:extLst>
                    <a:ext uri="{9D8B030D-6E8A-4147-A177-3AD203B41FA5}">
                      <a16:colId xmlns:a16="http://schemas.microsoft.com/office/drawing/2014/main" val="296057818"/>
                    </a:ext>
                  </a:extLst>
                </a:gridCol>
                <a:gridCol w="328363">
                  <a:extLst>
                    <a:ext uri="{9D8B030D-6E8A-4147-A177-3AD203B41FA5}">
                      <a16:colId xmlns:a16="http://schemas.microsoft.com/office/drawing/2014/main" val="3657589753"/>
                    </a:ext>
                  </a:extLst>
                </a:gridCol>
              </a:tblGrid>
              <a:tr h="185166">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Course_Section</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Outc. 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&gt;70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Outc. 2</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&gt;70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Outc. 3</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&gt;70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Outc. 4</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&gt;70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Outc. 5</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&gt;70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Outc. 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&gt;70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Outc. 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&gt;70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299613129"/>
                  </a:ext>
                </a:extLst>
              </a:tr>
              <a:tr h="176348">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3301-P01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16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83</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87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035481138"/>
                  </a:ext>
                </a:extLst>
              </a:tr>
              <a:tr h="176348">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3302-P01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89</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86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741942328"/>
                  </a:ext>
                </a:extLst>
              </a:tr>
              <a:tr h="176348">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3303-P01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373486347"/>
                  </a:ext>
                </a:extLst>
              </a:tr>
              <a:tr h="176348">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3303-P02</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06816994"/>
                  </a:ext>
                </a:extLst>
              </a:tr>
              <a:tr h="176348">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3304-P01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87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100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304336140"/>
                  </a:ext>
                </a:extLst>
              </a:tr>
              <a:tr h="176348">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2311-P01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512134725"/>
                  </a:ext>
                </a:extLst>
              </a:tr>
              <a:tr h="176348">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4300-P01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364536557"/>
                  </a:ext>
                </a:extLst>
              </a:tr>
              <a:tr h="176348">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4301-P01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24</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73</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56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422164860"/>
                  </a:ext>
                </a:extLst>
              </a:tr>
              <a:tr h="176348">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4305-P01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28</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82</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89</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484897215"/>
                  </a:ext>
                </a:extLst>
              </a:tr>
              <a:tr h="176348">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4304-P01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22</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78</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86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620797296"/>
                  </a:ext>
                </a:extLst>
              </a:tr>
              <a:tr h="176348">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4247-P01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26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86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96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26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97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96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26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90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100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703126076"/>
                  </a:ext>
                </a:extLst>
              </a:tr>
              <a:tr h="176348">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628412526"/>
                  </a:ext>
                </a:extLst>
              </a:tr>
              <a:tr h="176348">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Composite</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89.0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86.0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22</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78.0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86.0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26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86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96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26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97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96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26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90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47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78</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73</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28</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82</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89</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560197680"/>
                  </a:ext>
                </a:extLst>
              </a:tr>
            </a:tbl>
          </a:graphicData>
        </a:graphic>
      </p:graphicFrame>
      <p:sp>
        <p:nvSpPr>
          <p:cNvPr id="6" name="Slide Number Placeholder 5">
            <a:extLst>
              <a:ext uri="{FF2B5EF4-FFF2-40B4-BE49-F238E27FC236}">
                <a16:creationId xmlns:a16="http://schemas.microsoft.com/office/drawing/2014/main" id="{02E47590-C4BF-4D49-B876-97F811C58076}"/>
              </a:ext>
            </a:extLst>
          </p:cNvPr>
          <p:cNvSpPr>
            <a:spLocks noGrp="1"/>
          </p:cNvSpPr>
          <p:nvPr>
            <p:ph type="sldNum" sz="quarter" idx="12"/>
          </p:nvPr>
        </p:nvSpPr>
        <p:spPr/>
        <p:txBody>
          <a:bodyPr/>
          <a:lstStyle/>
          <a:p>
            <a:pPr>
              <a:defRPr/>
            </a:pPr>
            <a:fld id="{C5790943-6E06-4F8A-A8D0-F94C465B70D5}" type="slidenum">
              <a:rPr lang="en-US" smtClean="0"/>
              <a:pPr>
                <a:defRPr/>
              </a:pPr>
              <a:t>34</a:t>
            </a:fld>
            <a:endParaRPr lang="en-US"/>
          </a:p>
        </p:txBody>
      </p:sp>
    </p:spTree>
    <p:extLst>
      <p:ext uri="{BB962C8B-B14F-4D97-AF65-F5344CB8AC3E}">
        <p14:creationId xmlns:p14="http://schemas.microsoft.com/office/powerpoint/2010/main" val="20203689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915DD-3F5B-4619-BB60-E85A2296EF72}"/>
              </a:ext>
            </a:extLst>
          </p:cNvPr>
          <p:cNvSpPr>
            <a:spLocks noGrp="1"/>
          </p:cNvSpPr>
          <p:nvPr>
            <p:ph type="title"/>
          </p:nvPr>
        </p:nvSpPr>
        <p:spPr/>
        <p:txBody>
          <a:bodyPr/>
          <a:lstStyle/>
          <a:p>
            <a:r>
              <a:rPr lang="en-US" dirty="0"/>
              <a:t>FALL 2021 ASSESSMENT RESULTS</a:t>
            </a:r>
            <a:br>
              <a:rPr lang="en-US" dirty="0"/>
            </a:br>
            <a:r>
              <a:rPr lang="en-US" dirty="0"/>
              <a:t>(COMPUTER ENGR. PROGRAM)</a:t>
            </a:r>
          </a:p>
        </p:txBody>
      </p:sp>
      <p:sp>
        <p:nvSpPr>
          <p:cNvPr id="6" name="Slide Number Placeholder 5">
            <a:extLst>
              <a:ext uri="{FF2B5EF4-FFF2-40B4-BE49-F238E27FC236}">
                <a16:creationId xmlns:a16="http://schemas.microsoft.com/office/drawing/2014/main" id="{02E47590-C4BF-4D49-B876-97F811C58076}"/>
              </a:ext>
            </a:extLst>
          </p:cNvPr>
          <p:cNvSpPr>
            <a:spLocks noGrp="1"/>
          </p:cNvSpPr>
          <p:nvPr>
            <p:ph type="sldNum" sz="quarter" idx="12"/>
          </p:nvPr>
        </p:nvSpPr>
        <p:spPr/>
        <p:txBody>
          <a:bodyPr/>
          <a:lstStyle/>
          <a:p>
            <a:pPr>
              <a:defRPr/>
            </a:pPr>
            <a:fld id="{C5790943-6E06-4F8A-A8D0-F94C465B70D5}" type="slidenum">
              <a:rPr lang="en-US" smtClean="0"/>
              <a:pPr>
                <a:defRPr/>
              </a:pPr>
              <a:t>35</a:t>
            </a:fld>
            <a:endParaRPr lang="en-US"/>
          </a:p>
        </p:txBody>
      </p:sp>
      <p:graphicFrame>
        <p:nvGraphicFramePr>
          <p:cNvPr id="10" name="Content Placeholder 9">
            <a:extLst>
              <a:ext uri="{FF2B5EF4-FFF2-40B4-BE49-F238E27FC236}">
                <a16:creationId xmlns:a16="http://schemas.microsoft.com/office/drawing/2014/main" id="{42AE2FF4-058C-4967-B6AC-40F7914650B0}"/>
              </a:ext>
            </a:extLst>
          </p:cNvPr>
          <p:cNvGraphicFramePr>
            <a:graphicFrameLocks noGrp="1"/>
          </p:cNvGraphicFramePr>
          <p:nvPr>
            <p:ph idx="1"/>
          </p:nvPr>
        </p:nvGraphicFramePr>
        <p:xfrm>
          <a:off x="1981201" y="2888854"/>
          <a:ext cx="8229601" cy="2291547"/>
        </p:xfrm>
        <a:graphic>
          <a:graphicData uri="http://schemas.openxmlformats.org/drawingml/2006/table">
            <a:tbl>
              <a:tblPr/>
              <a:tblGrid>
                <a:gridCol w="1080061">
                  <a:extLst>
                    <a:ext uri="{9D8B030D-6E8A-4147-A177-3AD203B41FA5}">
                      <a16:colId xmlns:a16="http://schemas.microsoft.com/office/drawing/2014/main" val="468802105"/>
                    </a:ext>
                  </a:extLst>
                </a:gridCol>
                <a:gridCol w="246536">
                  <a:extLst>
                    <a:ext uri="{9D8B030D-6E8A-4147-A177-3AD203B41FA5}">
                      <a16:colId xmlns:a16="http://schemas.microsoft.com/office/drawing/2014/main" val="3069931967"/>
                    </a:ext>
                  </a:extLst>
                </a:gridCol>
                <a:gridCol w="378609">
                  <a:extLst>
                    <a:ext uri="{9D8B030D-6E8A-4147-A177-3AD203B41FA5}">
                      <a16:colId xmlns:a16="http://schemas.microsoft.com/office/drawing/2014/main" val="986872879"/>
                    </a:ext>
                  </a:extLst>
                </a:gridCol>
                <a:gridCol w="293495">
                  <a:extLst>
                    <a:ext uri="{9D8B030D-6E8A-4147-A177-3AD203B41FA5}">
                      <a16:colId xmlns:a16="http://schemas.microsoft.com/office/drawing/2014/main" val="4276256190"/>
                    </a:ext>
                  </a:extLst>
                </a:gridCol>
                <a:gridCol w="246536">
                  <a:extLst>
                    <a:ext uri="{9D8B030D-6E8A-4147-A177-3AD203B41FA5}">
                      <a16:colId xmlns:a16="http://schemas.microsoft.com/office/drawing/2014/main" val="1175110083"/>
                    </a:ext>
                  </a:extLst>
                </a:gridCol>
                <a:gridCol w="410893">
                  <a:extLst>
                    <a:ext uri="{9D8B030D-6E8A-4147-A177-3AD203B41FA5}">
                      <a16:colId xmlns:a16="http://schemas.microsoft.com/office/drawing/2014/main" val="2859572401"/>
                    </a:ext>
                  </a:extLst>
                </a:gridCol>
                <a:gridCol w="293495">
                  <a:extLst>
                    <a:ext uri="{9D8B030D-6E8A-4147-A177-3AD203B41FA5}">
                      <a16:colId xmlns:a16="http://schemas.microsoft.com/office/drawing/2014/main" val="3776806691"/>
                    </a:ext>
                  </a:extLst>
                </a:gridCol>
                <a:gridCol w="202511">
                  <a:extLst>
                    <a:ext uri="{9D8B030D-6E8A-4147-A177-3AD203B41FA5}">
                      <a16:colId xmlns:a16="http://schemas.microsoft.com/office/drawing/2014/main" val="121209419"/>
                    </a:ext>
                  </a:extLst>
                </a:gridCol>
                <a:gridCol w="410893">
                  <a:extLst>
                    <a:ext uri="{9D8B030D-6E8A-4147-A177-3AD203B41FA5}">
                      <a16:colId xmlns:a16="http://schemas.microsoft.com/office/drawing/2014/main" val="3544734095"/>
                    </a:ext>
                  </a:extLst>
                </a:gridCol>
                <a:gridCol w="293495">
                  <a:extLst>
                    <a:ext uri="{9D8B030D-6E8A-4147-A177-3AD203B41FA5}">
                      <a16:colId xmlns:a16="http://schemas.microsoft.com/office/drawing/2014/main" val="2398968842"/>
                    </a:ext>
                  </a:extLst>
                </a:gridCol>
                <a:gridCol w="234796">
                  <a:extLst>
                    <a:ext uri="{9D8B030D-6E8A-4147-A177-3AD203B41FA5}">
                      <a16:colId xmlns:a16="http://schemas.microsoft.com/office/drawing/2014/main" val="2297602173"/>
                    </a:ext>
                  </a:extLst>
                </a:gridCol>
                <a:gridCol w="422633">
                  <a:extLst>
                    <a:ext uri="{9D8B030D-6E8A-4147-A177-3AD203B41FA5}">
                      <a16:colId xmlns:a16="http://schemas.microsoft.com/office/drawing/2014/main" val="154213783"/>
                    </a:ext>
                  </a:extLst>
                </a:gridCol>
                <a:gridCol w="340454">
                  <a:extLst>
                    <a:ext uri="{9D8B030D-6E8A-4147-A177-3AD203B41FA5}">
                      <a16:colId xmlns:a16="http://schemas.microsoft.com/office/drawing/2014/main" val="2187851946"/>
                    </a:ext>
                  </a:extLst>
                </a:gridCol>
                <a:gridCol w="305235">
                  <a:extLst>
                    <a:ext uri="{9D8B030D-6E8A-4147-A177-3AD203B41FA5}">
                      <a16:colId xmlns:a16="http://schemas.microsoft.com/office/drawing/2014/main" val="1891566095"/>
                    </a:ext>
                  </a:extLst>
                </a:gridCol>
                <a:gridCol w="410893">
                  <a:extLst>
                    <a:ext uri="{9D8B030D-6E8A-4147-A177-3AD203B41FA5}">
                      <a16:colId xmlns:a16="http://schemas.microsoft.com/office/drawing/2014/main" val="2863575593"/>
                    </a:ext>
                  </a:extLst>
                </a:gridCol>
                <a:gridCol w="328715">
                  <a:extLst>
                    <a:ext uri="{9D8B030D-6E8A-4147-A177-3AD203B41FA5}">
                      <a16:colId xmlns:a16="http://schemas.microsoft.com/office/drawing/2014/main" val="2501911454"/>
                    </a:ext>
                  </a:extLst>
                </a:gridCol>
                <a:gridCol w="340454">
                  <a:extLst>
                    <a:ext uri="{9D8B030D-6E8A-4147-A177-3AD203B41FA5}">
                      <a16:colId xmlns:a16="http://schemas.microsoft.com/office/drawing/2014/main" val="3730470270"/>
                    </a:ext>
                  </a:extLst>
                </a:gridCol>
                <a:gridCol w="375673">
                  <a:extLst>
                    <a:ext uri="{9D8B030D-6E8A-4147-A177-3AD203B41FA5}">
                      <a16:colId xmlns:a16="http://schemas.microsoft.com/office/drawing/2014/main" val="2680304120"/>
                    </a:ext>
                  </a:extLst>
                </a:gridCol>
                <a:gridCol w="410893">
                  <a:extLst>
                    <a:ext uri="{9D8B030D-6E8A-4147-A177-3AD203B41FA5}">
                      <a16:colId xmlns:a16="http://schemas.microsoft.com/office/drawing/2014/main" val="3586589094"/>
                    </a:ext>
                  </a:extLst>
                </a:gridCol>
                <a:gridCol w="378609">
                  <a:extLst>
                    <a:ext uri="{9D8B030D-6E8A-4147-A177-3AD203B41FA5}">
                      <a16:colId xmlns:a16="http://schemas.microsoft.com/office/drawing/2014/main" val="2649548429"/>
                    </a:ext>
                  </a:extLst>
                </a:gridCol>
                <a:gridCol w="446113">
                  <a:extLst>
                    <a:ext uri="{9D8B030D-6E8A-4147-A177-3AD203B41FA5}">
                      <a16:colId xmlns:a16="http://schemas.microsoft.com/office/drawing/2014/main" val="3064931206"/>
                    </a:ext>
                  </a:extLst>
                </a:gridCol>
                <a:gridCol w="378609">
                  <a:extLst>
                    <a:ext uri="{9D8B030D-6E8A-4147-A177-3AD203B41FA5}">
                      <a16:colId xmlns:a16="http://schemas.microsoft.com/office/drawing/2014/main" val="1305488371"/>
                    </a:ext>
                  </a:extLst>
                </a:gridCol>
              </a:tblGrid>
              <a:tr h="185166">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Course_Section</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Outc. 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&gt;70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Outc. 2</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&gt;70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Outc. 3</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&gt;70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Outc. 4</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&gt;70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Outc. 5</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&gt;70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Outc. 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&gt;70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Outc. 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&gt;70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425437952"/>
                  </a:ext>
                </a:extLst>
              </a:tr>
              <a:tr h="176349">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3301-P01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69</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57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458060292"/>
                  </a:ext>
                </a:extLst>
              </a:tr>
              <a:tr h="176349">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3302-P01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3</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77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67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040987690"/>
                  </a:ext>
                </a:extLst>
              </a:tr>
              <a:tr h="176349">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3303-P01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161146409"/>
                  </a:ext>
                </a:extLst>
              </a:tr>
              <a:tr h="176349">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3303-P02</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99228311"/>
                  </a:ext>
                </a:extLst>
              </a:tr>
              <a:tr h="176349">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2311-P01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254375466"/>
                  </a:ext>
                </a:extLst>
              </a:tr>
              <a:tr h="176349">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4325-P01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17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84</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100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355715702"/>
                  </a:ext>
                </a:extLst>
              </a:tr>
              <a:tr h="176349">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4330-P01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73100807"/>
                  </a:ext>
                </a:extLst>
              </a:tr>
              <a:tr h="176349">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4247-P01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14</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90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88</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14</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88</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93</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14</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90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100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836993409"/>
                  </a:ext>
                </a:extLst>
              </a:tr>
              <a:tr h="176349">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036591826"/>
                  </a:ext>
                </a:extLst>
              </a:tr>
              <a:tr h="176349">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Composite</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3</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77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67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17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73</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71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14</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90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88</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14</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88</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93</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14</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90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69</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57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633907734"/>
                  </a:ext>
                </a:extLst>
              </a:tr>
            </a:tbl>
          </a:graphicData>
        </a:graphic>
      </p:graphicFrame>
    </p:spTree>
    <p:extLst>
      <p:ext uri="{BB962C8B-B14F-4D97-AF65-F5344CB8AC3E}">
        <p14:creationId xmlns:p14="http://schemas.microsoft.com/office/powerpoint/2010/main" val="39180342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2011362"/>
          </a:xfrm>
        </p:spPr>
        <p:txBody>
          <a:bodyPr/>
          <a:lstStyle/>
          <a:p>
            <a:r>
              <a:rPr lang="en-US" sz="3600" dirty="0">
                <a:solidFill>
                  <a:srgbClr val="FF0000"/>
                </a:solidFill>
              </a:rPr>
              <a:t>END-OF-SEMESTER COURSE ASSESSMENT REPORTS – NOT AVAILABLE AS OF 1/10/2022  </a:t>
            </a:r>
            <a:br>
              <a:rPr lang="en-US" sz="3600" dirty="0">
                <a:solidFill>
                  <a:srgbClr val="FF0000"/>
                </a:solidFill>
              </a:rPr>
            </a:br>
            <a:endParaRPr lang="en-US" sz="3600" dirty="0">
              <a:solidFill>
                <a:srgbClr val="FF0000"/>
              </a:solidFill>
            </a:endParaRPr>
          </a:p>
        </p:txBody>
      </p:sp>
      <p:sp>
        <p:nvSpPr>
          <p:cNvPr id="3" name="Content Placeholder 2"/>
          <p:cNvSpPr>
            <a:spLocks noGrp="1"/>
          </p:cNvSpPr>
          <p:nvPr>
            <p:ph idx="1"/>
          </p:nvPr>
        </p:nvSpPr>
        <p:spPr>
          <a:xfrm>
            <a:off x="1981200" y="2590800"/>
            <a:ext cx="8534400" cy="3733800"/>
          </a:xfrm>
          <a:solidFill>
            <a:schemeClr val="accent1"/>
          </a:solidFill>
        </p:spPr>
        <p:txBody>
          <a:bodyPr/>
          <a:lstStyle/>
          <a:p>
            <a:r>
              <a:rPr lang="en-US" b="1" dirty="0"/>
              <a:t>ELEG 2311 Logic Circuit</a:t>
            </a:r>
          </a:p>
          <a:p>
            <a:r>
              <a:rPr lang="en-US" b="1" dirty="0"/>
              <a:t>ELEG 3303 Phys. </a:t>
            </a:r>
            <a:r>
              <a:rPr lang="en-US" b="1" dirty="0" err="1"/>
              <a:t>Princ</a:t>
            </a:r>
            <a:r>
              <a:rPr lang="en-US" b="1" dirty="0"/>
              <a:t>. Of Solid State</a:t>
            </a:r>
          </a:p>
          <a:p>
            <a:r>
              <a:rPr lang="en-US" b="1" dirty="0"/>
              <a:t>ELEG 4300 Communication Theory</a:t>
            </a:r>
          </a:p>
          <a:p>
            <a:r>
              <a:rPr lang="en-US" b="1" dirty="0"/>
              <a:t>ELEG 4330 Digital System Design</a:t>
            </a:r>
          </a:p>
          <a:p>
            <a:pPr lvl="1"/>
            <a:endParaRPr lang="en-US" sz="3200" dirty="0"/>
          </a:p>
          <a:p>
            <a:endParaRPr lang="en-US" dirty="0"/>
          </a:p>
          <a:p>
            <a:endParaRPr lang="en-US" dirty="0"/>
          </a:p>
          <a:p>
            <a:endParaRPr lang="en-US" dirty="0"/>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7346910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9"/>
            <a:ext cx="8153400" cy="730249"/>
          </a:xfrm>
        </p:spPr>
        <p:txBody>
          <a:bodyPr/>
          <a:lstStyle/>
          <a:p>
            <a:r>
              <a:rPr lang="en-US" sz="2800" dirty="0">
                <a:solidFill>
                  <a:srgbClr val="FF0000"/>
                </a:solidFill>
              </a:rPr>
              <a:t>C4 - CONTINUOUS IMPROVEMENT</a:t>
            </a:r>
            <a:br>
              <a:rPr lang="en-US" sz="2800" dirty="0">
                <a:solidFill>
                  <a:srgbClr val="FF0000"/>
                </a:solidFill>
              </a:rPr>
            </a:br>
            <a:r>
              <a:rPr lang="en-US" sz="2800" dirty="0">
                <a:solidFill>
                  <a:srgbClr val="FF0000"/>
                </a:solidFill>
              </a:rPr>
              <a:t>(ELECTRICAL ENGR. PROGRAM)</a:t>
            </a:r>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8" name="Content Placeholder 7"/>
          <p:cNvSpPr>
            <a:spLocks noGrp="1"/>
          </p:cNvSpPr>
          <p:nvPr>
            <p:ph idx="1"/>
          </p:nvPr>
        </p:nvSpPr>
        <p:spPr/>
        <p:txBody>
          <a:bodyPr/>
          <a:lstStyle/>
          <a:p>
            <a:endParaRPr lang="en-US" dirty="0"/>
          </a:p>
          <a:p>
            <a:r>
              <a:rPr lang="en-US" dirty="0"/>
              <a:t>		</a:t>
            </a:r>
          </a:p>
          <a:p>
            <a:endParaRPr lang="en-US" dirty="0"/>
          </a:p>
          <a:p>
            <a:endParaRPr lang="en-US" dirty="0"/>
          </a:p>
        </p:txBody>
      </p:sp>
      <p:graphicFrame>
        <p:nvGraphicFramePr>
          <p:cNvPr id="3" name="Table 2">
            <a:extLst>
              <a:ext uri="{FF2B5EF4-FFF2-40B4-BE49-F238E27FC236}">
                <a16:creationId xmlns:a16="http://schemas.microsoft.com/office/drawing/2014/main" id="{7798D892-EF72-41FD-8117-F33E39A8B916}"/>
              </a:ext>
            </a:extLst>
          </p:cNvPr>
          <p:cNvGraphicFramePr>
            <a:graphicFrameLocks noGrp="1"/>
          </p:cNvGraphicFramePr>
          <p:nvPr/>
        </p:nvGraphicFramePr>
        <p:xfrm>
          <a:off x="2362200" y="1143001"/>
          <a:ext cx="8001000" cy="5627799"/>
        </p:xfrm>
        <a:graphic>
          <a:graphicData uri="http://schemas.openxmlformats.org/drawingml/2006/table">
            <a:tbl>
              <a:tblPr firstRow="1" firstCol="1" bandRow="1"/>
              <a:tblGrid>
                <a:gridCol w="105926">
                  <a:extLst>
                    <a:ext uri="{9D8B030D-6E8A-4147-A177-3AD203B41FA5}">
                      <a16:colId xmlns:a16="http://schemas.microsoft.com/office/drawing/2014/main" val="2736646294"/>
                    </a:ext>
                  </a:extLst>
                </a:gridCol>
                <a:gridCol w="884674">
                  <a:extLst>
                    <a:ext uri="{9D8B030D-6E8A-4147-A177-3AD203B41FA5}">
                      <a16:colId xmlns:a16="http://schemas.microsoft.com/office/drawing/2014/main" val="878526867"/>
                    </a:ext>
                  </a:extLst>
                </a:gridCol>
                <a:gridCol w="1563298">
                  <a:extLst>
                    <a:ext uri="{9D8B030D-6E8A-4147-A177-3AD203B41FA5}">
                      <a16:colId xmlns:a16="http://schemas.microsoft.com/office/drawing/2014/main" val="2860751622"/>
                    </a:ext>
                  </a:extLst>
                </a:gridCol>
                <a:gridCol w="1103702">
                  <a:extLst>
                    <a:ext uri="{9D8B030D-6E8A-4147-A177-3AD203B41FA5}">
                      <a16:colId xmlns:a16="http://schemas.microsoft.com/office/drawing/2014/main" val="3493591556"/>
                    </a:ext>
                  </a:extLst>
                </a:gridCol>
                <a:gridCol w="4343400">
                  <a:extLst>
                    <a:ext uri="{9D8B030D-6E8A-4147-A177-3AD203B41FA5}">
                      <a16:colId xmlns:a16="http://schemas.microsoft.com/office/drawing/2014/main" val="180189684"/>
                    </a:ext>
                  </a:extLst>
                </a:gridCol>
              </a:tblGrid>
              <a:tr h="771781">
                <a:tc>
                  <a:txBody>
                    <a:bodyPr/>
                    <a:lstStyle/>
                    <a:p>
                      <a:pPr marL="0" marR="0" algn="ctr">
                        <a:spcBef>
                          <a:spcPts val="0"/>
                        </a:spcBef>
                        <a:spcAft>
                          <a:spcPts val="0"/>
                        </a:spcAft>
                      </a:pPr>
                      <a:r>
                        <a:rPr lang="en-US" sz="1400" b="1" dirty="0">
                          <a:solidFill>
                            <a:srgbClr val="000000"/>
                          </a:solidFill>
                          <a:effectLst/>
                          <a:latin typeface="Times New Roman" panose="02020603050405020304" pitchFamily="18" charset="0"/>
                          <a:ea typeface="Calibri" panose="020F0502020204030204" pitchFamily="34" charset="0"/>
                        </a:rPr>
                        <a:t>#</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solidFill>
                            <a:srgbClr val="000000"/>
                          </a:solidFill>
                          <a:effectLst/>
                          <a:latin typeface="Times New Roman" panose="02020603050405020304" pitchFamily="18" charset="0"/>
                          <a:ea typeface="Times New Roman" panose="02020603050405020304" pitchFamily="18" charset="0"/>
                        </a:rPr>
                        <a:t>Student</a:t>
                      </a:r>
                      <a:endParaRPr lang="en-US" sz="1400" dirty="0">
                        <a:solidFill>
                          <a:srgbClr val="696867"/>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1400" b="1" dirty="0">
                          <a:solidFill>
                            <a:srgbClr val="000000"/>
                          </a:solidFill>
                          <a:effectLst/>
                          <a:latin typeface="Times New Roman" panose="02020603050405020304" pitchFamily="18" charset="0"/>
                          <a:ea typeface="Times New Roman" panose="02020603050405020304" pitchFamily="18" charset="0"/>
                        </a:rPr>
                        <a:t>Outcome</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Course and Semester of  Issue</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Course and Semester of  Improvement</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effectLst/>
                          <a:latin typeface="Times New Roman" panose="02020603050405020304" pitchFamily="18" charset="0"/>
                          <a:ea typeface="Times New Roman" panose="02020603050405020304" pitchFamily="18" charset="0"/>
                        </a:rPr>
                        <a:t>Improvements Made</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4239002"/>
                  </a:ext>
                </a:extLst>
              </a:tr>
              <a:tr h="205931">
                <a:tc>
                  <a:txBody>
                    <a:bodyPr/>
                    <a:lstStyle/>
                    <a:p>
                      <a:pPr marL="0" marR="0" algn="ctr">
                        <a:spcBef>
                          <a:spcPts val="0"/>
                        </a:spcBef>
                        <a:spcAft>
                          <a:spcPts val="0"/>
                        </a:spcAft>
                      </a:pPr>
                      <a:r>
                        <a:rPr lang="en-US" sz="1400" b="1">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b="1" spc="-20" dirty="0">
                          <a:solidFill>
                            <a:srgbClr val="000000"/>
                          </a:solidFill>
                          <a:effectLst/>
                          <a:latin typeface="Times New Roman" panose="02020603050405020304" pitchFamily="18" charset="0"/>
                          <a:ea typeface="Calibri" panose="020F0502020204030204" pitchFamily="34" charset="0"/>
                        </a:rPr>
                        <a:t>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682158865"/>
                  </a:ext>
                </a:extLst>
              </a:tr>
              <a:tr h="838206">
                <a:tc rowSpan="2">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1</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6</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dirty="0">
                          <a:solidFill>
                            <a:srgbClr val="000000"/>
                          </a:solidFill>
                          <a:effectLst/>
                          <a:latin typeface="Times New Roman" panose="02020603050405020304" pitchFamily="18" charset="0"/>
                          <a:ea typeface="Calibri" panose="020F0502020204030204" pitchFamily="34" charset="0"/>
                        </a:rPr>
                        <a:t>ELEG 3043</a:t>
                      </a:r>
                      <a:endParaRPr lang="en-US" sz="1400" dirty="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dirty="0">
                          <a:solidFill>
                            <a:srgbClr val="000000"/>
                          </a:solidFill>
                          <a:effectLst/>
                          <a:latin typeface="Times New Roman" panose="02020603050405020304" pitchFamily="18" charset="0"/>
                          <a:ea typeface="Calibri" panose="020F0502020204030204" pitchFamily="34" charset="0"/>
                        </a:rPr>
                        <a:t>Electronics I </a:t>
                      </a:r>
                      <a:endParaRPr lang="en-US" sz="1400" dirty="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dirty="0">
                          <a:solidFill>
                            <a:srgbClr val="000000"/>
                          </a:solidFill>
                          <a:effectLst/>
                          <a:latin typeface="Times New Roman" panose="02020603050405020304" pitchFamily="18" charset="0"/>
                          <a:ea typeface="Calibri" panose="020F0502020204030204" pitchFamily="34" charset="0"/>
                        </a:rPr>
                        <a:t>Spring 2019  </a:t>
                      </a:r>
                      <a:endParaRPr lang="en-US" sz="1400" dirty="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dirty="0">
                          <a:solidFill>
                            <a:srgbClr val="000000"/>
                          </a:solidFill>
                          <a:effectLst/>
                          <a:latin typeface="Times New Roman" panose="02020603050405020304" pitchFamily="18" charset="0"/>
                          <a:ea typeface="Calibri" panose="020F0502020204030204" pitchFamily="34" charset="0"/>
                        </a:rPr>
                        <a:t>Class Average</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dirty="0">
                          <a:solidFill>
                            <a:srgbClr val="000000"/>
                          </a:solidFill>
                          <a:effectLst/>
                          <a:latin typeface="Times New Roman" panose="02020603050405020304" pitchFamily="18" charset="0"/>
                          <a:ea typeface="Calibri" panose="020F0502020204030204" pitchFamily="34" charset="0"/>
                        </a:rPr>
                        <a:t>ELEG 3043</a:t>
                      </a:r>
                      <a:endParaRPr lang="en-US" sz="1400" dirty="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dirty="0">
                          <a:solidFill>
                            <a:srgbClr val="000000"/>
                          </a:solidFill>
                          <a:effectLst/>
                          <a:latin typeface="Times New Roman" panose="02020603050405020304" pitchFamily="18" charset="0"/>
                          <a:ea typeface="Calibri" panose="020F0502020204030204" pitchFamily="34" charset="0"/>
                        </a:rPr>
                        <a:t>Electronics I </a:t>
                      </a:r>
                      <a:endParaRPr lang="en-US" sz="1400" dirty="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dirty="0">
                          <a:solidFill>
                            <a:srgbClr val="000000"/>
                          </a:solidFill>
                          <a:effectLst/>
                          <a:latin typeface="Times New Roman" panose="02020603050405020304" pitchFamily="18" charset="0"/>
                          <a:ea typeface="Calibri" panose="020F0502020204030204" pitchFamily="34" charset="0"/>
                        </a:rPr>
                        <a:t>Spring 2020 </a:t>
                      </a:r>
                      <a:endParaRPr lang="en-US" sz="1400" dirty="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Class Average</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Improvement Strategies</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226602"/>
                  </a:ext>
                </a:extLst>
              </a:tr>
              <a:tr h="1329239">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400" spc="-35">
                          <a:solidFill>
                            <a:srgbClr val="000000"/>
                          </a:solidFill>
                          <a:effectLst/>
                          <a:latin typeface="Times New Roman" panose="02020603050405020304" pitchFamily="18" charset="0"/>
                          <a:ea typeface="Calibri" panose="020F0502020204030204" pitchFamily="34" charset="0"/>
                        </a:rPr>
                        <a:t>75</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spc="-35" dirty="0">
                          <a:solidFill>
                            <a:srgbClr val="000000"/>
                          </a:solidFill>
                          <a:effectLst/>
                          <a:latin typeface="Times New Roman" panose="02020603050405020304" pitchFamily="18" charset="0"/>
                          <a:ea typeface="Calibri" panose="020F0502020204030204" pitchFamily="34" charset="0"/>
                        </a:rPr>
                        <a:t>83</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dirty="0">
                          <a:solidFill>
                            <a:srgbClr val="000000"/>
                          </a:solidFill>
                          <a:effectLst/>
                          <a:latin typeface="Times New Roman" panose="02020603050405020304" pitchFamily="18" charset="0"/>
                          <a:ea typeface="Calibri" panose="020F0502020204030204" pitchFamily="34" charset="0"/>
                        </a:rPr>
                        <a:t>(</a:t>
                      </a:r>
                      <a:r>
                        <a:rPr lang="en-US" sz="1400" spc="20" dirty="0" err="1">
                          <a:solidFill>
                            <a:srgbClr val="000000"/>
                          </a:solidFill>
                          <a:effectLst/>
                          <a:latin typeface="Times New Roman" panose="02020603050405020304" pitchFamily="18" charset="0"/>
                          <a:ea typeface="Calibri" panose="020F0502020204030204" pitchFamily="34" charset="0"/>
                        </a:rPr>
                        <a:t>i</a:t>
                      </a:r>
                      <a:r>
                        <a:rPr lang="en-US" sz="1400" spc="20" dirty="0">
                          <a:solidFill>
                            <a:srgbClr val="000000"/>
                          </a:solidFill>
                          <a:effectLst/>
                          <a:latin typeface="Times New Roman" panose="02020603050405020304" pitchFamily="18" charset="0"/>
                          <a:ea typeface="Calibri" panose="020F0502020204030204" pitchFamily="34" charset="0"/>
                        </a:rPr>
                        <a:t>) Required all students to write reports describing in detail the experimental setup and how the experiments were conducted.  (ii) , required the students to write project report with a format that address all aspects of Student Outcome 6.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4376607"/>
                  </a:ext>
                </a:extLst>
              </a:tr>
              <a:tr h="209551">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743908885"/>
                  </a:ext>
                </a:extLst>
              </a:tr>
              <a:tr h="1047757">
                <a:tc rowSpan="2">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2</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1</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ELEG 3073</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Microprocessor Systems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Spring 2019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Class Average</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ELEG 3073</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Microprocessor Systems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Spring 2020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Class Average</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Improvement Strategies</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9860215"/>
                  </a:ext>
                </a:extLst>
              </a:tr>
              <a:tr h="966459">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73 (section 1)</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79 (Section 2)</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80</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Students were given guidance and sample topics from previous year’s students’ work.  (ii) The use of microcontroller skills in the design was emphasized.</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3958726"/>
                  </a:ext>
                </a:extLst>
              </a:tr>
              <a:tr h="209551">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291782953"/>
                  </a:ext>
                </a:extLst>
              </a:tr>
            </a:tbl>
          </a:graphicData>
        </a:graphic>
      </p:graphicFrame>
    </p:spTree>
    <p:extLst>
      <p:ext uri="{BB962C8B-B14F-4D97-AF65-F5344CB8AC3E}">
        <p14:creationId xmlns:p14="http://schemas.microsoft.com/office/powerpoint/2010/main" val="11326478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9"/>
            <a:ext cx="8153400" cy="730249"/>
          </a:xfrm>
        </p:spPr>
        <p:txBody>
          <a:bodyPr/>
          <a:lstStyle/>
          <a:p>
            <a:r>
              <a:rPr lang="en-US" sz="2800" dirty="0">
                <a:solidFill>
                  <a:srgbClr val="FF0000"/>
                </a:solidFill>
              </a:rPr>
              <a:t>C4 - CONTINUOUS IMPROVEMENT</a:t>
            </a:r>
            <a:br>
              <a:rPr lang="en-US" sz="2800" dirty="0">
                <a:solidFill>
                  <a:srgbClr val="FF0000"/>
                </a:solidFill>
              </a:rPr>
            </a:br>
            <a:r>
              <a:rPr lang="en-US" sz="2800" dirty="0">
                <a:solidFill>
                  <a:srgbClr val="FF0000"/>
                </a:solidFill>
              </a:rPr>
              <a:t>(ELECTRICAL ENGR. PROGRAM)</a:t>
            </a:r>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8" name="Content Placeholder 7"/>
          <p:cNvSpPr>
            <a:spLocks noGrp="1"/>
          </p:cNvSpPr>
          <p:nvPr>
            <p:ph idx="1"/>
          </p:nvPr>
        </p:nvSpPr>
        <p:spPr/>
        <p:txBody>
          <a:bodyPr/>
          <a:lstStyle/>
          <a:p>
            <a:endParaRPr lang="en-US" dirty="0"/>
          </a:p>
          <a:p>
            <a:r>
              <a:rPr lang="en-US" dirty="0"/>
              <a:t>		</a:t>
            </a:r>
          </a:p>
          <a:p>
            <a:endParaRPr lang="en-US" dirty="0"/>
          </a:p>
          <a:p>
            <a:endParaRPr lang="en-US" dirty="0"/>
          </a:p>
        </p:txBody>
      </p:sp>
      <p:graphicFrame>
        <p:nvGraphicFramePr>
          <p:cNvPr id="3" name="Table 2">
            <a:extLst>
              <a:ext uri="{FF2B5EF4-FFF2-40B4-BE49-F238E27FC236}">
                <a16:creationId xmlns:a16="http://schemas.microsoft.com/office/drawing/2014/main" id="{7798D892-EF72-41FD-8117-F33E39A8B916}"/>
              </a:ext>
            </a:extLst>
          </p:cNvPr>
          <p:cNvGraphicFramePr>
            <a:graphicFrameLocks noGrp="1"/>
          </p:cNvGraphicFramePr>
          <p:nvPr/>
        </p:nvGraphicFramePr>
        <p:xfrm>
          <a:off x="1905001" y="1295400"/>
          <a:ext cx="8458199" cy="3812916"/>
        </p:xfrm>
        <a:graphic>
          <a:graphicData uri="http://schemas.openxmlformats.org/drawingml/2006/table">
            <a:tbl>
              <a:tblPr firstRow="1" firstCol="1" bandRow="1"/>
              <a:tblGrid>
                <a:gridCol w="784781">
                  <a:extLst>
                    <a:ext uri="{9D8B030D-6E8A-4147-A177-3AD203B41FA5}">
                      <a16:colId xmlns:a16="http://schemas.microsoft.com/office/drawing/2014/main" val="2736646294"/>
                    </a:ext>
                  </a:extLst>
                </a:gridCol>
                <a:gridCol w="784781">
                  <a:extLst>
                    <a:ext uri="{9D8B030D-6E8A-4147-A177-3AD203B41FA5}">
                      <a16:colId xmlns:a16="http://schemas.microsoft.com/office/drawing/2014/main" val="878526867"/>
                    </a:ext>
                  </a:extLst>
                </a:gridCol>
                <a:gridCol w="1594464">
                  <a:extLst>
                    <a:ext uri="{9D8B030D-6E8A-4147-A177-3AD203B41FA5}">
                      <a16:colId xmlns:a16="http://schemas.microsoft.com/office/drawing/2014/main" val="2860751622"/>
                    </a:ext>
                  </a:extLst>
                </a:gridCol>
                <a:gridCol w="1255574">
                  <a:extLst>
                    <a:ext uri="{9D8B030D-6E8A-4147-A177-3AD203B41FA5}">
                      <a16:colId xmlns:a16="http://schemas.microsoft.com/office/drawing/2014/main" val="3493591556"/>
                    </a:ext>
                  </a:extLst>
                </a:gridCol>
                <a:gridCol w="4038599">
                  <a:extLst>
                    <a:ext uri="{9D8B030D-6E8A-4147-A177-3AD203B41FA5}">
                      <a16:colId xmlns:a16="http://schemas.microsoft.com/office/drawing/2014/main" val="180189684"/>
                    </a:ext>
                  </a:extLst>
                </a:gridCol>
              </a:tblGrid>
              <a:tr h="799622">
                <a:tc>
                  <a:txBody>
                    <a:bodyPr/>
                    <a:lstStyle/>
                    <a:p>
                      <a:pPr marL="0" marR="0" algn="ctr">
                        <a:spcBef>
                          <a:spcPts val="0"/>
                        </a:spcBef>
                        <a:spcAft>
                          <a:spcPts val="0"/>
                        </a:spcAft>
                      </a:pPr>
                      <a:r>
                        <a:rPr lang="en-US" sz="1400" b="1" dirty="0">
                          <a:solidFill>
                            <a:srgbClr val="000000"/>
                          </a:solidFill>
                          <a:effectLst/>
                          <a:latin typeface="Times New Roman" panose="02020603050405020304" pitchFamily="18" charset="0"/>
                          <a:ea typeface="Calibri" panose="020F0502020204030204" pitchFamily="34" charset="0"/>
                        </a:rPr>
                        <a:t>#</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solidFill>
                            <a:srgbClr val="000000"/>
                          </a:solidFill>
                          <a:effectLst/>
                          <a:latin typeface="Times New Roman" panose="02020603050405020304" pitchFamily="18" charset="0"/>
                          <a:ea typeface="Times New Roman" panose="02020603050405020304" pitchFamily="18" charset="0"/>
                        </a:rPr>
                        <a:t>Student</a:t>
                      </a:r>
                      <a:endParaRPr lang="en-US" sz="1400" dirty="0">
                        <a:solidFill>
                          <a:srgbClr val="696867"/>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1400" b="1" dirty="0">
                          <a:solidFill>
                            <a:srgbClr val="000000"/>
                          </a:solidFill>
                          <a:effectLst/>
                          <a:latin typeface="Times New Roman" panose="02020603050405020304" pitchFamily="18" charset="0"/>
                          <a:ea typeface="Times New Roman" panose="02020603050405020304" pitchFamily="18" charset="0"/>
                        </a:rPr>
                        <a:t>Outcome</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Course and Semester of  Issue</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Course and Semester of  Improvement</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effectLst/>
                          <a:latin typeface="Times New Roman" panose="02020603050405020304" pitchFamily="18" charset="0"/>
                          <a:ea typeface="Times New Roman" panose="02020603050405020304" pitchFamily="18" charset="0"/>
                        </a:rPr>
                        <a:t>Improvements Made</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4239002"/>
                  </a:ext>
                </a:extLst>
              </a:tr>
              <a:tr h="207605">
                <a:tc>
                  <a:txBody>
                    <a:bodyPr/>
                    <a:lstStyle/>
                    <a:p>
                      <a:pPr marL="0" marR="0" algn="ctr">
                        <a:spcBef>
                          <a:spcPts val="0"/>
                        </a:spcBef>
                        <a:spcAft>
                          <a:spcPts val="0"/>
                        </a:spcAft>
                      </a:pPr>
                      <a:r>
                        <a:rPr lang="en-US" sz="1400" b="1">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b="1" spc="-20" dirty="0">
                          <a:solidFill>
                            <a:srgbClr val="000000"/>
                          </a:solidFill>
                          <a:effectLst/>
                          <a:latin typeface="Times New Roman" panose="02020603050405020304" pitchFamily="18" charset="0"/>
                          <a:ea typeface="Calibri" panose="020F0502020204030204" pitchFamily="34" charset="0"/>
                        </a:rPr>
                        <a:t>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682158865"/>
                  </a:ext>
                </a:extLst>
              </a:tr>
              <a:tr h="217110">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743908885"/>
                  </a:ext>
                </a:extLst>
              </a:tr>
              <a:tr h="1085553">
                <a:tc rowSpan="2">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3</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2</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ELEG 4073</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Servomechanism &amp; Control Systems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Spring 2019</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Class Average</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ELEG 4073</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Servomechanism &amp; Control Systems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Spring 2020</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Class Average</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Improvement Strategies</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9295810"/>
                  </a:ext>
                </a:extLst>
              </a:tr>
              <a:tr h="1302664">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400" spc="-35">
                          <a:solidFill>
                            <a:srgbClr val="000000"/>
                          </a:solidFill>
                          <a:effectLst/>
                          <a:latin typeface="Times New Roman" panose="02020603050405020304" pitchFamily="18" charset="0"/>
                          <a:ea typeface="Calibri" panose="020F0502020204030204" pitchFamily="34" charset="0"/>
                        </a:rPr>
                        <a:t>72</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spc="-35">
                          <a:solidFill>
                            <a:srgbClr val="000000"/>
                          </a:solidFill>
                          <a:effectLst/>
                          <a:latin typeface="Times New Roman" panose="02020603050405020304" pitchFamily="18" charset="0"/>
                          <a:ea typeface="Calibri" panose="020F0502020204030204" pitchFamily="34" charset="0"/>
                        </a:rPr>
                        <a:t>87</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5" dirty="0">
                          <a:solidFill>
                            <a:srgbClr val="000000"/>
                          </a:solidFill>
                          <a:effectLst/>
                          <a:latin typeface="Times New Roman" panose="02020603050405020304" pitchFamily="18" charset="0"/>
                          <a:ea typeface="Calibri" panose="020F0502020204030204" pitchFamily="34" charset="0"/>
                        </a:rPr>
                        <a:t>.(</a:t>
                      </a:r>
                      <a:r>
                        <a:rPr lang="en-US" sz="1400" spc="5" dirty="0" err="1">
                          <a:solidFill>
                            <a:srgbClr val="000000"/>
                          </a:solidFill>
                          <a:effectLst/>
                          <a:latin typeface="Times New Roman" panose="02020603050405020304" pitchFamily="18" charset="0"/>
                          <a:ea typeface="Calibri" panose="020F0502020204030204" pitchFamily="34" charset="0"/>
                        </a:rPr>
                        <a:t>i</a:t>
                      </a:r>
                      <a:r>
                        <a:rPr lang="en-US" sz="1400" spc="5" dirty="0">
                          <a:solidFill>
                            <a:srgbClr val="000000"/>
                          </a:solidFill>
                          <a:effectLst/>
                          <a:latin typeface="Times New Roman" panose="02020603050405020304" pitchFamily="18" charset="0"/>
                          <a:ea typeface="Calibri" panose="020F0502020204030204" pitchFamily="34" charset="0"/>
                        </a:rPr>
                        <a:t>) The key concepts needed for the design project were emphasized.  (ii) required students to perform literature survey on topics related to the design project.</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2971529"/>
                  </a:ext>
                </a:extLst>
              </a:tr>
            </a:tbl>
          </a:graphicData>
        </a:graphic>
      </p:graphicFrame>
    </p:spTree>
    <p:extLst>
      <p:ext uri="{BB962C8B-B14F-4D97-AF65-F5344CB8AC3E}">
        <p14:creationId xmlns:p14="http://schemas.microsoft.com/office/powerpoint/2010/main" val="1079361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9"/>
            <a:ext cx="8153400" cy="730249"/>
          </a:xfrm>
        </p:spPr>
        <p:txBody>
          <a:bodyPr/>
          <a:lstStyle/>
          <a:p>
            <a:r>
              <a:rPr lang="en-US" sz="2800" dirty="0">
                <a:solidFill>
                  <a:srgbClr val="FF0000"/>
                </a:solidFill>
              </a:rPr>
              <a:t>C4 - CONTINUOUS IMPROVEMENT</a:t>
            </a:r>
            <a:br>
              <a:rPr lang="en-US" sz="2800" dirty="0">
                <a:solidFill>
                  <a:srgbClr val="FF0000"/>
                </a:solidFill>
              </a:rPr>
            </a:br>
            <a:r>
              <a:rPr lang="en-US" sz="2800" dirty="0">
                <a:solidFill>
                  <a:srgbClr val="FF0000"/>
                </a:solidFill>
              </a:rPr>
              <a:t>(COMPUTER ENGR. PROGRAM)</a:t>
            </a:r>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8" name="Content Placeholder 7"/>
          <p:cNvSpPr>
            <a:spLocks noGrp="1"/>
          </p:cNvSpPr>
          <p:nvPr>
            <p:ph idx="1"/>
          </p:nvPr>
        </p:nvSpPr>
        <p:spPr/>
        <p:txBody>
          <a:bodyPr/>
          <a:lstStyle/>
          <a:p>
            <a:endParaRPr lang="en-US" dirty="0"/>
          </a:p>
          <a:p>
            <a:r>
              <a:rPr lang="en-US" dirty="0"/>
              <a:t>		</a:t>
            </a:r>
          </a:p>
          <a:p>
            <a:endParaRPr lang="en-US" dirty="0"/>
          </a:p>
          <a:p>
            <a:endParaRPr lang="en-US" dirty="0"/>
          </a:p>
        </p:txBody>
      </p:sp>
      <p:graphicFrame>
        <p:nvGraphicFramePr>
          <p:cNvPr id="4" name="Table 3">
            <a:extLst>
              <a:ext uri="{FF2B5EF4-FFF2-40B4-BE49-F238E27FC236}">
                <a16:creationId xmlns:a16="http://schemas.microsoft.com/office/drawing/2014/main" id="{090D1FBE-7AFB-4AEA-9012-5E650F1563FC}"/>
              </a:ext>
            </a:extLst>
          </p:cNvPr>
          <p:cNvGraphicFramePr>
            <a:graphicFrameLocks noGrp="1"/>
          </p:cNvGraphicFramePr>
          <p:nvPr/>
        </p:nvGraphicFramePr>
        <p:xfrm>
          <a:off x="1828800" y="1181530"/>
          <a:ext cx="8305800" cy="5397427"/>
        </p:xfrm>
        <a:graphic>
          <a:graphicData uri="http://schemas.openxmlformats.org/drawingml/2006/table">
            <a:tbl>
              <a:tblPr firstRow="1" firstCol="1" bandRow="1"/>
              <a:tblGrid>
                <a:gridCol w="411178">
                  <a:extLst>
                    <a:ext uri="{9D8B030D-6E8A-4147-A177-3AD203B41FA5}">
                      <a16:colId xmlns:a16="http://schemas.microsoft.com/office/drawing/2014/main" val="3275234824"/>
                    </a:ext>
                  </a:extLst>
                </a:gridCol>
                <a:gridCol w="1069063">
                  <a:extLst>
                    <a:ext uri="{9D8B030D-6E8A-4147-A177-3AD203B41FA5}">
                      <a16:colId xmlns:a16="http://schemas.microsoft.com/office/drawing/2014/main" val="1859344481"/>
                    </a:ext>
                  </a:extLst>
                </a:gridCol>
                <a:gridCol w="1562477">
                  <a:extLst>
                    <a:ext uri="{9D8B030D-6E8A-4147-A177-3AD203B41FA5}">
                      <a16:colId xmlns:a16="http://schemas.microsoft.com/office/drawing/2014/main" val="3621417514"/>
                    </a:ext>
                  </a:extLst>
                </a:gridCol>
                <a:gridCol w="1891420">
                  <a:extLst>
                    <a:ext uri="{9D8B030D-6E8A-4147-A177-3AD203B41FA5}">
                      <a16:colId xmlns:a16="http://schemas.microsoft.com/office/drawing/2014/main" val="3292147012"/>
                    </a:ext>
                  </a:extLst>
                </a:gridCol>
                <a:gridCol w="3371662">
                  <a:extLst>
                    <a:ext uri="{9D8B030D-6E8A-4147-A177-3AD203B41FA5}">
                      <a16:colId xmlns:a16="http://schemas.microsoft.com/office/drawing/2014/main" val="740139531"/>
                    </a:ext>
                  </a:extLst>
                </a:gridCol>
              </a:tblGrid>
              <a:tr h="393562">
                <a:tc>
                  <a:txBody>
                    <a:bodyPr/>
                    <a:lstStyle/>
                    <a:p>
                      <a:pPr marL="0" marR="0" algn="ctr">
                        <a:spcBef>
                          <a:spcPts val="0"/>
                        </a:spcBef>
                        <a:spcAft>
                          <a:spcPts val="0"/>
                        </a:spcAft>
                      </a:pPr>
                      <a:r>
                        <a:rPr lang="en-US" sz="1400" b="1">
                          <a:solidFill>
                            <a:srgbClr val="000000"/>
                          </a:solidFill>
                          <a:effectLst/>
                          <a:latin typeface="Times New Roman" panose="02020603050405020304" pitchFamily="18" charset="0"/>
                          <a:ea typeface="Calibri" panose="020F0502020204030204" pitchFamily="34" charset="0"/>
                        </a:rPr>
                        <a:t>#</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effectLst/>
                          <a:latin typeface="Times New Roman" panose="02020603050405020304" pitchFamily="18" charset="0"/>
                          <a:ea typeface="Times New Roman" panose="02020603050405020304" pitchFamily="18" charset="0"/>
                        </a:rPr>
                        <a:t>Outcome</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Course and Semester of  Issue</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Course and Semester of  Improvement</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effectLst/>
                          <a:latin typeface="Times New Roman" panose="02020603050405020304" pitchFamily="18" charset="0"/>
                          <a:ea typeface="Times New Roman" panose="02020603050405020304" pitchFamily="18" charset="0"/>
                        </a:rPr>
                        <a:t>Improvements Made</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75865625"/>
                  </a:ext>
                </a:extLst>
              </a:tr>
              <a:tr h="163984">
                <a:tc>
                  <a:txBody>
                    <a:bodyPr/>
                    <a:lstStyle/>
                    <a:p>
                      <a:pPr marL="0" marR="0" algn="ctr">
                        <a:spcBef>
                          <a:spcPts val="0"/>
                        </a:spcBef>
                        <a:spcAft>
                          <a:spcPts val="0"/>
                        </a:spcAft>
                      </a:pPr>
                      <a:r>
                        <a:rPr lang="en-US" sz="1400" b="1">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534511911"/>
                  </a:ext>
                </a:extLst>
              </a:tr>
              <a:tr h="524749">
                <a:tc rowSpan="2">
                  <a:txBody>
                    <a:bodyPr/>
                    <a:lstStyle/>
                    <a:p>
                      <a:pPr marL="0" marR="0" algn="ctr">
                        <a:spcBef>
                          <a:spcPts val="0"/>
                        </a:spcBef>
                        <a:spcAft>
                          <a:spcPts val="0"/>
                        </a:spcAft>
                      </a:pPr>
                      <a:r>
                        <a:rPr lang="en-US" sz="1400" dirty="0">
                          <a:solidFill>
                            <a:srgbClr val="000000"/>
                          </a:solidFill>
                          <a:effectLst/>
                          <a:latin typeface="Times New Roman" panose="02020603050405020304" pitchFamily="18" charset="0"/>
                          <a:ea typeface="Calibri" panose="020F0502020204030204" pitchFamily="34" charset="0"/>
                        </a:rPr>
                        <a:t>1</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6</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ELEG 3043</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Electronics I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Spring 2019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Class Average</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ELEG 3043</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Electronics I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Spring 2020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Class Average</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Improvements made</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70338324"/>
                  </a:ext>
                </a:extLst>
              </a:tr>
              <a:tr h="1574248">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400" spc="-35" dirty="0">
                          <a:solidFill>
                            <a:srgbClr val="000000"/>
                          </a:solidFill>
                          <a:effectLst/>
                          <a:latin typeface="Times New Roman" panose="02020603050405020304" pitchFamily="18" charset="0"/>
                          <a:ea typeface="Calibri" panose="020F0502020204030204" pitchFamily="34" charset="0"/>
                        </a:rPr>
                        <a:t>79</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spc="-35">
                          <a:solidFill>
                            <a:srgbClr val="000000"/>
                          </a:solidFill>
                          <a:effectLst/>
                          <a:latin typeface="Times New Roman" panose="02020603050405020304" pitchFamily="18" charset="0"/>
                          <a:ea typeface="Calibri" panose="020F0502020204030204" pitchFamily="34" charset="0"/>
                        </a:rPr>
                        <a:t>80</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Required all students to write reports describing in detail the experimental setup and how the experiments were conducted.  In addition, required the students to write project report with a format that address all aspects of Student Outcome 6.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5554906"/>
                  </a:ext>
                </a:extLst>
              </a:tr>
              <a:tr h="163984">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127832243"/>
                  </a:ext>
                </a:extLst>
              </a:tr>
              <a:tr h="655937">
                <a:tc rowSpan="2">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2</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1</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ELEG 3073</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Microprocessor Systems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Spring 2019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Class Average</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ELEG 3073</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Microprocessor Systems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Spring 2020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Class Average</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Improvement Strategies</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5057219"/>
                  </a:ext>
                </a:extLst>
              </a:tr>
              <a:tr h="1049499">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400" spc="-35">
                          <a:solidFill>
                            <a:srgbClr val="000000"/>
                          </a:solidFill>
                          <a:effectLst/>
                          <a:latin typeface="Times New Roman" panose="02020603050405020304" pitchFamily="18" charset="0"/>
                          <a:ea typeface="Calibri" panose="020F0502020204030204" pitchFamily="34" charset="0"/>
                        </a:rPr>
                        <a:t>77</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spc="-35">
                          <a:solidFill>
                            <a:srgbClr val="000000"/>
                          </a:solidFill>
                          <a:effectLst/>
                          <a:latin typeface="Times New Roman" panose="02020603050405020304" pitchFamily="18" charset="0"/>
                          <a:ea typeface="Calibri" panose="020F0502020204030204" pitchFamily="34" charset="0"/>
                        </a:rPr>
                        <a:t>81</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Students were given guidance and sample topics from previous year’s students’ work.  (ii) The use of microcontroller skills in the design was emphasized.</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0673414"/>
                  </a:ext>
                </a:extLst>
              </a:tr>
            </a:tbl>
          </a:graphicData>
        </a:graphic>
      </p:graphicFrame>
    </p:spTree>
    <p:extLst>
      <p:ext uri="{BB962C8B-B14F-4D97-AF65-F5344CB8AC3E}">
        <p14:creationId xmlns:p14="http://schemas.microsoft.com/office/powerpoint/2010/main" val="25538610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 SPRING 2022 COURSES TO BE ASSESSED</a:t>
            </a:r>
            <a:br>
              <a:rPr lang="en-US" dirty="0">
                <a:solidFill>
                  <a:srgbClr val="FF0000"/>
                </a:solidFill>
              </a:rPr>
            </a:br>
            <a:endParaRPr lang="en-US" sz="2400" dirty="0">
              <a:solidFill>
                <a:schemeClr val="tx1"/>
              </a:solidFill>
              <a:highlight>
                <a:srgbClr val="FFFF00"/>
              </a:highlight>
            </a:endParaRPr>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40</a:t>
            </a:fld>
            <a:endParaRPr lang="en-US"/>
          </a:p>
        </p:txBody>
      </p:sp>
      <p:graphicFrame>
        <p:nvGraphicFramePr>
          <p:cNvPr id="5" name="Content Placeholder 4">
            <a:extLst>
              <a:ext uri="{FF2B5EF4-FFF2-40B4-BE49-F238E27FC236}">
                <a16:creationId xmlns:a16="http://schemas.microsoft.com/office/drawing/2014/main" id="{5AFB6710-9CCD-4DB4-9E55-44DC8092D72E}"/>
              </a:ext>
            </a:extLst>
          </p:cNvPr>
          <p:cNvGraphicFramePr>
            <a:graphicFrameLocks noGrp="1"/>
          </p:cNvGraphicFramePr>
          <p:nvPr>
            <p:ph idx="1"/>
          </p:nvPr>
        </p:nvGraphicFramePr>
        <p:xfrm>
          <a:off x="2362200" y="1417637"/>
          <a:ext cx="7467600" cy="5338856"/>
        </p:xfrm>
        <a:graphic>
          <a:graphicData uri="http://schemas.openxmlformats.org/drawingml/2006/table">
            <a:tbl>
              <a:tblPr/>
              <a:tblGrid>
                <a:gridCol w="5737972">
                  <a:extLst>
                    <a:ext uri="{9D8B030D-6E8A-4147-A177-3AD203B41FA5}">
                      <a16:colId xmlns:a16="http://schemas.microsoft.com/office/drawing/2014/main" val="2460016147"/>
                    </a:ext>
                  </a:extLst>
                </a:gridCol>
                <a:gridCol w="1729628">
                  <a:extLst>
                    <a:ext uri="{9D8B030D-6E8A-4147-A177-3AD203B41FA5}">
                      <a16:colId xmlns:a16="http://schemas.microsoft.com/office/drawing/2014/main" val="3797268057"/>
                    </a:ext>
                  </a:extLst>
                </a:gridCol>
              </a:tblGrid>
              <a:tr h="623981">
                <a:tc>
                  <a:txBody>
                    <a:bodyPr/>
                    <a:lstStyle/>
                    <a:p>
                      <a:pPr algn="l" fontAlgn="b"/>
                      <a:r>
                        <a:rPr lang="en-US" sz="2000" b="1" i="0" u="none" strike="noStrike">
                          <a:solidFill>
                            <a:srgbClr val="000000"/>
                          </a:solidFill>
                          <a:effectLst/>
                          <a:latin typeface="Times New Roman" panose="02020603050405020304" pitchFamily="18" charset="0"/>
                        </a:rPr>
                        <a:t>Course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000000"/>
                          </a:solidFill>
                          <a:effectLst/>
                          <a:latin typeface="Times New Roman" panose="02020603050405020304" pitchFamily="18" charset="0"/>
                        </a:rPr>
                        <a:t>Student Outcome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24300"/>
                  </a:ext>
                </a:extLst>
              </a:tr>
              <a:tr h="311990">
                <a:tc>
                  <a:txBody>
                    <a:bodyPr/>
                    <a:lstStyle/>
                    <a:p>
                      <a:pPr algn="l" fontAlgn="b"/>
                      <a:r>
                        <a:rPr lang="en-US" sz="2000" b="0" i="0" u="none" strike="noStrike">
                          <a:solidFill>
                            <a:srgbClr val="000000"/>
                          </a:solidFill>
                          <a:effectLst/>
                          <a:latin typeface="Times New Roman" panose="02020603050405020304" pitchFamily="18" charset="0"/>
                        </a:rPr>
                        <a:t>ELEG 2311 Logic Circuit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1844691"/>
                  </a:ext>
                </a:extLst>
              </a:tr>
              <a:tr h="311990">
                <a:tc>
                  <a:txBody>
                    <a:bodyPr/>
                    <a:lstStyle/>
                    <a:p>
                      <a:pPr algn="l" fontAlgn="b"/>
                      <a:r>
                        <a:rPr lang="en-US" sz="2000" b="0" i="0" u="none" strike="noStrike">
                          <a:solidFill>
                            <a:srgbClr val="000000"/>
                          </a:solidFill>
                          <a:effectLst/>
                          <a:latin typeface="Times New Roman" panose="02020603050405020304" pitchFamily="18" charset="0"/>
                        </a:rPr>
                        <a:t>ELEG 3301 Network Th. II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8658111"/>
                  </a:ext>
                </a:extLst>
              </a:tr>
              <a:tr h="311990">
                <a:tc>
                  <a:txBody>
                    <a:bodyPr/>
                    <a:lstStyle/>
                    <a:p>
                      <a:pPr algn="l" fontAlgn="b"/>
                      <a:r>
                        <a:rPr lang="en-US" sz="2000" b="0" i="0" u="none" strike="noStrike">
                          <a:solidFill>
                            <a:srgbClr val="000000"/>
                          </a:solidFill>
                          <a:effectLst/>
                          <a:latin typeface="Times New Roman" panose="02020603050405020304" pitchFamily="18" charset="0"/>
                        </a:rPr>
                        <a:t>ELEG 3302 Signals &amp; Systems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57551100"/>
                  </a:ext>
                </a:extLst>
              </a:tr>
              <a:tr h="311990">
                <a:tc>
                  <a:txBody>
                    <a:bodyPr/>
                    <a:lstStyle/>
                    <a:p>
                      <a:pPr algn="l" fontAlgn="b"/>
                      <a:r>
                        <a:rPr lang="en-US" sz="2000" b="0" i="0" u="none" strike="noStrike">
                          <a:solidFill>
                            <a:srgbClr val="000000"/>
                          </a:solidFill>
                          <a:effectLst/>
                          <a:latin typeface="Times New Roman" panose="02020603050405020304" pitchFamily="18" charset="0"/>
                        </a:rPr>
                        <a:t>ELEG 3303 Phy. Princ. Of Solid Sta.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246398"/>
                  </a:ext>
                </a:extLst>
              </a:tr>
              <a:tr h="311990">
                <a:tc>
                  <a:txBody>
                    <a:bodyPr/>
                    <a:lstStyle/>
                    <a:p>
                      <a:pPr algn="l" fontAlgn="b"/>
                      <a:r>
                        <a:rPr lang="en-US" sz="2000" b="0" i="0" u="none" strike="noStrike">
                          <a:solidFill>
                            <a:srgbClr val="000000"/>
                          </a:solidFill>
                          <a:effectLst/>
                          <a:latin typeface="Times New Roman" panose="02020603050405020304" pitchFamily="18" charset="0"/>
                        </a:rPr>
                        <a:t>ELEG 3304 Electronics 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7957821"/>
                  </a:ext>
                </a:extLst>
              </a:tr>
              <a:tr h="311990">
                <a:tc>
                  <a:txBody>
                    <a:bodyPr/>
                    <a:lstStyle/>
                    <a:p>
                      <a:pPr algn="l" fontAlgn="b"/>
                      <a:r>
                        <a:rPr lang="nn-NO" sz="2000" b="0" i="0" u="none" strike="noStrike">
                          <a:solidFill>
                            <a:srgbClr val="000000"/>
                          </a:solidFill>
                          <a:effectLst/>
                          <a:latin typeface="Times New Roman" panose="02020603050405020304" pitchFamily="18" charset="0"/>
                        </a:rPr>
                        <a:t>ELEG 3307 Microproc. System Design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25591168"/>
                  </a:ext>
                </a:extLst>
              </a:tr>
              <a:tr h="311990">
                <a:tc>
                  <a:txBody>
                    <a:bodyPr/>
                    <a:lstStyle/>
                    <a:p>
                      <a:pPr algn="l" fontAlgn="b"/>
                      <a:r>
                        <a:rPr lang="en-US" sz="2000" b="0" i="0" u="none" strike="noStrike">
                          <a:solidFill>
                            <a:srgbClr val="000000"/>
                          </a:solidFill>
                          <a:effectLst/>
                          <a:latin typeface="Times New Roman" panose="02020603050405020304" pitchFamily="18" charset="0"/>
                        </a:rPr>
                        <a:t>ELEG 4300 Comm. Theory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2896447"/>
                  </a:ext>
                </a:extLst>
              </a:tr>
              <a:tr h="311990">
                <a:tc>
                  <a:txBody>
                    <a:bodyPr/>
                    <a:lstStyle/>
                    <a:p>
                      <a:pPr algn="l" fontAlgn="b"/>
                      <a:r>
                        <a:rPr lang="en-US" sz="2000" b="0" i="0" u="none" strike="noStrike">
                          <a:solidFill>
                            <a:srgbClr val="000000"/>
                          </a:solidFill>
                          <a:effectLst/>
                          <a:latin typeface="Times New Roman" panose="02020603050405020304" pitchFamily="18" charset="0"/>
                        </a:rPr>
                        <a:t>ELEG 4301 Energy Conversion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8718149"/>
                  </a:ext>
                </a:extLst>
              </a:tr>
              <a:tr h="311990">
                <a:tc>
                  <a:txBody>
                    <a:bodyPr/>
                    <a:lstStyle/>
                    <a:p>
                      <a:pPr algn="l" fontAlgn="b"/>
                      <a:r>
                        <a:rPr lang="en-US" sz="2000" b="0" i="0" u="none" strike="noStrike">
                          <a:solidFill>
                            <a:srgbClr val="000000"/>
                          </a:solidFill>
                          <a:effectLst/>
                          <a:latin typeface="Times New Roman" panose="02020603050405020304" pitchFamily="18" charset="0"/>
                        </a:rPr>
                        <a:t>ELEG 4305 Electro. Field Thy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99934275"/>
                  </a:ext>
                </a:extLst>
              </a:tr>
              <a:tr h="311990">
                <a:tc>
                  <a:txBody>
                    <a:bodyPr/>
                    <a:lstStyle/>
                    <a:p>
                      <a:pPr algn="l" fontAlgn="b"/>
                      <a:r>
                        <a:rPr lang="en-US" sz="2000" b="0" i="0" u="none" strike="noStrike">
                          <a:solidFill>
                            <a:srgbClr val="000000"/>
                          </a:solidFill>
                          <a:effectLst/>
                          <a:latin typeface="Times New Roman" panose="02020603050405020304" pitchFamily="18" charset="0"/>
                        </a:rPr>
                        <a:t>ELEG 4304 Electronics II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39288248"/>
                  </a:ext>
                </a:extLst>
              </a:tr>
              <a:tr h="311990">
                <a:tc>
                  <a:txBody>
                    <a:bodyPr/>
                    <a:lstStyle/>
                    <a:p>
                      <a:pPr algn="l" fontAlgn="b"/>
                      <a:r>
                        <a:rPr lang="en-US" sz="2000" b="0" i="0" u="none" strike="noStrike">
                          <a:solidFill>
                            <a:srgbClr val="000000"/>
                          </a:solidFill>
                          <a:effectLst/>
                          <a:latin typeface="Times New Roman" panose="02020603050405020304" pitchFamily="18" charset="0"/>
                        </a:rPr>
                        <a:t>ELEG 4325 Embedded Systems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6050695"/>
                  </a:ext>
                </a:extLst>
              </a:tr>
              <a:tr h="311990">
                <a:tc>
                  <a:txBody>
                    <a:bodyPr/>
                    <a:lstStyle/>
                    <a:p>
                      <a:pPr algn="l" fontAlgn="b"/>
                      <a:r>
                        <a:rPr lang="nn-NO" sz="2000" b="0" i="0" u="none" strike="noStrike">
                          <a:solidFill>
                            <a:srgbClr val="000000"/>
                          </a:solidFill>
                          <a:effectLst/>
                          <a:latin typeface="Times New Roman" panose="02020603050405020304" pitchFamily="18" charset="0"/>
                        </a:rPr>
                        <a:t>ELEG 4330 Digital System Design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473937"/>
                  </a:ext>
                </a:extLst>
              </a:tr>
              <a:tr h="311990">
                <a:tc>
                  <a:txBody>
                    <a:bodyPr/>
                    <a:lstStyle/>
                    <a:p>
                      <a:pPr algn="l" fontAlgn="b"/>
                      <a:r>
                        <a:rPr lang="en-US" sz="2000" b="0" i="0" u="none" strike="noStrike">
                          <a:solidFill>
                            <a:srgbClr val="000000"/>
                          </a:solidFill>
                          <a:effectLst/>
                          <a:latin typeface="Times New Roman" panose="02020603050405020304" pitchFamily="18" charset="0"/>
                        </a:rPr>
                        <a:t>ELEG 4333 Computer Networks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2072637"/>
                  </a:ext>
                </a:extLst>
              </a:tr>
              <a:tr h="311990">
                <a:tc>
                  <a:txBody>
                    <a:bodyPr/>
                    <a:lstStyle/>
                    <a:p>
                      <a:pPr algn="l" fontAlgn="b"/>
                      <a:r>
                        <a:rPr lang="en-US" sz="2000" b="0" i="0" u="none" strike="noStrike">
                          <a:solidFill>
                            <a:srgbClr val="000000"/>
                          </a:solidFill>
                          <a:effectLst/>
                          <a:latin typeface="Times New Roman" panose="02020603050405020304" pitchFamily="18" charset="0"/>
                        </a:rPr>
                        <a:t>ELEG 4339  Comp Arch and Organization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42246060"/>
                  </a:ext>
                </a:extLst>
              </a:tr>
              <a:tr h="311990">
                <a:tc>
                  <a:txBody>
                    <a:bodyPr/>
                    <a:lstStyle/>
                    <a:p>
                      <a:pPr algn="l" fontAlgn="b"/>
                      <a:r>
                        <a:rPr lang="nn-NO" sz="2000" b="0" i="0" u="none" strike="noStrike">
                          <a:solidFill>
                            <a:srgbClr val="000000"/>
                          </a:solidFill>
                          <a:effectLst/>
                          <a:latin typeface="Times New Roman" panose="02020603050405020304" pitchFamily="18" charset="0"/>
                        </a:rPr>
                        <a:t>ELEG 4248  Senior Design II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Times New Roman" panose="02020603050405020304" pitchFamily="18" charset="0"/>
                        </a:rPr>
                        <a:t>1, 2, 3, 4, 5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3364310"/>
                  </a:ext>
                </a:extLst>
              </a:tr>
            </a:tbl>
          </a:graphicData>
        </a:graphic>
      </p:graphicFrame>
    </p:spTree>
    <p:extLst>
      <p:ext uri="{BB962C8B-B14F-4D97-AF65-F5344CB8AC3E}">
        <p14:creationId xmlns:p14="http://schemas.microsoft.com/office/powerpoint/2010/main" val="1066880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9"/>
            <a:ext cx="8229600" cy="776287"/>
          </a:xfrm>
        </p:spPr>
        <p:txBody>
          <a:bodyPr/>
          <a:lstStyle/>
          <a:p>
            <a:r>
              <a:rPr lang="en-US" sz="3600" dirty="0">
                <a:solidFill>
                  <a:srgbClr val="FF0000"/>
                </a:solidFill>
              </a:rPr>
              <a:t>CRITERIA 4 AND 5</a:t>
            </a:r>
            <a:br>
              <a:rPr lang="en-US" sz="3600" dirty="0">
                <a:solidFill>
                  <a:srgbClr val="FF0000"/>
                </a:solidFill>
              </a:rPr>
            </a:br>
            <a:r>
              <a:rPr lang="en-US" sz="3600" dirty="0">
                <a:solidFill>
                  <a:srgbClr val="FF0000"/>
                </a:solidFill>
              </a:rPr>
              <a:t>DESIGN ORIENTED COURSES</a:t>
            </a:r>
          </a:p>
        </p:txBody>
      </p:sp>
      <p:sp>
        <p:nvSpPr>
          <p:cNvPr id="3" name="Content Placeholder 2"/>
          <p:cNvSpPr>
            <a:spLocks noGrp="1"/>
          </p:cNvSpPr>
          <p:nvPr>
            <p:ph idx="1"/>
          </p:nvPr>
        </p:nvSpPr>
        <p:spPr>
          <a:xfrm>
            <a:off x="1981200" y="1219200"/>
            <a:ext cx="8534400" cy="5105400"/>
          </a:xfrm>
          <a:solidFill>
            <a:schemeClr val="accent1"/>
          </a:solidFill>
        </p:spPr>
        <p:txBody>
          <a:bodyPr/>
          <a:lstStyle/>
          <a:p>
            <a:r>
              <a:rPr lang="en-US" b="1" dirty="0">
                <a:solidFill>
                  <a:srgbClr val="FF0000"/>
                </a:solidFill>
              </a:rPr>
              <a:t>Recommendation for Design-oriented courses </a:t>
            </a:r>
          </a:p>
          <a:p>
            <a:pPr lvl="1"/>
            <a:r>
              <a:rPr lang="en-US" dirty="0"/>
              <a:t>The following factors should be considered and addressed if relevant: “apply engineering design to produce solutions that meet specified needs</a:t>
            </a:r>
            <a:r>
              <a:rPr lang="en-US" dirty="0">
                <a:solidFill>
                  <a:srgbClr val="FF0000"/>
                </a:solidFill>
              </a:rPr>
              <a:t> with consideration of public health, safety, and welfare, as well as global, cultural, social, environmental, and economic factors.”</a:t>
            </a:r>
          </a:p>
          <a:p>
            <a:pPr lvl="1"/>
            <a:endParaRPr lang="en-US" sz="3200" dirty="0"/>
          </a:p>
          <a:p>
            <a:endParaRPr lang="en-US" dirty="0"/>
          </a:p>
          <a:p>
            <a:endParaRPr lang="en-US" dirty="0"/>
          </a:p>
          <a:p>
            <a:endParaRPr lang="en-US" dirty="0"/>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5483908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9"/>
            <a:ext cx="8229600" cy="776287"/>
          </a:xfrm>
        </p:spPr>
        <p:txBody>
          <a:bodyPr/>
          <a:lstStyle/>
          <a:p>
            <a:r>
              <a:rPr lang="en-US" sz="2800" dirty="0">
                <a:solidFill>
                  <a:srgbClr val="FF0000"/>
                </a:solidFill>
              </a:rPr>
              <a:t>CRITERION 5  CURRICULUM - NOTE</a:t>
            </a:r>
          </a:p>
        </p:txBody>
      </p:sp>
      <p:sp>
        <p:nvSpPr>
          <p:cNvPr id="3" name="Content Placeholder 2"/>
          <p:cNvSpPr>
            <a:spLocks noGrp="1"/>
          </p:cNvSpPr>
          <p:nvPr>
            <p:ph idx="1"/>
          </p:nvPr>
        </p:nvSpPr>
        <p:spPr>
          <a:xfrm>
            <a:off x="1981200" y="1050926"/>
            <a:ext cx="8534400" cy="5273675"/>
          </a:xfrm>
          <a:solidFill>
            <a:schemeClr val="accent1"/>
          </a:solidFill>
        </p:spPr>
        <p:txBody>
          <a:bodyPr/>
          <a:lstStyle/>
          <a:p>
            <a:r>
              <a:rPr lang="en-US" sz="3200" b="1" dirty="0">
                <a:solidFill>
                  <a:srgbClr val="FF0000"/>
                </a:solidFill>
              </a:rPr>
              <a:t>Math and Science:   </a:t>
            </a:r>
            <a:r>
              <a:rPr lang="en-US" sz="3200" dirty="0"/>
              <a:t>Parts of the following course are counted as part math &amp; science courses.  We should be ready to provide documentation to confirm math and science content</a:t>
            </a:r>
          </a:p>
          <a:p>
            <a:pPr lvl="1"/>
            <a:r>
              <a:rPr lang="en-US" sz="3200" dirty="0"/>
              <a:t>ELEG 3302 Signals and Systems</a:t>
            </a:r>
          </a:p>
          <a:p>
            <a:pPr lvl="1"/>
            <a:r>
              <a:rPr lang="en-US" sz="3200" dirty="0"/>
              <a:t>ELEG 3303 Physical </a:t>
            </a:r>
            <a:r>
              <a:rPr lang="en-US" sz="3200" dirty="0" err="1"/>
              <a:t>Princ</a:t>
            </a:r>
            <a:r>
              <a:rPr lang="en-US" sz="3200" dirty="0"/>
              <a:t>. Solid State</a:t>
            </a:r>
          </a:p>
          <a:p>
            <a:pPr lvl="1"/>
            <a:r>
              <a:rPr lang="en-US" sz="3200" dirty="0"/>
              <a:t>ELEG 4305 Electro. Field Theory</a:t>
            </a:r>
          </a:p>
          <a:p>
            <a:endParaRPr lang="en-US" dirty="0"/>
          </a:p>
          <a:p>
            <a:endParaRPr lang="en-US" dirty="0"/>
          </a:p>
          <a:p>
            <a:endParaRPr lang="en-US" dirty="0"/>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8522255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9"/>
            <a:ext cx="8229600" cy="1081087"/>
          </a:xfrm>
        </p:spPr>
        <p:txBody>
          <a:bodyPr/>
          <a:lstStyle/>
          <a:p>
            <a:r>
              <a:rPr lang="en-US" dirty="0">
                <a:solidFill>
                  <a:srgbClr val="FF0000"/>
                </a:solidFill>
              </a:rPr>
              <a:t>PROGRAM CRITERIA </a:t>
            </a:r>
            <a:endParaRPr lang="en-US" sz="4000" dirty="0">
              <a:solidFill>
                <a:srgbClr val="FF0000"/>
              </a:solidFill>
            </a:endParaRPr>
          </a:p>
        </p:txBody>
      </p:sp>
      <p:sp>
        <p:nvSpPr>
          <p:cNvPr id="3" name="Content Placeholder 2"/>
          <p:cNvSpPr>
            <a:spLocks noGrp="1"/>
          </p:cNvSpPr>
          <p:nvPr>
            <p:ph idx="1"/>
          </p:nvPr>
        </p:nvSpPr>
        <p:spPr>
          <a:xfrm>
            <a:off x="1981200" y="1447800"/>
            <a:ext cx="8534400" cy="4876800"/>
          </a:xfrm>
          <a:solidFill>
            <a:schemeClr val="accent1"/>
          </a:solidFill>
        </p:spPr>
        <p:txBody>
          <a:bodyPr/>
          <a:lstStyle/>
          <a:p>
            <a:r>
              <a:rPr lang="en-US" sz="2400" dirty="0"/>
              <a:t>Applications of probability and statistics (Required by the Program Criteria for the Electrical, Computer, Communications, Telecommunication(s) and Similarly Named Engineering Programs)</a:t>
            </a:r>
          </a:p>
          <a:p>
            <a:r>
              <a:rPr lang="en-US" sz="2400" dirty="0"/>
              <a:t>We use materials from the following courses to satisfy this requirement:</a:t>
            </a:r>
          </a:p>
          <a:p>
            <a:r>
              <a:rPr lang="en-US" sz="2400" dirty="0"/>
              <a:t>ELEG 2101 Electric Circuits Lab</a:t>
            </a:r>
          </a:p>
          <a:p>
            <a:r>
              <a:rPr lang="en-US" sz="2400" dirty="0"/>
              <a:t>ELEG 3303 Physical </a:t>
            </a:r>
            <a:r>
              <a:rPr lang="en-US" sz="2400" dirty="0" err="1"/>
              <a:t>Princ</a:t>
            </a:r>
            <a:r>
              <a:rPr lang="en-US" sz="2400" dirty="0"/>
              <a:t>. Solid State</a:t>
            </a:r>
          </a:p>
          <a:p>
            <a:r>
              <a:rPr lang="en-US" sz="2400" dirty="0"/>
              <a:t>ELEG 4300 Communication Theory</a:t>
            </a:r>
          </a:p>
          <a:p>
            <a:r>
              <a:rPr lang="en-US" sz="2400" dirty="0"/>
              <a:t>ELEG 4333 Computer Networks</a:t>
            </a:r>
          </a:p>
          <a:p>
            <a:endParaRPr lang="en-US" dirty="0"/>
          </a:p>
          <a:p>
            <a:endParaRPr lang="en-US" dirty="0"/>
          </a:p>
          <a:p>
            <a:endParaRPr lang="en-US" dirty="0"/>
          </a:p>
          <a:p>
            <a:endParaRPr lang="en-US" dirty="0"/>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5811454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682D3-E0AA-4A6A-8749-DF821A3087D3}"/>
              </a:ext>
            </a:extLst>
          </p:cNvPr>
          <p:cNvSpPr>
            <a:spLocks noGrp="1"/>
          </p:cNvSpPr>
          <p:nvPr>
            <p:ph type="title"/>
          </p:nvPr>
        </p:nvSpPr>
        <p:spPr>
          <a:xfrm>
            <a:off x="1981200" y="274638"/>
            <a:ext cx="2286000" cy="3459162"/>
          </a:xfrm>
        </p:spPr>
        <p:txBody>
          <a:bodyPr/>
          <a:lstStyle/>
          <a:p>
            <a:r>
              <a:rPr lang="en-US" sz="2800" dirty="0">
                <a:solidFill>
                  <a:srgbClr val="FF0000"/>
                </a:solidFill>
              </a:rPr>
              <a:t>BINDERS SUBMITTED FOR FALL 2021 CLASSES AS OF 1/10/2022</a:t>
            </a:r>
          </a:p>
        </p:txBody>
      </p:sp>
      <p:sp>
        <p:nvSpPr>
          <p:cNvPr id="6" name="Slide Number Placeholder 5">
            <a:extLst>
              <a:ext uri="{FF2B5EF4-FFF2-40B4-BE49-F238E27FC236}">
                <a16:creationId xmlns:a16="http://schemas.microsoft.com/office/drawing/2014/main" id="{BAE1530C-1681-4BFD-B51B-5CAAF6C6011F}"/>
              </a:ext>
            </a:extLst>
          </p:cNvPr>
          <p:cNvSpPr>
            <a:spLocks noGrp="1"/>
          </p:cNvSpPr>
          <p:nvPr>
            <p:ph type="sldNum" sz="quarter" idx="12"/>
          </p:nvPr>
        </p:nvSpPr>
        <p:spPr/>
        <p:txBody>
          <a:bodyPr/>
          <a:lstStyle/>
          <a:p>
            <a:pPr>
              <a:defRPr/>
            </a:pPr>
            <a:fld id="{C5790943-6E06-4F8A-A8D0-F94C465B70D5}" type="slidenum">
              <a:rPr lang="en-US" smtClean="0"/>
              <a:pPr>
                <a:defRPr/>
              </a:pPr>
              <a:t>44</a:t>
            </a:fld>
            <a:endParaRPr lang="en-US" dirty="0"/>
          </a:p>
        </p:txBody>
      </p:sp>
      <p:graphicFrame>
        <p:nvGraphicFramePr>
          <p:cNvPr id="12" name="Table 11">
            <a:extLst>
              <a:ext uri="{FF2B5EF4-FFF2-40B4-BE49-F238E27FC236}">
                <a16:creationId xmlns:a16="http://schemas.microsoft.com/office/drawing/2014/main" id="{9DBD596F-1E89-4211-B1FD-B27B2A73248C}"/>
              </a:ext>
            </a:extLst>
          </p:cNvPr>
          <p:cNvGraphicFramePr>
            <a:graphicFrameLocks noGrp="1"/>
          </p:cNvGraphicFramePr>
          <p:nvPr/>
        </p:nvGraphicFramePr>
        <p:xfrm>
          <a:off x="4648200" y="238412"/>
          <a:ext cx="5029200" cy="6314780"/>
        </p:xfrm>
        <a:graphic>
          <a:graphicData uri="http://schemas.openxmlformats.org/drawingml/2006/table">
            <a:tbl>
              <a:tblPr/>
              <a:tblGrid>
                <a:gridCol w="4058045">
                  <a:extLst>
                    <a:ext uri="{9D8B030D-6E8A-4147-A177-3AD203B41FA5}">
                      <a16:colId xmlns:a16="http://schemas.microsoft.com/office/drawing/2014/main" val="1832630100"/>
                    </a:ext>
                  </a:extLst>
                </a:gridCol>
                <a:gridCol w="971155">
                  <a:extLst>
                    <a:ext uri="{9D8B030D-6E8A-4147-A177-3AD203B41FA5}">
                      <a16:colId xmlns:a16="http://schemas.microsoft.com/office/drawing/2014/main" val="3287973446"/>
                    </a:ext>
                  </a:extLst>
                </a:gridCol>
              </a:tblGrid>
              <a:tr h="48575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Course</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Submitted</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87540568"/>
                  </a:ext>
                </a:extLst>
              </a:tr>
              <a:tr h="24287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ELEG 1101 Intro. Engr. Comp. Sci &amp; Tech</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NO</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646107410"/>
                  </a:ext>
                </a:extLst>
              </a:tr>
              <a:tr h="242876">
                <a:tc>
                  <a:txBody>
                    <a:bodyPr/>
                    <a:lstStyle/>
                    <a:p>
                      <a:pPr algn="l" fontAlgn="b"/>
                      <a:r>
                        <a:rPr lang="pt-BR" sz="1400" b="0" i="0" u="none" strike="noStrike">
                          <a:solidFill>
                            <a:srgbClr val="000000"/>
                          </a:solidFill>
                          <a:effectLst/>
                          <a:latin typeface="Times New Roman" panose="02020603050405020304" pitchFamily="18" charset="0"/>
                          <a:cs typeface="Times New Roman" panose="02020603050405020304" pitchFamily="18" charset="0"/>
                        </a:rPr>
                        <a:t>ELEG 1102  Intro. Engr. &amp;Comp. Engr. Lab</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YES</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5265091"/>
                  </a:ext>
                </a:extLst>
              </a:tr>
              <a:tr h="24287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ELEG 1304  Comp. Appl. In Engr</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NO</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979982932"/>
                  </a:ext>
                </a:extLst>
              </a:tr>
              <a:tr h="24287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ELEG 2101 Electric Circuits Lab</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YES</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8292082"/>
                  </a:ext>
                </a:extLst>
              </a:tr>
              <a:tr h="24287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ELEG 2305  Network Theory I</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YES</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1199995"/>
                  </a:ext>
                </a:extLst>
              </a:tr>
              <a:tr h="242876">
                <a:tc>
                  <a:txBody>
                    <a:bodyPr/>
                    <a:lstStyle/>
                    <a:p>
                      <a:pPr algn="l" fontAlgn="b"/>
                      <a:r>
                        <a:rPr lang="fr-FR" sz="1400" b="0" i="0" u="none" strike="noStrike">
                          <a:solidFill>
                            <a:srgbClr val="000000"/>
                          </a:solidFill>
                          <a:effectLst/>
                          <a:latin typeface="Times New Roman" panose="02020603050405020304" pitchFamily="18" charset="0"/>
                          <a:cs typeface="Times New Roman" panose="02020603050405020304" pitchFamily="18" charset="0"/>
                        </a:rPr>
                        <a:t>ELEG 2131 Logic Circuits Lab</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NO</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429496656"/>
                  </a:ext>
                </a:extLst>
              </a:tr>
              <a:tr h="24287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ELEG 2311 Logic Circuit</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NO</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617206100"/>
                  </a:ext>
                </a:extLst>
              </a:tr>
              <a:tr h="24287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ELEG 3301 Network Th. II</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YES</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8923636"/>
                  </a:ext>
                </a:extLst>
              </a:tr>
              <a:tr h="24287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ELEG 3302 Signals &amp; Systems</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YES</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13122389"/>
                  </a:ext>
                </a:extLst>
              </a:tr>
              <a:tr h="24287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ELEG 3303 Phy. Princ. Of Solid State</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NO</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536709409"/>
                  </a:ext>
                </a:extLst>
              </a:tr>
              <a:tr h="24287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ELEG 3304 Electronics I</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spr. 2022</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4172515"/>
                  </a:ext>
                </a:extLst>
              </a:tr>
              <a:tr h="242876">
                <a:tc>
                  <a:txBody>
                    <a:bodyPr/>
                    <a:lstStyle/>
                    <a:p>
                      <a:pPr algn="l" fontAlgn="b"/>
                      <a:r>
                        <a:rPr lang="nn-NO" sz="1400" b="0" i="0" u="none" strike="noStrike">
                          <a:solidFill>
                            <a:srgbClr val="000000"/>
                          </a:solidFill>
                          <a:effectLst/>
                          <a:latin typeface="Times New Roman" panose="02020603050405020304" pitchFamily="18" charset="0"/>
                          <a:cs typeface="Times New Roman" panose="02020603050405020304" pitchFamily="18" charset="0"/>
                        </a:rPr>
                        <a:t>ELEG 3307 Microproc. System Design</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NO</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4210847494"/>
                  </a:ext>
                </a:extLst>
              </a:tr>
              <a:tr h="24287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ELEG 4101 Electronics Lab</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YES</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66912401"/>
                  </a:ext>
                </a:extLst>
              </a:tr>
              <a:tr h="24287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ELEG 4102 Power Lab</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YES</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3505819"/>
                  </a:ext>
                </a:extLst>
              </a:tr>
              <a:tr h="24287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ELEG 4300 Comm. Theory</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NO</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21340221"/>
                  </a:ext>
                </a:extLst>
              </a:tr>
              <a:tr h="24287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ELEG 4301 Energy Conversion</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YES</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7796452"/>
                  </a:ext>
                </a:extLst>
              </a:tr>
              <a:tr h="24287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ELEG 4305 Electro. Field Thy</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YES</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3952611"/>
                  </a:ext>
                </a:extLst>
              </a:tr>
              <a:tr h="24287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ELEG 4304 Electronics II</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YES</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8127529"/>
                  </a:ext>
                </a:extLst>
              </a:tr>
              <a:tr h="24287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ELEG 4325 Embedded Systems</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YES</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00628736"/>
                  </a:ext>
                </a:extLst>
              </a:tr>
              <a:tr h="242876">
                <a:tc>
                  <a:txBody>
                    <a:bodyPr/>
                    <a:lstStyle/>
                    <a:p>
                      <a:pPr algn="l" fontAlgn="b"/>
                      <a:r>
                        <a:rPr lang="nn-NO" sz="1400" b="0" i="0" u="none" strike="noStrike">
                          <a:solidFill>
                            <a:srgbClr val="000000"/>
                          </a:solidFill>
                          <a:effectLst/>
                          <a:latin typeface="Times New Roman" panose="02020603050405020304" pitchFamily="18" charset="0"/>
                          <a:cs typeface="Times New Roman" panose="02020603050405020304" pitchFamily="18" charset="0"/>
                        </a:rPr>
                        <a:t>ELEG 4330 Digital System Design</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NO</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974528845"/>
                  </a:ext>
                </a:extLst>
              </a:tr>
              <a:tr h="242876">
                <a:tc>
                  <a:txBody>
                    <a:bodyPr/>
                    <a:lstStyle/>
                    <a:p>
                      <a:pPr algn="l"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ELEG 4333 Computer Networks</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spr. 2022</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99172063"/>
                  </a:ext>
                </a:extLst>
              </a:tr>
              <a:tr h="24287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ELEG 4339  Comp Arch and Organization </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spr. 2022</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37215206"/>
                  </a:ext>
                </a:extLst>
              </a:tr>
              <a:tr h="242876">
                <a:tc>
                  <a:txBody>
                    <a:bodyPr/>
                    <a:lstStyle/>
                    <a:p>
                      <a:pPr algn="l" fontAlgn="b"/>
                      <a:r>
                        <a:rPr lang="nn-NO" sz="1400" b="0" i="0" u="none" strike="noStrike" dirty="0">
                          <a:solidFill>
                            <a:srgbClr val="000000"/>
                          </a:solidFill>
                          <a:effectLst/>
                          <a:latin typeface="Times New Roman" panose="02020603050405020304" pitchFamily="18" charset="0"/>
                          <a:cs typeface="Times New Roman" panose="02020603050405020304" pitchFamily="18" charset="0"/>
                        </a:rPr>
                        <a:t>ELEG 4247 Senior Design I</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YES</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5332016"/>
                  </a:ext>
                </a:extLst>
              </a:tr>
              <a:tr h="242876">
                <a:tc>
                  <a:txBody>
                    <a:bodyPr/>
                    <a:lstStyle/>
                    <a:p>
                      <a:pPr algn="l" fontAlgn="b"/>
                      <a:r>
                        <a:rPr lang="nn-NO" sz="1400" b="0" i="0" u="none" strike="noStrike" dirty="0">
                          <a:solidFill>
                            <a:srgbClr val="000000"/>
                          </a:solidFill>
                          <a:effectLst/>
                          <a:latin typeface="Times New Roman" panose="02020603050405020304" pitchFamily="18" charset="0"/>
                        </a:rPr>
                        <a:t>ELEG 4248  Senior Design II</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spr. 2022</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0685414"/>
                  </a:ext>
                </a:extLst>
              </a:tr>
            </a:tbl>
          </a:graphicData>
        </a:graphic>
      </p:graphicFrame>
    </p:spTree>
    <p:extLst>
      <p:ext uri="{BB962C8B-B14F-4D97-AF65-F5344CB8AC3E}">
        <p14:creationId xmlns:p14="http://schemas.microsoft.com/office/powerpoint/2010/main" val="20849750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868362"/>
          </a:xfrm>
        </p:spPr>
        <p:txBody>
          <a:bodyPr/>
          <a:lstStyle/>
          <a:p>
            <a:r>
              <a:rPr lang="en-US" sz="2400" dirty="0">
                <a:solidFill>
                  <a:srgbClr val="FF0000"/>
                </a:solidFill>
              </a:rPr>
              <a:t>COURSE BINDERS</a:t>
            </a:r>
            <a:br>
              <a:rPr lang="en-US" sz="2400" dirty="0">
                <a:solidFill>
                  <a:srgbClr val="FF0000"/>
                </a:solidFill>
              </a:rPr>
            </a:br>
            <a:r>
              <a:rPr lang="en-US" sz="2400" dirty="0">
                <a:solidFill>
                  <a:srgbClr val="FF0000"/>
                </a:solidFill>
              </a:rPr>
              <a:t>(Due Date: To be announced )</a:t>
            </a:r>
            <a:endParaRPr lang="en-US" sz="4000" dirty="0">
              <a:solidFill>
                <a:srgbClr val="FF0000"/>
              </a:solidFill>
            </a:endParaRPr>
          </a:p>
        </p:txBody>
      </p:sp>
      <p:sp>
        <p:nvSpPr>
          <p:cNvPr id="3" name="Content Placeholder 2"/>
          <p:cNvSpPr>
            <a:spLocks noGrp="1"/>
          </p:cNvSpPr>
          <p:nvPr>
            <p:ph idx="1"/>
          </p:nvPr>
        </p:nvSpPr>
        <p:spPr>
          <a:xfrm>
            <a:off x="1981200" y="1295400"/>
            <a:ext cx="8305800" cy="5181600"/>
          </a:xfrm>
          <a:solidFill>
            <a:srgbClr val="FFFF00"/>
          </a:solidFill>
        </p:spPr>
        <p:txBody>
          <a:bodyPr/>
          <a:lstStyle/>
          <a:p>
            <a:r>
              <a:rPr lang="en-US" dirty="0"/>
              <a:t> It is required that you submit a course binder for all the ECE  classes you will teach during the Spring 2022  semester. </a:t>
            </a:r>
          </a:p>
          <a:p>
            <a:endParaRPr lang="en-US" dirty="0"/>
          </a:p>
          <a:p>
            <a:r>
              <a:rPr lang="en-US" dirty="0"/>
              <a:t>For courses with several sections, the Department Head will announce the name of the instructor who should submit the course binder </a:t>
            </a:r>
          </a:p>
          <a:p>
            <a:endParaRPr lang="en-US" dirty="0"/>
          </a:p>
          <a:p>
            <a:r>
              <a:rPr lang="en-US" dirty="0"/>
              <a:t>Sample course binder are available for your review.</a:t>
            </a:r>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45</a:t>
            </a:fld>
            <a:endParaRPr lang="en-US"/>
          </a:p>
        </p:txBody>
      </p:sp>
    </p:spTree>
    <p:extLst>
      <p:ext uri="{BB962C8B-B14F-4D97-AF65-F5344CB8AC3E}">
        <p14:creationId xmlns:p14="http://schemas.microsoft.com/office/powerpoint/2010/main" val="13262071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38CB4-113F-4D17-BF57-1176C57CABD4}"/>
              </a:ext>
            </a:extLst>
          </p:cNvPr>
          <p:cNvSpPr>
            <a:spLocks noGrp="1"/>
          </p:cNvSpPr>
          <p:nvPr>
            <p:ph type="title"/>
          </p:nvPr>
        </p:nvSpPr>
        <p:spPr>
          <a:xfrm>
            <a:off x="1981200" y="274638"/>
            <a:ext cx="8229600" cy="849312"/>
          </a:xfrm>
        </p:spPr>
        <p:txBody>
          <a:bodyPr/>
          <a:lstStyle/>
          <a:p>
            <a:r>
              <a:rPr lang="en-US" dirty="0">
                <a:solidFill>
                  <a:srgbClr val="FF0000"/>
                </a:solidFill>
              </a:rPr>
              <a:t>PEOs -ACTION ITEMS AND RECOMMENDATIONS</a:t>
            </a:r>
          </a:p>
        </p:txBody>
      </p:sp>
      <p:sp>
        <p:nvSpPr>
          <p:cNvPr id="3" name="Content Placeholder 2">
            <a:extLst>
              <a:ext uri="{FF2B5EF4-FFF2-40B4-BE49-F238E27FC236}">
                <a16:creationId xmlns:a16="http://schemas.microsoft.com/office/drawing/2014/main" id="{6ACD15DB-E34E-4ECE-B3CA-D8D77ED62D96}"/>
              </a:ext>
            </a:extLst>
          </p:cNvPr>
          <p:cNvSpPr>
            <a:spLocks noGrp="1"/>
          </p:cNvSpPr>
          <p:nvPr>
            <p:ph idx="1"/>
          </p:nvPr>
        </p:nvSpPr>
        <p:spPr>
          <a:xfrm>
            <a:off x="1828800" y="1295400"/>
            <a:ext cx="8534400" cy="5105400"/>
          </a:xfrm>
          <a:solidFill>
            <a:srgbClr val="FFFF00"/>
          </a:solidFill>
        </p:spPr>
        <p:txBody>
          <a:bodyPr/>
          <a:lstStyle/>
          <a:p>
            <a:r>
              <a:rPr lang="en-US" u="sng" dirty="0">
                <a:latin typeface="Times New Roman" panose="02020603050405020304" pitchFamily="18" charset="0"/>
                <a:cs typeface="Times New Roman" panose="02020603050405020304" pitchFamily="18" charset="0"/>
              </a:rPr>
              <a:t>Perform the second review </a:t>
            </a:r>
            <a:r>
              <a:rPr lang="en-US" dirty="0">
                <a:latin typeface="Times New Roman" panose="02020603050405020304" pitchFamily="18" charset="0"/>
                <a:cs typeface="Times New Roman" panose="02020603050405020304" pitchFamily="18" charset="0"/>
              </a:rPr>
              <a:t>of the PEOs of both the Electrical and Computer Engineering program during </a:t>
            </a:r>
            <a:r>
              <a:rPr lang="en-US" u="sng" dirty="0">
                <a:solidFill>
                  <a:srgbClr val="FF0000"/>
                </a:solidFill>
                <a:latin typeface="Times New Roman" panose="02020603050405020304" pitchFamily="18" charset="0"/>
                <a:cs typeface="Times New Roman" panose="02020603050405020304" pitchFamily="18" charset="0"/>
              </a:rPr>
              <a:t>January to March 2022</a:t>
            </a:r>
            <a:endParaRPr lang="en-US" dirty="0">
              <a:latin typeface="Times New Roman" panose="02020603050405020304" pitchFamily="18" charset="0"/>
              <a:cs typeface="Times New Roman" panose="02020603050405020304" pitchFamily="18" charset="0"/>
            </a:endParaRPr>
          </a:p>
          <a:p>
            <a:r>
              <a:rPr lang="en-US" u="sng" dirty="0">
                <a:solidFill>
                  <a:srgbClr val="FF0000"/>
                </a:solidFill>
                <a:latin typeface="Times New Roman" panose="02020603050405020304" pitchFamily="18" charset="0"/>
                <a:cs typeface="Times New Roman" panose="02020603050405020304" pitchFamily="18" charset="0"/>
              </a:rPr>
              <a:t>Increase the number </a:t>
            </a:r>
            <a:r>
              <a:rPr lang="en-US" dirty="0">
                <a:latin typeface="Times New Roman" panose="02020603050405020304" pitchFamily="18" charset="0"/>
                <a:cs typeface="Times New Roman" panose="02020603050405020304" pitchFamily="18" charset="0"/>
              </a:rPr>
              <a:t>of survey participants during the 2022 PEOs review, especially for the Computer Engineering program</a:t>
            </a:r>
          </a:p>
          <a:p>
            <a:r>
              <a:rPr lang="en-US" u="sng" dirty="0">
                <a:solidFill>
                  <a:srgbClr val="FF0000"/>
                </a:solidFill>
                <a:latin typeface="Times New Roman" panose="02020603050405020304" pitchFamily="18" charset="0"/>
                <a:cs typeface="Times New Roman" panose="02020603050405020304" pitchFamily="18" charset="0"/>
              </a:rPr>
              <a:t>Educate program constituents </a:t>
            </a:r>
            <a:r>
              <a:rPr lang="en-US" dirty="0">
                <a:latin typeface="Times New Roman" panose="02020603050405020304" pitchFamily="18" charset="0"/>
                <a:cs typeface="Times New Roman" panose="02020603050405020304" pitchFamily="18" charset="0"/>
              </a:rPr>
              <a:t>about the ABET definition of Program Educational Objectives</a:t>
            </a:r>
          </a:p>
        </p:txBody>
      </p:sp>
      <p:sp>
        <p:nvSpPr>
          <p:cNvPr id="6" name="Slide Number Placeholder 5">
            <a:extLst>
              <a:ext uri="{FF2B5EF4-FFF2-40B4-BE49-F238E27FC236}">
                <a16:creationId xmlns:a16="http://schemas.microsoft.com/office/drawing/2014/main" id="{82A72C42-9F77-43AA-96AF-03B496F2493C}"/>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4772739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868362"/>
          </a:xfrm>
        </p:spPr>
        <p:txBody>
          <a:bodyPr/>
          <a:lstStyle/>
          <a:p>
            <a:r>
              <a:rPr lang="en-US" dirty="0">
                <a:solidFill>
                  <a:srgbClr val="FF0000"/>
                </a:solidFill>
              </a:rPr>
              <a:t>ACTION ITEMS </a:t>
            </a:r>
          </a:p>
        </p:txBody>
      </p:sp>
      <p:sp>
        <p:nvSpPr>
          <p:cNvPr id="3" name="Content Placeholder 2"/>
          <p:cNvSpPr>
            <a:spLocks noGrp="1"/>
          </p:cNvSpPr>
          <p:nvPr>
            <p:ph idx="1"/>
          </p:nvPr>
        </p:nvSpPr>
        <p:spPr>
          <a:xfrm>
            <a:off x="1981200" y="1295400"/>
            <a:ext cx="8305800" cy="5181600"/>
          </a:xfrm>
          <a:solidFill>
            <a:srgbClr val="FFFF00"/>
          </a:solidFill>
        </p:spPr>
        <p:txBody>
          <a:bodyPr/>
          <a:lstStyle/>
          <a:p>
            <a:r>
              <a:rPr lang="en-US" dirty="0"/>
              <a:t> (1)  Faculty members needed to assist in performing surveys  of students, faculty alumni, and employers regarding the review of the PEOs.</a:t>
            </a:r>
          </a:p>
          <a:p>
            <a:endParaRPr lang="en-US" dirty="0"/>
          </a:p>
          <a:p>
            <a:r>
              <a:rPr lang="en-US" dirty="0"/>
              <a:t>(2) A committee consisting of 3 faculty members is needed to review the course binders.</a:t>
            </a:r>
          </a:p>
          <a:p>
            <a:endParaRPr lang="en-US" dirty="0"/>
          </a:p>
          <a:p>
            <a:r>
              <a:rPr lang="en-US" dirty="0"/>
              <a:t>(3) Faculty volunteers are needed to assist in writing the self-study reports for the electrical and computer engineering programs</a:t>
            </a:r>
          </a:p>
          <a:p>
            <a:endParaRPr lang="en-US" dirty="0"/>
          </a:p>
          <a:p>
            <a:endParaRPr lang="en-US" dirty="0"/>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47</a:t>
            </a:fld>
            <a:endParaRPr lang="en-US"/>
          </a:p>
        </p:txBody>
      </p:sp>
    </p:spTree>
    <p:extLst>
      <p:ext uri="{BB962C8B-B14F-4D97-AF65-F5344CB8AC3E}">
        <p14:creationId xmlns:p14="http://schemas.microsoft.com/office/powerpoint/2010/main" val="33371674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868362"/>
          </a:xfrm>
        </p:spPr>
        <p:txBody>
          <a:bodyPr/>
          <a:lstStyle/>
          <a:p>
            <a:r>
              <a:rPr lang="en-US" sz="2800" dirty="0">
                <a:solidFill>
                  <a:srgbClr val="FF0000"/>
                </a:solidFill>
              </a:rPr>
              <a:t>ACTION ITEMS (CONT’D</a:t>
            </a:r>
            <a:r>
              <a:rPr lang="en-US" sz="2400" dirty="0">
                <a:solidFill>
                  <a:srgbClr val="FF0000"/>
                </a:solidFill>
              </a:rPr>
              <a:t>) </a:t>
            </a:r>
            <a:endParaRPr lang="en-US" sz="4000" dirty="0">
              <a:solidFill>
                <a:srgbClr val="FF0000"/>
              </a:solidFill>
            </a:endParaRPr>
          </a:p>
        </p:txBody>
      </p:sp>
      <p:sp>
        <p:nvSpPr>
          <p:cNvPr id="3" name="Content Placeholder 2"/>
          <p:cNvSpPr>
            <a:spLocks noGrp="1"/>
          </p:cNvSpPr>
          <p:nvPr>
            <p:ph idx="1"/>
          </p:nvPr>
        </p:nvSpPr>
        <p:spPr>
          <a:xfrm>
            <a:off x="1981200" y="1600200"/>
            <a:ext cx="8305800" cy="4876800"/>
          </a:xfrm>
          <a:solidFill>
            <a:srgbClr val="FFFF00"/>
          </a:solidFill>
        </p:spPr>
        <p:txBody>
          <a:bodyPr/>
          <a:lstStyle/>
          <a:p>
            <a:r>
              <a:rPr lang="en-US" dirty="0"/>
              <a:t> (4)  All the minutes of the ECE Department (faculty meetings and IAB meetings from Fall 2018 to present need to be written and put in a folder.</a:t>
            </a:r>
          </a:p>
          <a:p>
            <a:endParaRPr lang="en-US" dirty="0"/>
          </a:p>
          <a:p>
            <a:r>
              <a:rPr lang="en-US" dirty="0"/>
              <a:t>(5) Student worker is needed to organize (</a:t>
            </a:r>
            <a:r>
              <a:rPr lang="en-US" dirty="0" err="1"/>
              <a:t>i</a:t>
            </a:r>
            <a:r>
              <a:rPr lang="en-US" dirty="0"/>
              <a:t>) student outcome binders, (ii) course outcome binders, (iii) survey instruments</a:t>
            </a:r>
          </a:p>
          <a:p>
            <a:endParaRPr lang="en-US" dirty="0"/>
          </a:p>
          <a:p>
            <a:endParaRPr lang="en-US" dirty="0"/>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48</a:t>
            </a:fld>
            <a:endParaRPr lang="en-US"/>
          </a:p>
        </p:txBody>
      </p:sp>
    </p:spTree>
    <p:extLst>
      <p:ext uri="{BB962C8B-B14F-4D97-AF65-F5344CB8AC3E}">
        <p14:creationId xmlns:p14="http://schemas.microsoft.com/office/powerpoint/2010/main" val="41272001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0250" y="685800"/>
            <a:ext cx="8153400" cy="381000"/>
          </a:xfrm>
        </p:spPr>
        <p:txBody>
          <a:bodyPr/>
          <a:lstStyle/>
          <a:p>
            <a:r>
              <a:rPr lang="en-US" dirty="0">
                <a:solidFill>
                  <a:srgbClr val="FF0000"/>
                </a:solidFill>
              </a:rPr>
              <a:t>Questions &amp; Answers</a:t>
            </a:r>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49</a:t>
            </a:fld>
            <a:endParaRPr lang="en-US"/>
          </a:p>
        </p:txBody>
      </p:sp>
      <p:sp>
        <p:nvSpPr>
          <p:cNvPr id="9" name="Content Placeholder 2"/>
          <p:cNvSpPr txBox="1">
            <a:spLocks/>
          </p:cNvSpPr>
          <p:nvPr/>
        </p:nvSpPr>
        <p:spPr bwMode="auto">
          <a:xfrm>
            <a:off x="2743200" y="4267200"/>
            <a:ext cx="6400800" cy="1828800"/>
          </a:xfrm>
          <a:prstGeom prst="rect">
            <a:avLst/>
          </a:prstGeom>
          <a:solidFill>
            <a:srgbClr val="92D050"/>
          </a:solidFill>
          <a:ln w="25400">
            <a:solidFill>
              <a:srgbClr val="FF0000"/>
            </a:solidFill>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indent="0">
              <a:buNone/>
            </a:pPr>
            <a:r>
              <a:rPr lang="en-US" sz="2400" dirty="0"/>
              <a:t>Prairie View A&amp;M University</a:t>
            </a:r>
          </a:p>
          <a:p>
            <a:pPr indent="0">
              <a:buNone/>
            </a:pPr>
            <a:r>
              <a:rPr lang="en-US" sz="2400" dirty="0"/>
              <a:t>Department of Electrical and Computer Engineering</a:t>
            </a:r>
          </a:p>
          <a:p>
            <a:pPr indent="0">
              <a:buNone/>
            </a:pPr>
            <a:r>
              <a:rPr lang="en-US" sz="2400" dirty="0"/>
              <a:t>Prairie View, Texas 77446</a:t>
            </a:r>
          </a:p>
        </p:txBody>
      </p:sp>
      <p:pic>
        <p:nvPicPr>
          <p:cNvPr id="3" name="Picture 2"/>
          <p:cNvPicPr>
            <a:picLocks noChangeAspect="1"/>
          </p:cNvPicPr>
          <p:nvPr/>
        </p:nvPicPr>
        <p:blipFill>
          <a:blip r:embed="rId2"/>
          <a:stretch>
            <a:fillRect/>
          </a:stretch>
        </p:blipFill>
        <p:spPr>
          <a:xfrm>
            <a:off x="4872038" y="1595438"/>
            <a:ext cx="2143125" cy="2143125"/>
          </a:xfrm>
          <a:prstGeom prst="rect">
            <a:avLst/>
          </a:prstGeom>
        </p:spPr>
      </p:pic>
    </p:spTree>
    <p:extLst>
      <p:ext uri="{BB962C8B-B14F-4D97-AF65-F5344CB8AC3E}">
        <p14:creationId xmlns:p14="http://schemas.microsoft.com/office/powerpoint/2010/main" val="10548072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FBFAE-0E57-4DCB-906F-696065BC83C0}"/>
              </a:ext>
            </a:extLst>
          </p:cNvPr>
          <p:cNvSpPr>
            <a:spLocks noGrp="1"/>
          </p:cNvSpPr>
          <p:nvPr>
            <p:ph type="title"/>
          </p:nvPr>
        </p:nvSpPr>
        <p:spPr/>
        <p:txBody>
          <a:bodyPr/>
          <a:lstStyle/>
          <a:p>
            <a:r>
              <a:rPr lang="en-US" dirty="0"/>
              <a:t>Dr. Wilkins</a:t>
            </a:r>
          </a:p>
        </p:txBody>
      </p:sp>
    </p:spTree>
    <p:extLst>
      <p:ext uri="{BB962C8B-B14F-4D97-AF65-F5344CB8AC3E}">
        <p14:creationId xmlns:p14="http://schemas.microsoft.com/office/powerpoint/2010/main" val="22403144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73741" y="479612"/>
            <a:ext cx="10372070" cy="4493538"/>
          </a:xfrm>
          <a:prstGeom prst="rect">
            <a:avLst/>
          </a:prstGeom>
          <a:noFill/>
        </p:spPr>
        <p:txBody>
          <a:bodyPr wrap="none" rtlCol="0">
            <a:spAutoFit/>
          </a:bodyPr>
          <a:lstStyle/>
          <a:p>
            <a:r>
              <a:rPr lang="en-US" sz="2400" b="1" dirty="0"/>
              <a:t>Graduate Programs Department of Electrical and Computer Engineering</a:t>
            </a:r>
          </a:p>
          <a:p>
            <a:endParaRPr lang="en-US" sz="2400" b="1" dirty="0"/>
          </a:p>
          <a:p>
            <a:r>
              <a:rPr lang="en-US" sz="2400" b="1" dirty="0"/>
              <a:t>Dr. Richard Wilkins – Professor and Gradate Coordinator</a:t>
            </a:r>
          </a:p>
          <a:p>
            <a:endParaRPr lang="en-US" dirty="0"/>
          </a:p>
          <a:p>
            <a:r>
              <a:rPr lang="en-US" sz="2800" dirty="0"/>
              <a:t>Items for discussion:</a:t>
            </a:r>
          </a:p>
          <a:p>
            <a:endParaRPr lang="en-US" sz="2800" dirty="0"/>
          </a:p>
          <a:p>
            <a:pPr marL="457200" indent="-457200">
              <a:buFont typeface="Wingdings" panose="05000000000000000000" pitchFamily="2" charset="2"/>
              <a:buChar char="Ø"/>
            </a:pPr>
            <a:r>
              <a:rPr lang="en-US" sz="2800" dirty="0"/>
              <a:t>Results of the 2021 Preliminary Exam for the PhD</a:t>
            </a:r>
          </a:p>
          <a:p>
            <a:pPr marL="457200" indent="-457200">
              <a:buFont typeface="Wingdings" panose="05000000000000000000" pitchFamily="2" charset="2"/>
              <a:buChar char="Ø"/>
            </a:pPr>
            <a:endParaRPr lang="en-US" sz="2800" dirty="0"/>
          </a:p>
          <a:p>
            <a:pPr marL="457200" indent="-457200">
              <a:buFont typeface="Wingdings" panose="05000000000000000000" pitchFamily="2" charset="2"/>
              <a:buChar char="Ø"/>
            </a:pPr>
            <a:r>
              <a:rPr lang="en-US" sz="2800" dirty="0"/>
              <a:t>Need for Catalog Changes with regards to Course Program of Study</a:t>
            </a:r>
          </a:p>
          <a:p>
            <a:pPr marL="457200" indent="-457200">
              <a:buFont typeface="Wingdings" panose="05000000000000000000" pitchFamily="2" charset="2"/>
              <a:buChar char="Ø"/>
            </a:pPr>
            <a:endParaRPr lang="en-US" sz="2800" dirty="0"/>
          </a:p>
          <a:p>
            <a:pPr marL="457200" indent="-457200">
              <a:buFont typeface="Wingdings" panose="05000000000000000000" pitchFamily="2" charset="2"/>
              <a:buChar char="Ø"/>
            </a:pPr>
            <a:r>
              <a:rPr lang="en-US" sz="2800" dirty="0"/>
              <a:t>Any addional catalog changes – new courses, etc.</a:t>
            </a:r>
          </a:p>
        </p:txBody>
      </p:sp>
    </p:spTree>
    <p:extLst>
      <p:ext uri="{BB962C8B-B14F-4D97-AF65-F5344CB8AC3E}">
        <p14:creationId xmlns:p14="http://schemas.microsoft.com/office/powerpoint/2010/main" val="5669767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3083" y="103094"/>
            <a:ext cx="11456894" cy="1846659"/>
          </a:xfrm>
          <a:prstGeom prst="rect">
            <a:avLst/>
          </a:prstGeom>
          <a:noFill/>
        </p:spPr>
        <p:txBody>
          <a:bodyPr wrap="square" rtlCol="0">
            <a:spAutoFit/>
          </a:bodyPr>
          <a:lstStyle/>
          <a:p>
            <a:r>
              <a:rPr lang="en-US" sz="2000" b="1" dirty="0"/>
              <a:t>2021 PhD Preliminary Exam Results Summary</a:t>
            </a:r>
          </a:p>
          <a:p>
            <a:endParaRPr lang="en-US" sz="2000" b="1" dirty="0"/>
          </a:p>
          <a:p>
            <a:r>
              <a:rPr lang="en-US" sz="2000" b="1" dirty="0"/>
              <a:t>The situation concerning the preliminary exams for 2021 was unprecedented:</a:t>
            </a:r>
          </a:p>
          <a:p>
            <a:pPr marL="285750" indent="-285750">
              <a:buFont typeface="Wingdings" panose="05000000000000000000" pitchFamily="2" charset="2"/>
              <a:buChar char="Ø"/>
            </a:pPr>
            <a:r>
              <a:rPr lang="en-US" dirty="0"/>
              <a:t>COVID dictated delays during 2020 and an on-line exam in January 2021.  November 2021 exam was face-to-face.</a:t>
            </a:r>
          </a:p>
          <a:p>
            <a:pPr marL="285750" indent="-285750">
              <a:buFont typeface="Wingdings" panose="05000000000000000000" pitchFamily="2" charset="2"/>
              <a:buChar char="Ø"/>
            </a:pPr>
            <a:r>
              <a:rPr lang="en-US" dirty="0"/>
              <a:t>For the exams given in January 2021 and November 2021, there were 27 students (15 students in January and 12 new students in November.) Highest numbers in the history of the program.</a:t>
            </a:r>
          </a:p>
        </p:txBody>
      </p:sp>
      <p:graphicFrame>
        <p:nvGraphicFramePr>
          <p:cNvPr id="4" name="Table 3"/>
          <p:cNvGraphicFramePr>
            <a:graphicFrameLocks noGrp="1"/>
          </p:cNvGraphicFramePr>
          <p:nvPr/>
        </p:nvGraphicFramePr>
        <p:xfrm>
          <a:off x="297330" y="2080359"/>
          <a:ext cx="2643094" cy="1381760"/>
        </p:xfrm>
        <a:graphic>
          <a:graphicData uri="http://schemas.openxmlformats.org/drawingml/2006/table">
            <a:tbl>
              <a:tblPr firstRow="1" bandRow="1">
                <a:tableStyleId>{5C22544A-7EE6-4342-B048-85BDC9FD1C3A}</a:tableStyleId>
              </a:tblPr>
              <a:tblGrid>
                <a:gridCol w="1858682">
                  <a:extLst>
                    <a:ext uri="{9D8B030D-6E8A-4147-A177-3AD203B41FA5}">
                      <a16:colId xmlns:a16="http://schemas.microsoft.com/office/drawing/2014/main" val="2450624190"/>
                    </a:ext>
                  </a:extLst>
                </a:gridCol>
                <a:gridCol w="784412">
                  <a:extLst>
                    <a:ext uri="{9D8B030D-6E8A-4147-A177-3AD203B41FA5}">
                      <a16:colId xmlns:a16="http://schemas.microsoft.com/office/drawing/2014/main" val="409471114"/>
                    </a:ext>
                  </a:extLst>
                </a:gridCol>
              </a:tblGrid>
              <a:tr h="0">
                <a:tc gridSpan="2">
                  <a:txBody>
                    <a:bodyPr/>
                    <a:lstStyle/>
                    <a:p>
                      <a:r>
                        <a:rPr lang="en-US" dirty="0"/>
                        <a:t># students that passed all three exams</a:t>
                      </a:r>
                    </a:p>
                  </a:txBody>
                  <a:tcPr/>
                </a:tc>
                <a:tc hMerge="1">
                  <a:txBody>
                    <a:bodyPr/>
                    <a:lstStyle/>
                    <a:p>
                      <a:endParaRPr lang="en-US" dirty="0"/>
                    </a:p>
                  </a:txBody>
                  <a:tcPr/>
                </a:tc>
                <a:extLst>
                  <a:ext uri="{0D108BD9-81ED-4DB2-BD59-A6C34878D82A}">
                    <a16:rowId xmlns:a16="http://schemas.microsoft.com/office/drawing/2014/main" val="49487555"/>
                  </a:ext>
                </a:extLst>
              </a:tr>
              <a:tr h="370840">
                <a:tc>
                  <a:txBody>
                    <a:bodyPr/>
                    <a:lstStyle/>
                    <a:p>
                      <a:r>
                        <a:rPr lang="en-US" dirty="0"/>
                        <a:t>January 2021</a:t>
                      </a:r>
                    </a:p>
                  </a:txBody>
                  <a:tcPr/>
                </a:tc>
                <a:tc>
                  <a:txBody>
                    <a:bodyPr/>
                    <a:lstStyle/>
                    <a:p>
                      <a:r>
                        <a:rPr lang="en-US" dirty="0"/>
                        <a:t>10</a:t>
                      </a:r>
                    </a:p>
                  </a:txBody>
                  <a:tcPr/>
                </a:tc>
                <a:extLst>
                  <a:ext uri="{0D108BD9-81ED-4DB2-BD59-A6C34878D82A}">
                    <a16:rowId xmlns:a16="http://schemas.microsoft.com/office/drawing/2014/main" val="367002125"/>
                  </a:ext>
                </a:extLst>
              </a:tr>
              <a:tr h="370840">
                <a:tc>
                  <a:txBody>
                    <a:bodyPr/>
                    <a:lstStyle/>
                    <a:p>
                      <a:r>
                        <a:rPr lang="en-US" dirty="0"/>
                        <a:t>November 2021</a:t>
                      </a:r>
                    </a:p>
                  </a:txBody>
                  <a:tcPr/>
                </a:tc>
                <a:tc>
                  <a:txBody>
                    <a:bodyPr/>
                    <a:lstStyle/>
                    <a:p>
                      <a:r>
                        <a:rPr lang="en-US" dirty="0"/>
                        <a:t>5</a:t>
                      </a:r>
                    </a:p>
                  </a:txBody>
                  <a:tcPr/>
                </a:tc>
                <a:extLst>
                  <a:ext uri="{0D108BD9-81ED-4DB2-BD59-A6C34878D82A}">
                    <a16:rowId xmlns:a16="http://schemas.microsoft.com/office/drawing/2014/main" val="2861540099"/>
                  </a:ext>
                </a:extLst>
              </a:tr>
            </a:tbl>
          </a:graphicData>
        </a:graphic>
      </p:graphicFrame>
      <p:graphicFrame>
        <p:nvGraphicFramePr>
          <p:cNvPr id="5" name="Table 4"/>
          <p:cNvGraphicFramePr>
            <a:graphicFrameLocks noGrp="1"/>
          </p:cNvGraphicFramePr>
          <p:nvPr/>
        </p:nvGraphicFramePr>
        <p:xfrm>
          <a:off x="3040530" y="2080359"/>
          <a:ext cx="2643094" cy="1656080"/>
        </p:xfrm>
        <a:graphic>
          <a:graphicData uri="http://schemas.openxmlformats.org/drawingml/2006/table">
            <a:tbl>
              <a:tblPr firstRow="1" bandRow="1">
                <a:tableStyleId>{5C22544A-7EE6-4342-B048-85BDC9FD1C3A}</a:tableStyleId>
              </a:tblPr>
              <a:tblGrid>
                <a:gridCol w="1858682">
                  <a:extLst>
                    <a:ext uri="{9D8B030D-6E8A-4147-A177-3AD203B41FA5}">
                      <a16:colId xmlns:a16="http://schemas.microsoft.com/office/drawing/2014/main" val="2450624190"/>
                    </a:ext>
                  </a:extLst>
                </a:gridCol>
                <a:gridCol w="784412">
                  <a:extLst>
                    <a:ext uri="{9D8B030D-6E8A-4147-A177-3AD203B41FA5}">
                      <a16:colId xmlns:a16="http://schemas.microsoft.com/office/drawing/2014/main" val="409471114"/>
                    </a:ext>
                  </a:extLst>
                </a:gridCol>
              </a:tblGrid>
              <a:tr h="0">
                <a:tc gridSpan="2">
                  <a:txBody>
                    <a:bodyPr/>
                    <a:lstStyle/>
                    <a:p>
                      <a:r>
                        <a:rPr lang="en-US" dirty="0"/>
                        <a:t># students taking</a:t>
                      </a:r>
                      <a:r>
                        <a:rPr lang="en-US" baseline="0" dirty="0"/>
                        <a:t> the exam for the first time that failed one exam</a:t>
                      </a:r>
                      <a:endParaRPr lang="en-US" dirty="0"/>
                    </a:p>
                  </a:txBody>
                  <a:tcPr/>
                </a:tc>
                <a:tc hMerge="1">
                  <a:txBody>
                    <a:bodyPr/>
                    <a:lstStyle/>
                    <a:p>
                      <a:endParaRPr lang="en-US" dirty="0"/>
                    </a:p>
                  </a:txBody>
                  <a:tcPr/>
                </a:tc>
                <a:extLst>
                  <a:ext uri="{0D108BD9-81ED-4DB2-BD59-A6C34878D82A}">
                    <a16:rowId xmlns:a16="http://schemas.microsoft.com/office/drawing/2014/main" val="49487555"/>
                  </a:ext>
                </a:extLst>
              </a:tr>
              <a:tr h="370840">
                <a:tc>
                  <a:txBody>
                    <a:bodyPr/>
                    <a:lstStyle/>
                    <a:p>
                      <a:r>
                        <a:rPr lang="en-US" dirty="0"/>
                        <a:t>January 2021</a:t>
                      </a:r>
                    </a:p>
                  </a:txBody>
                  <a:tcPr/>
                </a:tc>
                <a:tc>
                  <a:txBody>
                    <a:bodyPr/>
                    <a:lstStyle/>
                    <a:p>
                      <a:r>
                        <a:rPr lang="en-US" dirty="0"/>
                        <a:t>2</a:t>
                      </a:r>
                    </a:p>
                  </a:txBody>
                  <a:tcPr/>
                </a:tc>
                <a:extLst>
                  <a:ext uri="{0D108BD9-81ED-4DB2-BD59-A6C34878D82A}">
                    <a16:rowId xmlns:a16="http://schemas.microsoft.com/office/drawing/2014/main" val="367002125"/>
                  </a:ext>
                </a:extLst>
              </a:tr>
              <a:tr h="370840">
                <a:tc>
                  <a:txBody>
                    <a:bodyPr/>
                    <a:lstStyle/>
                    <a:p>
                      <a:r>
                        <a:rPr lang="en-US" dirty="0"/>
                        <a:t>November 2021</a:t>
                      </a:r>
                    </a:p>
                  </a:txBody>
                  <a:tcPr/>
                </a:tc>
                <a:tc>
                  <a:txBody>
                    <a:bodyPr/>
                    <a:lstStyle/>
                    <a:p>
                      <a:r>
                        <a:rPr lang="en-US" dirty="0"/>
                        <a:t>5</a:t>
                      </a:r>
                    </a:p>
                  </a:txBody>
                  <a:tcPr/>
                </a:tc>
                <a:extLst>
                  <a:ext uri="{0D108BD9-81ED-4DB2-BD59-A6C34878D82A}">
                    <a16:rowId xmlns:a16="http://schemas.microsoft.com/office/drawing/2014/main" val="2861540099"/>
                  </a:ext>
                </a:extLst>
              </a:tr>
            </a:tbl>
          </a:graphicData>
        </a:graphic>
      </p:graphicFrame>
      <p:graphicFrame>
        <p:nvGraphicFramePr>
          <p:cNvPr id="6" name="Table 5"/>
          <p:cNvGraphicFramePr>
            <a:graphicFrameLocks noGrp="1"/>
          </p:cNvGraphicFramePr>
          <p:nvPr/>
        </p:nvGraphicFramePr>
        <p:xfrm>
          <a:off x="5783730" y="2080359"/>
          <a:ext cx="2643094" cy="1930400"/>
        </p:xfrm>
        <a:graphic>
          <a:graphicData uri="http://schemas.openxmlformats.org/drawingml/2006/table">
            <a:tbl>
              <a:tblPr firstRow="1" bandRow="1">
                <a:tableStyleId>{5C22544A-7EE6-4342-B048-85BDC9FD1C3A}</a:tableStyleId>
              </a:tblPr>
              <a:tblGrid>
                <a:gridCol w="1858682">
                  <a:extLst>
                    <a:ext uri="{9D8B030D-6E8A-4147-A177-3AD203B41FA5}">
                      <a16:colId xmlns:a16="http://schemas.microsoft.com/office/drawing/2014/main" val="2450624190"/>
                    </a:ext>
                  </a:extLst>
                </a:gridCol>
                <a:gridCol w="784412">
                  <a:extLst>
                    <a:ext uri="{9D8B030D-6E8A-4147-A177-3AD203B41FA5}">
                      <a16:colId xmlns:a16="http://schemas.microsoft.com/office/drawing/2014/main" val="409471114"/>
                    </a:ext>
                  </a:extLst>
                </a:gridCol>
              </a:tblGrid>
              <a:tr h="0">
                <a:tc gridSpan="2">
                  <a:txBody>
                    <a:bodyPr/>
                    <a:lstStyle/>
                    <a:p>
                      <a:r>
                        <a:rPr lang="en-US" dirty="0"/>
                        <a:t># students taking</a:t>
                      </a:r>
                      <a:r>
                        <a:rPr lang="en-US" baseline="0" dirty="0"/>
                        <a:t> the exam for the first time that failed more than one exam</a:t>
                      </a:r>
                      <a:endParaRPr lang="en-US" dirty="0"/>
                    </a:p>
                  </a:txBody>
                  <a:tcPr/>
                </a:tc>
                <a:tc hMerge="1">
                  <a:txBody>
                    <a:bodyPr/>
                    <a:lstStyle/>
                    <a:p>
                      <a:endParaRPr lang="en-US" dirty="0"/>
                    </a:p>
                  </a:txBody>
                  <a:tcPr/>
                </a:tc>
                <a:extLst>
                  <a:ext uri="{0D108BD9-81ED-4DB2-BD59-A6C34878D82A}">
                    <a16:rowId xmlns:a16="http://schemas.microsoft.com/office/drawing/2014/main" val="49487555"/>
                  </a:ext>
                </a:extLst>
              </a:tr>
              <a:tr h="370840">
                <a:tc>
                  <a:txBody>
                    <a:bodyPr/>
                    <a:lstStyle/>
                    <a:p>
                      <a:r>
                        <a:rPr lang="en-US" dirty="0"/>
                        <a:t>January 2021</a:t>
                      </a:r>
                    </a:p>
                  </a:txBody>
                  <a:tcPr/>
                </a:tc>
                <a:tc>
                  <a:txBody>
                    <a:bodyPr/>
                    <a:lstStyle/>
                    <a:p>
                      <a:r>
                        <a:rPr lang="en-US" dirty="0"/>
                        <a:t>2</a:t>
                      </a:r>
                    </a:p>
                  </a:txBody>
                  <a:tcPr/>
                </a:tc>
                <a:extLst>
                  <a:ext uri="{0D108BD9-81ED-4DB2-BD59-A6C34878D82A}">
                    <a16:rowId xmlns:a16="http://schemas.microsoft.com/office/drawing/2014/main" val="367002125"/>
                  </a:ext>
                </a:extLst>
              </a:tr>
              <a:tr h="370840">
                <a:tc>
                  <a:txBody>
                    <a:bodyPr/>
                    <a:lstStyle/>
                    <a:p>
                      <a:r>
                        <a:rPr lang="en-US" dirty="0"/>
                        <a:t>November 2021</a:t>
                      </a:r>
                    </a:p>
                  </a:txBody>
                  <a:tcPr/>
                </a:tc>
                <a:tc>
                  <a:txBody>
                    <a:bodyPr/>
                    <a:lstStyle/>
                    <a:p>
                      <a:r>
                        <a:rPr lang="en-US" dirty="0"/>
                        <a:t>2*</a:t>
                      </a:r>
                    </a:p>
                  </a:txBody>
                  <a:tcPr/>
                </a:tc>
                <a:extLst>
                  <a:ext uri="{0D108BD9-81ED-4DB2-BD59-A6C34878D82A}">
                    <a16:rowId xmlns:a16="http://schemas.microsoft.com/office/drawing/2014/main" val="2861540099"/>
                  </a:ext>
                </a:extLst>
              </a:tr>
            </a:tbl>
          </a:graphicData>
        </a:graphic>
      </p:graphicFrame>
      <p:graphicFrame>
        <p:nvGraphicFramePr>
          <p:cNvPr id="7" name="Table 6"/>
          <p:cNvGraphicFramePr>
            <a:graphicFrameLocks noGrp="1"/>
          </p:cNvGraphicFramePr>
          <p:nvPr/>
        </p:nvGraphicFramePr>
        <p:xfrm>
          <a:off x="8495553" y="2080359"/>
          <a:ext cx="3611282" cy="1651000"/>
        </p:xfrm>
        <a:graphic>
          <a:graphicData uri="http://schemas.openxmlformats.org/drawingml/2006/table">
            <a:tbl>
              <a:tblPr firstRow="1" bandRow="1">
                <a:tableStyleId>{5C22544A-7EE6-4342-B048-85BDC9FD1C3A}</a:tableStyleId>
              </a:tblPr>
              <a:tblGrid>
                <a:gridCol w="1858682">
                  <a:extLst>
                    <a:ext uri="{9D8B030D-6E8A-4147-A177-3AD203B41FA5}">
                      <a16:colId xmlns:a16="http://schemas.microsoft.com/office/drawing/2014/main" val="2450624190"/>
                    </a:ext>
                  </a:extLst>
                </a:gridCol>
                <a:gridCol w="1752600">
                  <a:extLst>
                    <a:ext uri="{9D8B030D-6E8A-4147-A177-3AD203B41FA5}">
                      <a16:colId xmlns:a16="http://schemas.microsoft.com/office/drawing/2014/main" val="409471114"/>
                    </a:ext>
                  </a:extLst>
                </a:gridCol>
              </a:tblGrid>
              <a:tr h="0">
                <a:tc gridSpan="2">
                  <a:txBody>
                    <a:bodyPr/>
                    <a:lstStyle/>
                    <a:p>
                      <a:r>
                        <a:rPr lang="en-US" dirty="0"/>
                        <a:t># students re-taking</a:t>
                      </a:r>
                      <a:r>
                        <a:rPr lang="en-US" baseline="0" dirty="0"/>
                        <a:t> one or more exams for the second time</a:t>
                      </a:r>
                      <a:endParaRPr lang="en-US" dirty="0"/>
                    </a:p>
                  </a:txBody>
                  <a:tcPr/>
                </a:tc>
                <a:tc hMerge="1">
                  <a:txBody>
                    <a:bodyPr/>
                    <a:lstStyle/>
                    <a:p>
                      <a:endParaRPr lang="en-US" dirty="0"/>
                    </a:p>
                  </a:txBody>
                  <a:tcPr/>
                </a:tc>
                <a:extLst>
                  <a:ext uri="{0D108BD9-81ED-4DB2-BD59-A6C34878D82A}">
                    <a16:rowId xmlns:a16="http://schemas.microsoft.com/office/drawing/2014/main" val="49487555"/>
                  </a:ext>
                </a:extLst>
              </a:tr>
              <a:tr h="370840">
                <a:tc>
                  <a:txBody>
                    <a:bodyPr/>
                    <a:lstStyle/>
                    <a:p>
                      <a:r>
                        <a:rPr lang="en-US" dirty="0"/>
                        <a:t>January 2021</a:t>
                      </a:r>
                    </a:p>
                  </a:txBody>
                  <a:tcPr/>
                </a:tc>
                <a:tc>
                  <a:txBody>
                    <a:bodyPr/>
                    <a:lstStyle/>
                    <a:p>
                      <a:r>
                        <a:rPr lang="en-US" dirty="0"/>
                        <a:t>2 (both passed)</a:t>
                      </a:r>
                    </a:p>
                  </a:txBody>
                  <a:tcPr/>
                </a:tc>
                <a:extLst>
                  <a:ext uri="{0D108BD9-81ED-4DB2-BD59-A6C34878D82A}">
                    <a16:rowId xmlns:a16="http://schemas.microsoft.com/office/drawing/2014/main" val="367002125"/>
                  </a:ext>
                </a:extLst>
              </a:tr>
              <a:tr h="370840">
                <a:tc>
                  <a:txBody>
                    <a:bodyPr/>
                    <a:lstStyle/>
                    <a:p>
                      <a:r>
                        <a:rPr lang="en-US" dirty="0"/>
                        <a:t>November 2021</a:t>
                      </a:r>
                    </a:p>
                  </a:txBody>
                  <a:tcPr/>
                </a:tc>
                <a:tc>
                  <a:txBody>
                    <a:bodyPr/>
                    <a:lstStyle/>
                    <a:p>
                      <a:r>
                        <a:rPr lang="en-US" dirty="0"/>
                        <a:t>4†</a:t>
                      </a:r>
                      <a:r>
                        <a:rPr lang="en-US" baseline="0" dirty="0"/>
                        <a:t> (all failed at least one exam)</a:t>
                      </a:r>
                      <a:endParaRPr lang="en-US" dirty="0"/>
                    </a:p>
                  </a:txBody>
                  <a:tcPr/>
                </a:tc>
                <a:extLst>
                  <a:ext uri="{0D108BD9-81ED-4DB2-BD59-A6C34878D82A}">
                    <a16:rowId xmlns:a16="http://schemas.microsoft.com/office/drawing/2014/main" val="2861540099"/>
                  </a:ext>
                </a:extLst>
              </a:tr>
            </a:tbl>
          </a:graphicData>
        </a:graphic>
      </p:graphicFrame>
      <p:sp>
        <p:nvSpPr>
          <p:cNvPr id="8" name="TextBox 7"/>
          <p:cNvSpPr txBox="1"/>
          <p:nvPr/>
        </p:nvSpPr>
        <p:spPr>
          <a:xfrm>
            <a:off x="188258" y="4092395"/>
            <a:ext cx="11730317" cy="2308324"/>
          </a:xfrm>
          <a:prstGeom prst="rect">
            <a:avLst/>
          </a:prstGeom>
          <a:noFill/>
        </p:spPr>
        <p:txBody>
          <a:bodyPr wrap="square" rtlCol="0">
            <a:spAutoFit/>
          </a:bodyPr>
          <a:lstStyle/>
          <a:p>
            <a:r>
              <a:rPr lang="en-US" b="1" dirty="0">
                <a:solidFill>
                  <a:srgbClr val="FF0000"/>
                </a:solidFill>
              </a:rPr>
              <a:t>This data indicates that 4/27 or about 15% of the students taking the exam in 2021 have been notified in December 2021 of dismissal from the program pending appeal.</a:t>
            </a:r>
          </a:p>
          <a:p>
            <a:endParaRPr lang="en-US" dirty="0"/>
          </a:p>
          <a:p>
            <a:r>
              <a:rPr lang="en-US" dirty="0"/>
              <a:t>The “most passed” exams are Digital Systems and Computer Networks.</a:t>
            </a:r>
          </a:p>
          <a:p>
            <a:endParaRPr lang="en-US" dirty="0"/>
          </a:p>
          <a:p>
            <a:r>
              <a:rPr lang="en-US" dirty="0"/>
              <a:t>Exams failed (not including exams not taken): Power Engineering (2 students twice and 1 1</a:t>
            </a:r>
            <a:r>
              <a:rPr lang="en-US" baseline="30000" dirty="0"/>
              <a:t>st</a:t>
            </a:r>
            <a:r>
              <a:rPr lang="en-US" dirty="0"/>
              <a:t> time in November), Engineering Mathematics (1 student, twice) , Microelectronics (2, November), Computer Networks (1 student, twice, 3 students 1</a:t>
            </a:r>
            <a:r>
              <a:rPr lang="en-US" baseline="30000" dirty="0"/>
              <a:t>st</a:t>
            </a:r>
            <a:r>
              <a:rPr lang="en-US" dirty="0"/>
              <a:t> time in November) and Control Systems (1, November, taken for the fist time in more than 6 years). </a:t>
            </a:r>
          </a:p>
        </p:txBody>
      </p:sp>
      <p:sp>
        <p:nvSpPr>
          <p:cNvPr id="9" name="TextBox 8"/>
          <p:cNvSpPr txBox="1"/>
          <p:nvPr/>
        </p:nvSpPr>
        <p:spPr>
          <a:xfrm>
            <a:off x="188258" y="6396335"/>
            <a:ext cx="5333063" cy="461665"/>
          </a:xfrm>
          <a:prstGeom prst="rect">
            <a:avLst/>
          </a:prstGeom>
          <a:noFill/>
        </p:spPr>
        <p:txBody>
          <a:bodyPr wrap="none" rtlCol="0">
            <a:spAutoFit/>
          </a:bodyPr>
          <a:lstStyle/>
          <a:p>
            <a:r>
              <a:rPr lang="en-US" sz="1200" dirty="0"/>
              <a:t>*One student in November missed the exams due to unverified illness.</a:t>
            </a:r>
          </a:p>
          <a:p>
            <a:r>
              <a:rPr lang="en-US" sz="1200" dirty="0"/>
              <a:t>† One student that failed all three in January passed two and failed 1 in November.</a:t>
            </a:r>
          </a:p>
        </p:txBody>
      </p:sp>
    </p:spTree>
    <p:extLst>
      <p:ext uri="{BB962C8B-B14F-4D97-AF65-F5344CB8AC3E}">
        <p14:creationId xmlns:p14="http://schemas.microsoft.com/office/powerpoint/2010/main" val="28860761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0736" y="117693"/>
            <a:ext cx="11819717" cy="6555641"/>
          </a:xfrm>
          <a:prstGeom prst="rect">
            <a:avLst/>
          </a:prstGeom>
          <a:noFill/>
        </p:spPr>
        <p:txBody>
          <a:bodyPr wrap="square" rtlCol="0">
            <a:spAutoFit/>
          </a:bodyPr>
          <a:lstStyle/>
          <a:p>
            <a:r>
              <a:rPr lang="en-US" sz="2400" b="1" dirty="0"/>
              <a:t>Discussion points:</a:t>
            </a:r>
          </a:p>
          <a:p>
            <a:endParaRPr lang="en-US" dirty="0"/>
          </a:p>
          <a:p>
            <a:r>
              <a:rPr lang="en-US" dirty="0"/>
              <a:t>1. Are the exams doing their jobs?  Is 15%/year dismissal rate too large?</a:t>
            </a:r>
          </a:p>
          <a:p>
            <a:endParaRPr lang="en-US" dirty="0"/>
          </a:p>
          <a:p>
            <a:r>
              <a:rPr lang="en-US" dirty="0"/>
              <a:t>2. Do the exam areas topics need to be modified?</a:t>
            </a:r>
          </a:p>
          <a:p>
            <a:endParaRPr lang="en-US" dirty="0"/>
          </a:p>
          <a:p>
            <a:r>
              <a:rPr lang="en-US" dirty="0"/>
              <a:t>Base on past discussions, this seems to be fairly well agreed upon.  This question runs in parallel with the need to revisit the “Tracks” for the MS and PhD.</a:t>
            </a:r>
          </a:p>
          <a:p>
            <a:endParaRPr lang="en-US" dirty="0"/>
          </a:p>
          <a:p>
            <a:r>
              <a:rPr lang="en-US" dirty="0"/>
              <a:t>3. Does the format of the exam need to change? Do we need the exams?</a:t>
            </a:r>
          </a:p>
          <a:p>
            <a:endParaRPr lang="en-US" dirty="0"/>
          </a:p>
          <a:p>
            <a:pPr marL="285750" indent="-285750">
              <a:buFont typeface="Wingdings" panose="05000000000000000000" pitchFamily="2" charset="2"/>
              <a:buChar char="Ø"/>
            </a:pPr>
            <a:r>
              <a:rPr lang="en-US" dirty="0"/>
              <a:t>North Carolina A&amp;T has a similar written exam and “tracks”. (https://www.ncat.edu/tgc/phd-electrical-engineering.php)</a:t>
            </a:r>
          </a:p>
          <a:p>
            <a:pPr marL="285750" indent="-285750">
              <a:buFont typeface="Wingdings" panose="05000000000000000000" pitchFamily="2" charset="2"/>
              <a:buChar char="Ø"/>
            </a:pPr>
            <a:r>
              <a:rPr lang="en-US" dirty="0"/>
              <a:t>Florida A&amp;M-Florida State has a 5 week topic specific exam based on a literature review.  (https://www.eng.famu.fsu.edu/ece/graduate/phd-electrical-engineering)</a:t>
            </a:r>
          </a:p>
          <a:p>
            <a:pPr marL="285750" indent="-285750">
              <a:buFont typeface="Wingdings" panose="05000000000000000000" pitchFamily="2" charset="2"/>
              <a:buChar char="Ø"/>
            </a:pPr>
            <a:r>
              <a:rPr lang="en-US" dirty="0"/>
              <a:t>Texas A&amp;M has a written exam based on eight fundamental undergraduate classes. Student must complete 6 of 18 questions. (https://engineering.tamu.edu/electrical/academics/degrees/graduate/phd-qualifying-exams/index.html}</a:t>
            </a:r>
          </a:p>
          <a:p>
            <a:pPr marL="285750" indent="-285750">
              <a:buFont typeface="Wingdings" panose="05000000000000000000" pitchFamily="2" charset="2"/>
              <a:buChar char="Ø"/>
            </a:pPr>
            <a:r>
              <a:rPr lang="en-US" dirty="0"/>
              <a:t>University of Houston: Project based, different research groups have different requirements. “The project should be assigned no later than the beginning of the semester in which the exam is to take place, and should be designed to test the candidate's ability to independently conduct research at a level commensurate with their education.” (https://www.ece.uh.edu/graduate/procedures-requirements-standards#QualifyingExam)</a:t>
            </a:r>
          </a:p>
          <a:p>
            <a:endParaRPr lang="en-US" dirty="0"/>
          </a:p>
          <a:p>
            <a:r>
              <a:rPr lang="en-US" dirty="0"/>
              <a:t>4. Do the exam results reflect weaknesses in our undergraduate curriculum?</a:t>
            </a:r>
          </a:p>
          <a:p>
            <a:endParaRPr lang="en-US" dirty="0"/>
          </a:p>
        </p:txBody>
      </p:sp>
    </p:spTree>
    <p:extLst>
      <p:ext uri="{BB962C8B-B14F-4D97-AF65-F5344CB8AC3E}">
        <p14:creationId xmlns:p14="http://schemas.microsoft.com/office/powerpoint/2010/main" val="38534605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8939" y="137849"/>
            <a:ext cx="11537982" cy="6463308"/>
          </a:xfrm>
          <a:prstGeom prst="rect">
            <a:avLst/>
          </a:prstGeom>
          <a:noFill/>
        </p:spPr>
        <p:txBody>
          <a:bodyPr wrap="square" rtlCol="0">
            <a:spAutoFit/>
          </a:bodyPr>
          <a:lstStyle/>
          <a:p>
            <a:r>
              <a:rPr lang="en-US" dirty="0"/>
              <a:t>Need for Catalog Changes with regards to Course Program of Study</a:t>
            </a:r>
          </a:p>
          <a:p>
            <a:endParaRPr lang="en-US" dirty="0"/>
          </a:p>
          <a:p>
            <a:r>
              <a:rPr lang="en-US" dirty="0"/>
              <a:t>Students cannot receive financial aide for courses not required for their “Program of Study”</a:t>
            </a:r>
          </a:p>
          <a:p>
            <a:endParaRPr lang="en-US" dirty="0"/>
          </a:p>
          <a:p>
            <a:r>
              <a:rPr lang="en-US" dirty="0"/>
              <a:t>Basic problem (as far as I can tell) is that Degree Works (DW) is used to determine what courses qualify.   DW works well for clear cut undergraduate degree programs.  DW is less effective (at least to date) for more flexible graduate programs.</a:t>
            </a:r>
          </a:p>
          <a:p>
            <a:endParaRPr lang="en-US" dirty="0"/>
          </a:p>
          <a:p>
            <a:r>
              <a:rPr lang="en-US" dirty="0"/>
              <a:t>Additional issues adding to the problem:</a:t>
            </a:r>
          </a:p>
          <a:p>
            <a:pPr marL="285750" indent="-285750">
              <a:buFont typeface="Wingdings" panose="05000000000000000000" pitchFamily="2" charset="2"/>
              <a:buChar char="Ø"/>
            </a:pPr>
            <a:r>
              <a:rPr lang="en-US" dirty="0"/>
              <a:t>Classes related to the various ECE tracks have changed significantly in recent years. Many new classes, some older classes (still shown as “track classes”) have not been offered for many years.</a:t>
            </a:r>
          </a:p>
          <a:p>
            <a:pPr marL="285750" indent="-285750">
              <a:buFont typeface="Wingdings" panose="05000000000000000000" pitchFamily="2" charset="2"/>
              <a:buChar char="Ø"/>
            </a:pPr>
            <a:r>
              <a:rPr lang="en-US" dirty="0"/>
              <a:t>Many new “Special Topics” classes relevant to the tracks recently introduced. These are not taken into account in DW.</a:t>
            </a:r>
          </a:p>
          <a:p>
            <a:pPr marL="285750" indent="-285750">
              <a:buFont typeface="Wingdings" panose="05000000000000000000" pitchFamily="2" charset="2"/>
              <a:buChar char="Ø"/>
            </a:pPr>
            <a:r>
              <a:rPr lang="en-US" dirty="0"/>
              <a:t>PVAMU (and thus DW) differentiates between “graduate” (5000 level) and “doctorate” (6000 level) classes.  This has lead to confusion in that our MS students take 6000 classes in our department.</a:t>
            </a:r>
          </a:p>
          <a:p>
            <a:endParaRPr lang="en-US" dirty="0"/>
          </a:p>
          <a:p>
            <a:r>
              <a:rPr lang="en-US" dirty="0"/>
              <a:t>Apparently, this last point is a serious problem that seems to be difficult to resolve by modifying the relevant software (at least this is what we have been told by the registrar’s office).  Do we need to cross list each ECE graduate class with a 5XXX and 6XXXX designation for MS and PhD students respectively?  </a:t>
            </a:r>
          </a:p>
          <a:p>
            <a:endParaRPr lang="en-US" dirty="0"/>
          </a:p>
          <a:p>
            <a:r>
              <a:rPr lang="en-US" dirty="0"/>
              <a:t>Short term solution is to do substitution forms. Long term solution?  </a:t>
            </a:r>
          </a:p>
          <a:p>
            <a:endParaRPr lang="en-US" dirty="0"/>
          </a:p>
          <a:p>
            <a:r>
              <a:rPr lang="en-US" dirty="0"/>
              <a:t>In December 2021, I worked with Dr. </a:t>
            </a:r>
            <a:r>
              <a:rPr lang="en-US" dirty="0" err="1"/>
              <a:t>Obiomon</a:t>
            </a:r>
            <a:r>
              <a:rPr lang="en-US" dirty="0"/>
              <a:t> and Dr. Martin to modify the MS and PhD requirement to take into account the new course numbers and available courses (as they appear in the last available catalog) that can satisfy track and elective requirements for MS-EE and PhD-EE.  Document can be made available.</a:t>
            </a:r>
          </a:p>
        </p:txBody>
      </p:sp>
    </p:spTree>
    <p:extLst>
      <p:ext uri="{BB962C8B-B14F-4D97-AF65-F5344CB8AC3E}">
        <p14:creationId xmlns:p14="http://schemas.microsoft.com/office/powerpoint/2010/main" val="20847942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1" y="1532964"/>
            <a:ext cx="9762564" cy="3539430"/>
          </a:xfrm>
          <a:prstGeom prst="rect">
            <a:avLst/>
          </a:prstGeom>
          <a:noFill/>
        </p:spPr>
        <p:txBody>
          <a:bodyPr wrap="square" rtlCol="0">
            <a:spAutoFit/>
          </a:bodyPr>
          <a:lstStyle/>
          <a:p>
            <a:r>
              <a:rPr lang="en-US" sz="2800" dirty="0"/>
              <a:t>Any addional catalog changes for Fall 2022 – new courses, etc.</a:t>
            </a:r>
          </a:p>
          <a:p>
            <a:endParaRPr lang="en-US" sz="2800" dirty="0"/>
          </a:p>
          <a:p>
            <a:r>
              <a:rPr lang="en-US" sz="2800" dirty="0"/>
              <a:t>Dr. Kim has provided documents for one class.</a:t>
            </a:r>
          </a:p>
          <a:p>
            <a:endParaRPr lang="en-US" sz="2800" dirty="0"/>
          </a:p>
          <a:p>
            <a:r>
              <a:rPr lang="en-US" sz="2800" dirty="0"/>
              <a:t>Documents (complete with needed signatures) need to be in Academic Affairs </a:t>
            </a:r>
            <a:r>
              <a:rPr lang="en-US" sz="2800" dirty="0" err="1"/>
              <a:t>Sharepoint</a:t>
            </a:r>
            <a:r>
              <a:rPr lang="en-US" sz="2800" dirty="0"/>
              <a:t> site by January 27, 2022</a:t>
            </a:r>
          </a:p>
          <a:p>
            <a:endParaRPr lang="en-US" sz="2800" dirty="0"/>
          </a:p>
          <a:p>
            <a:r>
              <a:rPr lang="en-US" sz="2800" dirty="0"/>
              <a:t>Thank you!</a:t>
            </a:r>
          </a:p>
        </p:txBody>
      </p:sp>
    </p:spTree>
    <p:extLst>
      <p:ext uri="{BB962C8B-B14F-4D97-AF65-F5344CB8AC3E}">
        <p14:creationId xmlns:p14="http://schemas.microsoft.com/office/powerpoint/2010/main" val="28337005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ingle Parent Provision - Break Time">
            <a:extLst>
              <a:ext uri="{FF2B5EF4-FFF2-40B4-BE49-F238E27FC236}">
                <a16:creationId xmlns:a16="http://schemas.microsoft.com/office/drawing/2014/main" id="{10BB3857-860F-49F5-8EC4-4CAB81B4B68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44980" y="2034608"/>
            <a:ext cx="4155620" cy="360691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20643FA-EE36-49B4-AB0D-A4211BD72CC2}"/>
              </a:ext>
            </a:extLst>
          </p:cNvPr>
          <p:cNvSpPr txBox="1"/>
          <p:nvPr/>
        </p:nvSpPr>
        <p:spPr>
          <a:xfrm>
            <a:off x="351064" y="472852"/>
            <a:ext cx="10580915" cy="107721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Send a message in chat – this will serve to record attendance </a:t>
            </a:r>
          </a:p>
        </p:txBody>
      </p:sp>
      <p:pic>
        <p:nvPicPr>
          <p:cNvPr id="2" name="Online Media 1" title="10 Minute Countdown Timer with Soothing Piano Jazz Music for a Break | 10분 타이머 편안한 재즈음악 힐링타임">
            <a:hlinkClick r:id="" action="ppaction://media"/>
            <a:extLst>
              <a:ext uri="{FF2B5EF4-FFF2-40B4-BE49-F238E27FC236}">
                <a16:creationId xmlns:a16="http://schemas.microsoft.com/office/drawing/2014/main" id="{03724E8E-F83B-4D7D-818C-03FF6F75CD64}"/>
              </a:ext>
            </a:extLst>
          </p:cNvPr>
          <p:cNvPicPr>
            <a:picLocks noRot="1" noChangeAspect="1"/>
          </p:cNvPicPr>
          <p:nvPr>
            <a:videoFile r:link="rId1"/>
          </p:nvPr>
        </p:nvPicPr>
        <p:blipFill>
          <a:blip r:embed="rId4"/>
          <a:stretch>
            <a:fillRect/>
          </a:stretch>
        </p:blipFill>
        <p:spPr>
          <a:xfrm>
            <a:off x="6467022" y="2098221"/>
            <a:ext cx="4791528" cy="3314700"/>
          </a:xfrm>
          <a:prstGeom prst="rect">
            <a:avLst/>
          </a:prstGeom>
        </p:spPr>
      </p:pic>
    </p:spTree>
    <p:extLst>
      <p:ext uri="{BB962C8B-B14F-4D97-AF65-F5344CB8AC3E}">
        <p14:creationId xmlns:p14="http://schemas.microsoft.com/office/powerpoint/2010/main" val="1520601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FBFAE-0E57-4DCB-906F-696065BC83C0}"/>
              </a:ext>
            </a:extLst>
          </p:cNvPr>
          <p:cNvSpPr>
            <a:spLocks noGrp="1"/>
          </p:cNvSpPr>
          <p:nvPr>
            <p:ph type="title"/>
          </p:nvPr>
        </p:nvSpPr>
        <p:spPr/>
        <p:txBody>
          <a:bodyPr/>
          <a:lstStyle/>
          <a:p>
            <a:r>
              <a:rPr lang="en-US" dirty="0"/>
              <a:t>Dr. Attia</a:t>
            </a:r>
          </a:p>
        </p:txBody>
      </p:sp>
    </p:spTree>
    <p:extLst>
      <p:ext uri="{BB962C8B-B14F-4D97-AF65-F5344CB8AC3E}">
        <p14:creationId xmlns:p14="http://schemas.microsoft.com/office/powerpoint/2010/main" val="38998954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ctr">
            <a:noAutofit/>
          </a:bodyPr>
          <a:lstStyle/>
          <a:p>
            <a:r>
              <a:rPr lang="en-US" sz="6000" dirty="0">
                <a:solidFill>
                  <a:srgbClr val="FFC000"/>
                </a:solidFill>
              </a:rPr>
              <a:t>APPLE NSI @ PVAMU</a:t>
            </a:r>
            <a:br>
              <a:rPr lang="en-US" sz="2000" b="1" dirty="0">
                <a:solidFill>
                  <a:schemeClr val="bg1"/>
                </a:solidFill>
              </a:rPr>
            </a:br>
            <a:endParaRPr lang="en-US" sz="6000" dirty="0">
              <a:solidFill>
                <a:schemeClr val="bg1"/>
              </a:solidFill>
            </a:endParaRPr>
          </a:p>
        </p:txBody>
      </p:sp>
      <p:sp>
        <p:nvSpPr>
          <p:cNvPr id="3" name="Subtitle 2"/>
          <p:cNvSpPr>
            <a:spLocks noGrp="1"/>
          </p:cNvSpPr>
          <p:nvPr>
            <p:ph type="subTitle" idx="1"/>
          </p:nvPr>
        </p:nvSpPr>
        <p:spPr>
          <a:xfrm>
            <a:off x="1981200" y="3352800"/>
            <a:ext cx="8229600" cy="2438400"/>
          </a:xfrm>
        </p:spPr>
        <p:txBody>
          <a:bodyPr>
            <a:normAutofit fontScale="92500" lnSpcReduction="20000"/>
          </a:bodyPr>
          <a:lstStyle/>
          <a:p>
            <a:r>
              <a:rPr lang="en-US" dirty="0">
                <a:solidFill>
                  <a:schemeClr val="bg1"/>
                </a:solidFill>
              </a:rPr>
              <a:t>John O. Attia, Shuza Binzaid, </a:t>
            </a:r>
            <a:r>
              <a:rPr lang="en-US" dirty="0" err="1">
                <a:solidFill>
                  <a:schemeClr val="bg1"/>
                </a:solidFill>
              </a:rPr>
              <a:t>Suxia</a:t>
            </a:r>
            <a:r>
              <a:rPr lang="en-US" dirty="0">
                <a:solidFill>
                  <a:schemeClr val="bg1"/>
                </a:solidFill>
              </a:rPr>
              <a:t> Cui, and</a:t>
            </a:r>
          </a:p>
          <a:p>
            <a:r>
              <a:rPr lang="en-US" dirty="0">
                <a:solidFill>
                  <a:schemeClr val="bg1"/>
                </a:solidFill>
              </a:rPr>
              <a:t>Kelvin Kirby</a:t>
            </a:r>
          </a:p>
          <a:p>
            <a:endParaRPr lang="en-US" dirty="0">
              <a:solidFill>
                <a:schemeClr val="bg1"/>
              </a:solidFill>
            </a:endParaRPr>
          </a:p>
          <a:p>
            <a:r>
              <a:rPr lang="en-US" dirty="0">
                <a:solidFill>
                  <a:schemeClr val="bg1"/>
                </a:solidFill>
              </a:rPr>
              <a:t>ECE Faculty Meeting</a:t>
            </a:r>
          </a:p>
          <a:p>
            <a:r>
              <a:rPr lang="en-US" dirty="0">
                <a:solidFill>
                  <a:schemeClr val="bg1"/>
                </a:solidFill>
              </a:rPr>
              <a:t>January 11, 2022</a:t>
            </a:r>
          </a:p>
        </p:txBody>
      </p:sp>
    </p:spTree>
    <p:extLst>
      <p:ext uri="{BB962C8B-B14F-4D97-AF65-F5344CB8AC3E}">
        <p14:creationId xmlns:p14="http://schemas.microsoft.com/office/powerpoint/2010/main" val="29582339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84616"/>
            <a:ext cx="8229600" cy="990600"/>
          </a:xfrm>
        </p:spPr>
        <p:txBody>
          <a:bodyPr>
            <a:normAutofit/>
          </a:bodyPr>
          <a:lstStyle/>
          <a:p>
            <a:r>
              <a:rPr lang="en-US" sz="3600" b="1" dirty="0">
                <a:solidFill>
                  <a:srgbClr val="FF0000"/>
                </a:solidFill>
              </a:rPr>
              <a:t>Outline of Presentation</a:t>
            </a:r>
          </a:p>
        </p:txBody>
      </p:sp>
      <p:sp>
        <p:nvSpPr>
          <p:cNvPr id="3" name="Content Placeholder 2"/>
          <p:cNvSpPr>
            <a:spLocks noGrp="1"/>
          </p:cNvSpPr>
          <p:nvPr>
            <p:ph idx="1"/>
          </p:nvPr>
        </p:nvSpPr>
        <p:spPr>
          <a:xfrm>
            <a:off x="1828800" y="1600201"/>
            <a:ext cx="7391400" cy="4602163"/>
          </a:xfrm>
        </p:spPr>
        <p:txBody>
          <a:bodyPr>
            <a:noAutofit/>
          </a:bodyPr>
          <a:lstStyle/>
          <a:p>
            <a:r>
              <a:rPr lang="en-US" sz="4000" dirty="0">
                <a:latin typeface="Times New Roman" panose="02020603050405020304" pitchFamily="18" charset="0"/>
                <a:cs typeface="Times New Roman" panose="02020603050405020304" pitchFamily="18" charset="0"/>
              </a:rPr>
              <a:t>Impact of Apple NSI at PVAMU</a:t>
            </a:r>
          </a:p>
          <a:p>
            <a:r>
              <a:rPr lang="en-US" sz="4000" dirty="0">
                <a:latin typeface="Times New Roman" panose="02020603050405020304" pitchFamily="18" charset="0"/>
                <a:cs typeface="Times New Roman" panose="02020603050405020304" pitchFamily="18" charset="0"/>
              </a:rPr>
              <a:t>Program Flowcharts</a:t>
            </a:r>
          </a:p>
          <a:p>
            <a:r>
              <a:rPr lang="en-US" sz="4000" dirty="0">
                <a:latin typeface="Times New Roman" panose="02020603050405020304" pitchFamily="18" charset="0"/>
                <a:cs typeface="Times New Roman" panose="02020603050405020304" pitchFamily="18" charset="0"/>
              </a:rPr>
              <a:t>Course Descriptions</a:t>
            </a:r>
          </a:p>
          <a:p>
            <a:r>
              <a:rPr lang="en-US" sz="4000" dirty="0">
                <a:latin typeface="Times New Roman" panose="02020603050405020304" pitchFamily="18" charset="0"/>
                <a:cs typeface="Times New Roman" panose="02020603050405020304" pitchFamily="18" charset="0"/>
              </a:rPr>
              <a:t>Apple NSI Scholarship </a:t>
            </a:r>
          </a:p>
          <a:p>
            <a:endParaRPr lang="en-US" sz="4000" dirty="0">
              <a:latin typeface="Times New Roman" panose="02020603050405020304" pitchFamily="18" charset="0"/>
              <a:cs typeface="Times New Roman" panose="02020603050405020304" pitchFamily="18" charset="0"/>
            </a:endParaRPr>
          </a:p>
          <a:p>
            <a:pPr marL="0" indent="0">
              <a:buNone/>
            </a:pPr>
            <a:endParaRPr lang="en-US" sz="2400" dirty="0"/>
          </a:p>
        </p:txBody>
      </p:sp>
    </p:spTree>
    <p:extLst>
      <p:ext uri="{BB962C8B-B14F-4D97-AF65-F5344CB8AC3E}">
        <p14:creationId xmlns:p14="http://schemas.microsoft.com/office/powerpoint/2010/main" val="7308091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8600"/>
            <a:ext cx="8077200" cy="1066800"/>
          </a:xfrm>
        </p:spPr>
        <p:txBody>
          <a:bodyPr>
            <a:normAutofit/>
          </a:bodyPr>
          <a:lstStyle/>
          <a:p>
            <a:r>
              <a:rPr lang="en-US" sz="2800" b="1" dirty="0">
                <a:solidFill>
                  <a:srgbClr val="FF0000"/>
                </a:solidFill>
              </a:rPr>
              <a:t>IMPACT OF APPLE NSI AT PVAMU (1) </a:t>
            </a:r>
          </a:p>
        </p:txBody>
      </p:sp>
      <p:sp>
        <p:nvSpPr>
          <p:cNvPr id="3" name="Content Placeholder 2"/>
          <p:cNvSpPr>
            <a:spLocks noGrp="1"/>
          </p:cNvSpPr>
          <p:nvPr>
            <p:ph idx="1"/>
          </p:nvPr>
        </p:nvSpPr>
        <p:spPr>
          <a:xfrm>
            <a:off x="1905000" y="1143001"/>
            <a:ext cx="8077200" cy="5029201"/>
          </a:xfrm>
        </p:spPr>
        <p:txBody>
          <a:bodyPr>
            <a:noAutofit/>
          </a:bodyPr>
          <a:lstStyle/>
          <a:p>
            <a:pPr>
              <a:spcBef>
                <a:spcPts val="0"/>
              </a:spcBef>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All the undergraduate </a:t>
            </a:r>
            <a:r>
              <a:rPr lang="en-US" sz="2000" u="sng" dirty="0">
                <a:effectLst/>
                <a:latin typeface="Times New Roman" panose="02020603050405020304" pitchFamily="18" charset="0"/>
                <a:ea typeface="Calibri" panose="020F0502020204030204" pitchFamily="34" charset="0"/>
                <a:cs typeface="Times New Roman" panose="02020603050405020304" pitchFamily="18" charset="0"/>
              </a:rPr>
              <a:t>electrical and computer engineering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students will be introduced to the basic VLSI Design by designing circuits with Cadence CAD tools.</a:t>
            </a:r>
          </a:p>
          <a:p>
            <a:pPr marR="0">
              <a:spcBef>
                <a:spcPts val="0"/>
              </a:spcBef>
              <a:spcAft>
                <a:spcPts val="0"/>
              </a:spcAft>
              <a:buNone/>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p>
          <a:p>
            <a:pPr>
              <a:spcBef>
                <a:spcPts val="0"/>
              </a:spcBef>
            </a:pPr>
            <a:r>
              <a:rPr lang="en-US" sz="2000" dirty="0">
                <a:latin typeface="Times New Roman" panose="02020603050405020304" pitchFamily="18" charset="0"/>
                <a:ea typeface="Calibri" panose="020F0502020204030204" pitchFamily="34" charset="0"/>
                <a:cs typeface="Times New Roman" panose="02020603050405020304" pitchFamily="18" charset="0"/>
              </a:rPr>
              <a:t>The </a:t>
            </a:r>
            <a:r>
              <a:rPr lang="en-US" sz="2000" u="sng" dirty="0">
                <a:latin typeface="Times New Roman" panose="02020603050405020304" pitchFamily="18" charset="0"/>
                <a:ea typeface="Calibri" panose="020F0502020204030204" pitchFamily="34" charset="0"/>
                <a:cs typeface="Times New Roman" panose="02020603050405020304" pitchFamily="18" charset="0"/>
              </a:rPr>
              <a:t>computer engineering students </a:t>
            </a:r>
            <a:r>
              <a:rPr lang="en-US" sz="2000" dirty="0">
                <a:latin typeface="Times New Roman" panose="02020603050405020304" pitchFamily="18" charset="0"/>
                <a:ea typeface="Calibri" panose="020F0502020204030204" pitchFamily="34" charset="0"/>
                <a:cs typeface="Times New Roman" panose="02020603050405020304" pitchFamily="18" charset="0"/>
              </a:rPr>
              <a:t>will be trained in VLSI implementation of projects in Digital Design and Computer Architecture</a:t>
            </a:r>
          </a:p>
          <a:p>
            <a:pPr marL="0" indent="0">
              <a:spcBef>
                <a:spcPts val="0"/>
              </a:spcBef>
              <a:buNone/>
            </a:pP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R="0">
              <a:spcBef>
                <a:spcPts val="0"/>
              </a:spcBef>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 new course with tentative title “Digital Systems and VLSI” will be developed to replace the course ELEG 4330 Digital Design.</a:t>
            </a:r>
          </a:p>
          <a:p>
            <a:pPr marR="0">
              <a:spcBef>
                <a:spcPts val="0"/>
              </a:spcBef>
              <a:spcAft>
                <a:spcPts val="0"/>
              </a:spcAft>
              <a:buNone/>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p>
          <a:p>
            <a:pPr marR="0">
              <a:spcBef>
                <a:spcPts val="0"/>
              </a:spcBef>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 new graduate-level Advanced VLSI Design, Test and Characterization course will be developed. </a:t>
            </a:r>
          </a:p>
          <a:p>
            <a:pPr marR="0">
              <a:spcBef>
                <a:spcPts val="0"/>
              </a:spcBef>
              <a:spcAft>
                <a:spcPts val="0"/>
              </a:spcAft>
              <a:buNone/>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p>
          <a:p>
            <a:pPr marR="0">
              <a:spcBef>
                <a:spcPts val="0"/>
              </a:spcBef>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ELEG 4339 Computer Organization and Design will be enhanced to include VLSI Design and tapeout. </a:t>
            </a:r>
          </a:p>
          <a:p>
            <a:pPr marR="0">
              <a:spcBef>
                <a:spcPts val="0"/>
              </a:spcBef>
              <a:spcAft>
                <a:spcPts val="0"/>
              </a:spcAft>
              <a:buNone/>
            </a:pP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Times New Roman" panose="02020603050405020304" pitchFamily="18" charset="0"/>
              <a:cs typeface="Times New Roman" panose="02020603050405020304" pitchFamily="18" charset="0"/>
            </a:endParaRPr>
          </a:p>
          <a:p>
            <a:pPr marL="0" indent="0">
              <a:buNone/>
            </a:pPr>
            <a:endParaRPr lang="en-US" sz="2400" dirty="0"/>
          </a:p>
        </p:txBody>
      </p:sp>
    </p:spTree>
    <p:extLst>
      <p:ext uri="{BB962C8B-B14F-4D97-AF65-F5344CB8AC3E}">
        <p14:creationId xmlns:p14="http://schemas.microsoft.com/office/powerpoint/2010/main" val="39864673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81000"/>
            <a:ext cx="7543800" cy="457200"/>
          </a:xfrm>
        </p:spPr>
        <p:txBody>
          <a:bodyPr>
            <a:noAutofit/>
          </a:bodyPr>
          <a:lstStyle/>
          <a:p>
            <a:r>
              <a:rPr lang="en-US" sz="2800" b="1" dirty="0">
                <a:solidFill>
                  <a:srgbClr val="FF0000"/>
                </a:solidFill>
              </a:rPr>
              <a:t>IMPACT OF APPLE NSI AT PVAMU (2)   </a:t>
            </a:r>
          </a:p>
        </p:txBody>
      </p:sp>
      <p:sp>
        <p:nvSpPr>
          <p:cNvPr id="3" name="Content Placeholder 2"/>
          <p:cNvSpPr>
            <a:spLocks noGrp="1"/>
          </p:cNvSpPr>
          <p:nvPr>
            <p:ph idx="1"/>
          </p:nvPr>
        </p:nvSpPr>
        <p:spPr>
          <a:xfrm>
            <a:off x="1923113" y="838200"/>
            <a:ext cx="8496300" cy="5181600"/>
          </a:xfrm>
        </p:spPr>
        <p:txBody>
          <a:bodyPr>
            <a:noAutofit/>
          </a:bodyPr>
          <a:lstStyle/>
          <a:p>
            <a:pPr marL="0" marR="0" indent="0" algn="just">
              <a:spcBef>
                <a:spcPts val="0"/>
              </a:spcBef>
              <a:spcAft>
                <a:spcPts val="0"/>
              </a:spcAft>
              <a:buNone/>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 expected outcomes of the Apple New Silicon Initiative (NSI) program are:</a:t>
            </a:r>
          </a:p>
          <a:p>
            <a:pPr marL="0" marR="0" indent="0" algn="just">
              <a:spcBef>
                <a:spcPts val="0"/>
              </a:spcBef>
              <a:spcAft>
                <a:spcPts val="0"/>
              </a:spcAft>
              <a:buNone/>
            </a:pP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VLSI Design Lab Development</a:t>
            </a:r>
          </a:p>
          <a:p>
            <a:pPr marL="0" marR="0" indent="0" algn="just">
              <a:spcBef>
                <a:spcPts val="0"/>
              </a:spcBef>
              <a:spcAft>
                <a:spcPts val="0"/>
              </a:spcAft>
              <a:buNone/>
            </a:pP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(ii) Apple NSI Scholarships </a:t>
            </a:r>
          </a:p>
          <a:p>
            <a:pPr marL="0" marR="0" indent="0" algn="just">
              <a:spcBef>
                <a:spcPts val="0"/>
              </a:spcBef>
              <a:spcAft>
                <a:spcPts val="0"/>
              </a:spcAft>
              <a:buNone/>
            </a:pP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(iii) Computer Hardware and VLSI Design Club at PVAMU</a:t>
            </a:r>
          </a:p>
          <a:p>
            <a:pPr marL="0" marR="0" indent="0" algn="just">
              <a:spcBef>
                <a:spcPts val="0"/>
              </a:spcBef>
              <a:spcAft>
                <a:spcPts val="0"/>
              </a:spcAft>
              <a:buNone/>
            </a:pP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en-US" sz="2000" dirty="0">
                <a:latin typeface="Times New Roman" panose="02020603050405020304" pitchFamily="18" charset="0"/>
                <a:ea typeface="Calibri" panose="020F0502020204030204" pitchFamily="34" charset="0"/>
                <a:cs typeface="Times New Roman" panose="02020603050405020304" pitchFamily="18" charset="0"/>
              </a:rPr>
              <a:t>(iv) Lecture Series</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spcBef>
                <a:spcPts val="0"/>
              </a:spcBef>
              <a:spcAft>
                <a:spcPts val="0"/>
              </a:spcAft>
              <a:buNone/>
            </a:pPr>
            <a:endParaRPr lang="en-US" sz="2000" dirty="0">
              <a:latin typeface="Times New Roman" panose="02020603050405020304" pitchFamily="18" charset="0"/>
              <a:cs typeface="Times New Roman" panose="02020603050405020304" pitchFamily="18" charset="0"/>
            </a:endParaRPr>
          </a:p>
          <a:p>
            <a:pPr marL="0" marR="0" indent="0" algn="just">
              <a:spcBef>
                <a:spcPts val="0"/>
              </a:spcBef>
              <a:spcAft>
                <a:spcPts val="0"/>
              </a:spcAft>
              <a:buNone/>
            </a:pPr>
            <a:r>
              <a:rPr lang="en-US" sz="2000" dirty="0">
                <a:latin typeface="Times New Roman" panose="02020603050405020304" pitchFamily="18" charset="0"/>
                <a:cs typeface="Times New Roman" panose="02020603050405020304" pitchFamily="18" charset="0"/>
              </a:rPr>
              <a:t>(v) Faculty Development</a:t>
            </a:r>
          </a:p>
          <a:p>
            <a:pPr marL="0" indent="0" algn="just">
              <a:spcBef>
                <a:spcPts val="0"/>
              </a:spcBef>
              <a:buNone/>
            </a:pP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en-US" sz="2000" dirty="0">
                <a:latin typeface="Times New Roman" panose="02020603050405020304" pitchFamily="18" charset="0"/>
                <a:ea typeface="Calibri" panose="020F0502020204030204" pitchFamily="34" charset="0"/>
                <a:cs typeface="Times New Roman" panose="02020603050405020304" pitchFamily="18" charset="0"/>
              </a:rPr>
              <a:t>(vii) Increase the number of projects designed, fabricated and tested.</a:t>
            </a:r>
          </a:p>
          <a:p>
            <a:pPr marL="0" marR="0" indent="0" algn="just">
              <a:spcBef>
                <a:spcPts val="0"/>
              </a:spcBef>
              <a:spcAft>
                <a:spcPts val="0"/>
              </a:spcAft>
              <a:buNone/>
            </a:pP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en-US" sz="2000" dirty="0">
                <a:latin typeface="Times New Roman" panose="02020603050405020304" pitchFamily="18" charset="0"/>
                <a:ea typeface="Calibri" panose="020F0502020204030204" pitchFamily="34" charset="0"/>
                <a:cs typeface="Times New Roman" panose="02020603050405020304" pitchFamily="18" charset="0"/>
              </a:rPr>
              <a:t>(vi) Increased in enrollment of students with computer hardware and silicon engineering background.</a:t>
            </a:r>
          </a:p>
          <a:p>
            <a:pPr marL="0" marR="0" indent="0" algn="just">
              <a:spcBef>
                <a:spcPts val="0"/>
              </a:spcBef>
              <a:spcAft>
                <a:spcPts val="0"/>
              </a:spcAft>
              <a:buNone/>
            </a:pP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spcBef>
                <a:spcPts val="0"/>
              </a:spcBef>
              <a:spcAft>
                <a:spcPts val="0"/>
              </a:spcAft>
              <a:buNone/>
            </a:pPr>
            <a:endParaRPr lang="en-US" sz="2400" dirty="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a:p>
            <a:pPr marL="457200" indent="-457200">
              <a:buAutoNum type="arabicPeriod" startAt="2"/>
            </a:pP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pPr marL="0" indent="0">
              <a:buNone/>
            </a:pPr>
            <a:endParaRPr lang="en-US" sz="2400" dirty="0"/>
          </a:p>
        </p:txBody>
      </p:sp>
    </p:spTree>
    <p:extLst>
      <p:ext uri="{BB962C8B-B14F-4D97-AF65-F5344CB8AC3E}">
        <p14:creationId xmlns:p14="http://schemas.microsoft.com/office/powerpoint/2010/main" val="361926202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405704"/>
            <a:ext cx="8991600" cy="584897"/>
          </a:xfrm>
        </p:spPr>
        <p:txBody>
          <a:bodyPr>
            <a:noAutofit/>
          </a:bodyPr>
          <a:lstStyle/>
          <a:p>
            <a:r>
              <a:rPr lang="en-US" sz="2800" b="1" dirty="0">
                <a:solidFill>
                  <a:srgbClr val="FF0000"/>
                </a:solidFill>
              </a:rPr>
              <a:t>COMPUTER ENGINEERING PROGRAM FLOWCHART </a:t>
            </a:r>
          </a:p>
        </p:txBody>
      </p:sp>
      <p:pic>
        <p:nvPicPr>
          <p:cNvPr id="5" name="Content Placeholder 4"/>
          <p:cNvPicPr>
            <a:picLocks noGrp="1" noChangeAspect="1"/>
          </p:cNvPicPr>
          <p:nvPr>
            <p:ph idx="1"/>
          </p:nvPr>
        </p:nvPicPr>
        <p:blipFill>
          <a:blip r:embed="rId2"/>
          <a:stretch>
            <a:fillRect/>
          </a:stretch>
        </p:blipFill>
        <p:spPr>
          <a:xfrm>
            <a:off x="2590800" y="1143001"/>
            <a:ext cx="6324600" cy="4132646"/>
          </a:xfrm>
          <a:prstGeom prst="rect">
            <a:avLst/>
          </a:prstGeom>
        </p:spPr>
      </p:pic>
      <p:pic>
        <p:nvPicPr>
          <p:cNvPr id="6" name="Picture 5"/>
          <p:cNvPicPr>
            <a:picLocks noChangeAspect="1"/>
          </p:cNvPicPr>
          <p:nvPr/>
        </p:nvPicPr>
        <p:blipFill>
          <a:blip r:embed="rId3"/>
          <a:stretch>
            <a:fillRect/>
          </a:stretch>
        </p:blipFill>
        <p:spPr>
          <a:xfrm>
            <a:off x="2590800" y="5715000"/>
            <a:ext cx="6647138" cy="353568"/>
          </a:xfrm>
          <a:prstGeom prst="rect">
            <a:avLst/>
          </a:prstGeom>
        </p:spPr>
      </p:pic>
      <p:pic>
        <p:nvPicPr>
          <p:cNvPr id="4" name="Picture 3"/>
          <p:cNvPicPr>
            <a:picLocks noChangeAspect="1"/>
          </p:cNvPicPr>
          <p:nvPr/>
        </p:nvPicPr>
        <p:blipFill>
          <a:blip r:embed="rId4"/>
          <a:stretch>
            <a:fillRect/>
          </a:stretch>
        </p:blipFill>
        <p:spPr>
          <a:xfrm>
            <a:off x="2587752" y="5403664"/>
            <a:ext cx="5957316" cy="292608"/>
          </a:xfrm>
          <a:prstGeom prst="rect">
            <a:avLst/>
          </a:prstGeom>
        </p:spPr>
      </p:pic>
    </p:spTree>
    <p:extLst>
      <p:ext uri="{BB962C8B-B14F-4D97-AF65-F5344CB8AC3E}">
        <p14:creationId xmlns:p14="http://schemas.microsoft.com/office/powerpoint/2010/main" val="9683043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715962"/>
          </a:xfrm>
        </p:spPr>
        <p:txBody>
          <a:bodyPr>
            <a:normAutofit/>
          </a:bodyPr>
          <a:lstStyle/>
          <a:p>
            <a:r>
              <a:rPr lang="en-US" sz="3600" b="1" dirty="0">
                <a:solidFill>
                  <a:srgbClr val="FF0000"/>
                </a:solidFill>
              </a:rPr>
              <a:t>ELEG 2131 Logic Circuits Lab </a:t>
            </a:r>
          </a:p>
        </p:txBody>
      </p:sp>
      <p:sp>
        <p:nvSpPr>
          <p:cNvPr id="3" name="Content Placeholder 2"/>
          <p:cNvSpPr>
            <a:spLocks noGrp="1"/>
          </p:cNvSpPr>
          <p:nvPr>
            <p:ph idx="1"/>
          </p:nvPr>
        </p:nvSpPr>
        <p:spPr>
          <a:xfrm>
            <a:off x="1981200" y="1047437"/>
            <a:ext cx="4114800" cy="2610165"/>
          </a:xfrm>
          <a:ln w="34925">
            <a:solidFill>
              <a:srgbClr val="FF0000"/>
            </a:solidFill>
          </a:ln>
        </p:spPr>
        <p:txBody>
          <a:bodyPr>
            <a:normAutofit fontScale="77500" lnSpcReduction="20000"/>
          </a:bodyPr>
          <a:lstStyle/>
          <a:p>
            <a:pPr marL="0" marR="0">
              <a:spcBef>
                <a:spcPts val="0"/>
              </a:spcBef>
              <a:spcAft>
                <a:spcPts val="0"/>
              </a:spcAft>
            </a:pPr>
            <a:r>
              <a:rPr lang="en-US" sz="2300" b="1" dirty="0">
                <a:effectLst/>
                <a:latin typeface="Times New Roman" panose="02020603050405020304" pitchFamily="18" charset="0"/>
                <a:ea typeface="Calibri" panose="020F0502020204030204" pitchFamily="34" charset="0"/>
                <a:cs typeface="Times New Roman" panose="02020603050405020304" pitchFamily="18" charset="0"/>
              </a:rPr>
              <a:t>Course Description (NEW)</a:t>
            </a:r>
            <a:endParaRPr lang="en-US" sz="23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2300" dirty="0">
                <a:effectLst/>
                <a:latin typeface="Times New Roman" panose="02020603050405020304" pitchFamily="18" charset="0"/>
                <a:ea typeface="Calibri" panose="020F0502020204030204" pitchFamily="34" charset="0"/>
                <a:cs typeface="Times New Roman" panose="02020603050405020304" pitchFamily="18" charset="0"/>
              </a:rPr>
              <a:t>Number systems and codes. Boolean algebra and logic minimization methods. Combinational and sequential design using logic gates and flip flops. Computer-aided design tools for digital design, simulation, and testing. Field Programmable Gate Array (FPGA) Devices and Verilog programming language, introduction to VLSI design tools.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Content Placeholder 2">
            <a:extLst>
              <a:ext uri="{FF2B5EF4-FFF2-40B4-BE49-F238E27FC236}">
                <a16:creationId xmlns:a16="http://schemas.microsoft.com/office/drawing/2014/main" id="{224AD695-8B9D-4D0B-B0AA-596CE1218A40}"/>
              </a:ext>
            </a:extLst>
          </p:cNvPr>
          <p:cNvSpPr txBox="1">
            <a:spLocks/>
          </p:cNvSpPr>
          <p:nvPr/>
        </p:nvSpPr>
        <p:spPr>
          <a:xfrm>
            <a:off x="2231036" y="3977393"/>
            <a:ext cx="3864965" cy="2152962"/>
          </a:xfrm>
          <a:prstGeom prst="rect">
            <a:avLst/>
          </a:prstGeom>
          <a:ln w="34925">
            <a:solidFill>
              <a:srgbClr val="FF0000"/>
            </a:solid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a:spcBef>
                <a:spcPts val="0"/>
              </a:spcBef>
              <a:spcAft>
                <a:spcPts val="0"/>
              </a:spcAft>
            </a:pPr>
            <a:r>
              <a:rPr lang="en-US" sz="1800" b="1" dirty="0">
                <a:latin typeface="Times New Roman" panose="02020603050405020304" pitchFamily="18" charset="0"/>
                <a:ea typeface="Calibri" panose="020F0502020204030204" pitchFamily="34" charset="0"/>
                <a:cs typeface="Times New Roman" panose="02020603050405020304" pitchFamily="18" charset="0"/>
              </a:rPr>
              <a:t>Course Description (CURRENT)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en-US" sz="1800" dirty="0">
                <a:latin typeface="Times New Roman" panose="02020603050405020304" pitchFamily="18" charset="0"/>
                <a:cs typeface="Times New Roman" panose="02020603050405020304" pitchFamily="18" charset="0"/>
              </a:rPr>
              <a:t>Number systems and codes, Boolean algebra and logic minimization methods, combinational and sequential design using logic gates and flip flops, and computer-aided design tools for digital design, simulation, and testing</a:t>
            </a:r>
          </a:p>
        </p:txBody>
      </p:sp>
      <p:sp>
        <p:nvSpPr>
          <p:cNvPr id="5" name="Content Placeholder 2">
            <a:extLst>
              <a:ext uri="{FF2B5EF4-FFF2-40B4-BE49-F238E27FC236}">
                <a16:creationId xmlns:a16="http://schemas.microsoft.com/office/drawing/2014/main" id="{44E3DF49-88F9-43A3-9519-8BFC776CADD0}"/>
              </a:ext>
            </a:extLst>
          </p:cNvPr>
          <p:cNvSpPr txBox="1">
            <a:spLocks/>
          </p:cNvSpPr>
          <p:nvPr/>
        </p:nvSpPr>
        <p:spPr>
          <a:xfrm>
            <a:off x="6345836" y="1047438"/>
            <a:ext cx="3941164" cy="2457763"/>
          </a:xfrm>
          <a:prstGeom prst="rect">
            <a:avLst/>
          </a:prstGeom>
          <a:ln w="34925">
            <a:solidFill>
              <a:srgbClr val="FF0000"/>
            </a:solidFill>
          </a:ln>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a:spcBef>
                <a:spcPts val="0"/>
              </a:spcBef>
              <a:spcAft>
                <a:spcPts val="0"/>
              </a:spcAft>
            </a:pPr>
            <a:r>
              <a:rPr lang="en-US" sz="2600" b="1" dirty="0">
                <a:effectLst/>
                <a:latin typeface="Calibri" panose="020F0502020204030204" pitchFamily="34" charset="0"/>
                <a:ea typeface="Calibri" panose="020F0502020204030204" pitchFamily="34" charset="0"/>
                <a:cs typeface="Times New Roman" panose="02020603050405020304" pitchFamily="18" charset="0"/>
              </a:rPr>
              <a:t> </a:t>
            </a:r>
            <a:r>
              <a:rPr lang="en-US" sz="2900" b="1" dirty="0">
                <a:effectLst/>
                <a:latin typeface="Times New Roman" panose="02020603050405020304" pitchFamily="18" charset="0"/>
                <a:ea typeface="Calibri" panose="020F0502020204030204" pitchFamily="34" charset="0"/>
                <a:cs typeface="Times New Roman" panose="02020603050405020304" pitchFamily="18" charset="0"/>
              </a:rPr>
              <a:t>Course Content</a:t>
            </a:r>
            <a:endParaRPr lang="en-US" sz="2900" dirty="0">
              <a:effectLst/>
              <a:latin typeface="Times New Roman" panose="02020603050405020304" pitchFamily="18" charset="0"/>
              <a:ea typeface="Calibri" panose="020F0502020204030204" pitchFamily="34" charset="0"/>
              <a:cs typeface="Times New Roman" panose="02020603050405020304" pitchFamily="18" charset="0"/>
            </a:endParaRPr>
          </a:p>
          <a:p>
            <a:pPr marL="400050" lvl="1">
              <a:spcBef>
                <a:spcPts val="0"/>
              </a:spcBef>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Number Bases and Binary Arithmetic</a:t>
            </a:r>
          </a:p>
          <a:p>
            <a:pPr marL="400050" lvl="1">
              <a:spcBef>
                <a:spcPts val="0"/>
              </a:spcBef>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Basic Logic Gates an Circuit Simplification</a:t>
            </a:r>
          </a:p>
          <a:p>
            <a:pPr marL="400050" lvl="1">
              <a:spcBef>
                <a:spcPts val="0"/>
              </a:spcBef>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Logic Simplification using Karnaugh Maps</a:t>
            </a:r>
          </a:p>
          <a:p>
            <a:pPr marL="400050" lvl="1">
              <a:spcBef>
                <a:spcPts val="0"/>
              </a:spcBef>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Logic Gates Using  (IC’s)</a:t>
            </a:r>
          </a:p>
          <a:p>
            <a:pPr marL="400050" lvl="1">
              <a:spcBef>
                <a:spcPts val="0"/>
              </a:spcBef>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Parity Generation and Detection</a:t>
            </a:r>
          </a:p>
          <a:p>
            <a:pPr marL="400050" lvl="1">
              <a:spcBef>
                <a:spcPts val="0"/>
              </a:spcBef>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Introduction to FPGA</a:t>
            </a:r>
          </a:p>
          <a:p>
            <a:pPr marL="400050" lvl="1">
              <a:spcBef>
                <a:spcPts val="0"/>
              </a:spcBef>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FPGA Half Adder and Full Adder</a:t>
            </a:r>
          </a:p>
          <a:p>
            <a:pPr marL="400050" lvl="1">
              <a:spcBef>
                <a:spcPts val="0"/>
              </a:spcBef>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3 to 8 Line Decoder with FPGA</a:t>
            </a:r>
          </a:p>
          <a:p>
            <a:pPr marL="400050" lvl="1">
              <a:spcBef>
                <a:spcPts val="0"/>
              </a:spcBef>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Multiplexer and Demultiplexer</a:t>
            </a:r>
          </a:p>
          <a:p>
            <a:pPr marL="400050" lvl="1">
              <a:spcBef>
                <a:spcPts val="0"/>
              </a:spcBef>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Sequential Logic Circuits</a:t>
            </a:r>
          </a:p>
          <a:p>
            <a:pPr marL="400050" lvl="1">
              <a:spcBef>
                <a:spcPts val="0"/>
              </a:spcBef>
            </a:pPr>
            <a:r>
              <a:rPr lang="en-US" sz="22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VLSI CAD Tools and Design</a:t>
            </a:r>
            <a:endParaRPr lang="en-US" sz="2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6644464" y="3657601"/>
            <a:ext cx="3173559" cy="2438400"/>
          </a:xfrm>
          <a:prstGeom prst="rect">
            <a:avLst/>
          </a:prstGeom>
        </p:spPr>
      </p:pic>
    </p:spTree>
    <p:extLst>
      <p:ext uri="{BB962C8B-B14F-4D97-AF65-F5344CB8AC3E}">
        <p14:creationId xmlns:p14="http://schemas.microsoft.com/office/powerpoint/2010/main" val="244644385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198792"/>
            <a:ext cx="8229600" cy="715962"/>
          </a:xfrm>
        </p:spPr>
        <p:txBody>
          <a:bodyPr>
            <a:normAutofit/>
          </a:bodyPr>
          <a:lstStyle/>
          <a:p>
            <a:r>
              <a:rPr lang="en-US" sz="2800" b="1" dirty="0">
                <a:solidFill>
                  <a:srgbClr val="FF0000"/>
                </a:solidFill>
              </a:rPr>
              <a:t>ELEG 4330 DIGITAL DESIGN AND VLSI by</a:t>
            </a:r>
          </a:p>
        </p:txBody>
      </p:sp>
      <p:sp>
        <p:nvSpPr>
          <p:cNvPr id="3" name="Content Placeholder 2"/>
          <p:cNvSpPr>
            <a:spLocks noGrp="1"/>
          </p:cNvSpPr>
          <p:nvPr>
            <p:ph idx="1"/>
          </p:nvPr>
        </p:nvSpPr>
        <p:spPr>
          <a:xfrm>
            <a:off x="1981200" y="908736"/>
            <a:ext cx="4572001" cy="2438400"/>
          </a:xfrm>
          <a:ln w="34925">
            <a:solidFill>
              <a:srgbClr val="FF0000"/>
            </a:solidFill>
          </a:ln>
        </p:spPr>
        <p:txBody>
          <a:bodyPr>
            <a:normAutofit fontScale="62500" lnSpcReduction="20000"/>
          </a:bodyPr>
          <a:lstStyle/>
          <a:p>
            <a:pPr marL="0" marR="0">
              <a:spcBef>
                <a:spcPts val="0"/>
              </a:spcBef>
              <a:spcAft>
                <a:spcPts val="0"/>
              </a:spcAft>
            </a:pP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Course Description (NEW)</a:t>
            </a:r>
          </a:p>
          <a:p>
            <a:pPr marL="0" marR="0" indent="0">
              <a:spcBef>
                <a:spcPts val="0"/>
              </a:spcBef>
              <a:spcAft>
                <a:spcPts val="0"/>
              </a:spcAft>
              <a:buNone/>
            </a:pPr>
            <a:r>
              <a:rPr lang="en-US" sz="2900" dirty="0">
                <a:effectLst/>
                <a:latin typeface="Times New Roman" panose="02020603050405020304" pitchFamily="18" charset="0"/>
                <a:ea typeface="Calibri" panose="020F0502020204030204" pitchFamily="34" charset="0"/>
                <a:cs typeface="Times New Roman" panose="02020603050405020304" pitchFamily="18" charset="0"/>
              </a:rPr>
              <a:t>The use of hardware description language and automated synthesis in design. hierarchical and modular design of digital systems. Control logic, synchronous and asynchronous sequential circuit design. Programmable logic devices and field programmable gate arrays. Circuit simulation for design verification and analysis. Timing-oriented design, HDL and VLSI Design Project.</a:t>
            </a:r>
          </a:p>
          <a:p>
            <a:endParaRPr lang="en-US" dirty="0"/>
          </a:p>
        </p:txBody>
      </p:sp>
      <p:sp>
        <p:nvSpPr>
          <p:cNvPr id="4" name="Content Placeholder 2">
            <a:extLst>
              <a:ext uri="{FF2B5EF4-FFF2-40B4-BE49-F238E27FC236}">
                <a16:creationId xmlns:a16="http://schemas.microsoft.com/office/drawing/2014/main" id="{224AD695-8B9D-4D0B-B0AA-596CE1218A40}"/>
              </a:ext>
            </a:extLst>
          </p:cNvPr>
          <p:cNvSpPr txBox="1">
            <a:spLocks/>
          </p:cNvSpPr>
          <p:nvPr/>
        </p:nvSpPr>
        <p:spPr>
          <a:xfrm>
            <a:off x="2048670" y="3580725"/>
            <a:ext cx="4275931" cy="2438400"/>
          </a:xfrm>
          <a:prstGeom prst="rect">
            <a:avLst/>
          </a:prstGeom>
          <a:ln w="34925">
            <a:solidFill>
              <a:srgbClr val="FF0000"/>
            </a:solidFill>
          </a:ln>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9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Course Description - </a:t>
            </a:r>
            <a:r>
              <a:rPr lang="en-US" sz="19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CURRENT</a:t>
            </a:r>
            <a:endParaRPr kumimoji="0" lang="en-US" sz="19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None/>
              <a:tabLst/>
              <a:defRPr/>
            </a:pPr>
            <a:r>
              <a:rPr kumimoji="0" lang="en-US" sz="190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The use of hardware description language and automated synthesis in design.  Hierarchical and modular design of digital systems.  Control logic, synchronous and asynchronous sequential circuit design.  Programmable logic devices and FPGA.  Circuit simulation for design verification and analysis. Timing oriented design</a:t>
            </a:r>
          </a:p>
          <a:p>
            <a:pPr marL="0" marR="0" lvl="0" indent="-342900"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en-US" sz="22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Content Placeholder 2">
            <a:extLst>
              <a:ext uri="{FF2B5EF4-FFF2-40B4-BE49-F238E27FC236}">
                <a16:creationId xmlns:a16="http://schemas.microsoft.com/office/drawing/2014/main" id="{44E3DF49-88F9-43A3-9519-8BFC776CADD0}"/>
              </a:ext>
            </a:extLst>
          </p:cNvPr>
          <p:cNvSpPr txBox="1">
            <a:spLocks/>
          </p:cNvSpPr>
          <p:nvPr/>
        </p:nvSpPr>
        <p:spPr>
          <a:xfrm>
            <a:off x="6858000" y="952500"/>
            <a:ext cx="3270422" cy="2394636"/>
          </a:xfrm>
          <a:prstGeom prst="rect">
            <a:avLst/>
          </a:prstGeom>
          <a:ln w="34925">
            <a:solidFill>
              <a:srgbClr val="FF0000"/>
            </a:solidFill>
          </a:ln>
        </p:spPr>
        <p:txBody>
          <a:bodyPr vert="horz" lIns="91440" tIns="45720" rIns="91440" bIns="45720" rtlCol="0">
            <a:normAutofit fontScale="850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2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Course Content</a:t>
            </a:r>
            <a:endPar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4000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Review of Logic Circuits: Combinational and Synchronous Sequential Circuits. </a:t>
            </a:r>
          </a:p>
          <a:p>
            <a:pPr marL="4000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Registers and Counters</a:t>
            </a:r>
          </a:p>
          <a:p>
            <a:pPr marL="4000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Memory and Programmable Logic</a:t>
            </a:r>
          </a:p>
          <a:p>
            <a:pPr marL="4000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Design and Register Transfer Level</a:t>
            </a:r>
          </a:p>
          <a:p>
            <a:pPr marL="4000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Design of Digital Systems Projects</a:t>
            </a:r>
          </a:p>
          <a:p>
            <a:pPr marL="4000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Project development and presentation </a:t>
            </a:r>
          </a:p>
          <a:p>
            <a:pPr marL="400050" lvl="1">
              <a:spcBef>
                <a:spcPts val="0"/>
              </a:spcBef>
            </a:pPr>
            <a:r>
              <a:rPr kumimoji="0" lang="en-US" sz="1600" b="1" i="0" u="none" strike="noStrike" kern="1200" cap="none" spc="0" normalizeH="0" baseline="0" noProof="0" dirty="0">
                <a:ln>
                  <a:noFill/>
                </a:ln>
                <a:solidFill>
                  <a:srgbClr val="FF0000"/>
                </a:solidFill>
                <a:effectLst/>
                <a:uLnTx/>
                <a:uFillTx/>
                <a:latin typeface="Times New Roman" panose="02020603050405020304" pitchFamily="18" charset="0"/>
                <a:ea typeface="Calibri" panose="020F0502020204030204" pitchFamily="34" charset="0"/>
                <a:cs typeface="Times New Roman" panose="02020603050405020304" pitchFamily="18" charset="0"/>
              </a:rPr>
              <a:t>HDL and </a:t>
            </a:r>
            <a:r>
              <a:rPr lang="en-US" sz="1600" b="1" dirty="0">
                <a:solidFill>
                  <a:srgbClr val="FF0000"/>
                </a:solidFill>
                <a:latin typeface="Times New Roman" panose="02020603050405020304" pitchFamily="18" charset="0"/>
                <a:cs typeface="Times New Roman" panose="02020603050405020304" pitchFamily="18" charset="0"/>
              </a:rPr>
              <a:t>VLSI Design Project </a:t>
            </a:r>
            <a:endParaRPr lang="en-US" sz="16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marL="4000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US" sz="16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4000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6" name="AutoShape 2" descr="CMOS implementation of D flip-flop - Electrical Engineering Stack Exchang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026" name="Picture 2" descr="scope_3">
            <a:extLst>
              <a:ext uri="{FF2B5EF4-FFF2-40B4-BE49-F238E27FC236}">
                <a16:creationId xmlns:a16="http://schemas.microsoft.com/office/drawing/2014/main" id="{1710F143-595C-4C21-982F-D5E3202B549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9000" y="3583364"/>
            <a:ext cx="2200554" cy="2186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38099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609601"/>
            <a:ext cx="8534400" cy="468009"/>
          </a:xfrm>
        </p:spPr>
        <p:txBody>
          <a:bodyPr>
            <a:noAutofit/>
          </a:bodyPr>
          <a:lstStyle/>
          <a:p>
            <a:r>
              <a:rPr lang="en-US" sz="2800" b="1" dirty="0">
                <a:solidFill>
                  <a:srgbClr val="FF0000"/>
                </a:solidFill>
              </a:rPr>
              <a:t>ELEG 4339 Computer Organization and Design </a:t>
            </a:r>
          </a:p>
        </p:txBody>
      </p:sp>
      <p:sp>
        <p:nvSpPr>
          <p:cNvPr id="3" name="Content Placeholder 2"/>
          <p:cNvSpPr>
            <a:spLocks noGrp="1"/>
          </p:cNvSpPr>
          <p:nvPr>
            <p:ph idx="1"/>
          </p:nvPr>
        </p:nvSpPr>
        <p:spPr>
          <a:xfrm>
            <a:off x="1993393" y="1323221"/>
            <a:ext cx="4112547" cy="2181979"/>
          </a:xfrm>
          <a:ln w="34925">
            <a:solidFill>
              <a:srgbClr val="FF0000"/>
            </a:solidFill>
          </a:ln>
        </p:spPr>
        <p:txBody>
          <a:bodyPr>
            <a:normAutofit fontScale="32500" lnSpcReduction="20000"/>
          </a:bodyPr>
          <a:lstStyle/>
          <a:p>
            <a:pPr marL="0" marR="0">
              <a:spcBef>
                <a:spcPts val="0"/>
              </a:spcBef>
              <a:spcAft>
                <a:spcPts val="0"/>
              </a:spcAft>
            </a:pPr>
            <a:r>
              <a:rPr lang="en-US" sz="5500" b="1" dirty="0">
                <a:effectLst/>
                <a:latin typeface="Times New Roman" panose="02020603050405020304" pitchFamily="18" charset="0"/>
                <a:ea typeface="Calibri" panose="020F0502020204030204" pitchFamily="34" charset="0"/>
                <a:cs typeface="Times New Roman" panose="02020603050405020304" pitchFamily="18" charset="0"/>
              </a:rPr>
              <a:t>Course Description (NEW)</a:t>
            </a:r>
          </a:p>
          <a:p>
            <a:pPr marL="0" marR="0" indent="0">
              <a:spcBef>
                <a:spcPts val="0"/>
              </a:spcBef>
              <a:spcAft>
                <a:spcPts val="0"/>
              </a:spcAft>
              <a:buNone/>
            </a:pPr>
            <a:r>
              <a:rPr lang="en-US" sz="5500" dirty="0">
                <a:effectLst/>
                <a:latin typeface="Times New Roman" panose="02020603050405020304" pitchFamily="18" charset="0"/>
                <a:ea typeface="Calibri" panose="020F0502020204030204" pitchFamily="34" charset="0"/>
                <a:cs typeface="Times New Roman" panose="02020603050405020304" pitchFamily="18" charset="0"/>
              </a:rPr>
              <a:t>An introduction to computer organization using assembly and machine language. Number representation, computer arithmetic, instruction sets, l/O interrupts, and programming interrupts. Projects involve detailed study and use of a specific computer hardware and software system, VLSI design project.. </a:t>
            </a:r>
          </a:p>
          <a:p>
            <a:endParaRPr lang="en-US" dirty="0"/>
          </a:p>
        </p:txBody>
      </p:sp>
      <p:sp>
        <p:nvSpPr>
          <p:cNvPr id="4" name="Content Placeholder 2">
            <a:extLst>
              <a:ext uri="{FF2B5EF4-FFF2-40B4-BE49-F238E27FC236}">
                <a16:creationId xmlns:a16="http://schemas.microsoft.com/office/drawing/2014/main" id="{224AD695-8B9D-4D0B-B0AA-596CE1218A40}"/>
              </a:ext>
            </a:extLst>
          </p:cNvPr>
          <p:cNvSpPr txBox="1">
            <a:spLocks/>
          </p:cNvSpPr>
          <p:nvPr/>
        </p:nvSpPr>
        <p:spPr>
          <a:xfrm>
            <a:off x="2026523" y="3702554"/>
            <a:ext cx="4079417" cy="2545847"/>
          </a:xfrm>
          <a:prstGeom prst="rect">
            <a:avLst/>
          </a:prstGeom>
          <a:ln w="34925">
            <a:solidFill>
              <a:srgbClr val="FF0000"/>
            </a:solid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a:spcBef>
                <a:spcPts val="0"/>
              </a:spcBef>
              <a:spcAft>
                <a:spcPts val="0"/>
              </a:spcAft>
            </a:pPr>
            <a:r>
              <a:rPr lang="en-US" sz="1800" b="1" dirty="0">
                <a:latin typeface="Times New Roman" panose="02020603050405020304" pitchFamily="18" charset="0"/>
                <a:ea typeface="Calibri" panose="020F0502020204030204" pitchFamily="34" charset="0"/>
                <a:cs typeface="Times New Roman" panose="02020603050405020304" pitchFamily="18" charset="0"/>
              </a:rPr>
              <a:t>Course Description (CURRENT)</a:t>
            </a:r>
            <a:endParaRPr lang="en-US" sz="1800" b="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spcBef>
                <a:spcPts val="0"/>
              </a:spcBef>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An introduction to computer organization using assembly and machine language. Number representation, computer arithmetic, instruction sets, I/O interrupts, and programming interrupts. Projects involve detailed study and use of a specific computer hardware and software system. </a:t>
            </a:r>
          </a:p>
        </p:txBody>
      </p:sp>
      <p:sp>
        <p:nvSpPr>
          <p:cNvPr id="5" name="Content Placeholder 2">
            <a:extLst>
              <a:ext uri="{FF2B5EF4-FFF2-40B4-BE49-F238E27FC236}">
                <a16:creationId xmlns:a16="http://schemas.microsoft.com/office/drawing/2014/main" id="{44E3DF49-88F9-43A3-9519-8BFC776CADD0}"/>
              </a:ext>
            </a:extLst>
          </p:cNvPr>
          <p:cNvSpPr txBox="1">
            <a:spLocks/>
          </p:cNvSpPr>
          <p:nvPr/>
        </p:nvSpPr>
        <p:spPr>
          <a:xfrm>
            <a:off x="6300116" y="1325880"/>
            <a:ext cx="3941164" cy="1874520"/>
          </a:xfrm>
          <a:prstGeom prst="rect">
            <a:avLst/>
          </a:prstGeom>
          <a:ln w="34925">
            <a:solidFill>
              <a:srgbClr val="FF0000"/>
            </a:solidFill>
          </a:ln>
        </p:spPr>
        <p:txBody>
          <a:bodyPr vert="horz" lIns="91440" tIns="45720" rIns="91440" bIns="45720" rtlCol="0">
            <a:normAutofit fontScale="4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a:spcBef>
                <a:spcPts val="0"/>
              </a:spcBef>
              <a:spcAft>
                <a:spcPts val="0"/>
              </a:spcAft>
            </a:pPr>
            <a:r>
              <a:rPr lang="en-US" sz="4200" b="1" dirty="0">
                <a:effectLst/>
                <a:latin typeface="Calibri" panose="020F0502020204030204" pitchFamily="34" charset="0"/>
                <a:ea typeface="Calibri" panose="020F0502020204030204" pitchFamily="34" charset="0"/>
                <a:cs typeface="Times New Roman" panose="02020603050405020304" pitchFamily="18" charset="0"/>
              </a:rPr>
              <a:t> </a:t>
            </a:r>
            <a:r>
              <a:rPr lang="en-US" sz="4200" b="1" dirty="0">
                <a:effectLst/>
                <a:latin typeface="Times New Roman" panose="02020603050405020304" pitchFamily="18" charset="0"/>
                <a:ea typeface="Calibri" panose="020F0502020204030204" pitchFamily="34" charset="0"/>
                <a:cs typeface="Times New Roman" panose="02020603050405020304" pitchFamily="18" charset="0"/>
              </a:rPr>
              <a:t>Course Content</a:t>
            </a:r>
          </a:p>
          <a:p>
            <a:pPr marL="400050" lvl="1">
              <a:spcBef>
                <a:spcPts val="0"/>
              </a:spcBef>
            </a:pPr>
            <a:r>
              <a:rPr lang="en-US" sz="3200" dirty="0">
                <a:latin typeface="Times New Roman" panose="02020603050405020304" pitchFamily="18" charset="0"/>
                <a:cs typeface="Times New Roman" panose="02020603050405020304" pitchFamily="18" charset="0"/>
              </a:rPr>
              <a:t>Computer Abstractions and technology</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a:p>
            <a:pPr marL="400050" lvl="1">
              <a:spcBef>
                <a:spcPts val="0"/>
              </a:spcBef>
            </a:pPr>
            <a:r>
              <a:rPr lang="en-US" sz="3200" dirty="0">
                <a:latin typeface="Times New Roman" panose="02020603050405020304" pitchFamily="18" charset="0"/>
                <a:cs typeface="Times New Roman" panose="02020603050405020304" pitchFamily="18" charset="0"/>
              </a:rPr>
              <a:t>Instructions: Language and computer </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a:p>
            <a:pPr marL="400050" lvl="1">
              <a:spcBef>
                <a:spcPts val="0"/>
              </a:spcBef>
            </a:pPr>
            <a:r>
              <a:rPr lang="en-US" sz="3200" dirty="0">
                <a:latin typeface="Times New Roman" panose="02020603050405020304" pitchFamily="18" charset="0"/>
                <a:cs typeface="Times New Roman" panose="02020603050405020304" pitchFamily="18" charset="0"/>
              </a:rPr>
              <a:t>Arithmetic for computer </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a:p>
            <a:pPr marL="400050" lvl="1">
              <a:spcBef>
                <a:spcPts val="0"/>
              </a:spcBef>
            </a:pPr>
            <a:r>
              <a:rPr lang="en-US" sz="3200" dirty="0">
                <a:latin typeface="Times New Roman" panose="02020603050405020304" pitchFamily="18" charset="0"/>
                <a:cs typeface="Times New Roman" panose="02020603050405020304" pitchFamily="18" charset="0"/>
              </a:rPr>
              <a:t>The processor </a:t>
            </a:r>
          </a:p>
          <a:p>
            <a:pPr marL="400050" lvl="1">
              <a:spcBef>
                <a:spcPts val="0"/>
              </a:spcBef>
            </a:pPr>
            <a:r>
              <a:rPr lang="en-US" sz="3200" dirty="0">
                <a:latin typeface="Times New Roman" panose="02020603050405020304" pitchFamily="18" charset="0"/>
                <a:cs typeface="Times New Roman" panose="02020603050405020304" pitchFamily="18" charset="0"/>
              </a:rPr>
              <a:t>Large and Fast: Exploiting Memory Hierarchy </a:t>
            </a:r>
          </a:p>
          <a:p>
            <a:pPr marL="400050" lvl="1">
              <a:spcBef>
                <a:spcPts val="0"/>
              </a:spcBef>
            </a:pPr>
            <a:r>
              <a:rPr lang="en-US" sz="3200" dirty="0">
                <a:latin typeface="Times New Roman" panose="02020603050405020304" pitchFamily="18" charset="0"/>
                <a:cs typeface="Times New Roman" panose="02020603050405020304" pitchFamily="18" charset="0"/>
              </a:rPr>
              <a:t>Parallel processor from client to cloud</a:t>
            </a:r>
          </a:p>
          <a:p>
            <a:pPr marL="400050" lvl="1">
              <a:spcBef>
                <a:spcPts val="0"/>
              </a:spcBef>
            </a:pPr>
            <a:r>
              <a:rPr lang="en-US" sz="3200" b="1" dirty="0">
                <a:solidFill>
                  <a:srgbClr val="FF0000"/>
                </a:solidFill>
                <a:latin typeface="Times New Roman" panose="02020603050405020304" pitchFamily="18" charset="0"/>
                <a:cs typeface="Times New Roman" panose="02020603050405020304" pitchFamily="18" charset="0"/>
              </a:rPr>
              <a:t>VLSI Design Project and </a:t>
            </a:r>
            <a:r>
              <a:rPr lang="en-US" sz="3200" b="1" dirty="0" err="1">
                <a:solidFill>
                  <a:srgbClr val="FF0000"/>
                </a:solidFill>
                <a:latin typeface="Times New Roman" panose="02020603050405020304" pitchFamily="18" charset="0"/>
                <a:cs typeface="Times New Roman" panose="02020603050405020304" pitchFamily="18" charset="0"/>
              </a:rPr>
              <a:t>Tapeout</a:t>
            </a:r>
            <a:endParaRPr lang="en-US" sz="3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0" name="Picture 9" descr="f04-17-9780128017333">
            <a:extLst>
              <a:ext uri="{FF2B5EF4-FFF2-40B4-BE49-F238E27FC236}">
                <a16:creationId xmlns:a16="http://schemas.microsoft.com/office/drawing/2014/main" id="{FAA04875-E144-EA47-ABC1-DE9B0067A2D0}"/>
              </a:ext>
            </a:extLst>
          </p:cNvPr>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629400" y="3334830"/>
            <a:ext cx="3276600" cy="2545847"/>
          </a:xfrm>
          <a:prstGeom prst="rect">
            <a:avLst/>
          </a:prstGeom>
          <a:noFill/>
          <a:ln>
            <a:noFill/>
          </a:ln>
        </p:spPr>
      </p:pic>
    </p:spTree>
    <p:extLst>
      <p:ext uri="{BB962C8B-B14F-4D97-AF65-F5344CB8AC3E}">
        <p14:creationId xmlns:p14="http://schemas.microsoft.com/office/powerpoint/2010/main" val="2377173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370825"/>
            <a:ext cx="8229600" cy="521714"/>
          </a:xfrm>
        </p:spPr>
        <p:txBody>
          <a:bodyPr>
            <a:noAutofit/>
          </a:bodyPr>
          <a:lstStyle/>
          <a:p>
            <a:r>
              <a:rPr lang="en-US" sz="3200" b="1" dirty="0">
                <a:solidFill>
                  <a:srgbClr val="FF0000"/>
                </a:solidFill>
              </a:rPr>
              <a:t>ELEG 6342 VLSI &amp; ULSI Design</a:t>
            </a:r>
          </a:p>
        </p:txBody>
      </p:sp>
      <p:sp>
        <p:nvSpPr>
          <p:cNvPr id="3" name="Content Placeholder 2"/>
          <p:cNvSpPr>
            <a:spLocks noGrp="1"/>
          </p:cNvSpPr>
          <p:nvPr>
            <p:ph idx="1"/>
          </p:nvPr>
        </p:nvSpPr>
        <p:spPr>
          <a:xfrm>
            <a:off x="1981201" y="988726"/>
            <a:ext cx="3864965" cy="2095500"/>
          </a:xfrm>
          <a:ln w="34925">
            <a:solidFill>
              <a:srgbClr val="FF0000"/>
            </a:solidFill>
          </a:ln>
        </p:spPr>
        <p:txBody>
          <a:bodyPr>
            <a:normAutofit fontScale="85000" lnSpcReduction="10000"/>
          </a:bodyPr>
          <a:lstStyle/>
          <a:p>
            <a:pPr marL="0" marR="0">
              <a:spcBef>
                <a:spcPts val="0"/>
              </a:spcBef>
              <a:spcAft>
                <a:spcPts val="0"/>
              </a:spcAft>
            </a:pP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Course Description:</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spcBef>
                <a:spcPts val="0"/>
              </a:spcBef>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MOS transistor characteristics, CMOS inverter and transmission gates.  Design of complex CMOS gates; combinational and sequential design techniques in VLSI and ULSI; issues in static transmission gate and dynamic logic design; CMOS technology and layout design rules.  Use of CAD tools , .  Design, layout and simulation of a small project.   </a:t>
            </a:r>
          </a:p>
          <a:p>
            <a:endParaRPr lang="en-US" dirty="0"/>
          </a:p>
        </p:txBody>
      </p:sp>
      <p:sp>
        <p:nvSpPr>
          <p:cNvPr id="4" name="Content Placeholder 2">
            <a:extLst>
              <a:ext uri="{FF2B5EF4-FFF2-40B4-BE49-F238E27FC236}">
                <a16:creationId xmlns:a16="http://schemas.microsoft.com/office/drawing/2014/main" id="{224AD695-8B9D-4D0B-B0AA-596CE1218A40}"/>
              </a:ext>
            </a:extLst>
          </p:cNvPr>
          <p:cNvSpPr txBox="1">
            <a:spLocks/>
          </p:cNvSpPr>
          <p:nvPr/>
        </p:nvSpPr>
        <p:spPr>
          <a:xfrm>
            <a:off x="1981201" y="3276600"/>
            <a:ext cx="3864965" cy="1722930"/>
          </a:xfrm>
          <a:prstGeom prst="rect">
            <a:avLst/>
          </a:prstGeom>
          <a:ln w="34925">
            <a:solidFill>
              <a:srgbClr val="FF0000"/>
            </a:solidFill>
          </a:ln>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a:spcBef>
                <a:spcPts val="0"/>
              </a:spcBef>
              <a:spcAft>
                <a:spcPts val="0"/>
              </a:spcAft>
            </a:pPr>
            <a:r>
              <a:rPr lang="en-US" sz="2200" b="1" dirty="0">
                <a:effectLst/>
                <a:latin typeface="Calibri" panose="020F0502020204030204" pitchFamily="34" charset="0"/>
                <a:ea typeface="Calibri" panose="020F0502020204030204" pitchFamily="34" charset="0"/>
                <a:cs typeface="Times New Roman" panose="02020603050405020304" pitchFamily="18" charset="0"/>
              </a:rPr>
              <a:t>Goals:</a:t>
            </a:r>
          </a:p>
          <a:p>
            <a:pPr marL="0" indent="0">
              <a:spcBef>
                <a:spcPts val="0"/>
              </a:spcBef>
              <a:buNone/>
            </a:pPr>
            <a:r>
              <a:rPr lang="en-US" sz="1800" dirty="0">
                <a:latin typeface="Calibri" panose="020F0502020204030204" pitchFamily="34" charset="0"/>
                <a:ea typeface="Calibri" panose="020F0502020204030204" pitchFamily="34" charset="0"/>
                <a:cs typeface="Times New Roman" panose="02020603050405020304" pitchFamily="18" charset="0"/>
              </a:rPr>
              <a:t>T</a:t>
            </a:r>
            <a:r>
              <a:rPr lang="en-US" sz="1800" dirty="0">
                <a:effectLst/>
                <a:latin typeface="Calibri" panose="020F0502020204030204" pitchFamily="34" charset="0"/>
                <a:ea typeface="Calibri" panose="020F0502020204030204" pitchFamily="34" charset="0"/>
                <a:cs typeface="Times New Roman" panose="02020603050405020304" pitchFamily="18" charset="0"/>
              </a:rPr>
              <a:t>o provide students with VLSI design methodologies, computer aided design tools, and consequently create a foundation to design and fabricate VLSI and ULSI design circuits for various applications.</a:t>
            </a:r>
          </a:p>
        </p:txBody>
      </p:sp>
      <p:sp>
        <p:nvSpPr>
          <p:cNvPr id="5" name="Content Placeholder 2">
            <a:extLst>
              <a:ext uri="{FF2B5EF4-FFF2-40B4-BE49-F238E27FC236}">
                <a16:creationId xmlns:a16="http://schemas.microsoft.com/office/drawing/2014/main" id="{44E3DF49-88F9-43A3-9519-8BFC776CADD0}"/>
              </a:ext>
            </a:extLst>
          </p:cNvPr>
          <p:cNvSpPr txBox="1">
            <a:spLocks/>
          </p:cNvSpPr>
          <p:nvPr/>
        </p:nvSpPr>
        <p:spPr>
          <a:xfrm>
            <a:off x="6477000" y="988726"/>
            <a:ext cx="3886200" cy="3126074"/>
          </a:xfrm>
          <a:prstGeom prst="rect">
            <a:avLst/>
          </a:prstGeom>
          <a:ln w="34925">
            <a:solidFill>
              <a:srgbClr val="FF0000"/>
            </a:solid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a:spcBef>
                <a:spcPts val="0"/>
              </a:spcBef>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300" b="1" dirty="0">
                <a:effectLst/>
                <a:latin typeface="Times New Roman" panose="02020603050405020304" pitchFamily="18" charset="0"/>
                <a:ea typeface="Calibri" panose="020F0502020204030204" pitchFamily="34" charset="0"/>
                <a:cs typeface="Times New Roman" panose="02020603050405020304" pitchFamily="18" charset="0"/>
              </a:rPr>
              <a:t>Course Content</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p>
            <a:pPr marL="400050" lvl="1">
              <a:spcBef>
                <a:spcPts val="0"/>
              </a:spcBef>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CMOS Logic Circuits: MOS Inverter, NOR, NAND, complex logic implementation</a:t>
            </a:r>
          </a:p>
          <a:p>
            <a:pPr marL="400050" lvl="1">
              <a:spcBef>
                <a:spcPts val="0"/>
              </a:spcBef>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Pass transistors, Transmission Gates, Latches. </a:t>
            </a:r>
          </a:p>
          <a:p>
            <a:pPr marL="400050" lvl="1">
              <a:spcBef>
                <a:spcPts val="0"/>
              </a:spcBef>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MOS Transistor Theory: Non-ideal Characteristics and Parameters Extraction </a:t>
            </a:r>
          </a:p>
          <a:p>
            <a:pPr marL="400050" lvl="1">
              <a:spcBef>
                <a:spcPts val="0"/>
              </a:spcBef>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Scaling and CMOS Inverter Characteristics</a:t>
            </a:r>
          </a:p>
          <a:p>
            <a:pPr marL="400050" lvl="1">
              <a:spcBef>
                <a:spcPts val="0"/>
              </a:spcBef>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VLSI Processing Technology</a:t>
            </a:r>
          </a:p>
          <a:p>
            <a:pPr marL="400050" lvl="1">
              <a:spcBef>
                <a:spcPts val="0"/>
              </a:spcBef>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IC Fabrication Process Enhancement &amp; </a:t>
            </a:r>
            <a:r>
              <a:rPr lang="en-US" sz="1300" dirty="0" err="1">
                <a:effectLst/>
                <a:latin typeface="Times New Roman" panose="02020603050405020304" pitchFamily="18" charset="0"/>
                <a:ea typeface="Calibri" panose="020F0502020204030204" pitchFamily="34" charset="0"/>
                <a:cs typeface="Times New Roman" panose="02020603050405020304" pitchFamily="18" charset="0"/>
              </a:rPr>
              <a:t>Latchup</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p>
            <a:pPr marL="400050" lvl="1">
              <a:spcBef>
                <a:spcPts val="0"/>
              </a:spcBef>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Dynamic Logic</a:t>
            </a:r>
          </a:p>
          <a:p>
            <a:pPr marL="400050" lvl="1">
              <a:spcBef>
                <a:spcPts val="0"/>
              </a:spcBef>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CMOS Layout Design Rules and IC Layouts</a:t>
            </a:r>
          </a:p>
          <a:p>
            <a:pPr marL="400050" lvl="1">
              <a:spcBef>
                <a:spcPts val="0"/>
              </a:spcBef>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Circuit Design and Simulations</a:t>
            </a:r>
          </a:p>
          <a:p>
            <a:pPr marL="400050" lvl="1">
              <a:spcBef>
                <a:spcPts val="0"/>
              </a:spcBef>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Static and Dynamic Power</a:t>
            </a:r>
          </a:p>
          <a:p>
            <a:pPr marL="400050" lvl="1">
              <a:spcBef>
                <a:spcPts val="0"/>
              </a:spcBef>
            </a:pPr>
            <a:r>
              <a:rPr lang="en-US" sz="1300" dirty="0">
                <a:latin typeface="Times New Roman" panose="02020603050405020304" pitchFamily="18" charset="0"/>
                <a:ea typeface="Calibri" panose="020F0502020204030204" pitchFamily="34" charset="0"/>
                <a:cs typeface="Times New Roman" panose="02020603050405020304" pitchFamily="18" charset="0"/>
              </a:rPr>
              <a:t>Low Power Design Methods</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p>
            <a:pPr marL="400050" lvl="1">
              <a:spcBef>
                <a:spcPts val="0"/>
              </a:spcBef>
            </a:pPr>
            <a:r>
              <a:rPr lang="en-US" sz="13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VLSI Design Project </a:t>
            </a:r>
            <a:r>
              <a:rPr lang="en-US" sz="1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and </a:t>
            </a:r>
            <a:r>
              <a:rPr lang="en-US" sz="14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Tapeout</a:t>
            </a:r>
            <a:r>
              <a:rPr lang="en-US" sz="1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p>
        </p:txBody>
      </p:sp>
      <p:pic>
        <p:nvPicPr>
          <p:cNvPr id="8" name="Picture 7">
            <a:extLst>
              <a:ext uri="{FF2B5EF4-FFF2-40B4-BE49-F238E27FC236}">
                <a16:creationId xmlns:a16="http://schemas.microsoft.com/office/drawing/2014/main" id="{1FD9CA93-E47C-4B6D-9E26-051F587FA75F}"/>
              </a:ext>
            </a:extLst>
          </p:cNvPr>
          <p:cNvPicPr>
            <a:picLocks noChangeAspect="1"/>
          </p:cNvPicPr>
          <p:nvPr/>
        </p:nvPicPr>
        <p:blipFill>
          <a:blip r:embed="rId2"/>
          <a:stretch>
            <a:fillRect/>
          </a:stretch>
        </p:blipFill>
        <p:spPr>
          <a:xfrm>
            <a:off x="6172200" y="4245234"/>
            <a:ext cx="1930792" cy="1885796"/>
          </a:xfrm>
          <a:prstGeom prst="rect">
            <a:avLst/>
          </a:prstGeom>
        </p:spPr>
      </p:pic>
      <p:pic>
        <p:nvPicPr>
          <p:cNvPr id="9" name="Picture 8">
            <a:extLst>
              <a:ext uri="{FF2B5EF4-FFF2-40B4-BE49-F238E27FC236}">
                <a16:creationId xmlns:a16="http://schemas.microsoft.com/office/drawing/2014/main" id="{B3A626B1-9D6D-404A-9045-5F724C1B9846}"/>
              </a:ext>
            </a:extLst>
          </p:cNvPr>
          <p:cNvPicPr>
            <a:picLocks noChangeAspect="1"/>
          </p:cNvPicPr>
          <p:nvPr/>
        </p:nvPicPr>
        <p:blipFill>
          <a:blip r:embed="rId3"/>
          <a:stretch>
            <a:fillRect/>
          </a:stretch>
        </p:blipFill>
        <p:spPr>
          <a:xfrm>
            <a:off x="8325365" y="4210988"/>
            <a:ext cx="2037837" cy="1920043"/>
          </a:xfrm>
          <a:prstGeom prst="rect">
            <a:avLst/>
          </a:prstGeom>
        </p:spPr>
      </p:pic>
    </p:spTree>
    <p:extLst>
      <p:ext uri="{BB962C8B-B14F-4D97-AF65-F5344CB8AC3E}">
        <p14:creationId xmlns:p14="http://schemas.microsoft.com/office/powerpoint/2010/main" val="12777574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715962"/>
          </a:xfrm>
        </p:spPr>
        <p:txBody>
          <a:bodyPr>
            <a:normAutofit/>
          </a:bodyPr>
          <a:lstStyle/>
          <a:p>
            <a:r>
              <a:rPr lang="en-US" sz="3200" b="1" dirty="0">
                <a:solidFill>
                  <a:srgbClr val="FF0000"/>
                </a:solidFill>
              </a:rPr>
              <a:t>APPLE NSI SCHOLARSHIP </a:t>
            </a:r>
          </a:p>
        </p:txBody>
      </p:sp>
      <p:sp>
        <p:nvSpPr>
          <p:cNvPr id="3" name="Content Placeholder 2"/>
          <p:cNvSpPr>
            <a:spLocks noGrp="1"/>
          </p:cNvSpPr>
          <p:nvPr>
            <p:ph idx="1"/>
          </p:nvPr>
        </p:nvSpPr>
        <p:spPr>
          <a:xfrm>
            <a:off x="1981200" y="990601"/>
            <a:ext cx="8610600" cy="5135563"/>
          </a:xfrm>
        </p:spPr>
        <p:txBody>
          <a:bodyPr>
            <a:noAutofit/>
          </a:bodyPr>
          <a:lstStyle/>
          <a:p>
            <a:pPr marL="0" indent="0">
              <a:buNone/>
            </a:pPr>
            <a:r>
              <a:rPr lang="en-US" sz="2400" b="1" i="1" dirty="0">
                <a:latin typeface="Times New Roman" panose="02020603050405020304" pitchFamily="18" charset="0"/>
                <a:ea typeface="Times New Roman" panose="02020603050405020304" pitchFamily="18" charset="0"/>
                <a:cs typeface="Times New Roman" panose="02020603050405020304" pitchFamily="18" charset="0"/>
              </a:rPr>
              <a:t>Apple NSI Scholarship Criteria:  $6,000 per year for 3 students</a:t>
            </a:r>
            <a:endParaRPr lang="en-US" sz="24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lvl="0" indent="-285750">
              <a:spcBef>
                <a:spcPts val="0"/>
              </a:spcBef>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Resume</a:t>
            </a:r>
          </a:p>
          <a:p>
            <a:pPr marL="285750" lvl="0" indent="-285750">
              <a:spcBef>
                <a:spcPts val="0"/>
              </a:spcBef>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Two letters of recommendation from faculty</a:t>
            </a:r>
          </a:p>
          <a:p>
            <a:pPr marL="285750" lvl="0" indent="-285750">
              <a:spcBef>
                <a:spcPts val="0"/>
              </a:spcBef>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Transcript required (Official or unofficial)</a:t>
            </a:r>
          </a:p>
          <a:p>
            <a:pPr marL="285750" lvl="0" indent="-285750">
              <a:spcBef>
                <a:spcPts val="0"/>
              </a:spcBef>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Applicant must be a junior or senior ELEG or CPEG Major</a:t>
            </a:r>
          </a:p>
          <a:p>
            <a:pPr marL="285750" lvl="0" indent="-285750">
              <a:spcBef>
                <a:spcPts val="0"/>
              </a:spcBef>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Applicant must have a minimum 3.0 cumulative GPA and maintain a 3.0 each semester</a:t>
            </a:r>
          </a:p>
          <a:p>
            <a:pPr marL="285750" lvl="0" indent="-285750">
              <a:spcBef>
                <a:spcPts val="0"/>
              </a:spcBef>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Applicant must be enrolled as a full-time student (12hours) each semester		</a:t>
            </a:r>
          </a:p>
          <a:p>
            <a:pPr marL="285750" lvl="0" indent="-285750">
              <a:spcBef>
                <a:spcPts val="0"/>
              </a:spcBef>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Applicant must be a U. S. citizen/ Permanent resident, or have the right to work in U. S.</a:t>
            </a:r>
          </a:p>
          <a:p>
            <a:pPr marL="285750" lvl="0" indent="-285750">
              <a:spcBef>
                <a:spcPts val="0"/>
              </a:spcBef>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Applicant must be willing to complete summer internship(s) with Apple, if selected</a:t>
            </a:r>
          </a:p>
          <a:p>
            <a:pPr marL="0" indent="0">
              <a:buNone/>
            </a:pP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322897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7F100-22CF-4ABC-8FA7-1B82C7F28A4B}"/>
              </a:ext>
            </a:extLst>
          </p:cNvPr>
          <p:cNvSpPr>
            <a:spLocks noGrp="1"/>
          </p:cNvSpPr>
          <p:nvPr>
            <p:ph type="title"/>
          </p:nvPr>
        </p:nvSpPr>
        <p:spPr/>
        <p:txBody>
          <a:bodyPr/>
          <a:lstStyle/>
          <a:p>
            <a:r>
              <a:rPr lang="en-US" dirty="0" err="1"/>
              <a:t>Ece</a:t>
            </a:r>
            <a:r>
              <a:rPr lang="en-US" dirty="0"/>
              <a:t> Faculty – Open Time for Questions/Comments</a:t>
            </a:r>
          </a:p>
        </p:txBody>
      </p:sp>
    </p:spTree>
    <p:extLst>
      <p:ext uri="{BB962C8B-B14F-4D97-AF65-F5344CB8AC3E}">
        <p14:creationId xmlns:p14="http://schemas.microsoft.com/office/powerpoint/2010/main" val="32771718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3FACC-879B-4433-9C39-B77BFD1AD247}"/>
              </a:ext>
            </a:extLst>
          </p:cNvPr>
          <p:cNvSpPr>
            <a:spLocks noGrp="1"/>
          </p:cNvSpPr>
          <p:nvPr>
            <p:ph type="title"/>
          </p:nvPr>
        </p:nvSpPr>
        <p:spPr>
          <a:xfrm>
            <a:off x="1451579" y="844276"/>
            <a:ext cx="9603275" cy="1049235"/>
          </a:xfrm>
        </p:spPr>
        <p:txBody>
          <a:bodyPr/>
          <a:lstStyle/>
          <a:p>
            <a:r>
              <a:rPr lang="en-US" dirty="0"/>
              <a:t>Closing Comments – Dr. Obiomon</a:t>
            </a:r>
          </a:p>
        </p:txBody>
      </p:sp>
    </p:spTree>
    <p:extLst>
      <p:ext uri="{BB962C8B-B14F-4D97-AF65-F5344CB8AC3E}">
        <p14:creationId xmlns:p14="http://schemas.microsoft.com/office/powerpoint/2010/main" val="28436807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E7574-EB82-4CB9-BF72-DB6479CBB856}"/>
              </a:ext>
            </a:extLst>
          </p:cNvPr>
          <p:cNvSpPr>
            <a:spLocks noGrp="1"/>
          </p:cNvSpPr>
          <p:nvPr>
            <p:ph type="title"/>
          </p:nvPr>
        </p:nvSpPr>
        <p:spPr/>
        <p:txBody>
          <a:bodyPr/>
          <a:lstStyle/>
          <a:p>
            <a:r>
              <a:rPr lang="en-US" dirty="0"/>
              <a:t>Meeting ADJOURNED</a:t>
            </a:r>
          </a:p>
        </p:txBody>
      </p:sp>
      <p:sp>
        <p:nvSpPr>
          <p:cNvPr id="3" name="Content Placeholder 2">
            <a:extLst>
              <a:ext uri="{FF2B5EF4-FFF2-40B4-BE49-F238E27FC236}">
                <a16:creationId xmlns:a16="http://schemas.microsoft.com/office/drawing/2014/main" id="{8A938B8E-AD9E-47AD-BE02-9B8EBC49A2A0}"/>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868768089"/>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1125</TotalTime>
  <Words>5472</Words>
  <Application>Microsoft Office PowerPoint</Application>
  <PresentationFormat>Widescreen</PresentationFormat>
  <Paragraphs>1585</Paragraphs>
  <Slides>70</Slides>
  <Notes>0</Notes>
  <HiddenSlides>0</HiddenSlides>
  <MMClips>1</MMClips>
  <ScaleCrop>false</ScaleCrop>
  <HeadingPairs>
    <vt:vector size="6" baseType="variant">
      <vt:variant>
        <vt:lpstr>Fonts Used</vt:lpstr>
      </vt:variant>
      <vt:variant>
        <vt:i4>9</vt:i4>
      </vt:variant>
      <vt:variant>
        <vt:lpstr>Theme</vt:lpstr>
      </vt:variant>
      <vt:variant>
        <vt:i4>7</vt:i4>
      </vt:variant>
      <vt:variant>
        <vt:lpstr>Slide Titles</vt:lpstr>
      </vt:variant>
      <vt:variant>
        <vt:i4>70</vt:i4>
      </vt:variant>
    </vt:vector>
  </HeadingPairs>
  <TitlesOfParts>
    <vt:vector size="86" baseType="lpstr">
      <vt:lpstr>Algerian</vt:lpstr>
      <vt:lpstr>Arial</vt:lpstr>
      <vt:lpstr>Calibri</vt:lpstr>
      <vt:lpstr>Calibri Light</vt:lpstr>
      <vt:lpstr>Gill Sans MT</vt:lpstr>
      <vt:lpstr>Hind</vt:lpstr>
      <vt:lpstr>Roboto</vt:lpstr>
      <vt:lpstr>Times New Roman</vt:lpstr>
      <vt:lpstr>Wingdings</vt:lpstr>
      <vt:lpstr>1_Office Theme</vt:lpstr>
      <vt:lpstr>Gallery</vt:lpstr>
      <vt:lpstr>Office Theme</vt:lpstr>
      <vt:lpstr>Office Theme</vt:lpstr>
      <vt:lpstr>Office Theme</vt:lpstr>
      <vt:lpstr>1_Office Theme</vt:lpstr>
      <vt:lpstr>Default Design</vt:lpstr>
      <vt:lpstr>ECE Faculty Retreat January 11, 2022   AGENDA</vt:lpstr>
      <vt:lpstr>Dr Obiomon</vt:lpstr>
      <vt:lpstr>ECE Faculty Meeting</vt:lpstr>
      <vt:lpstr>Achievement:  Justin Foreman and Sarhan Musa   </vt:lpstr>
      <vt:lpstr>Achievement: John Attia Shuza Binzaid Suxia Cui Kelvin Kirby  </vt:lpstr>
      <vt:lpstr>Achievement: Xishuang Dong John Fuller Lei Huang Seungchan Kim Xiangfang Li Lijun Qian </vt:lpstr>
      <vt:lpstr>Achievement: Qian, Lijun   </vt:lpstr>
      <vt:lpstr>Achievements: Wilkins, Richard  </vt:lpstr>
      <vt:lpstr>PhD Program Enrollment Increased</vt:lpstr>
      <vt:lpstr>Update on Positions</vt:lpstr>
      <vt:lpstr>ECE Department Enrollment</vt:lpstr>
      <vt:lpstr>Undergraduate Enrollment </vt:lpstr>
      <vt:lpstr>Computer Engr Enrollment Undergraduate</vt:lpstr>
      <vt:lpstr>Electrical Engr Undergraduate Enrollment</vt:lpstr>
      <vt:lpstr>Graduate Enrollment</vt:lpstr>
      <vt:lpstr>MS EE Enrollment</vt:lpstr>
      <vt:lpstr>PhD EE Enrollment</vt:lpstr>
      <vt:lpstr>Plans for this Semester</vt:lpstr>
      <vt:lpstr>Other Information</vt:lpstr>
      <vt:lpstr>Open Discussion</vt:lpstr>
      <vt:lpstr>Dr. Attia</vt:lpstr>
      <vt:lpstr>   ABET EAC  UPDATES   ECE DEPARTMENT MEETING    </vt:lpstr>
      <vt:lpstr>General Criteria </vt:lpstr>
      <vt:lpstr>Criterion 2: Program Educational Objectives (Statement) </vt:lpstr>
      <vt:lpstr>Program Educational Objectives (PEOs) </vt:lpstr>
      <vt:lpstr>Constituents of the Programs </vt:lpstr>
      <vt:lpstr>PEOs of Programs </vt:lpstr>
      <vt:lpstr>REVIEW OF THE PEOs </vt:lpstr>
      <vt:lpstr>STUDENT OUTCOMES VS. COURSES (ELECTRICAL ENGINEERING) Approved 10/12/2018</vt:lpstr>
      <vt:lpstr>STUDENT OUTCOMES VS. COURSES (COMPUTER ENGINEERING)  Approved 10/12/2018</vt:lpstr>
      <vt:lpstr>ASSESSMENT RESULTS / ELECTRICAL ENGINEERING</vt:lpstr>
      <vt:lpstr>ASSESSMENT RESULTS / COMPUTER ENGINE ERING</vt:lpstr>
      <vt:lpstr> STUDENT OUTCOMES (SUMMARY)</vt:lpstr>
      <vt:lpstr>FALL 2021 ASSESSMENT RESULTS (ELECTRICAL ENGR. PROGRAM)</vt:lpstr>
      <vt:lpstr>FALL 2021 ASSESSMENT RESULTS (COMPUTER ENGR. PROGRAM)</vt:lpstr>
      <vt:lpstr>END-OF-SEMESTER COURSE ASSESSMENT REPORTS – NOT AVAILABLE AS OF 1/10/2022   </vt:lpstr>
      <vt:lpstr>C4 - CONTINUOUS IMPROVEMENT (ELECTRICAL ENGR. PROGRAM)</vt:lpstr>
      <vt:lpstr>C4 - CONTINUOUS IMPROVEMENT (ELECTRICAL ENGR. PROGRAM)</vt:lpstr>
      <vt:lpstr>C4 - CONTINUOUS IMPROVEMENT (COMPUTER ENGR. PROGRAM)</vt:lpstr>
      <vt:lpstr> SPRING 2022 COURSES TO BE ASSESSED </vt:lpstr>
      <vt:lpstr>CRITERIA 4 AND 5 DESIGN ORIENTED COURSES</vt:lpstr>
      <vt:lpstr>CRITERION 5  CURRICULUM - NOTE</vt:lpstr>
      <vt:lpstr>PROGRAM CRITERIA </vt:lpstr>
      <vt:lpstr>BINDERS SUBMITTED FOR FALL 2021 CLASSES AS OF 1/10/2022</vt:lpstr>
      <vt:lpstr>COURSE BINDERS (Due Date: To be announced )</vt:lpstr>
      <vt:lpstr>PEOs -ACTION ITEMS AND RECOMMENDATIONS</vt:lpstr>
      <vt:lpstr>ACTION ITEMS </vt:lpstr>
      <vt:lpstr>ACTION ITEMS (CONT’D) </vt:lpstr>
      <vt:lpstr>Questions &amp; Answers</vt:lpstr>
      <vt:lpstr>Dr. Wilkins</vt:lpstr>
      <vt:lpstr>PowerPoint Presentation</vt:lpstr>
      <vt:lpstr>PowerPoint Presentation</vt:lpstr>
      <vt:lpstr>PowerPoint Presentation</vt:lpstr>
      <vt:lpstr>PowerPoint Presentation</vt:lpstr>
      <vt:lpstr>PowerPoint Presentation</vt:lpstr>
      <vt:lpstr>PowerPoint Presentation</vt:lpstr>
      <vt:lpstr>Dr. Attia</vt:lpstr>
      <vt:lpstr>APPLE NSI @ PVAMU </vt:lpstr>
      <vt:lpstr>Outline of Presentation</vt:lpstr>
      <vt:lpstr>IMPACT OF APPLE NSI AT PVAMU (1) </vt:lpstr>
      <vt:lpstr>IMPACT OF APPLE NSI AT PVAMU (2)   </vt:lpstr>
      <vt:lpstr>COMPUTER ENGINEERING PROGRAM FLOWCHART </vt:lpstr>
      <vt:lpstr>ELEG 2131 Logic Circuits Lab </vt:lpstr>
      <vt:lpstr>ELEG 4330 DIGITAL DESIGN AND VLSI by</vt:lpstr>
      <vt:lpstr>ELEG 4339 Computer Organization and Design </vt:lpstr>
      <vt:lpstr>ELEG 6342 VLSI &amp; ULSI Design</vt:lpstr>
      <vt:lpstr>APPLE NSI SCHOLARSHIP </vt:lpstr>
      <vt:lpstr>Ece Faculty – Open Time for Questions/Comments</vt:lpstr>
      <vt:lpstr>Closing Comments – Dr. Obiomon</vt:lpstr>
      <vt:lpstr>Meeting ADJOURNED</vt:lpstr>
    </vt:vector>
  </TitlesOfParts>
  <Company>PVAMU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Hill,Anthony</dc:creator>
  <cp:lastModifiedBy>VJ Turner</cp:lastModifiedBy>
  <cp:revision>139</cp:revision>
  <dcterms:created xsi:type="dcterms:W3CDTF">2021-01-11T21:53:24Z</dcterms:created>
  <dcterms:modified xsi:type="dcterms:W3CDTF">2022-08-17T21:56:56Z</dcterms:modified>
</cp:coreProperties>
</file>