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3" autoAdjust="0"/>
    <p:restoredTop sz="94660"/>
  </p:normalViewPr>
  <p:slideViewPr>
    <p:cSldViewPr snapToGrid="0">
      <p:cViewPr varScale="1">
        <p:scale>
          <a:sx n="127" d="100"/>
          <a:sy n="127" d="100"/>
        </p:scale>
        <p:origin x="120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E4A8C5-F45F-499C-8CC4-A826D14F192B}"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597206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E4A8C5-F45F-499C-8CC4-A826D14F192B}"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1528671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E4A8C5-F45F-499C-8CC4-A826D14F192B}"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26668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E4A8C5-F45F-499C-8CC4-A826D14F192B}"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3702096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E4A8C5-F45F-499C-8CC4-A826D14F192B}" type="datetimeFigureOut">
              <a:rPr lang="en-US" smtClean="0"/>
              <a:t>8/5/2021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3423705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E4A8C5-F45F-499C-8CC4-A826D14F192B}" type="datetimeFigureOut">
              <a:rPr lang="en-US" smtClean="0"/>
              <a:t>8/5/2021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1198814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E4A8C5-F45F-499C-8CC4-A826D14F192B}" type="datetimeFigureOut">
              <a:rPr lang="en-US" smtClean="0"/>
              <a:t>8/5/2021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3219833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E4A8C5-F45F-499C-8CC4-A826D14F192B}"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350816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E4A8C5-F45F-499C-8CC4-A826D14F192B}" type="datetimeFigureOut">
              <a:rPr lang="en-US" smtClean="0"/>
              <a:t>8/5/2021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645406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E4A8C5-F45F-499C-8CC4-A826D14F192B}"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397137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E4A8C5-F45F-499C-8CC4-A826D14F192B}" type="datetimeFigureOut">
              <a:rPr lang="en-US" smtClean="0"/>
              <a:t>8/5/2021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0B7E1-86C1-4AC3-A3BF-556E1F1C73BE}" type="slidenum">
              <a:rPr lang="en-US" smtClean="0"/>
              <a:t>‹#›</a:t>
            </a:fld>
            <a:endParaRPr lang="en-US"/>
          </a:p>
        </p:txBody>
      </p:sp>
    </p:spTree>
    <p:extLst>
      <p:ext uri="{BB962C8B-B14F-4D97-AF65-F5344CB8AC3E}">
        <p14:creationId xmlns:p14="http://schemas.microsoft.com/office/powerpoint/2010/main" val="3530423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E4A8C5-F45F-499C-8CC4-A826D14F192B}" type="datetimeFigureOut">
              <a:rPr lang="en-US" smtClean="0"/>
              <a:t>8/5/2021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0B7E1-86C1-4AC3-A3BF-556E1F1C73BE}" type="slidenum">
              <a:rPr lang="en-US" smtClean="0"/>
              <a:t>‹#›</a:t>
            </a:fld>
            <a:endParaRPr lang="en-US"/>
          </a:p>
        </p:txBody>
      </p:sp>
    </p:spTree>
    <p:extLst>
      <p:ext uri="{BB962C8B-B14F-4D97-AF65-F5344CB8AC3E}">
        <p14:creationId xmlns:p14="http://schemas.microsoft.com/office/powerpoint/2010/main" val="24115115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pvamu.edu/graduatestudies/thesis-and-dissertation/"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0999" y="403412"/>
            <a:ext cx="8090647" cy="6217087"/>
          </a:xfrm>
          <a:prstGeom prst="rect">
            <a:avLst/>
          </a:prstGeom>
          <a:noFill/>
        </p:spPr>
        <p:txBody>
          <a:bodyPr wrap="square" rtlCol="0">
            <a:spAutoFit/>
          </a:bodyPr>
          <a:lstStyle/>
          <a:p>
            <a:r>
              <a:rPr lang="en-US" sz="2000" b="1" dirty="0"/>
              <a:t>ECE - Graduate Programs – Fall 2021 – Dr. Richard Wilkins, Coordinator</a:t>
            </a:r>
          </a:p>
          <a:p>
            <a:endParaRPr lang="en-US" dirty="0"/>
          </a:p>
          <a:p>
            <a:r>
              <a:rPr lang="en-US" sz="2400" dirty="0"/>
              <a:t>Summary: Overall, the graduate programs are strong and weathered the </a:t>
            </a:r>
            <a:r>
              <a:rPr lang="en-US" sz="2400" dirty="0" err="1"/>
              <a:t>Covid</a:t>
            </a:r>
            <a:r>
              <a:rPr lang="en-US" sz="2400" dirty="0"/>
              <a:t> situation fairly well.  </a:t>
            </a:r>
          </a:p>
          <a:p>
            <a:endParaRPr lang="en-US" sz="2400" dirty="0"/>
          </a:p>
          <a:p>
            <a:r>
              <a:rPr lang="en-US" sz="2400" dirty="0"/>
              <a:t>Below are some items to address or re-address to go forward:</a:t>
            </a:r>
          </a:p>
          <a:p>
            <a:endParaRPr lang="en-US" sz="2400" dirty="0"/>
          </a:p>
          <a:p>
            <a:r>
              <a:rPr lang="en-US" sz="2400" dirty="0"/>
              <a:t>PhD tuition waivers:  This turned into a serious problem earlier this year.  The problem originated from the account used for funding these ran out of money.  Graduate Studies worked with many within the university to meet obligations, but there is still lingering issues. </a:t>
            </a:r>
          </a:p>
          <a:p>
            <a:endParaRPr lang="en-US" sz="2400" dirty="0"/>
          </a:p>
          <a:p>
            <a:r>
              <a:rPr lang="en-US" sz="2400" dirty="0"/>
              <a:t>The matter of Fall 2021 still needs to be addressed.</a:t>
            </a:r>
          </a:p>
          <a:p>
            <a:r>
              <a:rPr lang="en-US" sz="2400" dirty="0"/>
              <a:t>For your PhD students, at minimum to qualify, they will need to be full time and have either RA </a:t>
            </a:r>
            <a:r>
              <a:rPr lang="en-US" sz="2400" dirty="0" err="1"/>
              <a:t>ot</a:t>
            </a:r>
            <a:r>
              <a:rPr lang="en-US" sz="2400" dirty="0"/>
              <a:t> TA support.  I will keep you updated on developments.</a:t>
            </a:r>
          </a:p>
        </p:txBody>
      </p:sp>
    </p:spTree>
    <p:extLst>
      <p:ext uri="{BB962C8B-B14F-4D97-AF65-F5344CB8AC3E}">
        <p14:creationId xmlns:p14="http://schemas.microsoft.com/office/powerpoint/2010/main" val="3329446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5472" y="403412"/>
            <a:ext cx="7469628" cy="6647974"/>
          </a:xfrm>
          <a:prstGeom prst="rect">
            <a:avLst/>
          </a:prstGeom>
          <a:noFill/>
        </p:spPr>
        <p:txBody>
          <a:bodyPr wrap="square" rtlCol="0">
            <a:spAutoFit/>
          </a:bodyPr>
          <a:lstStyle/>
          <a:p>
            <a:r>
              <a:rPr lang="en-US" sz="2400" dirty="0"/>
              <a:t>Items in need of re-visiting: </a:t>
            </a:r>
          </a:p>
          <a:p>
            <a:endParaRPr lang="en-US" sz="2400" dirty="0"/>
          </a:p>
          <a:p>
            <a:r>
              <a:rPr lang="en-US" sz="2400" dirty="0">
                <a:solidFill>
                  <a:srgbClr val="FF0000"/>
                </a:solidFill>
              </a:rPr>
              <a:t>Modernize the “tracks” in the graduate programs to better reflect the current state of ECE.  </a:t>
            </a:r>
            <a:r>
              <a:rPr lang="en-US" sz="2400" dirty="0"/>
              <a:t>This was started but not completed in the fall before </a:t>
            </a:r>
            <a:r>
              <a:rPr lang="en-US" sz="2400" dirty="0" err="1"/>
              <a:t>Covid</a:t>
            </a:r>
            <a:r>
              <a:rPr lang="en-US" sz="2400" dirty="0"/>
              <a:t>.</a:t>
            </a:r>
          </a:p>
          <a:p>
            <a:endParaRPr lang="en-US" sz="2400" dirty="0"/>
          </a:p>
          <a:p>
            <a:r>
              <a:rPr lang="en-US" sz="2400" dirty="0"/>
              <a:t>This will be a “non-</a:t>
            </a:r>
            <a:r>
              <a:rPr lang="en-US" sz="2400" dirty="0" err="1"/>
              <a:t>substinative</a:t>
            </a:r>
            <a:r>
              <a:rPr lang="en-US" sz="2400" dirty="0"/>
              <a:t>” change for the program, but it should be addressed early in the semester so it can go through the process and be in place for Fall 2022.  I will be asking for input!</a:t>
            </a:r>
          </a:p>
          <a:p>
            <a:endParaRPr lang="en-US" sz="2400" dirty="0"/>
          </a:p>
          <a:p>
            <a:r>
              <a:rPr lang="en-US" sz="2400" dirty="0">
                <a:solidFill>
                  <a:srgbClr val="FF0000"/>
                </a:solidFill>
              </a:rPr>
              <a:t>Review content and methods for the PhD qualifying exam.</a:t>
            </a:r>
          </a:p>
          <a:p>
            <a:endParaRPr lang="en-US" sz="2400" dirty="0"/>
          </a:p>
          <a:p>
            <a:r>
              <a:rPr lang="en-US" sz="2400" b="1" u="sng" dirty="0"/>
              <a:t>Please note</a:t>
            </a:r>
            <a:r>
              <a:rPr lang="en-US" sz="2400" dirty="0"/>
              <a:t>:  The website that describes the PhD qualifying exam seems to have been lost.  I will ask those of you who have been authoring the exams lately for content for a replacement page.</a:t>
            </a:r>
          </a:p>
          <a:p>
            <a:endParaRPr lang="en-US" dirty="0"/>
          </a:p>
        </p:txBody>
      </p:sp>
    </p:spTree>
    <p:extLst>
      <p:ext uri="{BB962C8B-B14F-4D97-AF65-F5344CB8AC3E}">
        <p14:creationId xmlns:p14="http://schemas.microsoft.com/office/powerpoint/2010/main" val="1437343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5589" t="12266" r="4216"/>
          <a:stretch/>
        </p:blipFill>
        <p:spPr>
          <a:xfrm>
            <a:off x="1089212" y="2927187"/>
            <a:ext cx="6436659" cy="3521797"/>
          </a:xfrm>
          <a:prstGeom prst="rect">
            <a:avLst/>
          </a:prstGeom>
        </p:spPr>
      </p:pic>
      <p:sp>
        <p:nvSpPr>
          <p:cNvPr id="4" name="TextBox 3"/>
          <p:cNvSpPr txBox="1"/>
          <p:nvPr/>
        </p:nvSpPr>
        <p:spPr>
          <a:xfrm>
            <a:off x="336176" y="99817"/>
            <a:ext cx="8135471" cy="3139321"/>
          </a:xfrm>
          <a:prstGeom prst="rect">
            <a:avLst/>
          </a:prstGeom>
          <a:noFill/>
        </p:spPr>
        <p:txBody>
          <a:bodyPr wrap="square" rtlCol="0">
            <a:spAutoFit/>
          </a:bodyPr>
          <a:lstStyle/>
          <a:p>
            <a:r>
              <a:rPr lang="en-US" b="1" u="sng" dirty="0"/>
              <a:t>Graduate Studies Dynamic Forms System.  </a:t>
            </a:r>
            <a:r>
              <a:rPr lang="en-US" dirty="0"/>
              <a:t>This system was adopted in Spring 2021 and had some glitches.  The thesis/dissertation process and the dynamic forms portal can be found at:</a:t>
            </a:r>
          </a:p>
          <a:p>
            <a:r>
              <a:rPr lang="en-US" dirty="0">
                <a:hlinkClick r:id="rId3"/>
              </a:rPr>
              <a:t>Thesis, Dissertation and Doctoral (T/D/DP) Project Process - Graduate Studies (pvamu.edu)</a:t>
            </a:r>
            <a:endParaRPr lang="en-US" dirty="0"/>
          </a:p>
          <a:p>
            <a:endParaRPr lang="en-US" dirty="0"/>
          </a:p>
          <a:p>
            <a:r>
              <a:rPr lang="en-US" dirty="0"/>
              <a:t>Please let me know of problems you may have.</a:t>
            </a:r>
          </a:p>
          <a:p>
            <a:endParaRPr lang="en-US" dirty="0"/>
          </a:p>
          <a:p>
            <a:r>
              <a:rPr lang="en-US" dirty="0"/>
              <a:t> At the suggestion of Dr. </a:t>
            </a:r>
            <a:r>
              <a:rPr lang="en-US" dirty="0" err="1"/>
              <a:t>Obiomon</a:t>
            </a:r>
            <a:r>
              <a:rPr lang="en-US" dirty="0"/>
              <a:t>, links were placed on the ECE website.  This should help faculty access these items more easily:</a:t>
            </a:r>
          </a:p>
          <a:p>
            <a:endParaRPr lang="en-US" dirty="0"/>
          </a:p>
        </p:txBody>
      </p:sp>
    </p:spTree>
    <p:extLst>
      <p:ext uri="{BB962C8B-B14F-4D97-AF65-F5344CB8AC3E}">
        <p14:creationId xmlns:p14="http://schemas.microsoft.com/office/powerpoint/2010/main" val="3638638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694" y="147918"/>
            <a:ext cx="8386482" cy="6555641"/>
          </a:xfrm>
          <a:prstGeom prst="rect">
            <a:avLst/>
          </a:prstGeom>
          <a:noFill/>
        </p:spPr>
        <p:txBody>
          <a:bodyPr wrap="square" rtlCol="0">
            <a:spAutoFit/>
          </a:bodyPr>
          <a:lstStyle/>
          <a:p>
            <a:r>
              <a:rPr lang="en-US" sz="2000" dirty="0"/>
              <a:t>Other items to address:</a:t>
            </a:r>
          </a:p>
          <a:p>
            <a:endParaRPr lang="en-US" sz="2000" dirty="0"/>
          </a:p>
          <a:p>
            <a:pPr marL="285750" indent="-285750">
              <a:buFont typeface="Arial" panose="020B0604020202020204" pitchFamily="34" charset="0"/>
              <a:buChar char="•"/>
            </a:pPr>
            <a:r>
              <a:rPr lang="en-US" sz="2000" dirty="0"/>
              <a:t>We are getting more applicants for the MS and PhD from students with backgrounds in computer information systems, computer science, and other disciplines were mathematics beyond basic calculus are not required.  To date, these have been handled on a case by case basis, but the department may want to consider how best to handle this issue.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There is a need for better record keeping for the graduate program. Considering the size of the program this is beyond the capability of just the coordinator.</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There needs to be better ways to communicate with current and potential students via our website and perhaps other social media.</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There is a need to look at organized methods for recruiting.</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There is a need to find more and better ways to fund graduate students at both the MS and PhD levels.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Please let me know what else we can do to improve our graduate programs!</a:t>
            </a:r>
          </a:p>
        </p:txBody>
      </p:sp>
    </p:spTree>
    <p:extLst>
      <p:ext uri="{BB962C8B-B14F-4D97-AF65-F5344CB8AC3E}">
        <p14:creationId xmlns:p14="http://schemas.microsoft.com/office/powerpoint/2010/main" val="3349423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TotalTime>
  <Words>520</Words>
  <Application>Microsoft Office PowerPoint</Application>
  <PresentationFormat>On-screen Show (4:3)</PresentationFormat>
  <Paragraphs>38</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PVAMU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VJ</cp:lastModifiedBy>
  <cp:revision>8</cp:revision>
  <dcterms:created xsi:type="dcterms:W3CDTF">2021-08-05T14:19:32Z</dcterms:created>
  <dcterms:modified xsi:type="dcterms:W3CDTF">2021-08-05T20:49:43Z</dcterms:modified>
</cp:coreProperties>
</file>