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 id="2147483692" r:id="rId2"/>
    <p:sldMasterId id="2147483695" r:id="rId3"/>
    <p:sldMasterId id="2147483700" r:id="rId4"/>
  </p:sldMasterIdLst>
  <p:notesMasterIdLst>
    <p:notesMasterId r:id="rId46"/>
  </p:notesMasterIdLst>
  <p:sldIdLst>
    <p:sldId id="553" r:id="rId5"/>
    <p:sldId id="629" r:id="rId6"/>
    <p:sldId id="551" r:id="rId7"/>
    <p:sldId id="305" r:id="rId8"/>
    <p:sldId id="569" r:id="rId9"/>
    <p:sldId id="570" r:id="rId10"/>
    <p:sldId id="572" r:id="rId11"/>
    <p:sldId id="573" r:id="rId12"/>
    <p:sldId id="574" r:id="rId13"/>
    <p:sldId id="610" r:id="rId14"/>
    <p:sldId id="611" r:id="rId15"/>
    <p:sldId id="612" r:id="rId16"/>
    <p:sldId id="613" r:id="rId17"/>
    <p:sldId id="614" r:id="rId18"/>
    <p:sldId id="615" r:id="rId19"/>
    <p:sldId id="616" r:id="rId20"/>
    <p:sldId id="617" r:id="rId21"/>
    <p:sldId id="618" r:id="rId22"/>
    <p:sldId id="619" r:id="rId23"/>
    <p:sldId id="620" r:id="rId24"/>
    <p:sldId id="622" r:id="rId25"/>
    <p:sldId id="623" r:id="rId26"/>
    <p:sldId id="624" r:id="rId27"/>
    <p:sldId id="625" r:id="rId28"/>
    <p:sldId id="626" r:id="rId29"/>
    <p:sldId id="621" r:id="rId30"/>
    <p:sldId id="508" r:id="rId31"/>
    <p:sldId id="557" r:id="rId32"/>
    <p:sldId id="564" r:id="rId33"/>
    <p:sldId id="565" r:id="rId34"/>
    <p:sldId id="566" r:id="rId35"/>
    <p:sldId id="567" r:id="rId36"/>
    <p:sldId id="260" r:id="rId37"/>
    <p:sldId id="558" r:id="rId38"/>
    <p:sldId id="256" r:id="rId39"/>
    <p:sldId id="559" r:id="rId40"/>
    <p:sldId id="560" r:id="rId41"/>
    <p:sldId id="259" r:id="rId42"/>
    <p:sldId id="632" r:id="rId43"/>
    <p:sldId id="556" r:id="rId44"/>
    <p:sldId id="55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ill,Anthony" initials="H" lastIdx="1" clrIdx="0">
    <p:extLst>
      <p:ext uri="{19B8F6BF-5375-455C-9EA6-DF929625EA0E}">
        <p15:presenceInfo xmlns:p15="http://schemas.microsoft.com/office/powerpoint/2012/main" userId="S-1-5-21-3020511887-791101807-4270779118-215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85" autoAdjust="0"/>
    <p:restoredTop sz="94660"/>
  </p:normalViewPr>
  <p:slideViewPr>
    <p:cSldViewPr snapToGrid="0">
      <p:cViewPr varScale="1">
        <p:scale>
          <a:sx n="115" d="100"/>
          <a:sy n="115" d="100"/>
        </p:scale>
        <p:origin x="204" y="10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69035-4AC4-477D-A1D6-E79860676D64}" type="datetimeFigureOut">
              <a:rPr lang="en-US" smtClean="0"/>
              <a:t>8/17/2022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3AABBB-CF29-4FC7-884D-C3D67FCF64CC}" type="slidenum">
              <a:rPr lang="en-US" smtClean="0"/>
              <a:t>‹#›</a:t>
            </a:fld>
            <a:endParaRPr lang="en-US"/>
          </a:p>
        </p:txBody>
      </p:sp>
    </p:spTree>
    <p:extLst>
      <p:ext uri="{BB962C8B-B14F-4D97-AF65-F5344CB8AC3E}">
        <p14:creationId xmlns:p14="http://schemas.microsoft.com/office/powerpoint/2010/main" val="3741786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54348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158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7168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82108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356506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85025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137390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92425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8/17/2022</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10278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2991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51912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defTabSz="457200"/>
            <a:fld id="{D5E4A8C5-F45F-499C-8CC4-A826D14F192B}" type="datetimeFigureOut">
              <a:rPr lang="en-US" smtClean="0">
                <a:solidFill>
                  <a:prstClr val="black">
                    <a:tint val="75000"/>
                  </a:prstClr>
                </a:solidFill>
              </a:rPr>
              <a:pPr defTabSz="457200"/>
              <a:t>8/17/2022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457200"/>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457200"/>
            <a:fld id="{B000B7E1-86C1-4AC3-A3BF-556E1F1C73BE}"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39362755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457200"/>
            <a:fld id="{D5E4A8C5-F45F-499C-8CC4-A826D14F192B}" type="datetimeFigureOut">
              <a:rPr lang="en-US" smtClean="0">
                <a:solidFill>
                  <a:prstClr val="black">
                    <a:tint val="75000"/>
                  </a:prstClr>
                </a:solidFill>
              </a:rPr>
              <a:pPr defTabSz="457200"/>
              <a:t>8/17/2022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457200"/>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457200"/>
            <a:fld id="{B000B7E1-86C1-4AC3-A3BF-556E1F1C73BE}" type="slidenum">
              <a:rPr lang="en-US" smtClean="0">
                <a:solidFill>
                  <a:prstClr val="black">
                    <a:tint val="75000"/>
                  </a:prstClr>
                </a:solidFill>
              </a:rPr>
              <a:pPr defTabSz="457200"/>
              <a:t>‹#›</a:t>
            </a:fld>
            <a:endParaRPr lang="en-US">
              <a:solidFill>
                <a:prstClr val="black">
                  <a:tint val="75000"/>
                </a:prstClr>
              </a:solidFill>
            </a:endParaRPr>
          </a:p>
        </p:txBody>
      </p:sp>
    </p:spTree>
    <p:extLst>
      <p:ext uri="{BB962C8B-B14F-4D97-AF65-F5344CB8AC3E}">
        <p14:creationId xmlns:p14="http://schemas.microsoft.com/office/powerpoint/2010/main" val="641689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8/17/2022</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2750698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8/17/2022</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969376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fontAlgn="base">
              <a:spcBef>
                <a:spcPct val="0"/>
              </a:spcBef>
              <a:spcAft>
                <a:spcPct val="0"/>
              </a:spcAft>
              <a:defRPr/>
            </a:pPr>
            <a:r>
              <a:rPr lang="en-US">
                <a:solidFill>
                  <a:srgbClr val="000000"/>
                </a:solidFill>
              </a:rPr>
              <a:t>EEP   Lecture 2</a:t>
            </a:r>
          </a:p>
        </p:txBody>
      </p:sp>
      <p:sp>
        <p:nvSpPr>
          <p:cNvPr id="5" name="Rectangle 5"/>
          <p:cNvSpPr>
            <a:spLocks noGrp="1" noChangeArrowheads="1"/>
          </p:cNvSpPr>
          <p:nvPr>
            <p:ph type="ftr" sz="quarter" idx="11"/>
          </p:nvPr>
        </p:nvSpPr>
        <p:spPr>
          <a:ln/>
        </p:spPr>
        <p:txBody>
          <a:bodyPr/>
          <a:lstStyle>
            <a:lvl1pPr>
              <a:defRPr/>
            </a:lvl1pPr>
          </a:lstStyle>
          <a:p>
            <a:pPr fontAlgn="base">
              <a:spcBef>
                <a:spcPct val="0"/>
              </a:spcBef>
              <a:spcAft>
                <a:spcPct val="0"/>
              </a:spcAft>
              <a:defRPr/>
            </a:pPr>
            <a:r>
              <a:rPr lang="en-US">
                <a:solidFill>
                  <a:srgbClr val="000000"/>
                </a:solidFill>
              </a:rPr>
              <a:t>Professor Bowman ©2014</a:t>
            </a:r>
          </a:p>
        </p:txBody>
      </p:sp>
      <p:sp>
        <p:nvSpPr>
          <p:cNvPr id="6" name="Rectangle 6"/>
          <p:cNvSpPr>
            <a:spLocks noGrp="1" noChangeArrowheads="1"/>
          </p:cNvSpPr>
          <p:nvPr>
            <p:ph type="sldNum" sz="quarter" idx="12"/>
          </p:nvPr>
        </p:nvSpPr>
        <p:spPr>
          <a:ln/>
        </p:spPr>
        <p:txBody>
          <a:bodyPr/>
          <a:lstStyle>
            <a:lvl1pPr>
              <a:defRPr/>
            </a:lvl1pPr>
          </a:lstStyle>
          <a:p>
            <a:pPr fontAlgn="base">
              <a:spcBef>
                <a:spcPct val="0"/>
              </a:spcBef>
              <a:spcAft>
                <a:spcPct val="0"/>
              </a:spcAft>
              <a:defRPr/>
            </a:pPr>
            <a:fld id="{C5790943-6E06-4F8A-A8D0-F94C465B70D5}" type="slidenum">
              <a:rPr lang="en-US" smtClean="0">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69432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8/17/2022</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6326109"/>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4A8C5-F45F-499C-8CC4-A826D14F192B}" type="datetimeFigureOut">
              <a:rPr lang="en-US" smtClean="0"/>
              <a:t>8/17/2022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0B7E1-86C1-4AC3-A3BF-556E1F1C73BE}" type="slidenum">
              <a:rPr lang="en-US" smtClean="0"/>
              <a:t>‹#›</a:t>
            </a:fld>
            <a:endParaRPr lang="en-US"/>
          </a:p>
        </p:txBody>
      </p:sp>
    </p:spTree>
    <p:extLst>
      <p:ext uri="{BB962C8B-B14F-4D97-AF65-F5344CB8AC3E}">
        <p14:creationId xmlns:p14="http://schemas.microsoft.com/office/powerpoint/2010/main" val="1041710121"/>
      </p:ext>
    </p:extLst>
  </p:cSld>
  <p:clrMap bg1="lt1" tx1="dk1" bg2="lt2" tx2="dk2" accent1="accent1" accent2="accent2" accent3="accent3" accent4="accent4" accent5="accent5" accent6="accent6" hlink="hlink" folHlink="folHlink"/>
  <p:sldLayoutIdLst>
    <p:sldLayoutId id="2147483693" r:id="rId1"/>
    <p:sldLayoutId id="214748369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4">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8/17/2022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386616890"/>
      </p:ext>
    </p:extLst>
  </p:cSld>
  <p:clrMap bg1="lt1" tx1="dk1" bg2="lt2" tx2="dk2" accent1="accent1" accent2="accent2" accent3="accent3" accent4="accent4" accent5="accent5" accent6="accent6" hlink="hlink" folHlink="folHlink"/>
  <p:sldLayoutIdLst>
    <p:sldLayoutId id="2147483696" r:id="rId1"/>
    <p:sldLayoutId id="2147483697" r:id="rId2"/>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09600" y="6245225"/>
            <a:ext cx="3149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pPr>
              <a:defRPr/>
            </a:pPr>
            <a:r>
              <a:rPr lang="en-US"/>
              <a:t>EEP   Lecture 2</a:t>
            </a: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pPr>
              <a:defRPr/>
            </a:pPr>
            <a:r>
              <a:rPr lang="en-US"/>
              <a:t>Professor Bowman ©2014</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cs typeface="+mn-cs"/>
              </a:defRPr>
            </a:lvl1pPr>
          </a:lstStyle>
          <a:p>
            <a:pPr>
              <a:defRPr/>
            </a:pPr>
            <a:fld id="{8F2ED504-D26F-46BB-8CFC-C47A284BEC73}" type="slidenum">
              <a:rPr lang="en-US"/>
              <a:pPr>
                <a:defRPr/>
              </a:pPr>
              <a:t>‹#›</a:t>
            </a:fld>
            <a:endParaRPr lang="en-US"/>
          </a:p>
        </p:txBody>
      </p:sp>
    </p:spTree>
    <p:extLst>
      <p:ext uri="{BB962C8B-B14F-4D97-AF65-F5344CB8AC3E}">
        <p14:creationId xmlns:p14="http://schemas.microsoft.com/office/powerpoint/2010/main" val="1673486297"/>
      </p:ext>
    </p:extLst>
  </p:cSld>
  <p:clrMap bg1="lt1" tx1="dk1" bg2="lt2" tx2="dk2" accent1="accent1" accent2="accent2" accent3="accent3" accent4="accent4" accent5="accent5" accent6="accent6" hlink="hlink" folHlink="folHlink"/>
  <p:sldLayoutIdLst>
    <p:sldLayoutId id="2147483701" r:id="rId1"/>
  </p:sldLayoutIdLst>
  <p:hf hdr="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charset="0"/>
        </a:defRPr>
      </a:lvl2pPr>
      <a:lvl3pPr algn="ctr" rtl="0" eaLnBrk="0" fontAlgn="base" hangingPunct="0">
        <a:spcBef>
          <a:spcPct val="0"/>
        </a:spcBef>
        <a:spcAft>
          <a:spcPct val="0"/>
        </a:spcAft>
        <a:defRPr sz="3200" b="1">
          <a:solidFill>
            <a:schemeClr val="tx2"/>
          </a:solidFill>
          <a:latin typeface="Arial" charset="0"/>
        </a:defRPr>
      </a:lvl3pPr>
      <a:lvl4pPr algn="ctr" rtl="0" eaLnBrk="0" fontAlgn="base" hangingPunct="0">
        <a:spcBef>
          <a:spcPct val="0"/>
        </a:spcBef>
        <a:spcAft>
          <a:spcPct val="0"/>
        </a:spcAft>
        <a:defRPr sz="3200" b="1">
          <a:solidFill>
            <a:schemeClr val="tx2"/>
          </a:solidFill>
          <a:latin typeface="Arial" charset="0"/>
        </a:defRPr>
      </a:lvl4pPr>
      <a:lvl5pPr algn="ctr" rtl="0" eaLnBrk="0" fontAlgn="base" hangingPunct="0">
        <a:spcBef>
          <a:spcPct val="0"/>
        </a:spcBef>
        <a:spcAft>
          <a:spcPct val="0"/>
        </a:spcAft>
        <a:defRPr sz="3200" b="1">
          <a:solidFill>
            <a:schemeClr val="tx2"/>
          </a:solidFill>
          <a:latin typeface="Arial" charset="0"/>
        </a:defRPr>
      </a:lvl5pPr>
      <a:lvl6pPr marL="457200" algn="ctr" rtl="0" fontAlgn="base">
        <a:spcBef>
          <a:spcPct val="0"/>
        </a:spcBef>
        <a:spcAft>
          <a:spcPct val="0"/>
        </a:spcAft>
        <a:defRPr sz="3200">
          <a:solidFill>
            <a:schemeClr val="tx2"/>
          </a:solidFill>
          <a:latin typeface="Arial" charset="0"/>
        </a:defRPr>
      </a:lvl6pPr>
      <a:lvl7pPr marL="914400" algn="ctr" rtl="0" fontAlgn="base">
        <a:spcBef>
          <a:spcPct val="0"/>
        </a:spcBef>
        <a:spcAft>
          <a:spcPct val="0"/>
        </a:spcAft>
        <a:defRPr sz="3200">
          <a:solidFill>
            <a:schemeClr val="tx2"/>
          </a:solidFill>
          <a:latin typeface="Arial" charset="0"/>
        </a:defRPr>
      </a:lvl7pPr>
      <a:lvl8pPr marL="1371600" algn="ctr" rtl="0" fontAlgn="base">
        <a:spcBef>
          <a:spcPct val="0"/>
        </a:spcBef>
        <a:spcAft>
          <a:spcPct val="0"/>
        </a:spcAft>
        <a:defRPr sz="3200">
          <a:solidFill>
            <a:schemeClr val="tx2"/>
          </a:solidFill>
          <a:latin typeface="Arial" charset="0"/>
        </a:defRPr>
      </a:lvl8pPr>
      <a:lvl9pPr marL="1828800" algn="ctr" rtl="0" fontAlgn="base">
        <a:spcBef>
          <a:spcPct val="0"/>
        </a:spcBef>
        <a:spcAft>
          <a:spcPct val="0"/>
        </a:spcAft>
        <a:defRPr sz="32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hyperlink" Target="https://www.pvamu.edu/graduatestudies/thesis-and-dissertation/" TargetMode="External"/><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14AF8-67C7-49D2-8A4B-602D87F67A7D}"/>
              </a:ext>
            </a:extLst>
          </p:cNvPr>
          <p:cNvSpPr>
            <a:spLocks noGrp="1"/>
          </p:cNvSpPr>
          <p:nvPr>
            <p:ph type="title"/>
          </p:nvPr>
        </p:nvSpPr>
        <p:spPr>
          <a:xfrm>
            <a:off x="4965430" y="629268"/>
            <a:ext cx="6586491" cy="1286160"/>
          </a:xfrm>
        </p:spPr>
        <p:txBody>
          <a:bodyPr anchor="b">
            <a:normAutofit fontScale="90000"/>
          </a:bodyPr>
          <a:lstStyle/>
          <a:p>
            <a:r>
              <a:rPr lang="en-US" sz="3100" dirty="0"/>
              <a:t>ECE Faculty Meeting</a:t>
            </a:r>
            <a:br>
              <a:rPr lang="en-US" sz="3100" dirty="0"/>
            </a:br>
            <a:r>
              <a:rPr lang="en-US" sz="3100" dirty="0"/>
              <a:t>Thursday August 19, 2021</a:t>
            </a:r>
            <a:br>
              <a:rPr lang="en-US" sz="3100" dirty="0"/>
            </a:br>
            <a:r>
              <a:rPr lang="en-US" sz="3100" dirty="0"/>
              <a:t> </a:t>
            </a:r>
            <a:br>
              <a:rPr lang="en-US" dirty="0"/>
            </a:br>
            <a:r>
              <a:rPr lang="en-US" dirty="0"/>
              <a:t>AGENDA</a:t>
            </a:r>
          </a:p>
        </p:txBody>
      </p:sp>
      <p:sp>
        <p:nvSpPr>
          <p:cNvPr id="3" name="Content Placeholder 2">
            <a:extLst>
              <a:ext uri="{FF2B5EF4-FFF2-40B4-BE49-F238E27FC236}">
                <a16:creationId xmlns:a16="http://schemas.microsoft.com/office/drawing/2014/main" id="{4A1235E5-DA42-474E-91CC-B620661407AB}"/>
              </a:ext>
            </a:extLst>
          </p:cNvPr>
          <p:cNvSpPr>
            <a:spLocks noGrp="1"/>
          </p:cNvSpPr>
          <p:nvPr>
            <p:ph idx="1"/>
          </p:nvPr>
        </p:nvSpPr>
        <p:spPr>
          <a:xfrm>
            <a:off x="4635571" y="1973036"/>
            <a:ext cx="7676172" cy="3785419"/>
          </a:xfrm>
        </p:spPr>
        <p:txBody>
          <a:bodyPr>
            <a:normAutofit lnSpcReduction="10000"/>
          </a:bodyPr>
          <a:lstStyle/>
          <a:p>
            <a:pPr marL="0" indent="0">
              <a:buNone/>
            </a:pPr>
            <a:r>
              <a:rPr lang="en-US" sz="2000" b="1" dirty="0">
                <a:solidFill>
                  <a:srgbClr val="FF0000"/>
                </a:solidFill>
              </a:rPr>
              <a:t>Send a message in chat to track attendance </a:t>
            </a:r>
          </a:p>
          <a:p>
            <a:r>
              <a:rPr lang="en-US" sz="2000" dirty="0"/>
              <a:t>1:00 – 1:15 Dr Obiomon– </a:t>
            </a:r>
            <a:r>
              <a:rPr lang="en-US" dirty="0"/>
              <a:t>Opening Comments</a:t>
            </a:r>
            <a:endParaRPr lang="en-US" sz="2000" dirty="0"/>
          </a:p>
          <a:p>
            <a:r>
              <a:rPr lang="en-US" sz="2000" dirty="0"/>
              <a:t> </a:t>
            </a:r>
            <a:r>
              <a:rPr lang="en-US" dirty="0"/>
              <a:t>1:15</a:t>
            </a:r>
            <a:r>
              <a:rPr lang="en-US" sz="2000" dirty="0"/>
              <a:t> -  </a:t>
            </a:r>
            <a:r>
              <a:rPr lang="en-US" dirty="0"/>
              <a:t>2:45</a:t>
            </a:r>
            <a:r>
              <a:rPr lang="en-US" sz="2000" dirty="0"/>
              <a:t> Various Topics from</a:t>
            </a:r>
          </a:p>
          <a:p>
            <a:pPr marL="0" indent="0">
              <a:buNone/>
            </a:pPr>
            <a:r>
              <a:rPr lang="en-US" dirty="0"/>
              <a:t>                     </a:t>
            </a:r>
            <a:r>
              <a:rPr lang="en-US" sz="2000" dirty="0"/>
              <a:t>Dr </a:t>
            </a:r>
            <a:r>
              <a:rPr lang="en-US" dirty="0"/>
              <a:t>Attia</a:t>
            </a:r>
            <a:r>
              <a:rPr lang="en-US" sz="2000" dirty="0"/>
              <a:t> – </a:t>
            </a:r>
            <a:r>
              <a:rPr lang="en-US" dirty="0"/>
              <a:t>ECE ABET Mock Visit</a:t>
            </a:r>
          </a:p>
          <a:p>
            <a:pPr marL="0" indent="0">
              <a:buNone/>
            </a:pPr>
            <a:r>
              <a:rPr lang="en-US" dirty="0"/>
              <a:t>                     Dr Kirby – Undergrad Curriculum</a:t>
            </a:r>
          </a:p>
          <a:p>
            <a:pPr marL="0" indent="0">
              <a:buNone/>
            </a:pPr>
            <a:r>
              <a:rPr lang="en-US" dirty="0"/>
              <a:t>                     Dr Wilkins – Grad Curriculum </a:t>
            </a:r>
          </a:p>
          <a:p>
            <a:r>
              <a:rPr lang="en-US" dirty="0"/>
              <a:t>Break</a:t>
            </a:r>
          </a:p>
          <a:p>
            <a:r>
              <a:rPr lang="en-US" dirty="0"/>
              <a:t>3:00 – 4:00  Open Discussion Faculty and Dean</a:t>
            </a:r>
            <a:endParaRPr lang="en-US" sz="2000" dirty="0"/>
          </a:p>
          <a:p>
            <a:endParaRPr lang="en-US" sz="2000" dirty="0"/>
          </a:p>
        </p:txBody>
      </p:sp>
      <p:pic>
        <p:nvPicPr>
          <p:cNvPr id="5" name="Picture 4" descr="Calendar&#10;&#10;Description automatically generated">
            <a:extLst>
              <a:ext uri="{FF2B5EF4-FFF2-40B4-BE49-F238E27FC236}">
                <a16:creationId xmlns:a16="http://schemas.microsoft.com/office/drawing/2014/main" id="{8C8ACC06-063B-4070-B6EC-676EBEFF47B5}"/>
              </a:ext>
            </a:extLst>
          </p:cNvPr>
          <p:cNvPicPr>
            <a:picLocks noChangeAspect="1"/>
          </p:cNvPicPr>
          <p:nvPr/>
        </p:nvPicPr>
        <p:blipFill rotWithShape="1">
          <a:blip r:embed="rId2"/>
          <a:srcRect l="10357" r="44524" b="-1"/>
          <a:stretch/>
        </p:blipFill>
        <p:spPr>
          <a:xfrm>
            <a:off x="-130628" y="10"/>
            <a:ext cx="4635571" cy="6857990"/>
          </a:xfrm>
          <a:prstGeom prst="rect">
            <a:avLst/>
          </a:prstGeom>
          <a:effectLst/>
        </p:spPr>
      </p:pic>
    </p:spTree>
    <p:extLst>
      <p:ext uri="{BB962C8B-B14F-4D97-AF65-F5344CB8AC3E}">
        <p14:creationId xmlns:p14="http://schemas.microsoft.com/office/powerpoint/2010/main" val="1779655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a:xfrm>
            <a:off x="1451579" y="804519"/>
            <a:ext cx="9603275" cy="1049235"/>
          </a:xfrm>
        </p:spPr>
        <p:txBody>
          <a:bodyPr/>
          <a:lstStyle/>
          <a:p>
            <a:r>
              <a:rPr lang="en-US" dirty="0"/>
              <a:t>Dr Obiomon</a:t>
            </a:r>
          </a:p>
        </p:txBody>
      </p:sp>
      <p:sp>
        <p:nvSpPr>
          <p:cNvPr id="4" name="Content Placeholder 3">
            <a:extLst>
              <a:ext uri="{FF2B5EF4-FFF2-40B4-BE49-F238E27FC236}">
                <a16:creationId xmlns:a16="http://schemas.microsoft.com/office/drawing/2014/main" id="{D2A9E85E-D7C3-4B67-98F9-8DD711212AD1}"/>
              </a:ext>
            </a:extLst>
          </p:cNvPr>
          <p:cNvSpPr>
            <a:spLocks noGrp="1"/>
          </p:cNvSpPr>
          <p:nvPr>
            <p:ph idx="1"/>
          </p:nvPr>
        </p:nvSpPr>
        <p:spPr/>
        <p:txBody>
          <a:bodyPr/>
          <a:lstStyle/>
          <a:p>
            <a:r>
              <a:rPr lang="en-US" dirty="0"/>
              <a:t>Opening Comments</a:t>
            </a:r>
          </a:p>
        </p:txBody>
      </p:sp>
    </p:spTree>
    <p:extLst>
      <p:ext uri="{BB962C8B-B14F-4D97-AF65-F5344CB8AC3E}">
        <p14:creationId xmlns:p14="http://schemas.microsoft.com/office/powerpoint/2010/main" val="1321187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a:t>Dr Attia</a:t>
            </a:r>
          </a:p>
        </p:txBody>
      </p:sp>
    </p:spTree>
    <p:extLst>
      <p:ext uri="{BB962C8B-B14F-4D97-AF65-F5344CB8AC3E}">
        <p14:creationId xmlns:p14="http://schemas.microsoft.com/office/powerpoint/2010/main" val="214610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981200" y="136526"/>
            <a:ext cx="8305800" cy="3673475"/>
          </a:xfrm>
        </p:spPr>
        <p:txBody>
          <a:bodyPr/>
          <a:lstStyle/>
          <a:p>
            <a:br>
              <a:rPr lang="en-US" sz="2400" dirty="0">
                <a:solidFill>
                  <a:srgbClr val="FF0000"/>
                </a:solidFill>
              </a:rPr>
            </a:br>
            <a:br>
              <a:rPr lang="en-US" sz="2400" dirty="0">
                <a:solidFill>
                  <a:srgbClr val="FF0000"/>
                </a:solidFill>
              </a:rPr>
            </a:br>
            <a:br>
              <a:rPr lang="en-US" sz="2400" dirty="0">
                <a:solidFill>
                  <a:srgbClr val="FF0000"/>
                </a:solidFill>
              </a:rPr>
            </a:br>
            <a:r>
              <a:rPr lang="en-US" dirty="0">
                <a:solidFill>
                  <a:srgbClr val="FF0000"/>
                </a:solidFill>
              </a:rPr>
              <a:t>ABET EAC </a:t>
            </a:r>
            <a:br>
              <a:rPr lang="en-US" dirty="0">
                <a:solidFill>
                  <a:srgbClr val="FF0000"/>
                </a:solidFill>
              </a:rPr>
            </a:br>
            <a:r>
              <a:rPr lang="en-US" dirty="0">
                <a:solidFill>
                  <a:srgbClr val="FF0000"/>
                </a:solidFill>
              </a:rPr>
              <a:t>SUMMARY OF MOCK REVIEW OF ECE PROGRAMS  &amp;</a:t>
            </a:r>
            <a:br>
              <a:rPr lang="en-US" dirty="0">
                <a:solidFill>
                  <a:srgbClr val="FF0000"/>
                </a:solidFill>
              </a:rPr>
            </a:br>
            <a:r>
              <a:rPr lang="en-US" dirty="0">
                <a:solidFill>
                  <a:srgbClr val="FF0000"/>
                </a:solidFill>
              </a:rPr>
              <a:t>PREPARATION FOR 2022 ABET VISIT</a:t>
            </a:r>
            <a:br>
              <a:rPr lang="en-US" dirty="0">
                <a:solidFill>
                  <a:srgbClr val="FF0000"/>
                </a:solidFill>
              </a:rPr>
            </a:br>
            <a:br>
              <a:rPr lang="en-US" dirty="0">
                <a:solidFill>
                  <a:srgbClr val="FF0000"/>
                </a:solidFill>
              </a:rPr>
            </a:br>
            <a:r>
              <a:rPr lang="en-US" dirty="0">
                <a:solidFill>
                  <a:srgbClr val="FF0000"/>
                </a:solidFill>
              </a:rPr>
              <a:t>ECE DEPARTMENT MEETING </a:t>
            </a:r>
            <a:br>
              <a:rPr lang="en-US" sz="4400" dirty="0">
                <a:solidFill>
                  <a:srgbClr val="FF0000"/>
                </a:solidFill>
              </a:rPr>
            </a:br>
            <a:br>
              <a:rPr lang="en-US" sz="2400" dirty="0">
                <a:solidFill>
                  <a:srgbClr val="FF0000"/>
                </a:solidFill>
              </a:rPr>
            </a:br>
            <a:br>
              <a:rPr lang="en-US" sz="2400" dirty="0">
                <a:solidFill>
                  <a:srgbClr val="FF0000"/>
                </a:solidFill>
              </a:rPr>
            </a:br>
            <a:endParaRPr lang="en-US" sz="2400" dirty="0">
              <a:solidFill>
                <a:srgbClr val="0070C0"/>
              </a:solidFill>
            </a:endParaRPr>
          </a:p>
        </p:txBody>
      </p:sp>
      <p:sp>
        <p:nvSpPr>
          <p:cNvPr id="3075" name="Content Placeholder 2"/>
          <p:cNvSpPr>
            <a:spLocks noGrp="1"/>
          </p:cNvSpPr>
          <p:nvPr>
            <p:ph idx="1"/>
          </p:nvPr>
        </p:nvSpPr>
        <p:spPr>
          <a:xfrm>
            <a:off x="1981200" y="3124200"/>
            <a:ext cx="3733800" cy="3048000"/>
          </a:xfrm>
        </p:spPr>
        <p:txBody>
          <a:bodyPr/>
          <a:lstStyle/>
          <a:p>
            <a:pPr marL="0" indent="0">
              <a:buNone/>
              <a:defRPr/>
            </a:pPr>
            <a:endParaRPr lang="en-US" sz="1800" dirty="0"/>
          </a:p>
          <a:p>
            <a:pPr>
              <a:defRPr/>
            </a:pPr>
            <a:endParaRPr lang="en-US" sz="2000" dirty="0"/>
          </a:p>
        </p:txBody>
      </p:sp>
      <p:sp>
        <p:nvSpPr>
          <p:cNvPr id="4" name="Slide Number Placeholder 3"/>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4</a:t>
            </a:fld>
            <a:endParaRPr lang="en-US" dirty="0">
              <a:solidFill>
                <a:srgbClr val="000000"/>
              </a:solidFill>
            </a:endParaRPr>
          </a:p>
        </p:txBody>
      </p:sp>
      <p:sp>
        <p:nvSpPr>
          <p:cNvPr id="7" name="Title 1"/>
          <p:cNvSpPr txBox="1">
            <a:spLocks/>
          </p:cNvSpPr>
          <p:nvPr/>
        </p:nvSpPr>
        <p:spPr bwMode="auto">
          <a:xfrm>
            <a:off x="2971800" y="4191000"/>
            <a:ext cx="7239000" cy="2362200"/>
          </a:xfrm>
          <a:prstGeom prst="rect">
            <a:avLst/>
          </a:prstGeom>
          <a:solidFill>
            <a:srgbClr val="FFFF00"/>
          </a:solidFill>
          <a:ln>
            <a:noFill/>
          </a:ln>
          <a:effectLst/>
        </p:spPr>
        <p:txBody>
          <a:bodyPr vert="horz" wrap="square" lIns="91440" tIns="45720" rIns="91440" bIns="45720" numCol="1" anchor="ctr" anchorCtr="0" compatLnSpc="1">
            <a:prstTxWarp prst="textNoShape">
              <a:avLst/>
            </a:prstTxWarp>
          </a:bodyPr>
          <a:lstStyle/>
          <a:p>
            <a:pPr algn="ctr" eaLnBrk="0" fontAlgn="base" hangingPunct="0">
              <a:spcBef>
                <a:spcPct val="0"/>
              </a:spcBef>
              <a:spcAft>
                <a:spcPct val="0"/>
              </a:spcAft>
              <a:defRPr/>
            </a:pPr>
            <a:r>
              <a:rPr lang="en-US" sz="2800" b="1" kern="0" dirty="0">
                <a:solidFill>
                  <a:srgbClr val="FF0000"/>
                </a:solidFill>
                <a:latin typeface="Arial"/>
                <a:cs typeface="Arial" pitchFamily="34" charset="0"/>
              </a:rPr>
              <a:t>John O. Attia, PhD, PE</a:t>
            </a:r>
          </a:p>
          <a:p>
            <a:pPr algn="ctr" eaLnBrk="0" fontAlgn="base" hangingPunct="0">
              <a:spcBef>
                <a:spcPct val="0"/>
              </a:spcBef>
              <a:spcAft>
                <a:spcPct val="0"/>
              </a:spcAft>
              <a:defRPr/>
            </a:pPr>
            <a:r>
              <a:rPr lang="en-US" sz="2800" b="1" kern="0" dirty="0">
                <a:solidFill>
                  <a:srgbClr val="000000"/>
                </a:solidFill>
                <a:latin typeface="Arial"/>
                <a:cs typeface="Arial" pitchFamily="34" charset="0"/>
              </a:rPr>
              <a:t>Dept. of Electrical &amp; Computer Engineering</a:t>
            </a:r>
          </a:p>
          <a:p>
            <a:pPr algn="ctr" eaLnBrk="0" fontAlgn="base" hangingPunct="0">
              <a:spcBef>
                <a:spcPct val="0"/>
              </a:spcBef>
              <a:spcAft>
                <a:spcPct val="0"/>
              </a:spcAft>
              <a:defRPr/>
            </a:pPr>
            <a:endParaRPr lang="en-US" sz="2800" b="1" kern="0" dirty="0">
              <a:solidFill>
                <a:srgbClr val="000000"/>
              </a:solidFill>
              <a:latin typeface="Arial"/>
              <a:cs typeface="Arial" pitchFamily="34" charset="0"/>
            </a:endParaRPr>
          </a:p>
          <a:p>
            <a:pPr algn="ctr" eaLnBrk="0" fontAlgn="base" hangingPunct="0">
              <a:spcBef>
                <a:spcPct val="0"/>
              </a:spcBef>
              <a:spcAft>
                <a:spcPct val="0"/>
              </a:spcAft>
              <a:defRPr/>
            </a:pPr>
            <a:r>
              <a:rPr lang="en-US" sz="2800" b="1" kern="0" dirty="0">
                <a:solidFill>
                  <a:srgbClr val="000000"/>
                </a:solidFill>
                <a:latin typeface="Arial"/>
                <a:cs typeface="Arial" pitchFamily="34" charset="0"/>
              </a:rPr>
              <a:t>August 19, 2021</a:t>
            </a:r>
            <a:endParaRPr lang="en-US" sz="2800" b="1" kern="0" dirty="0">
              <a:solidFill>
                <a:srgbClr val="0070C0"/>
              </a:solidFill>
              <a:latin typeface="Arial"/>
              <a:cs typeface="Arial" pitchFamily="34" charset="0"/>
            </a:endParaRPr>
          </a:p>
        </p:txBody>
      </p:sp>
      <p:sp>
        <p:nvSpPr>
          <p:cNvPr id="18434" name="AutoShape 2"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
        <p:nvSpPr>
          <p:cNvPr id="18436" name="AutoShape 4" descr="data:image/jpeg;base64,/9j/4AAQSkZJRgABAQAAAQABAAD/2wCEAAkGBxQSEhQUEhQVFBUUFxQUFBUUFBQUFBQVFBQWFxQUFRQYHCggGBolHBQUITEhJSkrLi4uFx8zODMsNygtLisBCgoKDg0OGhAQGywlICQvLCwsLCwsLCwsLCwsLCwsLCwsLCwsLCwsLCwsLCwsLCwsLCwsLCwsLCwsLCwsLCwsLP/AABEIARkAswMBEQACEQEDEQH/xAAaAAADAQEBAQAAAAAAAAAAAAAAAQIEAwUG/8QAThAAAgIBAwEEBQUKCQoHAAAAAQIAEQMEEiExBRNBUVNhcYGRFCIyk9MGI0JSkpSx0dLwJDNDVIKhs8HiJTQ1cnOissLh8RVjZHSDo6T/xAAaAQEBAQEBAQEAAAAAAAAAAAAAAQIDBAUG/8QAOhEAAgECBAQDBgMIAQUAAAAAAAECAxEEEiExE0FRoQVSYRQiMnGBkSNC0RUzU2JyscHwJDQ1Y+Hx/9oADAMBAAIRAxEAPwD41W4M/eJH5zNIky2M3YifXLYXGIZbkmSwuIxZC4xFiDuLLmEBi0RcAZGogoj9x4TNolIltElwEmWIuMiMsRcAJbRFwi0RcdRaIuAE1ZC46iyFwAiwuPYYyk1EFktYXZXdzOWJcz9SQOs2QgzVihcEFICoAVIUUoCABEAawAJgARBBCQo/CAUf0wBHxlAwYArkAyYsB7oAE+X/AGgAjGLA6jJ65Bczy21IE0BXAAwBCQFmCkVAAmLAcAIAGQAZQPwgFSAREAmUBcoGJCFSFHUAVygLkIK/ZKAiwJM1YAJAFQAhoDuQpJhAKlBUgCAKQDqAB9sAREAIA5QFQQAIA6gFQURkIKAKpQMzSAGUCkYQVIUFQnoCfHjngdTMuolpcthXKQKgg4AoAzKUa4yQTXAqz4C+n9/wnN1FexrIyZ0sZCSwAwAqAEbACIAxBBgQAMAcgC/OAOvXKWxE0iDlAA/v/wBJibSSbNLR3PoM7L8gx5RjxDJ8obGzjDjtlGMsLBWrs+A8BPzdFVP2hOlKV42ulc9rcfZ4tLW5n7O7RvHmxtixEtiybcgxY0yIQpJplUWCOKnqxeCtWp1Yya12MU694uEktjxJ9qG2p5R1F0BiLEEY9AUnXyiadtCpXZ7WudTosOxQoGfKLr5z1jx/Ofk88+wdOep/P4VTWOld3025fQ91RR4Ca6nhz9Dc+eEgCAEWBVRewNDLj7oEM3ebiGTaAgSuCGvk+qeWnOtx3mXucnzud5KGVNfEZ+J69d2cGBkCGDDA1aQIJLMLcGEpCTNoojKAAiW1gtz3Mv8Ao5R/6tv7D/pPzlNP9pz/AKT2y/6aPzPFxuR0JFgj3MKI+E+7KnGTTe6PIpNGrR6ZTjy5GBIx92u0GrbLv22fxQMbXXJ4HF3PHiK841I0oNXlfXkd6VK8HJ7HYvjbBkpNmQPi+ixOPZ98ugxLA3X4Rux0qcY8aOIjGctGma/DdNtbmXS6YuGNgKlbnPRbNAcdWJ6KOfdZHsrYmMGlz5I5QpOSu9jrjOn6P3x8d692Ov8A5bX/AMX6pxqe13vDL8mza4e7L13Z2xFyowyYmOwOFKlXAso6HlW4J6kEdDMYbHOpJ05q0l9rGp0cqzJ6G3M2L5FisZP4/L0ZL3bMdn6PSfOpKuvEJZMuy6nb3PZ18zxAhYgLZJNKPE30HrM+9OqoRbm7WPFFZnlR6+HstU4yq+RvEY82LGqnyLNu3+PQD1Ez5NXG1an7rRdbHqVKMfiVzSOx8WYEJu07iyO+y4smJ+Om9aKHr1Bnmjj8VQknVWaHonc6ez0p/Dp8zH2H2OczPbKi41d2LHrsUnaK6jgWR0B9Ynq8R8T9mjFL81raao5UcO5t7WRXZuPSs4Rxls9HLIEZgCQDj22FPC/SJlr1MVCOeMlboWnGi5NMgdmAaU52YbjkTGEH4IZd+5vWRVDyPrFWGPlLEqjbRa36k4FqbkZsOj+Z3jnbj3bQQNzOw5YItjpfJNDkeyeypiZOfDp6tbnLJpnlsaceTR/hJqV8Nwy4mINddndi+fC54pw8Qi3NNeiNxdF6My9ooq5cgX6Idgv+rZr+qfRwspSpJyevM4VUlK0TLPQcwMAcgIm0AJlA1hlW57uLA2TQALVjVXyyL/IebET8tVrKl4hKUtrHvjDNh0ujPN7S03d5ChFFVxbhwabukL8g11JPWp9vCV1VpKd07nlqU7Ssen2CxxsFOXGnfqqnHlxNlR1f+K70D6INjm+AbNAz5Hir4kc0IP3fzJ7HrwqSdr78macml0z5WwZcZ0uYMMQfG7ZMBc0q7layqkkGweL5qp5aVbFwo8aMs8fXdLmdJqlNunaz7GLtPEcWl06VVvqTk6H75jyd0FJHko/357fDq/HxE6m+1jliYOFKK+54pn3mlu9Twx3PV7Fe01SH6DadnI8nxuhxn2knb/TnxsfBRqQnHR37HroPNGVx6n/McP8At83/AAY5MNb26ae9jU0uBH5nLsJPnZG53JgzunqYIQDXq3E+0CejxOTjBRf5pJHLD6ylboeYB+9T6KguS1ODZawknfoZbb0Z6/3Ln75m9em1P9mTPheMO6g/VHtwut79DyFcggjgggj1Ecgz7kYxcbW3PJez0Pawf6NyerVJ/Yz8/iLLxBL+U91N/gSv1J+6NNrYkApVwYNldCHXeze0uzz1eFTUoyb3bZyxScWuh4xE+w4pJqx5bnXVZd7Ful817pinTyKz3LOV2cwJ0MCUwChAJqaQFKClkcktyo9saVvkmz5u75QH295jvb3RG76XS6E/OyqqONc8rs1bZnuUZcHKnrc54uzWcPkyNjQJiIA73GXdkxBEVVBs9B4eBnaWKjTy0YJ6+j0EKTV5S/uU+kfUOMunAdiMZZF2K2N0VQTsbqlrYIvjg1486VaFCHCxCsrvXqSUVO0onFsL48neak/PVu82Fg2TI4O4BtpJUE9WPNXVz0cSnWp8OhHS1ttLGXpJNl6TXLkR8WpYhWc5UyAFjjzNwxK8ko1mwObFznPB1MPONWgru1mjarRmnB/QzZey2AsPhZboMufFR9gZg3xAnqp+IQsotPN0sznLDtapqwNnXHibGh3HJXe5KPRTa40BAO26JsC6A6DmLDzrVeLV5bIkpqMbIvDkGTT9zdOuU5UtgFZXQK6gngEFVI8/neM5zhOhieMlo1Zm4yUqeUelZtM6ZLRnDV3Vq+7GVIfeVJCghttHnqa6WxH/ADFKMVp1ehIWpu9/mdM3ZiZTu02RNp/ksrpiyY/GiXIVwLrcDz7jONDG1sOrYhP5rX+xqVDiawt9zO+h7u+9dePwMeRMjN043ISqjkck31oGev2p1/dppr1asceFk+I19gZgczFyiB8WfHZIVF3YiqAWen0RPJ4pRlw4WV7NHfDzWZ8jxytGvH4j4ifXpSWVNHkmrNntacj/AMPyJuXedQmQKWUMUGLaWAJ858KvTl+0Yuztbe2nyPZG3AaOmHPi1GFMWZxjzYxWHK17GS77vIR9GuQD4ROjWwlV1aUW4Pdc18hGcKsMr3MebsXInJbCF/G+UYW9+1WLe4Lfqnuh4pTmsqUr/JnF4aS1ujFqVUGkJIAHziK3HxIXwHl/XPdRlOSvPc4zy30OU6mLCggxACaQFKAl1AbZjmlc2r7DkVOLu3yIiSPPmZcIz3WiLd7oAfKbV1tp9DN2ENPe5pSaWgw0yo21Je4rmtN0rBDH7+7rMOyVhZ7IYU+A8zVXwOSfZK3C2v0Kk2iYcE90QBG2li+oGas+pLhIopE0CGk3o9OhbsoGJK+gbuEJW31GYJQ5N7j3cEcc15Xx6/Dr+iZsLkzXIgAyEKqaQEZQIRpf3tiroetg0mL5Kc53M65BjKlh3ZtdwJoXXXgH3z4s8RiFilh1ZRa35ntjShwuInqhdnFMzrhyIid4dq5MalWR24W1HDrdWCLHPIjFOWGp8WMnpo09SUmqrytWuebnxbWZT1UlT5Wpo/on1MPUzxj6q555wyya6HKdjmFxYAY23ACS9tSnudlInybVmvnjHjIY+CnMoKr5X4n1106/n8dUqe20VtFvRHuoKPBm3uHZwT5LrKW3CYfnmrG7OoKr5LVWepuY8QdT2mmm7Jt6fI1RUeFPrY8SfoU7q589nfRaRsjjGtBmutzBV4UsbY8DgGc69aNGGeV/obhDM7HAzcGsq031MegpolggFLKRgZCj5ggoAoKFSELmkBGUEw9inu6JkGgybwx/hCfRYKf4vzKt4eqfnMQ5LxGOXy/qe6lbgO6M/ZmtxY33BXVwDsdmXKMbHjf3YVCSOTdmvIz14uhXqxaTTXNGKVWEXsZtfoWx0SQyvZTKptclHkgnndZ5B5BnbCYylU0ho48un/ozWpSg9dUyNRomTHjdgNuXcUIZTewgODXQgkdZ2o4uFacqcdGtzEqUoxjLqLFpGZHyCtuPbu5ojedq8HqL8pqeKhGsqWuuxFSk4OXQ5YMLPwos9ePD1k+A9ZnSpWp01mmRRUjRi0QPHe4VNXTM3lf0gpW/VftqeSpjcurpy+iOkaLa3R6ek0T4sWsDrV4cZBBDKw+UY6KutqR7DPk4jF0q2IpSjyf1PVCm4Qldcjh2MhbDrFUEk4sRoerUY7PqAFknoBZnbxKSjiaU5dWc8KnKE7dDIezHKsyhWCctsdHZR+MVU3tHn0E96x9K6jLTpfZnF0JWuctJpGyuqINzNwAP0n1eud8XiIUYZ6hKVJylZEHH88qvzju2igbY7qFD18fGbVRKGd7W+xhwebKa8OjXvVxvkUWVVjRKBiaKFh6+NwFdZ454mXCzxR2jRjfLIzZcJ7woFJO4oF6mw20D23PTCveiqk3bS5zdNt5Y9TfqOw3x5Rhd8aZCFpWYgFmFhdwBA8rYqPdPDS8VhKLqpNr0O08LJSs2SnYzljjtRmF1hJO80CSAwG3dQ+jd9ZX4pTjFSs8rt73Qz7PJSy7voeawn1U09meZprRgJTIrgqCCDMqApQEdQe3p1/ydl/8Ac4/7Mz89U/7nD+n9T30/3DPDE/QSfu3PFfme72WveaPVobrD3edD4K1lXX+kK/Jn5vGtYfHUpR/Poz30PfoTT5anDtA/wTSeptWP97DO+DX/ADaj+Ris/wAKFvUns8/wbV+zT/2wnXGv/l0vqYpa0p/QWYd3p8VDnPvyO3iUTI2Ncfs3IzEee3yFapSeIxLk9o7IsvcjpzPNufUseW1z3Oyde/yXV4Sbx92uUA/gsM+JTXkDuuvV65+cx+ChHG0qq3ufQo1ZOlJN30M3ZGQjFrKNXgUWPI6jCCPYQSJ6fEaalXpX5M40H7k/kV9y7fwzB622nyKsrKynzBBI986eK04rCvTZqwwrbqJMv7lchGsxKCQDk2keYBJAPvr4Tlj1mwd5dF/g6UHav9WYsG/vrxgl0fevqKNuDHyArknielZZYRQm7XX+Dk0+M2up7PaGgwsQ795pDltlJC59OzeOzIjWosjzq/IT42HxdeMeFC00lts7fI9kqMJyu3lfY8vt7RZMLEsyt3od1yYzaZFa9xUj20R6/XPp4XF08TQzKLTjdNPkeWdN0576dT0PugP+UW/2mHx8NuOp58JG2AlbTRlqtusm+qKQn/xUV/OwP/tAImXFfsxJ7W/ybTftN/8AdjwdQKZh5E18TPtYP9zH5Hjq/E/mc56TkKClASkHCApQEcyo+g0GnZ+zs4RSxGfExCizWzk0J+XxNeEfFIJ9LH0aMG8OzxMOldm2qjM10VVSSPaPCffnXhCDbasjxKlJ6JHr6wpp9O2nVw2XK6tqCvKoMd7MIboxDEk10PE+LhaNXGYp4iStBK0L7+rPZVlGnS4cXq9zlkw95osbKb7jLlGQDqq5QhVyPBfvZFzdKrGjjpqeia0fJknTcqKa3XIXZ2nb5Jqm8CMHtpcoLNX4o8+nB8jTGV4e10U3bfXkKVN8GTXoXp8XynTrjx2c2AttS/43C7Fjs83DsxrqQxkzSw1fiP4Jc+jCjxoWW6PGcUaPBHUHgj3GfY9opyV09HzPJkknY9rs3RlcOqLWGbACqbTu2DUYbcj8EWBXHIs9OvxMfXjPFUktr2vyPXRp2py+Rm7HW8err0APHkuowk+6hOniNWMa1LXdmaEfdluX9y/+eaf15BU7eL1F7JJt9P7mcInxEy/udWtfiHlmI94LCefG1Ivw+7ell/g6Uov2i3qQmnLrqVXl1yKxXqxRGyb6FXwxxk/GKVaMY0pS2t3E4+9KPqZzrnfEmAVtV2yADlizDb08qB+J8p6o0KMa7rX1aOTlNwVJ7IfaeTbhxYSRePvXeje1su35l+Y7vmvFiOonOlTV6lfqak9I0z1PumWu0D63wH3FMfSeXAtywU1fkzpVhLjbdChiI7VAN38rU1Xgcqn9BMmdPwy19l/kri1iV6s8PtDGVyOpFEO4rpXzjPs4CSlQi1tZf2PHXjabXqZqnsOICChALlRCZQMGAdhqX27N77QbC722357bq/XPNPDUpSzSgm+p0jUlFWTJOoboXaufwj49ZfZ6dvhQ4jtuzlU6qKIpNI6afUOhtHZD5qSD7DXUeqc6uHp1NJRTNwqZFeO7Oi67ICzLlyKzfSIyOC3+sQefHrOfstN2zRWm2mw4s09zgXs2SSet+N+d+d+M6yowkrNadDCkbz27qCu05shFUbNsf6f0v655F4dQUs0Y2O0sRNqxjx6hlJKsyk3ZViCQeoJB5E9EsPTklFpaGOJJN68jpj1+VbC5cq3ZO3I63Zs2AZJYWjO2aC0Iqs0tGLHrMiksrurHksrsrH1lgbMs8PSnDJKKaJGo073Yxr8u7d3uTceC/ePuIHhuu6mXhMO45JQuuxqNWSlmuS+rcvvZ3ZxyHLsXFX+ETfifjCw0FHIkrfInEle99TTqe2s+QbXyuR5cD4kDmc6WAoU3mS+5vjzta5hRyOQaI6VwZ68kXG0lc5ZufM6vrMjVeR2rpbsSPYSeJxjhaUU4qKSe5riNu7bB9U5IO9yem4s2743ceyUXDLlVhxHe93cjLkLG2JY+ZJJ+JnSFOEFaCsjDlfVkzoZIkKVUpByoClAQAgBAFMlGIAoACAEADAAwAuQBACAEoCAMQBiCBAFBRSEKlASoCMoCUBIAgBAFBQkZAkKEAUCw7gAYASACZUAhO4CAEAdwQIKEpAhgJCjMqIKUBACAKAEAIKddOgZlB6FgDR55IHE415OMHKPI1FK+p2ZsNn5mX65Psp5lxpa5lr6HSWRPYnfh/Ey/XJ9jLlreZGbx6E78X4mT61PspYqr5kLx6E2n4r/lr9nN/idSXj0ESvk35Q/Zl/E6i8egiV8Afef+kqz82W8ehePIg6puHluImKnEt7srFi6d9Ude1MAx5XUcAEUDzQIDAX49YwdR1aSmy14KE3FGSek4DgAIKMQQIAiZAEXA5pAUoCAKAMwBQAEFKRqII6ggjx5B44nKrZxaltY1ByT0PQyNnJJGAC/AaRK/rQn+ufMpxw8Y6z7neTqN7dhFc/oR+aY/s51Sw3n7k/E6dhVn9D/+TH9nGXDefuT8Tp2Ad/6AfmmP7OMuG83d/qX3+nYf3/0I/NMf2cmXDefu/wBSe/07C+/+hH5pj+zjLhvN3Y9/p2HWb0I/NMX2cjp4Zv4u7/Uvvr/4ZNZlZnZsn0j1tdtUAB82hXFcT14aMIwSp7GKjk2825xnoOI6gCgDgAJAEAcoFUqASgIAGAEAUlwIyFKxmiD5EH4TnVjmi/l9zpB67npapHZiW1CPZ6nMxseH/bwnzaOWMV+GzvNSf5jkNOfTY/rT+qduIv4fYxlfnD5MfTY/rT+qTir+H2Lk/nH8lb02P60/qlVS+1PsTL/OMaU+mxfWt+qZ43/if2LkXnH8kP8AOMP1j/sycd8qT+wyLzh8jP8AOcPvyZP7kmZYhtW4XYqhZ/Ece1mBymmDgDGu4XTFcaqSL5IJBnowKkqCUlZmK7Tm2jJPacBwAMABBBgyARMAJQOVAkygYgAYAQAuZKIiAMTFTSN2ajHMzdqMOFWZd2U7WZbCpR2kgn6XTi/fPFTdecVLQ7SUEznWHzzfk4/2pu1fqu5m8AIw/jZvyMf7Ul665ruPw/UjW4QmR1HIU0CeDXhxN0qqlBzle5ZRV7amjU4MCOy7sp2kiwiAGvHlpxpyxE1mVl9zU4xT3Zz24PPN+Sn7U3au+a7mbx6vsBGDzzfk4/2pmUa6V9NPmVODet+xz1uEI9LZUqjjdV06K4uuL+d4TthKjq01KRKsUnoZ56jgAgDAgADBByAUFGBBBTSApQMGABgCgBBRTIKmKijKNmai7O5qya4MSTiwkkkk/fRyTzwMlDm5444NRXxS+50dW+6J+Vr6HF8c32kvAj5mOJ/KgOsT0OL45vtJHQgvzMKp0ijlqcxdmY1bGzXTnyBnpp0lGnlT0I5OTzPc7ZNcGJJx4iT1P33k+f055Y0YbRm/ubc5PVpEHUr6PH8cnPq+nOmSPm7mLvog+VL+Jj+OT9uR5VH4n9wpNPRInU6gu241yFFKKUBVCqAPKgJ3oQjCFoslSTk9TiJ2OZdQAEECAMmQEGCoqWxBSoClAQUomCCgCgoVAE/Q+yc6msGkahufTa/Sas5chQDaXcpT6f6O47fHyqfAoVqGT39/qe2SnfQ4rpNb4f2mnH/NOjr4Zde5m1T/AGxY0+v8DXsy6cf805uvhX17mkqq/wBR5PbJvNl8TubpRF3z04PjPp4XM6KS9TjU+M2a/JmZ2K5l2kkqBqcSgA+AU5BtHqnmoulBWcHf5HSalfRr7mcHP4Zh+d4vtJ2dSnzg/sclGfmX3OqtqP5wPzxPtJzlUpWf4b+xbSW77mbtVryXuDnbjDMGD2wxIGO4WDzfM9OCT4S0t8zFa2Z2MU9hxGIA4IMQBGAFyAcAJpAmUBAHAFACAOQCJ4mJuyu+RpGvPoVVipy47UlT83P1UkHpj9U8EaymlKMHb6fqd5wtLcj5KnpsX5Of7Kazvyvt+pi3qhjSp6bH+Tn+ykz/AMr7fqLeqGcCemx/k5vs50VaXlfb9Qo+odwnjmX8jL+yJOLPlE1khzY+4x+m+GNjLxaz2j3GSC5j7rFf8a3tGH/GJl1K/l7lUYdTnr9OEYANuBVXB27TTqDytmus6YWq6sHmjazM1YOLMwM9RxGIA4ACAOCEyAuouBTSAiJShKAMhAqAElwKQAwsTMldNGkbdTqcTuznHkt2ZjWZatiSQPvPTmeClRrwjljax3nKLdzl3mL0eT69PsZ0y4hdDN4DDYvR5Pr0+xi1f0+xM1MZfF6PL9cn2MuXEdUE4eoi+H0eX65PsYtiOqF4eoB8Po8v1yfYw1X6ot4epXe4fR5T7c6f3YpiUa9t0FkvsyNdnDtartUKqhd26gorliBZnTC0XSi9d3qSrO7M09ZyKEAKgBACoIEWBVyADNICMoFAHcAUADMlCCEueD7DMT+Fv0ZuG57mtwZxkyBcHzQ7ha0mMjaGIWj3fIquZ8qhOjKms1R3/qPTJST0iZu51J/kD+Z4/s52UqPKb+5Lz8vYR0uo9A3u0q/sTalT/idzPv8Al7CGkzn+Rf8AN/1JNZ6Xn7j8Tp2EdJn9C/5v/gjPS8/cfidOwhpM/ocn1H+CL0ucu4tU6di10+oBsYsg/wDgP6Nsj4D0cu4XEvqiO1wd67xTHHiLArtN7BdqAKPulwWqnba5K61RhE9pwHACABggCAEtwWJkCmkBSgIAQAqAEyUmUg6mWsysUosfM/Ezi8LQe0F9jaqzWzFuPmfiZPZaXkLxZ9SSol9npL8g4s+owB5CHh6XkM8SfUZA8oWHp9BxJdSdo8hNcCn0Lnl1DYPIfCOBDkl9iOcuoVU3BRS0I22KaIVACAAgDEACJCDqCXGZpAkylCUDXrIwBEyBQBQAuAFwAMADACVgoTIJMoAQUCIBMAtYIBgBAGBAFAOimQEmaRBVKBSlASAZ6TIEIKKAO4TuS1hVD2AxF1cO6AyJpu19TWViMt7bkSGkzmir3LlYGFK+iFtCZXJb3LYN0znja9yZQqbW1xsUogyxmCCMFHAERBSxMmRXNICM0AuCigAZkCMABBTsoDbRdfNocWLLsRde3rR6CeOVWUG2kd1HMisumohQQS1begtWClG68Xu93mZadZ1E+ViOnlaRWuIJDgUHF1xwVJU9PH5oPvPhM4OWko72LVWqNbJToHWsJx4WakpaOFN7hq+lZPPW+PGp5IS4illfvZux0aytJ7GHSUCGYkC6ta3AkHkA+XB/RPZXcpxyQ37GaaXM9JMiqNzU6M+UtQ5KtgsgDwYc8eY8Z8utKc2su/6HeMVuN0oNj6se6OJvWi5SpX/WUAD2jrNZs0oy6PUZVqjHqsrqmIgkA42F+sZ8wvzBAK8meiCpzqzVjk24q6NWTtBw2oAPGMuy/nWIAE+VEj+kfOcXhlaL6s1xHqjyXaySfEk8dOTzPs01aKXQ8ctWKp0MhILCgAIAoKXchCiZUQkmaACCiMjASFFACAd11JAq6q6IVdwvk01WPjODoRcrnXitKyIbJyCOg4UGjQu+h46kn3mbVNWszLlrcS5SBVmuePDmr+O1fgJOFDdKwzsWR75PNAAexRSj3CVUoxfuosqjluCZCt+R6ggEGulg8HrLOlGX+7EjKw2zE9S3ieSepFH+ric+BE06j2KGobjk8ba56bb2n3XxKqMFpYnEZJymqs1VVfFXur2WSfbCoQWwdRtWA5msksSW+kb5ayCb8+QD7prhRsk+Qz6s5idDAxBAMALggQUIA5DJRhFJM0AuUBIwKpCgYAQBykJgAJCgYAQBQBqYAGQCMpRQC4IAgBUALgBIAuAdGMRJYgmUIQgoGAOAKQgEQAlAjBQEAUAVwULgAJGDo0IESgUAqCBAGDBBmQCuCoUhToW6xHYliGlAQAaAKAOCBUFEYAQUUALgWFcFAwAEpCh4yAkzQEDIUqDI4AVIQqCnOCoqLEOjdT1mU9CksJogAQwImAOCiECwQQRkuUkygBKByAVyADz0/XKtipCElw0UDFwJppAmGWxYkuZHcECAFwLCksyjuaIdH6/Gco/CGJ/D3zoQTdZkqJmijWAUeo90Ggz9fh/fIQ5QQYgoN+/xlACCMDAOmk+l+/lHI1EjJ1P7+cyVkL0PugyMzaANDKWJkyJpQOQEiVbgBNga9JgH/9k="/>
          <p:cNvSpPr>
            <a:spLocks noChangeAspect="1" noChangeArrowheads="1"/>
          </p:cNvSpPr>
          <p:nvPr/>
        </p:nvSpPr>
        <p:spPr bwMode="auto">
          <a:xfrm>
            <a:off x="1524000" y="-144463"/>
            <a:ext cx="304800" cy="304801"/>
          </a:xfrm>
          <a:prstGeom prst="rect">
            <a:avLst/>
          </a:prstGeom>
          <a:noFill/>
        </p:spPr>
        <p:txBody>
          <a:bodyPr vert="horz" wrap="square" lIns="91440" tIns="45720" rIns="91440" bIns="45720" numCol="1" anchor="t" anchorCtr="0" compatLnSpc="1">
            <a:prstTxWarp prst="textNoShape">
              <a:avLst/>
            </a:prstTxWarp>
          </a:bodyPr>
          <a:lstStyle/>
          <a:p>
            <a:pPr fontAlgn="base">
              <a:spcBef>
                <a:spcPct val="0"/>
              </a:spcBef>
              <a:spcAft>
                <a:spcPct val="0"/>
              </a:spcAft>
            </a:pPr>
            <a:endParaRPr lang="en-US">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1549328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General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1981200" y="1600201"/>
            <a:ext cx="7315200" cy="4525963"/>
          </a:xfrm>
          <a:solidFill>
            <a:srgbClr val="FFFF00"/>
          </a:solidFill>
        </p:spPr>
        <p:txBody>
          <a:bodyPr/>
          <a:lstStyle/>
          <a:p>
            <a:pPr marL="550926" indent="-514350">
              <a:buFont typeface="+mj-lt"/>
              <a:buAutoNum type="arabicPeriod"/>
            </a:pPr>
            <a:r>
              <a:rPr lang="en-US" dirty="0"/>
              <a:t>Students</a:t>
            </a:r>
          </a:p>
          <a:p>
            <a:pPr marL="550926" indent="-514350">
              <a:buFont typeface="+mj-lt"/>
              <a:buAutoNum type="arabicPeriod"/>
            </a:pPr>
            <a:r>
              <a:rPr lang="en-US" dirty="0"/>
              <a:t>Program Educational Objectives</a:t>
            </a:r>
          </a:p>
          <a:p>
            <a:pPr marL="550926" indent="-514350">
              <a:buFont typeface="+mj-lt"/>
              <a:buAutoNum type="arabicPeriod"/>
            </a:pPr>
            <a:r>
              <a:rPr lang="en-US" dirty="0"/>
              <a:t>Student Outcomes</a:t>
            </a:r>
          </a:p>
          <a:p>
            <a:pPr marL="550926" indent="-514350">
              <a:buFont typeface="+mj-lt"/>
              <a:buAutoNum type="arabicPeriod"/>
            </a:pPr>
            <a:r>
              <a:rPr lang="en-US" dirty="0"/>
              <a:t>Continuous Improvement</a:t>
            </a:r>
          </a:p>
          <a:p>
            <a:pPr marL="550926" indent="-514350">
              <a:buFont typeface="+mj-lt"/>
              <a:buAutoNum type="arabicPeriod"/>
            </a:pPr>
            <a:r>
              <a:rPr lang="en-US" dirty="0"/>
              <a:t>Curriculum</a:t>
            </a:r>
          </a:p>
          <a:p>
            <a:pPr marL="550926" indent="-514350">
              <a:buFont typeface="+mj-lt"/>
              <a:buAutoNum type="arabicPeriod"/>
            </a:pPr>
            <a:r>
              <a:rPr lang="en-US" dirty="0"/>
              <a:t>Faculty</a:t>
            </a:r>
          </a:p>
          <a:p>
            <a:pPr marL="550926" indent="-514350">
              <a:buFont typeface="+mj-lt"/>
              <a:buAutoNum type="arabicPeriod"/>
            </a:pPr>
            <a:r>
              <a:rPr lang="en-US" dirty="0"/>
              <a:t>Facilities</a:t>
            </a:r>
          </a:p>
          <a:p>
            <a:pPr marL="550926" indent="-514350">
              <a:buFont typeface="+mj-lt"/>
              <a:buAutoNum type="arabicPeriod"/>
            </a:pPr>
            <a:r>
              <a:rPr lang="en-US" dirty="0"/>
              <a:t>Institutional Support</a:t>
            </a:r>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5</a:t>
            </a:fld>
            <a:endParaRPr lang="en-US">
              <a:solidFill>
                <a:srgbClr val="000000"/>
              </a:solidFill>
            </a:endParaRPr>
          </a:p>
        </p:txBody>
      </p:sp>
    </p:spTree>
    <p:extLst>
      <p:ext uri="{BB962C8B-B14F-4D97-AF65-F5344CB8AC3E}">
        <p14:creationId xmlns:p14="http://schemas.microsoft.com/office/powerpoint/2010/main" val="4146498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FF0000"/>
                </a:solidFill>
              </a:rPr>
              <a:t>Program Criteria</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1981200" y="1219201"/>
            <a:ext cx="8229600" cy="4906963"/>
          </a:xfrm>
          <a:solidFill>
            <a:schemeClr val="accent1"/>
          </a:solidFill>
        </p:spPr>
        <p:txBody>
          <a:bodyPr/>
          <a:lstStyle/>
          <a:p>
            <a:r>
              <a:rPr lang="en-US" dirty="0"/>
              <a:t>Requirements in addition to General Criteria for specific program types, such as</a:t>
            </a:r>
          </a:p>
          <a:p>
            <a:pPr lvl="1"/>
            <a:r>
              <a:rPr lang="en-US" sz="2400" dirty="0"/>
              <a:t>Chemical engineering </a:t>
            </a:r>
          </a:p>
          <a:p>
            <a:pPr lvl="1"/>
            <a:r>
              <a:rPr lang="en-US" sz="2400" dirty="0"/>
              <a:t>Civil engineering </a:t>
            </a:r>
          </a:p>
          <a:p>
            <a:pPr lvl="1"/>
            <a:r>
              <a:rPr lang="en-US" sz="2400" dirty="0"/>
              <a:t>Computer engineering</a:t>
            </a:r>
          </a:p>
          <a:p>
            <a:pPr lvl="1"/>
            <a:r>
              <a:rPr lang="en-US" sz="2400" dirty="0"/>
              <a:t>Computer science</a:t>
            </a:r>
          </a:p>
          <a:p>
            <a:pPr lvl="1"/>
            <a:r>
              <a:rPr lang="en-US" sz="2400" dirty="0"/>
              <a:t>Computer engineering technology</a:t>
            </a:r>
          </a:p>
          <a:p>
            <a:pPr lvl="1"/>
            <a:r>
              <a:rPr lang="en-US" sz="2400" dirty="0"/>
              <a:t>Electrical engineering</a:t>
            </a:r>
          </a:p>
          <a:p>
            <a:pPr lvl="1"/>
            <a:r>
              <a:rPr lang="en-US" sz="2400" dirty="0"/>
              <a:t>Electrical engineering technology</a:t>
            </a:r>
          </a:p>
          <a:p>
            <a:pPr lvl="1"/>
            <a:r>
              <a:rPr lang="en-US" sz="2400" dirty="0"/>
              <a:t>Mechanical engineering</a:t>
            </a:r>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6</a:t>
            </a:fld>
            <a:endParaRPr lang="en-US">
              <a:solidFill>
                <a:srgbClr val="000000"/>
              </a:solidFill>
            </a:endParaRPr>
          </a:p>
        </p:txBody>
      </p:sp>
    </p:spTree>
    <p:extLst>
      <p:ext uri="{BB962C8B-B14F-4D97-AF65-F5344CB8AC3E}">
        <p14:creationId xmlns:p14="http://schemas.microsoft.com/office/powerpoint/2010/main" val="1007773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706562"/>
          </a:xfrm>
        </p:spPr>
        <p:txBody>
          <a:bodyPr/>
          <a:lstStyle/>
          <a:p>
            <a:r>
              <a:rPr lang="en-US" sz="4000" dirty="0">
                <a:solidFill>
                  <a:srgbClr val="FF0000"/>
                </a:solidFill>
              </a:rPr>
              <a:t>MOCK REVIEW OF ECE PROGRAMS –C1 STUDENTS</a:t>
            </a:r>
            <a:br>
              <a:rPr lang="en-US" sz="4000" dirty="0">
                <a:solidFill>
                  <a:srgbClr val="FF0000"/>
                </a:solidFill>
              </a:rPr>
            </a:br>
            <a:endParaRPr lang="en-US" sz="4000" dirty="0">
              <a:solidFill>
                <a:srgbClr val="FF0000"/>
              </a:solidFill>
            </a:endParaRPr>
          </a:p>
        </p:txBody>
      </p:sp>
      <p:sp>
        <p:nvSpPr>
          <p:cNvPr id="3" name="Content Placeholder 2"/>
          <p:cNvSpPr>
            <a:spLocks noGrp="1"/>
          </p:cNvSpPr>
          <p:nvPr>
            <p:ph idx="1"/>
          </p:nvPr>
        </p:nvSpPr>
        <p:spPr>
          <a:xfrm>
            <a:off x="1981200" y="2286001"/>
            <a:ext cx="8153400" cy="3840163"/>
          </a:xfrm>
          <a:solidFill>
            <a:schemeClr val="accent1"/>
          </a:solidFill>
        </p:spPr>
        <p:txBody>
          <a:bodyPr/>
          <a:lstStyle/>
          <a:p>
            <a:r>
              <a:rPr lang="en-US" dirty="0"/>
              <a:t>No comments</a:t>
            </a:r>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7</a:t>
            </a:fld>
            <a:endParaRPr lang="en-US">
              <a:solidFill>
                <a:srgbClr val="000000"/>
              </a:solidFill>
            </a:endParaRPr>
          </a:p>
        </p:txBody>
      </p:sp>
    </p:spTree>
    <p:extLst>
      <p:ext uri="{BB962C8B-B14F-4D97-AF65-F5344CB8AC3E}">
        <p14:creationId xmlns:p14="http://schemas.microsoft.com/office/powerpoint/2010/main" val="2450256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477962"/>
          </a:xfrm>
        </p:spPr>
        <p:txBody>
          <a:bodyPr/>
          <a:lstStyle/>
          <a:p>
            <a:r>
              <a:rPr lang="en-US" dirty="0">
                <a:solidFill>
                  <a:srgbClr val="FF0000"/>
                </a:solidFill>
              </a:rPr>
              <a:t>MOCK REVIEW OF ECE PROGRAMS –C2 PROGRAM EDUCATIONAL OBJECTIVES</a:t>
            </a:r>
            <a:endParaRPr lang="en-US" sz="4000" dirty="0">
              <a:solidFill>
                <a:srgbClr val="FF0000"/>
              </a:solidFill>
            </a:endParaRPr>
          </a:p>
        </p:txBody>
      </p:sp>
      <p:sp>
        <p:nvSpPr>
          <p:cNvPr id="3" name="Content Placeholder 2"/>
          <p:cNvSpPr>
            <a:spLocks noGrp="1"/>
          </p:cNvSpPr>
          <p:nvPr>
            <p:ph idx="1"/>
          </p:nvPr>
        </p:nvSpPr>
        <p:spPr>
          <a:xfrm>
            <a:off x="1981200" y="1752600"/>
            <a:ext cx="8229600" cy="4968875"/>
          </a:xfrm>
          <a:solidFill>
            <a:schemeClr val="accent1"/>
          </a:solidFill>
        </p:spPr>
        <p:txBody>
          <a:bodyPr/>
          <a:lstStyle/>
          <a:p>
            <a:r>
              <a:rPr lang="en-US" dirty="0"/>
              <a:t>We should review the PEOs during the 2021-2022 academic year</a:t>
            </a:r>
          </a:p>
          <a:p>
            <a:r>
              <a:rPr lang="en-US" dirty="0"/>
              <a:t>We should consider removing students as one of the constituents</a:t>
            </a:r>
          </a:p>
          <a:p>
            <a:pPr lvl="1"/>
            <a:r>
              <a:rPr lang="en-US" sz="2000" u="sng" dirty="0">
                <a:solidFill>
                  <a:srgbClr val="FF0000"/>
                </a:solidFill>
              </a:rPr>
              <a:t>Program Educational Objectives</a:t>
            </a:r>
            <a:r>
              <a:rPr lang="en-US" sz="2000" dirty="0">
                <a:solidFill>
                  <a:srgbClr val="FF0000"/>
                </a:solidFill>
              </a:rPr>
              <a:t> </a:t>
            </a:r>
            <a:r>
              <a:rPr lang="en-US" sz="2000" dirty="0"/>
              <a:t>– broad statements that describe what graduates are expected </a:t>
            </a:r>
            <a:r>
              <a:rPr lang="en-US" sz="2000" u="sng" dirty="0"/>
              <a:t>to attain within a few years of graduation</a:t>
            </a:r>
            <a:r>
              <a:rPr lang="en-US" sz="2000" dirty="0"/>
              <a:t>. Program educational objectives are based on the needs of the program’s constituencies.</a:t>
            </a:r>
          </a:p>
          <a:p>
            <a:endParaRPr lang="en-US" sz="2000" dirty="0"/>
          </a:p>
          <a:p>
            <a:pPr lvl="1"/>
            <a:r>
              <a:rPr lang="en-US" sz="2000" u="sng" dirty="0"/>
              <a:t>Within a few years of graduation </a:t>
            </a:r>
            <a:r>
              <a:rPr lang="en-US" sz="2000" dirty="0"/>
              <a:t>normally imply 3 to 5 years after graduation</a:t>
            </a:r>
          </a:p>
          <a:p>
            <a:pPr lvl="1"/>
            <a:r>
              <a:rPr lang="en-US" sz="2000" dirty="0"/>
              <a:t>Students may not know what expected to achieve within a few years after graduation.</a:t>
            </a:r>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8</a:t>
            </a:fld>
            <a:endParaRPr lang="en-US">
              <a:solidFill>
                <a:srgbClr val="000000"/>
              </a:solidFill>
            </a:endParaRPr>
          </a:p>
        </p:txBody>
      </p:sp>
    </p:spTree>
    <p:extLst>
      <p:ext uri="{BB962C8B-B14F-4D97-AF65-F5344CB8AC3E}">
        <p14:creationId xmlns:p14="http://schemas.microsoft.com/office/powerpoint/2010/main" val="85274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MOCK REVIEW OF ECE PROGRAMS –C2 PROGRAM EDUCATIONAL OBJECTIVES</a:t>
            </a:r>
            <a:endParaRPr lang="en-US" sz="4000" dirty="0">
              <a:solidFill>
                <a:srgbClr val="FF0000"/>
              </a:solidFill>
            </a:endParaRPr>
          </a:p>
        </p:txBody>
      </p:sp>
      <p:sp>
        <p:nvSpPr>
          <p:cNvPr id="3" name="Content Placeholder 2"/>
          <p:cNvSpPr>
            <a:spLocks noGrp="1"/>
          </p:cNvSpPr>
          <p:nvPr>
            <p:ph idx="1"/>
          </p:nvPr>
        </p:nvSpPr>
        <p:spPr>
          <a:xfrm>
            <a:off x="1981200" y="1417639"/>
            <a:ext cx="8153400" cy="4708525"/>
          </a:xfrm>
          <a:solidFill>
            <a:schemeClr val="accent1"/>
          </a:solidFill>
        </p:spPr>
        <p:txBody>
          <a:bodyPr/>
          <a:lstStyle/>
          <a:p>
            <a:r>
              <a:rPr lang="en-US" dirty="0"/>
              <a:t>Currently:</a:t>
            </a:r>
          </a:p>
          <a:p>
            <a:pPr marL="0" indent="0">
              <a:spcBef>
                <a:spcPts val="0"/>
              </a:spcBef>
              <a:spcAft>
                <a:spcPts val="600"/>
              </a:spcAft>
              <a:buNone/>
            </a:pPr>
            <a:r>
              <a:rPr lang="en-US" sz="20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The constituents of the Electrical Engineering Program are</a:t>
            </a: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Electrical Engineering undergraduate students</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Electrical Engineering Program  faculty</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p>
          <a:p>
            <a:pPr marL="0" indent="0">
              <a:buNone/>
            </a:pPr>
            <a:endPar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endParaRPr>
          </a:p>
          <a:p>
            <a:pPr marL="0" indent="0">
              <a:spcBef>
                <a:spcPts val="0"/>
              </a:spcBef>
              <a:spcAft>
                <a:spcPts val="600"/>
              </a:spcAft>
              <a:buNone/>
            </a:pPr>
            <a:r>
              <a:rPr lang="en-US" sz="2000" dirty="0">
                <a:solidFill>
                  <a:srgbClr val="FF0000"/>
                </a:solidFill>
                <a:latin typeface="Times New Roman" panose="02020603050405020304" pitchFamily="18" charset="0"/>
                <a:ea typeface="SimSun" panose="02010600030101010101" pitchFamily="2" charset="-122"/>
                <a:cs typeface="Times New Roman" panose="02020603050405020304" pitchFamily="18" charset="0"/>
              </a:rPr>
              <a:t>The constituents of the Computer Engineering Program are:</a:t>
            </a:r>
            <a:endParaRPr lang="en-US" sz="2000"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 Engineering undergraduate students</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Alumni of the Electrical Engineering Program </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spcBef>
                <a:spcPts val="0"/>
              </a:spcBef>
              <a:spcAft>
                <a:spcPts val="600"/>
              </a:spcAft>
            </a:pPr>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Computer Engineering Program  faculty</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r>
              <a:rPr lang="en-US" sz="2000" dirty="0">
                <a:solidFill>
                  <a:srgbClr val="000000"/>
                </a:solidFill>
                <a:latin typeface="Times New Roman" panose="02020603050405020304" pitchFamily="18" charset="0"/>
                <a:ea typeface="SimSun" panose="02010600030101010101" pitchFamily="2" charset="-122"/>
                <a:cs typeface="Times New Roman" panose="02020603050405020304" pitchFamily="18" charset="0"/>
              </a:rPr>
              <a:t>Employers of the graduates of the Program</a:t>
            </a:r>
            <a:endParaRPr lang="en-US" sz="2000" dirty="0">
              <a:latin typeface="Times New Roman" panose="02020603050405020304" pitchFamily="18" charset="0"/>
              <a:cs typeface="Times New Roman" panose="02020603050405020304" pitchFamily="18" charset="0"/>
            </a:endParaRPr>
          </a:p>
          <a:p>
            <a:pPr marL="0" indent="0">
              <a:buNone/>
            </a:pPr>
            <a:endParaRPr lang="en-US" sz="18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9</a:t>
            </a:fld>
            <a:endParaRPr lang="en-US">
              <a:solidFill>
                <a:srgbClr val="000000"/>
              </a:solidFill>
            </a:endParaRPr>
          </a:p>
        </p:txBody>
      </p:sp>
    </p:spTree>
    <p:extLst>
      <p:ext uri="{BB962C8B-B14F-4D97-AF65-F5344CB8AC3E}">
        <p14:creationId xmlns:p14="http://schemas.microsoft.com/office/powerpoint/2010/main" val="3495450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8CB4-113F-4D17-BF57-1176C57CABD4}"/>
              </a:ext>
            </a:extLst>
          </p:cNvPr>
          <p:cNvSpPr>
            <a:spLocks noGrp="1"/>
          </p:cNvSpPr>
          <p:nvPr>
            <p:ph type="title"/>
          </p:nvPr>
        </p:nvSpPr>
        <p:spPr>
          <a:xfrm>
            <a:off x="1981200" y="274638"/>
            <a:ext cx="8229600" cy="849312"/>
          </a:xfrm>
        </p:spPr>
        <p:txBody>
          <a:bodyPr/>
          <a:lstStyle/>
          <a:p>
            <a:r>
              <a:rPr lang="en-US" dirty="0">
                <a:solidFill>
                  <a:srgbClr val="FF0000"/>
                </a:solidFill>
              </a:rPr>
              <a:t>ACTION ITEMS AND RECOMMENDATIONS</a:t>
            </a:r>
          </a:p>
        </p:txBody>
      </p:sp>
      <p:sp>
        <p:nvSpPr>
          <p:cNvPr id="3" name="Content Placeholder 2">
            <a:extLst>
              <a:ext uri="{FF2B5EF4-FFF2-40B4-BE49-F238E27FC236}">
                <a16:creationId xmlns:a16="http://schemas.microsoft.com/office/drawing/2014/main" id="{6ACD15DB-E34E-4ECE-B3CA-D8D77ED62D96}"/>
              </a:ext>
            </a:extLst>
          </p:cNvPr>
          <p:cNvSpPr>
            <a:spLocks noGrp="1"/>
          </p:cNvSpPr>
          <p:nvPr>
            <p:ph idx="1"/>
          </p:nvPr>
        </p:nvSpPr>
        <p:spPr>
          <a:xfrm>
            <a:off x="1828800" y="1295400"/>
            <a:ext cx="8534400" cy="5105400"/>
          </a:xfrm>
          <a:solidFill>
            <a:srgbClr val="FFFF00"/>
          </a:solidFill>
        </p:spPr>
        <p:txBody>
          <a:bodyPr/>
          <a:lstStyle/>
          <a:p>
            <a:r>
              <a:rPr lang="en-US" u="sng" dirty="0">
                <a:latin typeface="Times New Roman" panose="02020603050405020304" pitchFamily="18" charset="0"/>
                <a:cs typeface="Times New Roman" panose="02020603050405020304" pitchFamily="18" charset="0"/>
              </a:rPr>
              <a:t>Approved</a:t>
            </a:r>
            <a:r>
              <a:rPr lang="en-US" dirty="0">
                <a:latin typeface="Times New Roman" panose="02020603050405020304" pitchFamily="18" charset="0"/>
                <a:cs typeface="Times New Roman" panose="02020603050405020304" pitchFamily="18" charset="0"/>
              </a:rPr>
              <a:t> to keep unchanged the PEOs of both the Electrical and Computer Engineering Programs on </a:t>
            </a:r>
            <a:r>
              <a:rPr lang="en-US" u="sng" dirty="0">
                <a:solidFill>
                  <a:srgbClr val="FF0000"/>
                </a:solidFill>
                <a:latin typeface="Times New Roman" panose="02020603050405020304" pitchFamily="18" charset="0"/>
                <a:cs typeface="Times New Roman" panose="02020603050405020304" pitchFamily="18" charset="0"/>
              </a:rPr>
              <a:t>Friday, Dec. 11, 2020</a:t>
            </a:r>
          </a:p>
          <a:p>
            <a:r>
              <a:rPr lang="en-US" u="sng" dirty="0">
                <a:latin typeface="Times New Roman" panose="02020603050405020304" pitchFamily="18" charset="0"/>
                <a:cs typeface="Times New Roman" panose="02020603050405020304" pitchFamily="18" charset="0"/>
              </a:rPr>
              <a:t>Perform the second review </a:t>
            </a:r>
            <a:r>
              <a:rPr lang="en-US" dirty="0">
                <a:latin typeface="Times New Roman" panose="02020603050405020304" pitchFamily="18" charset="0"/>
                <a:cs typeface="Times New Roman" panose="02020603050405020304" pitchFamily="18" charset="0"/>
              </a:rPr>
              <a:t>of the PEOs of both the Electrical and Computer Engineering program during </a:t>
            </a:r>
            <a:r>
              <a:rPr lang="en-US" u="sng" dirty="0">
                <a:solidFill>
                  <a:srgbClr val="FF0000"/>
                </a:solidFill>
                <a:latin typeface="Times New Roman" panose="02020603050405020304" pitchFamily="18" charset="0"/>
                <a:cs typeface="Times New Roman" panose="02020603050405020304" pitchFamily="18" charset="0"/>
              </a:rPr>
              <a:t>January to March 2022</a:t>
            </a:r>
            <a:endParaRPr lang="en-US" dirty="0">
              <a:latin typeface="Times New Roman" panose="02020603050405020304" pitchFamily="18" charset="0"/>
              <a:cs typeface="Times New Roman" panose="02020603050405020304" pitchFamily="18" charset="0"/>
            </a:endParaRPr>
          </a:p>
          <a:p>
            <a:r>
              <a:rPr lang="en-US" u="sng" dirty="0">
                <a:solidFill>
                  <a:schemeClr val="bg2"/>
                </a:solidFill>
                <a:latin typeface="Times New Roman" panose="02020603050405020304" pitchFamily="18" charset="0"/>
                <a:cs typeface="Times New Roman" panose="02020603050405020304" pitchFamily="18" charset="0"/>
              </a:rPr>
              <a:t>Increase the number </a:t>
            </a:r>
            <a:r>
              <a:rPr lang="en-US" dirty="0">
                <a:latin typeface="Times New Roman" panose="02020603050405020304" pitchFamily="18" charset="0"/>
                <a:cs typeface="Times New Roman" panose="02020603050405020304" pitchFamily="18" charset="0"/>
              </a:rPr>
              <a:t>of survey participants during the 2022 PEOs review, especially for the Computer Engineering program</a:t>
            </a:r>
          </a:p>
          <a:p>
            <a:r>
              <a:rPr lang="en-US" u="sng" dirty="0">
                <a:solidFill>
                  <a:schemeClr val="bg2"/>
                </a:solidFill>
                <a:latin typeface="Times New Roman" panose="02020603050405020304" pitchFamily="18" charset="0"/>
                <a:cs typeface="Times New Roman" panose="02020603050405020304" pitchFamily="18" charset="0"/>
              </a:rPr>
              <a:t>Educate program constituents </a:t>
            </a:r>
            <a:r>
              <a:rPr lang="en-US" dirty="0">
                <a:latin typeface="Times New Roman" panose="02020603050405020304" pitchFamily="18" charset="0"/>
                <a:cs typeface="Times New Roman" panose="02020603050405020304" pitchFamily="18" charset="0"/>
              </a:rPr>
              <a:t>about the ABET definition of Program Educational Objectives</a:t>
            </a:r>
          </a:p>
        </p:txBody>
      </p:sp>
      <p:sp>
        <p:nvSpPr>
          <p:cNvPr id="6" name="Slide Number Placeholder 5">
            <a:extLst>
              <a:ext uri="{FF2B5EF4-FFF2-40B4-BE49-F238E27FC236}">
                <a16:creationId xmlns:a16="http://schemas.microsoft.com/office/drawing/2014/main" id="{82A72C42-9F77-43AA-96AF-03B496F2493C}"/>
              </a:ext>
            </a:extLst>
          </p:cNvPr>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10</a:t>
            </a:fld>
            <a:endParaRPr lang="en-US">
              <a:solidFill>
                <a:srgbClr val="000000"/>
              </a:solidFill>
            </a:endParaRPr>
          </a:p>
        </p:txBody>
      </p:sp>
    </p:spTree>
    <p:extLst>
      <p:ext uri="{BB962C8B-B14F-4D97-AF65-F5344CB8AC3E}">
        <p14:creationId xmlns:p14="http://schemas.microsoft.com/office/powerpoint/2010/main" val="1522662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dirty="0">
                <a:solidFill>
                  <a:srgbClr val="FF0000"/>
                </a:solidFill>
              </a:rPr>
              <a:t>C3 - STUDENT OUTCOMES </a:t>
            </a:r>
            <a:endParaRPr lang="en-US" dirty="0"/>
          </a:p>
        </p:txBody>
      </p:sp>
      <p:sp>
        <p:nvSpPr>
          <p:cNvPr id="3" name="Content Placeholder 2"/>
          <p:cNvSpPr>
            <a:spLocks noGrp="1"/>
          </p:cNvSpPr>
          <p:nvPr>
            <p:ph idx="1"/>
          </p:nvPr>
        </p:nvSpPr>
        <p:spPr>
          <a:xfrm>
            <a:off x="1981200" y="1066800"/>
            <a:ext cx="8458200" cy="5654675"/>
          </a:xfrm>
          <a:solidFill>
            <a:srgbClr val="FFFF00"/>
          </a:solidFill>
        </p:spPr>
        <p:txBody>
          <a:bodyPr/>
          <a:lstStyle/>
          <a:p>
            <a:r>
              <a:rPr lang="en-US" sz="1800" dirty="0"/>
              <a:t>Student outcomes are outcomes (1) through (7) plus any additional outcomes that may be articulated by the program.</a:t>
            </a:r>
          </a:p>
          <a:p>
            <a:pPr marL="0" indent="0">
              <a:buNone/>
            </a:pPr>
            <a:r>
              <a:rPr lang="en-US" sz="1800" b="1" dirty="0">
                <a:solidFill>
                  <a:srgbClr val="FF0000"/>
                </a:solidFill>
              </a:rPr>
              <a:t>1. </a:t>
            </a:r>
            <a:r>
              <a:rPr lang="en-US" sz="1800" dirty="0"/>
              <a:t>an ability to identify, formulate, and solve complex engineering problems by applying principles of engineering, science, and mathematics</a:t>
            </a:r>
          </a:p>
          <a:p>
            <a:pPr marL="0" indent="0">
              <a:buNone/>
            </a:pPr>
            <a:r>
              <a:rPr lang="en-US" sz="1800" b="1" dirty="0">
                <a:solidFill>
                  <a:srgbClr val="FF0000"/>
                </a:solidFill>
              </a:rPr>
              <a:t>2. </a:t>
            </a:r>
            <a:r>
              <a:rPr lang="en-US" sz="1800" dirty="0"/>
              <a:t>an ability to apply engineering design to produce solutions that meet specified needs with consideration of public health, safety, and welfare, as well as global, cultural, social, environmental, and economic factors</a:t>
            </a:r>
          </a:p>
          <a:p>
            <a:pPr marL="0" indent="0">
              <a:buNone/>
            </a:pPr>
            <a:r>
              <a:rPr lang="en-US" sz="1800" b="1" dirty="0">
                <a:solidFill>
                  <a:srgbClr val="FF0000"/>
                </a:solidFill>
              </a:rPr>
              <a:t>3. </a:t>
            </a:r>
            <a:r>
              <a:rPr lang="en-US" sz="1800" dirty="0"/>
              <a:t>an ability to communicate effectively with a range of audiences</a:t>
            </a:r>
          </a:p>
          <a:p>
            <a:pPr marL="0" indent="0">
              <a:buNone/>
            </a:pPr>
            <a:r>
              <a:rPr lang="en-US" sz="1800" b="1" dirty="0">
                <a:solidFill>
                  <a:srgbClr val="FF0000"/>
                </a:solidFill>
              </a:rPr>
              <a:t>4. </a:t>
            </a:r>
            <a:r>
              <a:rPr lang="en-US" sz="1800" dirty="0"/>
              <a:t>an ability to recognize ethical and professional responsibilities in engineering situations and make informed judgments, which must consider the impact of engineering solutions in global, economic, environmental, and societal contexts</a:t>
            </a:r>
          </a:p>
          <a:p>
            <a:pPr marL="0" indent="0">
              <a:buNone/>
            </a:pPr>
            <a:r>
              <a:rPr lang="en-US" sz="1800" b="1" dirty="0">
                <a:solidFill>
                  <a:srgbClr val="FF0000"/>
                </a:solidFill>
              </a:rPr>
              <a:t>5. </a:t>
            </a:r>
            <a:r>
              <a:rPr lang="en-US" sz="1800" dirty="0"/>
              <a:t>an ability to function effectively on a team whose members together provide leadership, create a collaborative and inclusive environment, establish goals, plan tasks, and meet objectives</a:t>
            </a:r>
          </a:p>
          <a:p>
            <a:pPr marL="0" indent="0">
              <a:buNone/>
            </a:pPr>
            <a:r>
              <a:rPr lang="en-US" sz="1800" b="1" dirty="0">
                <a:solidFill>
                  <a:srgbClr val="FF0000"/>
                </a:solidFill>
              </a:rPr>
              <a:t>6. </a:t>
            </a:r>
            <a:r>
              <a:rPr lang="en-US" sz="1800" dirty="0"/>
              <a:t>an ability to develop and conduct appropriate experimentation, analyze, and interpret data, and use engineering judgment to draw conclusions</a:t>
            </a:r>
          </a:p>
          <a:p>
            <a:pPr marL="0" indent="0">
              <a:buNone/>
            </a:pPr>
            <a:r>
              <a:rPr lang="en-US" sz="1800" b="1" dirty="0">
                <a:solidFill>
                  <a:srgbClr val="FF0000"/>
                </a:solidFill>
              </a:rPr>
              <a:t>7. </a:t>
            </a:r>
            <a:r>
              <a:rPr lang="en-US" sz="1800" dirty="0"/>
              <a:t>an ability to acquire and apply new knowledge as needed, using appropriate learning strategies.</a:t>
            </a:r>
          </a:p>
          <a:p>
            <a:endParaRPr lang="en-US" sz="1600"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11</a:t>
            </a:fld>
            <a:endParaRPr lang="en-US">
              <a:solidFill>
                <a:srgbClr val="000000"/>
              </a:solidFill>
            </a:endParaRPr>
          </a:p>
        </p:txBody>
      </p:sp>
    </p:spTree>
    <p:extLst>
      <p:ext uri="{BB962C8B-B14F-4D97-AF65-F5344CB8AC3E}">
        <p14:creationId xmlns:p14="http://schemas.microsoft.com/office/powerpoint/2010/main" val="246531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04800"/>
            <a:ext cx="8229600" cy="1295400"/>
          </a:xfrm>
        </p:spPr>
        <p:txBody>
          <a:bodyPr/>
          <a:lstStyle/>
          <a:p>
            <a:r>
              <a:rPr lang="en-US" dirty="0">
                <a:solidFill>
                  <a:srgbClr val="FF0000"/>
                </a:solidFill>
              </a:rPr>
              <a:t>STUDENT OUTCOMES VS. COURSES (ELECTRICAL ENGINEERING)</a:t>
            </a:r>
            <a:br>
              <a:rPr lang="en-US" dirty="0">
                <a:solidFill>
                  <a:srgbClr val="FF0000"/>
                </a:solidFill>
              </a:rPr>
            </a:br>
            <a:r>
              <a:rPr lang="en-US" dirty="0">
                <a:solidFill>
                  <a:srgbClr val="FF0000"/>
                </a:solidFill>
              </a:rPr>
              <a:t>Approved 10/12/2018</a:t>
            </a:r>
          </a:p>
        </p:txBody>
      </p:sp>
      <p:graphicFrame>
        <p:nvGraphicFramePr>
          <p:cNvPr id="5" name="Content Placeholder 4"/>
          <p:cNvGraphicFramePr>
            <a:graphicFrameLocks noGrp="1"/>
          </p:cNvGraphicFramePr>
          <p:nvPr>
            <p:ph idx="1"/>
          </p:nvPr>
        </p:nvGraphicFramePr>
        <p:xfrm>
          <a:off x="2667000" y="1981201"/>
          <a:ext cx="6629398" cy="4648203"/>
        </p:xfrm>
        <a:graphic>
          <a:graphicData uri="http://schemas.openxmlformats.org/drawingml/2006/table">
            <a:tbl>
              <a:tblPr firstRow="1" firstCol="1" bandRow="1"/>
              <a:tblGrid>
                <a:gridCol w="3301493">
                  <a:extLst>
                    <a:ext uri="{9D8B030D-6E8A-4147-A177-3AD203B41FA5}">
                      <a16:colId xmlns:a16="http://schemas.microsoft.com/office/drawing/2014/main" val="1177477893"/>
                    </a:ext>
                  </a:extLst>
                </a:gridCol>
                <a:gridCol w="407498">
                  <a:extLst>
                    <a:ext uri="{9D8B030D-6E8A-4147-A177-3AD203B41FA5}">
                      <a16:colId xmlns:a16="http://schemas.microsoft.com/office/drawing/2014/main" val="3667276291"/>
                    </a:ext>
                  </a:extLst>
                </a:gridCol>
                <a:gridCol w="519183">
                  <a:extLst>
                    <a:ext uri="{9D8B030D-6E8A-4147-A177-3AD203B41FA5}">
                      <a16:colId xmlns:a16="http://schemas.microsoft.com/office/drawing/2014/main" val="3181421183"/>
                    </a:ext>
                  </a:extLst>
                </a:gridCol>
                <a:gridCol w="567480">
                  <a:extLst>
                    <a:ext uri="{9D8B030D-6E8A-4147-A177-3AD203B41FA5}">
                      <a16:colId xmlns:a16="http://schemas.microsoft.com/office/drawing/2014/main" val="2366102067"/>
                    </a:ext>
                  </a:extLst>
                </a:gridCol>
                <a:gridCol w="475415">
                  <a:extLst>
                    <a:ext uri="{9D8B030D-6E8A-4147-A177-3AD203B41FA5}">
                      <a16:colId xmlns:a16="http://schemas.microsoft.com/office/drawing/2014/main" val="744051580"/>
                    </a:ext>
                  </a:extLst>
                </a:gridCol>
                <a:gridCol w="480698">
                  <a:extLst>
                    <a:ext uri="{9D8B030D-6E8A-4147-A177-3AD203B41FA5}">
                      <a16:colId xmlns:a16="http://schemas.microsoft.com/office/drawing/2014/main" val="273254702"/>
                    </a:ext>
                  </a:extLst>
                </a:gridCol>
                <a:gridCol w="428628">
                  <a:extLst>
                    <a:ext uri="{9D8B030D-6E8A-4147-A177-3AD203B41FA5}">
                      <a16:colId xmlns:a16="http://schemas.microsoft.com/office/drawing/2014/main" val="3753978908"/>
                    </a:ext>
                  </a:extLst>
                </a:gridCol>
                <a:gridCol w="449003">
                  <a:extLst>
                    <a:ext uri="{9D8B030D-6E8A-4147-A177-3AD203B41FA5}">
                      <a16:colId xmlns:a16="http://schemas.microsoft.com/office/drawing/2014/main" val="604959489"/>
                    </a:ext>
                  </a:extLst>
                </a:gridCol>
              </a:tblGrid>
              <a:tr h="221343">
                <a:tc>
                  <a:txBody>
                    <a:bodyPr/>
                    <a:lstStyle/>
                    <a:p>
                      <a:pPr marL="0" marR="0" algn="just">
                        <a:lnSpc>
                          <a:spcPct val="115000"/>
                        </a:lnSpc>
                        <a:spcBef>
                          <a:spcPts val="0"/>
                        </a:spcBef>
                        <a:spcAft>
                          <a:spcPts val="0"/>
                        </a:spcAft>
                      </a:pPr>
                      <a:r>
                        <a:rPr lang="en-US" sz="1000" b="1" dirty="0">
                          <a:effectLst/>
                          <a:latin typeface="Times New Roman" panose="02020603050405020304" pitchFamily="18" charset="0"/>
                          <a:ea typeface="Times New Roman" panose="02020603050405020304" pitchFamily="18" charset="0"/>
                        </a:rPr>
                        <a:t>Electrical Engineering Courses</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1</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2</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3</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4</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5</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6</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000" b="1">
                          <a:effectLst/>
                          <a:latin typeface="Times New Roman" panose="02020603050405020304" pitchFamily="18" charset="0"/>
                          <a:ea typeface="Times New Roman" panose="02020603050405020304" pitchFamily="18" charset="0"/>
                        </a:rPr>
                        <a:t>7</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247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1021 Intro Elect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37897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1043 Comp Appl in Engr</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84946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2011 Electric Circuit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484563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2023 Network Theory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01968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3013 Network Theory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2944709"/>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3021 Logic Circuits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09242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3023 Signals and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138960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3033 Physical Princ. Solid State</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020358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3043 Electronics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956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3063 Logic Circuits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6459484"/>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3071 Microproc. Sys.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795278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3073  Microproc Sys.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5787097"/>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4003 Communication Theory</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219590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4011 Electronics Lab</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67757421"/>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4013 Energy Conversion</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349845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4033 Electro Field Thr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021778"/>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4043 Electronics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399844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4073 Control Systems</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7615663"/>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4472 Senior Design 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5679465"/>
                  </a:ext>
                </a:extLst>
              </a:tr>
              <a:tr h="221343">
                <a:tc>
                  <a:txBody>
                    <a:bodyPr/>
                    <a:lstStyle/>
                    <a:p>
                      <a:pPr marL="0" marR="0">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ELEG 4482 Senior Design II</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X</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5328954"/>
                  </a:ext>
                </a:extLst>
              </a:tr>
            </a:tbl>
          </a:graphicData>
        </a:graphic>
      </p:graphicFrame>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12</a:t>
            </a:fld>
            <a:endParaRPr lang="en-US">
              <a:solidFill>
                <a:srgbClr val="000000"/>
              </a:solidFill>
            </a:endParaRPr>
          </a:p>
        </p:txBody>
      </p:sp>
    </p:spTree>
    <p:extLst>
      <p:ext uri="{BB962C8B-B14F-4D97-AF65-F5344CB8AC3E}">
        <p14:creationId xmlns:p14="http://schemas.microsoft.com/office/powerpoint/2010/main" val="2884176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1325562"/>
          </a:xfrm>
        </p:spPr>
        <p:txBody>
          <a:bodyPr/>
          <a:lstStyle/>
          <a:p>
            <a:r>
              <a:rPr lang="en-US" sz="2800" dirty="0">
                <a:solidFill>
                  <a:srgbClr val="FF0000"/>
                </a:solidFill>
              </a:rPr>
              <a:t>STUDENT OUTCOMES VS. COURSES (COMPUTER ENGINEERING) </a:t>
            </a:r>
            <a:br>
              <a:rPr lang="en-US" sz="2800" dirty="0">
                <a:solidFill>
                  <a:srgbClr val="FF0000"/>
                </a:solidFill>
              </a:rPr>
            </a:br>
            <a:r>
              <a:rPr lang="en-US" sz="2800" dirty="0">
                <a:solidFill>
                  <a:srgbClr val="FF0000"/>
                </a:solidFill>
              </a:rPr>
              <a:t>Approved 10/12/2018</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13</a:t>
            </a:fld>
            <a:endParaRPr lang="en-US">
              <a:solidFill>
                <a:srgbClr val="000000"/>
              </a:solidFill>
            </a:endParaRPr>
          </a:p>
        </p:txBody>
      </p:sp>
      <p:graphicFrame>
        <p:nvGraphicFramePr>
          <p:cNvPr id="4" name="Content Placeholder 3"/>
          <p:cNvGraphicFramePr>
            <a:graphicFrameLocks noGrp="1"/>
          </p:cNvGraphicFramePr>
          <p:nvPr>
            <p:ph idx="1"/>
          </p:nvPr>
        </p:nvGraphicFramePr>
        <p:xfrm>
          <a:off x="2895602" y="1828799"/>
          <a:ext cx="6095998" cy="4416426"/>
        </p:xfrm>
        <a:graphic>
          <a:graphicData uri="http://schemas.openxmlformats.org/drawingml/2006/table">
            <a:tbl>
              <a:tblPr firstRow="1" firstCol="1" bandRow="1"/>
              <a:tblGrid>
                <a:gridCol w="3016453">
                  <a:extLst>
                    <a:ext uri="{9D8B030D-6E8A-4147-A177-3AD203B41FA5}">
                      <a16:colId xmlns:a16="http://schemas.microsoft.com/office/drawing/2014/main" val="2087326207"/>
                    </a:ext>
                  </a:extLst>
                </a:gridCol>
                <a:gridCol w="363536">
                  <a:extLst>
                    <a:ext uri="{9D8B030D-6E8A-4147-A177-3AD203B41FA5}">
                      <a16:colId xmlns:a16="http://schemas.microsoft.com/office/drawing/2014/main" val="2344935384"/>
                    </a:ext>
                  </a:extLst>
                </a:gridCol>
                <a:gridCol w="389826">
                  <a:extLst>
                    <a:ext uri="{9D8B030D-6E8A-4147-A177-3AD203B41FA5}">
                      <a16:colId xmlns:a16="http://schemas.microsoft.com/office/drawing/2014/main" val="449798067"/>
                    </a:ext>
                  </a:extLst>
                </a:gridCol>
                <a:gridCol w="416114">
                  <a:extLst>
                    <a:ext uri="{9D8B030D-6E8A-4147-A177-3AD203B41FA5}">
                      <a16:colId xmlns:a16="http://schemas.microsoft.com/office/drawing/2014/main" val="3649335806"/>
                    </a:ext>
                  </a:extLst>
                </a:gridCol>
                <a:gridCol w="433390">
                  <a:extLst>
                    <a:ext uri="{9D8B030D-6E8A-4147-A177-3AD203B41FA5}">
                      <a16:colId xmlns:a16="http://schemas.microsoft.com/office/drawing/2014/main" val="1570802662"/>
                    </a:ext>
                  </a:extLst>
                </a:gridCol>
                <a:gridCol w="478456">
                  <a:extLst>
                    <a:ext uri="{9D8B030D-6E8A-4147-A177-3AD203B41FA5}">
                      <a16:colId xmlns:a16="http://schemas.microsoft.com/office/drawing/2014/main" val="3306108411"/>
                    </a:ext>
                  </a:extLst>
                </a:gridCol>
                <a:gridCol w="441652">
                  <a:extLst>
                    <a:ext uri="{9D8B030D-6E8A-4147-A177-3AD203B41FA5}">
                      <a16:colId xmlns:a16="http://schemas.microsoft.com/office/drawing/2014/main" val="3426522465"/>
                    </a:ext>
                  </a:extLst>
                </a:gridCol>
                <a:gridCol w="556571">
                  <a:extLst>
                    <a:ext uri="{9D8B030D-6E8A-4147-A177-3AD203B41FA5}">
                      <a16:colId xmlns:a16="http://schemas.microsoft.com/office/drawing/2014/main" val="1492569823"/>
                    </a:ext>
                  </a:extLst>
                </a:gridCol>
              </a:tblGrid>
              <a:tr h="245357">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Comp. Engineering Courses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361809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1021 Intro Elect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23817465"/>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2011 Electric Circuit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221368"/>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2023 Network Theory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68752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3013 Network Theory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422350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3021 Logic Circuits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963869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3023 Signals and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791017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3033 Physical Princ. Solid State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210286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3043 Electronics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0206676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3063 Logic Circuits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439370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3071 Microproc. Sys. Lab</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497271"/>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3073  Microproc Sys.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517970"/>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4253 Embedded Systems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640544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4303 Dig System Design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2650522"/>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4333 Computer Networks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7348514"/>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4393 Comp. Org.  Arch</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6326859"/>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4472 Senior Design 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8015136"/>
                  </a:ext>
                </a:extLst>
              </a:tr>
              <a:tr h="245357">
                <a:tc>
                  <a:txBody>
                    <a:bodyPr/>
                    <a:lstStyle/>
                    <a:p>
                      <a:pPr marL="0" marR="0" algn="just">
                        <a:lnSpc>
                          <a:spcPct val="115000"/>
                        </a:lnSpc>
                        <a:spcBef>
                          <a:spcPts val="0"/>
                        </a:spcBef>
                        <a:spcAft>
                          <a:spcPts val="0"/>
                        </a:spcAft>
                      </a:pPr>
                      <a:r>
                        <a:rPr lang="en-US" sz="1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ELEG 4482 Senior Design II</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X</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en-US"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1687113"/>
                  </a:ext>
                </a:extLst>
              </a:tr>
            </a:tbl>
          </a:graphicData>
        </a:graphic>
      </p:graphicFrame>
    </p:spTree>
    <p:extLst>
      <p:ext uri="{BB962C8B-B14F-4D97-AF65-F5344CB8AC3E}">
        <p14:creationId xmlns:p14="http://schemas.microsoft.com/office/powerpoint/2010/main" val="3426781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MOCK REVIEW OF ECE PROGRAMS –C3 STUDENT OUTCOMES</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2400" dirty="0"/>
              <a:t>Recommend we make Student Outcome 8: Applications of probability and statistics</a:t>
            </a:r>
          </a:p>
          <a:p>
            <a:r>
              <a:rPr lang="en-US" sz="2400" dirty="0"/>
              <a:t>Which is required by the Program Criteria for the Electrical, Computer, Communications, Telecommunication(s) and Similarly Named Engineering Programs</a:t>
            </a:r>
          </a:p>
          <a:p>
            <a:r>
              <a:rPr lang="en-US" sz="2400" dirty="0"/>
              <a:t>We have used materials from the following courses to satisfy this requirement:</a:t>
            </a:r>
          </a:p>
          <a:p>
            <a:r>
              <a:rPr lang="en-US" sz="2400" dirty="0"/>
              <a:t>ELEG 2011 Circuits Lab</a:t>
            </a:r>
          </a:p>
          <a:p>
            <a:r>
              <a:rPr lang="en-US" sz="2400" dirty="0"/>
              <a:t>ELEG 3033 Physical </a:t>
            </a:r>
            <a:r>
              <a:rPr lang="en-US" sz="2400" dirty="0" err="1"/>
              <a:t>Princ</a:t>
            </a:r>
            <a:r>
              <a:rPr lang="en-US" sz="2400" dirty="0"/>
              <a:t>. Solid State</a:t>
            </a:r>
          </a:p>
          <a:p>
            <a:r>
              <a:rPr lang="en-US" sz="2400" dirty="0"/>
              <a:t>ELEG 4003 Communication Theory</a:t>
            </a:r>
          </a:p>
          <a:p>
            <a:r>
              <a:rPr lang="en-US" sz="2400" dirty="0"/>
              <a:t>ELEG 4333 Computer Networks</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14</a:t>
            </a:fld>
            <a:endParaRPr lang="en-US">
              <a:solidFill>
                <a:srgbClr val="000000"/>
              </a:solidFill>
            </a:endParaRPr>
          </a:p>
        </p:txBody>
      </p:sp>
    </p:spTree>
    <p:extLst>
      <p:ext uri="{BB962C8B-B14F-4D97-AF65-F5344CB8AC3E}">
        <p14:creationId xmlns:p14="http://schemas.microsoft.com/office/powerpoint/2010/main" val="1564708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MOCK REVIEW OF ECE PROGRAMS –C4 CONTINUOUS IMPROVEMENT</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3200" dirty="0"/>
              <a:t>All changes in the curriculum should be added in the self-study report</a:t>
            </a:r>
          </a:p>
          <a:p>
            <a:r>
              <a:rPr lang="en-US" sz="3200" dirty="0"/>
              <a:t>All major changes in the Department should be added as part of continuous improvement</a:t>
            </a:r>
          </a:p>
          <a:p>
            <a:r>
              <a:rPr lang="en-US" sz="3200" dirty="0"/>
              <a:t>Limit our student outcomes assessments to student outcomes 1 to 7, and not add the results of student outcomes a to k</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15</a:t>
            </a:fld>
            <a:endParaRPr lang="en-US">
              <a:solidFill>
                <a:srgbClr val="000000"/>
              </a:solidFill>
            </a:endParaRPr>
          </a:p>
        </p:txBody>
      </p:sp>
    </p:spTree>
    <p:extLst>
      <p:ext uri="{BB962C8B-B14F-4D97-AF65-F5344CB8AC3E}">
        <p14:creationId xmlns:p14="http://schemas.microsoft.com/office/powerpoint/2010/main" val="23335154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76287"/>
          </a:xfrm>
        </p:spPr>
        <p:txBody>
          <a:bodyPr/>
          <a:lstStyle/>
          <a:p>
            <a:r>
              <a:rPr lang="en-US" sz="2800" dirty="0">
                <a:solidFill>
                  <a:srgbClr val="FF0000"/>
                </a:solidFill>
              </a:rPr>
              <a:t>MOCK REVIEW OF ECE PROGRAMS –C5  CURRICULUM</a:t>
            </a:r>
          </a:p>
        </p:txBody>
      </p:sp>
      <p:sp>
        <p:nvSpPr>
          <p:cNvPr id="3" name="Content Placeholder 2"/>
          <p:cNvSpPr>
            <a:spLocks noGrp="1"/>
          </p:cNvSpPr>
          <p:nvPr>
            <p:ph idx="1"/>
          </p:nvPr>
        </p:nvSpPr>
        <p:spPr>
          <a:xfrm>
            <a:off x="1981200" y="1050926"/>
            <a:ext cx="8534400" cy="5273675"/>
          </a:xfrm>
          <a:solidFill>
            <a:schemeClr val="accent1"/>
          </a:solidFill>
        </p:spPr>
        <p:txBody>
          <a:bodyPr/>
          <a:lstStyle/>
          <a:p>
            <a:r>
              <a:rPr lang="en-US" sz="3200" b="1" dirty="0">
                <a:solidFill>
                  <a:srgbClr val="FF0000"/>
                </a:solidFill>
              </a:rPr>
              <a:t>Math and Science:   </a:t>
            </a:r>
            <a:r>
              <a:rPr lang="en-US" sz="3200" dirty="0"/>
              <a:t>Parts of the following course are counted as part math &amp; science courses.  We should be ready to provide documentation to confirm math and science content</a:t>
            </a:r>
          </a:p>
          <a:p>
            <a:pPr lvl="1"/>
            <a:r>
              <a:rPr lang="en-US" sz="3200" dirty="0"/>
              <a:t>ELEG 3033 Physical </a:t>
            </a:r>
            <a:r>
              <a:rPr lang="en-US" sz="3200" dirty="0" err="1"/>
              <a:t>Princ</a:t>
            </a:r>
            <a:r>
              <a:rPr lang="en-US" sz="3200" dirty="0"/>
              <a:t>. Solid State</a:t>
            </a:r>
          </a:p>
          <a:p>
            <a:pPr lvl="1"/>
            <a:r>
              <a:rPr lang="en-US" sz="3200" dirty="0"/>
              <a:t>ELEG 3023 Signals and Systems</a:t>
            </a:r>
          </a:p>
          <a:p>
            <a:pPr lvl="1"/>
            <a:r>
              <a:rPr lang="en-US" sz="3200" dirty="0"/>
              <a:t>ELEG 4033 Electro. Field Theory</a:t>
            </a:r>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16</a:t>
            </a:fld>
            <a:endParaRPr lang="en-US">
              <a:solidFill>
                <a:srgbClr val="000000"/>
              </a:solidFill>
            </a:endParaRPr>
          </a:p>
        </p:txBody>
      </p:sp>
    </p:spTree>
    <p:extLst>
      <p:ext uri="{BB962C8B-B14F-4D97-AF65-F5344CB8AC3E}">
        <p14:creationId xmlns:p14="http://schemas.microsoft.com/office/powerpoint/2010/main" val="407012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MOCK REVIEW OF ECE PROGRAMS –C6 FACULTY </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3200" dirty="0"/>
              <a:t>In the faculty resume, the faculty members should not leave any of the following parts blank:</a:t>
            </a:r>
          </a:p>
          <a:p>
            <a:pPr lvl="1"/>
            <a:r>
              <a:rPr lang="en-US" sz="3200" dirty="0"/>
              <a:t>Service activities</a:t>
            </a:r>
          </a:p>
          <a:p>
            <a:pPr lvl="1"/>
            <a:r>
              <a:rPr lang="en-US" sz="3200" dirty="0"/>
              <a:t>Publications and Presentations</a:t>
            </a:r>
          </a:p>
          <a:p>
            <a:pPr lvl="1"/>
            <a:r>
              <a:rPr lang="en-US" sz="3200" dirty="0"/>
              <a:t>Professional Development</a:t>
            </a:r>
          </a:p>
          <a:p>
            <a:pPr lvl="1"/>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17</a:t>
            </a:fld>
            <a:endParaRPr lang="en-US">
              <a:solidFill>
                <a:srgbClr val="000000"/>
              </a:solidFill>
            </a:endParaRPr>
          </a:p>
        </p:txBody>
      </p:sp>
    </p:spTree>
    <p:extLst>
      <p:ext uri="{BB962C8B-B14F-4D97-AF65-F5344CB8AC3E}">
        <p14:creationId xmlns:p14="http://schemas.microsoft.com/office/powerpoint/2010/main" val="3313444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MOCK REVIEW OF ECE PROGRAMS –C7 FACILITIES </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2400" dirty="0"/>
              <a:t>No comments or write-up on facilities </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18</a:t>
            </a:fld>
            <a:endParaRPr lang="en-US">
              <a:solidFill>
                <a:srgbClr val="000000"/>
              </a:solidFill>
            </a:endParaRPr>
          </a:p>
        </p:txBody>
      </p:sp>
    </p:spTree>
    <p:extLst>
      <p:ext uri="{BB962C8B-B14F-4D97-AF65-F5344CB8AC3E}">
        <p14:creationId xmlns:p14="http://schemas.microsoft.com/office/powerpoint/2010/main" val="2885746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1081087"/>
          </a:xfrm>
        </p:spPr>
        <p:txBody>
          <a:bodyPr/>
          <a:lstStyle/>
          <a:p>
            <a:r>
              <a:rPr lang="en-US" dirty="0">
                <a:solidFill>
                  <a:srgbClr val="FF0000"/>
                </a:solidFill>
              </a:rPr>
              <a:t>MOCK REVIEW OF ECE PROGRAMS –C8 INSTITUTIONAL SUPPORT</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3600" dirty="0"/>
              <a:t>From team chair’s point of opinion, having interim Department Heads should not be a shortcoming</a:t>
            </a:r>
          </a:p>
          <a:p>
            <a:pPr marL="0" indent="0">
              <a:buNone/>
            </a:pPr>
            <a:r>
              <a:rPr lang="en-US" sz="3600" dirty="0"/>
              <a:t> </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19</a:t>
            </a:fld>
            <a:endParaRPr lang="en-US">
              <a:solidFill>
                <a:srgbClr val="000000"/>
              </a:solidFill>
            </a:endParaRPr>
          </a:p>
        </p:txBody>
      </p:sp>
    </p:spTree>
    <p:extLst>
      <p:ext uri="{BB962C8B-B14F-4D97-AF65-F5344CB8AC3E}">
        <p14:creationId xmlns:p14="http://schemas.microsoft.com/office/powerpoint/2010/main" val="3984641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382000" cy="1081087"/>
          </a:xfrm>
        </p:spPr>
        <p:txBody>
          <a:bodyPr/>
          <a:lstStyle/>
          <a:p>
            <a:r>
              <a:rPr lang="en-US" dirty="0">
                <a:solidFill>
                  <a:srgbClr val="FF0000"/>
                </a:solidFill>
              </a:rPr>
              <a:t>MOCK REVIEW OF ECE PROGRAMS – OTHER GENERAL COMMENTS</a:t>
            </a:r>
            <a:endParaRPr lang="en-US" sz="4000" dirty="0">
              <a:solidFill>
                <a:srgbClr val="FF0000"/>
              </a:solidFill>
            </a:endParaRPr>
          </a:p>
        </p:txBody>
      </p:sp>
      <p:sp>
        <p:nvSpPr>
          <p:cNvPr id="3" name="Content Placeholder 2"/>
          <p:cNvSpPr>
            <a:spLocks noGrp="1"/>
          </p:cNvSpPr>
          <p:nvPr>
            <p:ph idx="1"/>
          </p:nvPr>
        </p:nvSpPr>
        <p:spPr>
          <a:xfrm>
            <a:off x="1981200" y="1447800"/>
            <a:ext cx="8534400" cy="4876800"/>
          </a:xfrm>
          <a:solidFill>
            <a:schemeClr val="accent1"/>
          </a:solidFill>
        </p:spPr>
        <p:txBody>
          <a:bodyPr/>
          <a:lstStyle/>
          <a:p>
            <a:r>
              <a:rPr lang="en-US" sz="2400" dirty="0"/>
              <a:t>From the composite student outcomes assessment data, if the program satisfies the minimum score of the criterion (set at 70%), we should still improve courses that lower the average of a particular student outcome</a:t>
            </a:r>
          </a:p>
          <a:p>
            <a:r>
              <a:rPr lang="en-US" sz="2400" dirty="0"/>
              <a:t>The list of courses  in the self-study report that satisfy the various  requirements of the program criteria was good and will simplify the work of a program evaluator</a:t>
            </a:r>
          </a:p>
          <a:p>
            <a:r>
              <a:rPr lang="en-US" sz="2400" dirty="0"/>
              <a:t>The Electrical Engineering self-study report is an excellent document and the team chair asked the Dean’s permission to share the report with other institutions</a:t>
            </a:r>
          </a:p>
          <a:p>
            <a:r>
              <a:rPr lang="en-US" sz="2400" dirty="0"/>
              <a:t>Dr. Kirby was very responsive to the requests from the team chair/program evaluator</a:t>
            </a:r>
          </a:p>
          <a:p>
            <a:endParaRPr lang="en-US" sz="2400" dirty="0"/>
          </a:p>
          <a:p>
            <a:r>
              <a:rPr lang="en-US" sz="2400" dirty="0"/>
              <a:t> </a:t>
            </a:r>
          </a:p>
          <a:p>
            <a:endParaRPr lang="en-US"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20</a:t>
            </a:fld>
            <a:endParaRPr lang="en-US">
              <a:solidFill>
                <a:srgbClr val="000000"/>
              </a:solidFill>
            </a:endParaRPr>
          </a:p>
        </p:txBody>
      </p:sp>
    </p:spTree>
    <p:extLst>
      <p:ext uri="{BB962C8B-B14F-4D97-AF65-F5344CB8AC3E}">
        <p14:creationId xmlns:p14="http://schemas.microsoft.com/office/powerpoint/2010/main" val="577689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76287"/>
          </a:xfrm>
        </p:spPr>
        <p:txBody>
          <a:bodyPr/>
          <a:lstStyle/>
          <a:p>
            <a:r>
              <a:rPr lang="en-US" sz="3600" dirty="0">
                <a:solidFill>
                  <a:srgbClr val="FF0000"/>
                </a:solidFill>
              </a:rPr>
              <a:t>DESIGN ORIENTED COURSES</a:t>
            </a:r>
          </a:p>
        </p:txBody>
      </p:sp>
      <p:sp>
        <p:nvSpPr>
          <p:cNvPr id="3" name="Content Placeholder 2"/>
          <p:cNvSpPr>
            <a:spLocks noGrp="1"/>
          </p:cNvSpPr>
          <p:nvPr>
            <p:ph idx="1"/>
          </p:nvPr>
        </p:nvSpPr>
        <p:spPr>
          <a:xfrm>
            <a:off x="1981200" y="1219200"/>
            <a:ext cx="8534400" cy="5105400"/>
          </a:xfrm>
          <a:solidFill>
            <a:schemeClr val="accent1"/>
          </a:solidFill>
        </p:spPr>
        <p:txBody>
          <a:bodyPr/>
          <a:lstStyle/>
          <a:p>
            <a:r>
              <a:rPr lang="en-US" b="1" dirty="0">
                <a:solidFill>
                  <a:srgbClr val="FF0000"/>
                </a:solidFill>
              </a:rPr>
              <a:t>JOHN ATTIA’S RECOMMENDATIONS</a:t>
            </a:r>
          </a:p>
          <a:p>
            <a:r>
              <a:rPr lang="en-US" b="1" dirty="0">
                <a:solidFill>
                  <a:srgbClr val="FF0000"/>
                </a:solidFill>
              </a:rPr>
              <a:t>Design Oriented Courses</a:t>
            </a:r>
          </a:p>
          <a:p>
            <a:pPr lvl="1"/>
            <a:r>
              <a:rPr lang="en-US" dirty="0"/>
              <a:t>The following factors should be considered and addressed if relevant: “apply engineering design to produce solutions that meet specified needs</a:t>
            </a:r>
            <a:r>
              <a:rPr lang="en-US" dirty="0">
                <a:solidFill>
                  <a:srgbClr val="FF0000"/>
                </a:solidFill>
              </a:rPr>
              <a:t> with consideration of public health, safety, and welfare, as well as global, cultural, social, environmental, and economic factors.”</a:t>
            </a:r>
          </a:p>
          <a:p>
            <a:pPr lvl="1"/>
            <a:endParaRPr lang="en-US" sz="3200" dirty="0"/>
          </a:p>
          <a:p>
            <a:endParaRPr lang="en-US" dirty="0"/>
          </a:p>
          <a:p>
            <a:endParaRPr lang="en-US" dirty="0"/>
          </a:p>
          <a:p>
            <a:endParaRPr lang="en-US" dirty="0"/>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21</a:t>
            </a:fld>
            <a:endParaRPr lang="en-US">
              <a:solidFill>
                <a:srgbClr val="000000"/>
              </a:solidFill>
            </a:endParaRPr>
          </a:p>
        </p:txBody>
      </p:sp>
    </p:spTree>
    <p:extLst>
      <p:ext uri="{BB962C8B-B14F-4D97-AF65-F5344CB8AC3E}">
        <p14:creationId xmlns:p14="http://schemas.microsoft.com/office/powerpoint/2010/main" val="27330727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FALL 2021 COURSES ASSESSED</a:t>
            </a:r>
            <a:br>
              <a:rPr lang="en-US" dirty="0">
                <a:solidFill>
                  <a:srgbClr val="FF0000"/>
                </a:solidFill>
              </a:rPr>
            </a:br>
            <a:r>
              <a:rPr lang="en-US" sz="2400" dirty="0">
                <a:solidFill>
                  <a:schemeClr val="tx1"/>
                </a:solidFill>
              </a:rPr>
              <a:t>(using previous course numbers)</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22</a:t>
            </a:fld>
            <a:endParaRPr lang="en-US">
              <a:solidFill>
                <a:srgbClr val="000000"/>
              </a:solidFill>
            </a:endParaRPr>
          </a:p>
        </p:txBody>
      </p:sp>
      <p:graphicFrame>
        <p:nvGraphicFramePr>
          <p:cNvPr id="5" name="Content Placeholder 4"/>
          <p:cNvGraphicFramePr>
            <a:graphicFrameLocks noGrp="1"/>
          </p:cNvGraphicFramePr>
          <p:nvPr>
            <p:ph idx="1"/>
          </p:nvPr>
        </p:nvGraphicFramePr>
        <p:xfrm>
          <a:off x="1981200" y="1417639"/>
          <a:ext cx="7924800" cy="4493895"/>
        </p:xfrm>
        <a:graphic>
          <a:graphicData uri="http://schemas.openxmlformats.org/drawingml/2006/table">
            <a:tbl>
              <a:tblPr/>
              <a:tblGrid>
                <a:gridCol w="1496906">
                  <a:extLst>
                    <a:ext uri="{9D8B030D-6E8A-4147-A177-3AD203B41FA5}">
                      <a16:colId xmlns:a16="http://schemas.microsoft.com/office/drawing/2014/main" val="3068490287"/>
                    </a:ext>
                  </a:extLst>
                </a:gridCol>
                <a:gridCol w="4294294">
                  <a:extLst>
                    <a:ext uri="{9D8B030D-6E8A-4147-A177-3AD203B41FA5}">
                      <a16:colId xmlns:a16="http://schemas.microsoft.com/office/drawing/2014/main" val="2493602657"/>
                    </a:ext>
                  </a:extLst>
                </a:gridCol>
                <a:gridCol w="2133600">
                  <a:extLst>
                    <a:ext uri="{9D8B030D-6E8A-4147-A177-3AD203B41FA5}">
                      <a16:colId xmlns:a16="http://schemas.microsoft.com/office/drawing/2014/main" val="1718748560"/>
                    </a:ext>
                  </a:extLst>
                </a:gridCol>
              </a:tblGrid>
              <a:tr h="367145">
                <a:tc>
                  <a:txBody>
                    <a:bodyPr/>
                    <a:lstStyle/>
                    <a:p>
                      <a:pPr algn="ctr" fontAlgn="b"/>
                      <a:r>
                        <a:rPr lang="en-US" sz="2400" b="1" i="0" u="none" strike="noStrike" dirty="0">
                          <a:solidFill>
                            <a:srgbClr val="000000"/>
                          </a:solidFill>
                          <a:effectLst/>
                          <a:latin typeface="Calibri" panose="020F0502020204030204" pitchFamily="34" charset="0"/>
                        </a:rPr>
                        <a:t>Faculty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dirty="0">
                          <a:solidFill>
                            <a:srgbClr val="000000"/>
                          </a:solidFill>
                          <a:effectLst/>
                          <a:latin typeface="Calibri" panose="020F0502020204030204" pitchFamily="34" charset="0"/>
                        </a:rPr>
                        <a:t>Course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1" i="0" u="none" strike="noStrike">
                          <a:solidFill>
                            <a:srgbClr val="000000"/>
                          </a:solidFill>
                          <a:effectLst/>
                          <a:latin typeface="Calibri" panose="020F0502020204030204" pitchFamily="34" charset="0"/>
                        </a:rPr>
                        <a:t>Student Outcome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3612433"/>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3013 Network Th.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5141728"/>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3033 </a:t>
                      </a:r>
                      <a:r>
                        <a:rPr lang="en-US" sz="2400" b="0" i="0" u="none" strike="noStrike" dirty="0" err="1">
                          <a:solidFill>
                            <a:srgbClr val="000000"/>
                          </a:solidFill>
                          <a:effectLst/>
                          <a:latin typeface="Calibri" panose="020F0502020204030204" pitchFamily="34" charset="0"/>
                        </a:rPr>
                        <a:t>Phy</a:t>
                      </a:r>
                      <a:r>
                        <a:rPr lang="en-US" sz="2400" b="0" i="0" u="none" strike="noStrike" dirty="0">
                          <a:solidFill>
                            <a:srgbClr val="000000"/>
                          </a:solidFill>
                          <a:effectLst/>
                          <a:latin typeface="Calibri" panose="020F0502020204030204" pitchFamily="34" charset="0"/>
                        </a:rPr>
                        <a:t>. </a:t>
                      </a:r>
                      <a:r>
                        <a:rPr lang="en-US" sz="2400" b="0" i="0" u="none" strike="noStrike" dirty="0" err="1">
                          <a:solidFill>
                            <a:srgbClr val="000000"/>
                          </a:solidFill>
                          <a:effectLst/>
                          <a:latin typeface="Calibri" panose="020F0502020204030204" pitchFamily="34" charset="0"/>
                        </a:rPr>
                        <a:t>Princ</a:t>
                      </a:r>
                      <a:r>
                        <a:rPr lang="en-US" sz="2400" b="0" i="0" u="none" strike="noStrike" dirty="0">
                          <a:solidFill>
                            <a:srgbClr val="000000"/>
                          </a:solidFill>
                          <a:effectLst/>
                          <a:latin typeface="Calibri" panose="020F0502020204030204" pitchFamily="34" charset="0"/>
                        </a:rPr>
                        <a:t>. Of Solid Sta.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4445003"/>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3063 Logic Circuit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7176059"/>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4003 Comm. Theory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498651"/>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4013 Energy Conversion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672149"/>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4033 Electro. Field Thy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6903200"/>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4043 Electronics II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610360"/>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4253 Embedded Systems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6856365"/>
                  </a:ext>
                </a:extLst>
              </a:tr>
              <a:tr h="367145">
                <a:tc>
                  <a:txBody>
                    <a:bodyPr/>
                    <a:lstStyle/>
                    <a:p>
                      <a:pPr algn="l" fontAlgn="b"/>
                      <a:endParaRPr lang="en-US" sz="2400" b="0" i="0" u="none" strike="noStrike">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4303 Digital System Design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594903"/>
                  </a:ext>
                </a:extLst>
              </a:tr>
              <a:tr h="367145">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400" b="0" i="0" u="none" strike="noStrike" dirty="0">
                          <a:solidFill>
                            <a:srgbClr val="000000"/>
                          </a:solidFill>
                          <a:effectLst/>
                          <a:latin typeface="Calibri" panose="020F0502020204030204" pitchFamily="34" charset="0"/>
                        </a:rPr>
                        <a:t>ELEG 4472  Senior Design 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400" b="0" i="0" u="none" strike="noStrike" dirty="0">
                          <a:solidFill>
                            <a:srgbClr val="000000"/>
                          </a:solidFill>
                          <a:effectLst/>
                          <a:latin typeface="Calibri" panose="020F0502020204030204" pitchFamily="34" charset="0"/>
                        </a:rPr>
                        <a:t>3,  4,  5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3953433"/>
                  </a:ext>
                </a:extLst>
              </a:tr>
            </a:tbl>
          </a:graphicData>
        </a:graphic>
      </p:graphicFrame>
    </p:spTree>
    <p:extLst>
      <p:ext uri="{BB962C8B-B14F-4D97-AF65-F5344CB8AC3E}">
        <p14:creationId xmlns:p14="http://schemas.microsoft.com/office/powerpoint/2010/main" val="2403538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solidFill>
                  <a:srgbClr val="FF0000"/>
                </a:solidFill>
              </a:rPr>
              <a:t>END-SEMESTER COURSE ASSESSMENT REPORT</a:t>
            </a:r>
            <a:br>
              <a:rPr lang="en-US" sz="2400" dirty="0">
                <a:solidFill>
                  <a:srgbClr val="FF0000"/>
                </a:solidFill>
              </a:rPr>
            </a:br>
            <a:r>
              <a:rPr lang="en-US" sz="2400" dirty="0">
                <a:solidFill>
                  <a:srgbClr val="FF0000"/>
                </a:solidFill>
              </a:rPr>
              <a:t>(Due Date: To be announced)</a:t>
            </a:r>
            <a:endParaRPr lang="en-US" sz="4000" dirty="0">
              <a:solidFill>
                <a:srgbClr val="FF0000"/>
              </a:solidFill>
            </a:endParaRPr>
          </a:p>
        </p:txBody>
      </p:sp>
      <p:sp>
        <p:nvSpPr>
          <p:cNvPr id="3" name="Content Placeholder 2"/>
          <p:cNvSpPr>
            <a:spLocks noGrp="1"/>
          </p:cNvSpPr>
          <p:nvPr>
            <p:ph idx="1"/>
          </p:nvPr>
        </p:nvSpPr>
        <p:spPr>
          <a:xfrm>
            <a:off x="1986280" y="1393032"/>
            <a:ext cx="8305800" cy="4876800"/>
          </a:xfrm>
          <a:solidFill>
            <a:srgbClr val="FFFF00"/>
          </a:solidFill>
        </p:spPr>
        <p:txBody>
          <a:bodyPr/>
          <a:lstStyle/>
          <a:p>
            <a:r>
              <a:rPr lang="en-US" dirty="0"/>
              <a:t>(i) cover page, </a:t>
            </a:r>
          </a:p>
          <a:p>
            <a:r>
              <a:rPr lang="en-US" dirty="0"/>
              <a:t>(ii) table of content, </a:t>
            </a:r>
          </a:p>
          <a:p>
            <a:r>
              <a:rPr lang="en-US" dirty="0"/>
              <a:t>(iii) course syllabus, </a:t>
            </a:r>
          </a:p>
          <a:p>
            <a:r>
              <a:rPr lang="en-US" dirty="0"/>
              <a:t>(iv) end-of-semester class assessment report, </a:t>
            </a:r>
          </a:p>
          <a:p>
            <a:r>
              <a:rPr lang="en-US" dirty="0"/>
              <a:t>(v) grade sheet showing student and class performance in outcomes, </a:t>
            </a:r>
          </a:p>
          <a:p>
            <a:r>
              <a:rPr lang="en-US" dirty="0"/>
              <a:t>(vi) outcome specific assignment used to assess the outcome, and </a:t>
            </a:r>
          </a:p>
          <a:p>
            <a:r>
              <a:rPr lang="en-US" dirty="0"/>
              <a:t>(vii) sample of student work. </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23</a:t>
            </a:fld>
            <a:endParaRPr lang="en-US">
              <a:solidFill>
                <a:srgbClr val="000000"/>
              </a:solidFill>
            </a:endParaRPr>
          </a:p>
        </p:txBody>
      </p:sp>
    </p:spTree>
    <p:extLst>
      <p:ext uri="{BB962C8B-B14F-4D97-AF65-F5344CB8AC3E}">
        <p14:creationId xmlns:p14="http://schemas.microsoft.com/office/powerpoint/2010/main" val="36308833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68362"/>
          </a:xfrm>
        </p:spPr>
        <p:txBody>
          <a:bodyPr/>
          <a:lstStyle/>
          <a:p>
            <a:r>
              <a:rPr lang="en-US" sz="2400" dirty="0">
                <a:solidFill>
                  <a:srgbClr val="FF0000"/>
                </a:solidFill>
              </a:rPr>
              <a:t>COURSE BINDERS</a:t>
            </a:r>
            <a:br>
              <a:rPr lang="en-US" sz="2400" dirty="0">
                <a:solidFill>
                  <a:srgbClr val="FF0000"/>
                </a:solidFill>
              </a:rPr>
            </a:br>
            <a:r>
              <a:rPr lang="en-US" sz="2400" dirty="0">
                <a:solidFill>
                  <a:srgbClr val="FF0000"/>
                </a:solidFill>
              </a:rPr>
              <a:t>(Due Date: To be announced )</a:t>
            </a:r>
            <a:endParaRPr lang="en-US" sz="4000" dirty="0">
              <a:solidFill>
                <a:srgbClr val="FF0000"/>
              </a:solidFill>
            </a:endParaRPr>
          </a:p>
        </p:txBody>
      </p:sp>
      <p:sp>
        <p:nvSpPr>
          <p:cNvPr id="3" name="Content Placeholder 2"/>
          <p:cNvSpPr>
            <a:spLocks noGrp="1"/>
          </p:cNvSpPr>
          <p:nvPr>
            <p:ph idx="1"/>
          </p:nvPr>
        </p:nvSpPr>
        <p:spPr>
          <a:xfrm>
            <a:off x="1981200" y="1600200"/>
            <a:ext cx="8305800" cy="4876800"/>
          </a:xfrm>
          <a:solidFill>
            <a:srgbClr val="FFFF00"/>
          </a:solidFill>
        </p:spPr>
        <p:txBody>
          <a:bodyPr/>
          <a:lstStyle/>
          <a:p>
            <a:r>
              <a:rPr lang="en-US" dirty="0"/>
              <a:t> It is required that you submit a course binder for all the ECE  classes you will teach during the fall 2021 semester. </a:t>
            </a:r>
          </a:p>
          <a:p>
            <a:r>
              <a:rPr lang="en-US" dirty="0"/>
              <a:t>For courses with several sections, the Department Head will announce the name of the instructor who should submit the course binder </a:t>
            </a:r>
          </a:p>
          <a:p>
            <a:r>
              <a:rPr lang="en-US" dirty="0"/>
              <a:t>Sample course binder are available for your review.</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24</a:t>
            </a:fld>
            <a:endParaRPr lang="en-US">
              <a:solidFill>
                <a:srgbClr val="000000"/>
              </a:solidFill>
            </a:endParaRPr>
          </a:p>
        </p:txBody>
      </p:sp>
    </p:spTree>
    <p:extLst>
      <p:ext uri="{BB962C8B-B14F-4D97-AF65-F5344CB8AC3E}">
        <p14:creationId xmlns:p14="http://schemas.microsoft.com/office/powerpoint/2010/main" val="311391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213" y="-60325"/>
            <a:ext cx="8229600" cy="792162"/>
          </a:xfrm>
        </p:spPr>
        <p:txBody>
          <a:bodyPr/>
          <a:lstStyle/>
          <a:p>
            <a:r>
              <a:rPr lang="en-US" sz="1800" dirty="0">
                <a:solidFill>
                  <a:srgbClr val="FF0000"/>
                </a:solidFill>
              </a:rPr>
              <a:t>ASSESSMENT RESULTS / ELECTRICAL ENGINEERING</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25</a:t>
            </a:fld>
            <a:endParaRPr lang="en-US">
              <a:solidFill>
                <a:srgbClr val="000000"/>
              </a:solidFill>
            </a:endParaRPr>
          </a:p>
        </p:txBody>
      </p:sp>
      <p:sp>
        <p:nvSpPr>
          <p:cNvPr id="11" name="Content Placeholder 10">
            <a:extLst>
              <a:ext uri="{FF2B5EF4-FFF2-40B4-BE49-F238E27FC236}">
                <a16:creationId xmlns:a16="http://schemas.microsoft.com/office/drawing/2014/main" id="{6A0FB7E2-F946-450B-96C5-316140363D0B}"/>
              </a:ext>
            </a:extLst>
          </p:cNvPr>
          <p:cNvSpPr>
            <a:spLocks noGrp="1"/>
          </p:cNvSpPr>
          <p:nvPr>
            <p:ph idx="1"/>
          </p:nvPr>
        </p:nvSpPr>
        <p:spPr/>
        <p:txBody>
          <a:bodyPr/>
          <a:lstStyle/>
          <a:p>
            <a:endParaRPr lang="en-US"/>
          </a:p>
        </p:txBody>
      </p:sp>
      <p:pic>
        <p:nvPicPr>
          <p:cNvPr id="12" name="Picture 11">
            <a:extLst>
              <a:ext uri="{FF2B5EF4-FFF2-40B4-BE49-F238E27FC236}">
                <a16:creationId xmlns:a16="http://schemas.microsoft.com/office/drawing/2014/main" id="{FF9B0466-3744-4938-82BF-0645D4A97BA7}"/>
              </a:ext>
            </a:extLst>
          </p:cNvPr>
          <p:cNvPicPr>
            <a:picLocks noChangeAspect="1"/>
          </p:cNvPicPr>
          <p:nvPr/>
        </p:nvPicPr>
        <p:blipFill>
          <a:blip r:embed="rId2"/>
          <a:stretch>
            <a:fillRect/>
          </a:stretch>
        </p:blipFill>
        <p:spPr>
          <a:xfrm>
            <a:off x="1676400" y="465666"/>
            <a:ext cx="8534400" cy="6229049"/>
          </a:xfrm>
          <a:prstGeom prst="rect">
            <a:avLst/>
          </a:prstGeom>
        </p:spPr>
      </p:pic>
    </p:spTree>
    <p:extLst>
      <p:ext uri="{BB962C8B-B14F-4D97-AF65-F5344CB8AC3E}">
        <p14:creationId xmlns:p14="http://schemas.microsoft.com/office/powerpoint/2010/main" val="3893150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1213" y="-60325"/>
            <a:ext cx="8229600" cy="792162"/>
          </a:xfrm>
        </p:spPr>
        <p:txBody>
          <a:bodyPr/>
          <a:lstStyle/>
          <a:p>
            <a:r>
              <a:rPr lang="en-US" sz="1800" dirty="0">
                <a:solidFill>
                  <a:srgbClr val="FF0000"/>
                </a:solidFill>
              </a:rPr>
              <a:t>ASSESSMENT RESULTS / COMPUTER ENGINE ERING</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26</a:t>
            </a:fld>
            <a:endParaRPr lang="en-US">
              <a:solidFill>
                <a:srgbClr val="000000"/>
              </a:solidFill>
            </a:endParaRPr>
          </a:p>
        </p:txBody>
      </p:sp>
      <p:pic>
        <p:nvPicPr>
          <p:cNvPr id="3" name="Content Placeholder 2">
            <a:extLst>
              <a:ext uri="{FF2B5EF4-FFF2-40B4-BE49-F238E27FC236}">
                <a16:creationId xmlns:a16="http://schemas.microsoft.com/office/drawing/2014/main" id="{4EF1CAA5-FC51-49C9-8D1B-223148393DFC}"/>
              </a:ext>
            </a:extLst>
          </p:cNvPr>
          <p:cNvPicPr>
            <a:picLocks noGrp="1" noChangeAspect="1"/>
          </p:cNvPicPr>
          <p:nvPr>
            <p:ph idx="1"/>
          </p:nvPr>
        </p:nvPicPr>
        <p:blipFill>
          <a:blip r:embed="rId2"/>
          <a:stretch>
            <a:fillRect/>
          </a:stretch>
        </p:blipFill>
        <p:spPr>
          <a:xfrm>
            <a:off x="1828801" y="513396"/>
            <a:ext cx="8610599" cy="6058380"/>
          </a:xfrm>
          <a:prstGeom prst="rect">
            <a:avLst/>
          </a:prstGeom>
        </p:spPr>
      </p:pic>
    </p:spTree>
    <p:extLst>
      <p:ext uri="{BB962C8B-B14F-4D97-AF65-F5344CB8AC3E}">
        <p14:creationId xmlns:p14="http://schemas.microsoft.com/office/powerpoint/2010/main" val="40645826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50" y="685800"/>
            <a:ext cx="8153400" cy="381000"/>
          </a:xfrm>
        </p:spPr>
        <p:txBody>
          <a:bodyPr/>
          <a:lstStyle/>
          <a:p>
            <a:r>
              <a:rPr lang="en-US" dirty="0">
                <a:solidFill>
                  <a:srgbClr val="FF0000"/>
                </a:solidFill>
              </a:rPr>
              <a:t>Questions &amp; Answers</a:t>
            </a:r>
          </a:p>
        </p:txBody>
      </p:sp>
      <p:sp>
        <p:nvSpPr>
          <p:cNvPr id="6" name="Slide Number Placeholder 5"/>
          <p:cNvSpPr>
            <a:spLocks noGrp="1"/>
          </p:cNvSpPr>
          <p:nvPr>
            <p:ph type="sldNum" sz="quarter" idx="12"/>
          </p:nvPr>
        </p:nvSpPr>
        <p:spPr/>
        <p:txBody>
          <a:bodyPr/>
          <a:lstStyle/>
          <a:p>
            <a:pPr fontAlgn="base">
              <a:spcBef>
                <a:spcPct val="0"/>
              </a:spcBef>
              <a:spcAft>
                <a:spcPct val="0"/>
              </a:spcAft>
              <a:defRPr/>
            </a:pPr>
            <a:fld id="{C5790943-6E06-4F8A-A8D0-F94C465B70D5}" type="slidenum">
              <a:rPr lang="en-US">
                <a:solidFill>
                  <a:srgbClr val="000000"/>
                </a:solidFill>
              </a:rPr>
              <a:pPr fontAlgn="base">
                <a:spcBef>
                  <a:spcPct val="0"/>
                </a:spcBef>
                <a:spcAft>
                  <a:spcPct val="0"/>
                </a:spcAft>
                <a:defRPr/>
              </a:pPr>
              <a:t>27</a:t>
            </a:fld>
            <a:endParaRPr lang="en-US">
              <a:solidFill>
                <a:srgbClr val="000000"/>
              </a:solidFill>
            </a:endParaRPr>
          </a:p>
        </p:txBody>
      </p:sp>
      <p:sp>
        <p:nvSpPr>
          <p:cNvPr id="9" name="Content Placeholder 2"/>
          <p:cNvSpPr txBox="1">
            <a:spLocks/>
          </p:cNvSpPr>
          <p:nvPr/>
        </p:nvSpPr>
        <p:spPr bwMode="auto">
          <a:xfrm>
            <a:off x="2743200" y="4267200"/>
            <a:ext cx="6400800" cy="1828800"/>
          </a:xfrm>
          <a:prstGeom prst="rect">
            <a:avLst/>
          </a:prstGeom>
          <a:solidFill>
            <a:srgbClr val="92D050"/>
          </a:solidFill>
          <a:ln w="25400">
            <a:solidFill>
              <a:srgbClr val="FF0000"/>
            </a:solidFill>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indent="0">
              <a:buNone/>
            </a:pPr>
            <a:r>
              <a:rPr lang="en-US" sz="2400" dirty="0">
                <a:solidFill>
                  <a:srgbClr val="000000"/>
                </a:solidFill>
                <a:latin typeface="Arial"/>
              </a:rPr>
              <a:t>Prairie View A&amp;M University</a:t>
            </a:r>
          </a:p>
          <a:p>
            <a:pPr indent="0">
              <a:buNone/>
            </a:pPr>
            <a:r>
              <a:rPr lang="en-US" sz="2400" dirty="0">
                <a:solidFill>
                  <a:srgbClr val="000000"/>
                </a:solidFill>
                <a:latin typeface="Arial"/>
              </a:rPr>
              <a:t>Department of Electrical and Computer Engineering</a:t>
            </a:r>
          </a:p>
          <a:p>
            <a:pPr indent="0">
              <a:buNone/>
            </a:pPr>
            <a:r>
              <a:rPr lang="en-US" sz="2400" dirty="0">
                <a:solidFill>
                  <a:srgbClr val="000000"/>
                </a:solidFill>
                <a:latin typeface="Arial"/>
              </a:rPr>
              <a:t>Prairie View, Texas 77446</a:t>
            </a:r>
          </a:p>
        </p:txBody>
      </p:sp>
      <p:pic>
        <p:nvPicPr>
          <p:cNvPr id="3" name="Picture 2"/>
          <p:cNvPicPr>
            <a:picLocks noChangeAspect="1"/>
          </p:cNvPicPr>
          <p:nvPr/>
        </p:nvPicPr>
        <p:blipFill>
          <a:blip r:embed="rId2"/>
          <a:stretch>
            <a:fillRect/>
          </a:stretch>
        </p:blipFill>
        <p:spPr>
          <a:xfrm>
            <a:off x="4872038" y="1595438"/>
            <a:ext cx="2143125" cy="2143125"/>
          </a:xfrm>
          <a:prstGeom prst="rect">
            <a:avLst/>
          </a:prstGeom>
        </p:spPr>
      </p:pic>
    </p:spTree>
    <p:extLst>
      <p:ext uri="{BB962C8B-B14F-4D97-AF65-F5344CB8AC3E}">
        <p14:creationId xmlns:p14="http://schemas.microsoft.com/office/powerpoint/2010/main" val="37528276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a:t>Dr Kirby</a:t>
            </a:r>
          </a:p>
        </p:txBody>
      </p:sp>
    </p:spTree>
    <p:extLst>
      <p:ext uri="{BB962C8B-B14F-4D97-AF65-F5344CB8AC3E}">
        <p14:creationId xmlns:p14="http://schemas.microsoft.com/office/powerpoint/2010/main" val="534774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957263"/>
            <a:ext cx="8689976" cy="1968817"/>
          </a:xfrm>
        </p:spPr>
        <p:txBody>
          <a:bodyPr/>
          <a:lstStyle/>
          <a:p>
            <a:r>
              <a:rPr lang="en-US" b="1" dirty="0"/>
              <a:t>Electrical and computer Engineering</a:t>
            </a:r>
          </a:p>
        </p:txBody>
      </p:sp>
      <p:sp>
        <p:nvSpPr>
          <p:cNvPr id="5" name="Subtitle 4"/>
          <p:cNvSpPr>
            <a:spLocks noGrp="1"/>
          </p:cNvSpPr>
          <p:nvPr>
            <p:ph type="subTitle" idx="1"/>
          </p:nvPr>
        </p:nvSpPr>
        <p:spPr>
          <a:xfrm>
            <a:off x="1751012" y="3000896"/>
            <a:ext cx="8689976" cy="3085580"/>
          </a:xfrm>
        </p:spPr>
        <p:txBody>
          <a:bodyPr>
            <a:normAutofit/>
          </a:bodyPr>
          <a:lstStyle/>
          <a:p>
            <a:endParaRPr lang="en-US" dirty="0"/>
          </a:p>
          <a:p>
            <a:r>
              <a:rPr lang="en-US" b="1" dirty="0">
                <a:solidFill>
                  <a:schemeClr val="tx1"/>
                </a:solidFill>
                <a:latin typeface="Arial" panose="020B0604020202020204" pitchFamily="34" charset="0"/>
                <a:cs typeface="Arial" panose="020B0604020202020204" pitchFamily="34" charset="0"/>
              </a:rPr>
              <a:t>August 19, 2021</a:t>
            </a:r>
          </a:p>
          <a:p>
            <a:endParaRPr lang="en-US" sz="1800" b="1" i="1" dirty="0">
              <a:solidFill>
                <a:schemeClr val="tx1"/>
              </a:solidFill>
              <a:latin typeface="Arial" panose="020B0604020202020204" pitchFamily="34" charset="0"/>
              <a:cs typeface="Arial" panose="020B0604020202020204" pitchFamily="34" charset="0"/>
            </a:endParaRPr>
          </a:p>
          <a:p>
            <a:r>
              <a:rPr lang="en-US" b="1" dirty="0">
                <a:solidFill>
                  <a:schemeClr val="tx1"/>
                </a:solidFill>
                <a:latin typeface="Arial" panose="020B0604020202020204" pitchFamily="34" charset="0"/>
                <a:cs typeface="Arial" panose="020B0604020202020204" pitchFamily="34" charset="0"/>
              </a:rPr>
              <a:t>Faculty Meeting</a:t>
            </a:r>
          </a:p>
          <a:p>
            <a:r>
              <a:rPr lang="en-US" b="1" dirty="0">
                <a:solidFill>
                  <a:schemeClr val="tx1"/>
                </a:solidFill>
                <a:latin typeface="Arial" panose="020B0604020202020204" pitchFamily="34" charset="0"/>
                <a:cs typeface="Arial" panose="020B0604020202020204" pitchFamily="34" charset="0"/>
              </a:rPr>
              <a:t>Curriculum Updates</a:t>
            </a:r>
          </a:p>
        </p:txBody>
      </p:sp>
    </p:spTree>
    <p:extLst>
      <p:ext uri="{BB962C8B-B14F-4D97-AF65-F5344CB8AC3E}">
        <p14:creationId xmlns:p14="http://schemas.microsoft.com/office/powerpoint/2010/main" val="1538892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127156"/>
          </a:xfrm>
        </p:spPr>
        <p:txBody>
          <a:bodyPr>
            <a:normAutofit/>
          </a:bodyPr>
          <a:lstStyle/>
          <a:p>
            <a:r>
              <a:rPr lang="en-US" sz="4400" b="1" dirty="0"/>
              <a:t>Courses Added to Inventory</a:t>
            </a:r>
          </a:p>
        </p:txBody>
      </p:sp>
      <p:sp>
        <p:nvSpPr>
          <p:cNvPr id="3" name="Content Placeholder 2"/>
          <p:cNvSpPr>
            <a:spLocks noGrp="1"/>
          </p:cNvSpPr>
          <p:nvPr>
            <p:ph sz="quarter" idx="13"/>
          </p:nvPr>
        </p:nvSpPr>
        <p:spPr>
          <a:xfrm>
            <a:off x="836908" y="1843390"/>
            <a:ext cx="10608590" cy="3970387"/>
          </a:xfrm>
        </p:spPr>
        <p:txBody>
          <a:bodyPr>
            <a:normAutofit fontScale="85000" lnSpcReduction="20000"/>
          </a:bodyPr>
          <a:lstStyle/>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1301 Programming for Computer Engineering </a:t>
            </a:r>
            <a:r>
              <a:rPr lang="en-US" sz="2400" dirty="0" err="1">
                <a:latin typeface="Arial" panose="020B0604020202020204" pitchFamily="34" charset="0"/>
                <a:cs typeface="Arial" panose="020B0604020202020204" pitchFamily="34" charset="0"/>
              </a:rPr>
              <a:t>i</a:t>
            </a: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ELEG 1321 programming for computer engineering ii</a:t>
            </a:r>
          </a:p>
          <a:p>
            <a:r>
              <a:rPr lang="en-US" sz="2400" dirty="0">
                <a:latin typeface="Arial" panose="020B0604020202020204" pitchFamily="34" charset="0"/>
                <a:cs typeface="Arial" panose="020B0604020202020204" pitchFamily="34" charset="0"/>
              </a:rPr>
              <a:t>ELEG 2321 data structure and algorithm with python</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2331 advanced programming and applications</a:t>
            </a:r>
          </a:p>
          <a:p>
            <a:r>
              <a:rPr lang="en-US" sz="2400" dirty="0">
                <a:latin typeface="Arial" panose="020B0604020202020204" pitchFamily="34" charset="0"/>
                <a:cs typeface="Arial" panose="020B0604020202020204" pitchFamily="34" charset="0"/>
              </a:rPr>
              <a:t>ELEG 4100 communications lab</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4313 broadband communication systems I</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4323 broadband communication systems ii</a:t>
            </a:r>
          </a:p>
          <a:p>
            <a:endParaRPr lang="en-US" sz="2400" dirty="0">
              <a:latin typeface="Arial" panose="020B0604020202020204" pitchFamily="34" charset="0"/>
              <a:cs typeface="Arial" panose="020B0604020202020204" pitchFamily="34" charset="0"/>
            </a:endParaRPr>
          </a:p>
          <a:p>
            <a:pPr marL="0" indent="0">
              <a:buNone/>
            </a:pPr>
            <a:r>
              <a:rPr lang="en-US" b="1" i="1" dirty="0">
                <a:solidFill>
                  <a:schemeClr val="tx2"/>
                </a:solidFill>
                <a:latin typeface="Arial" panose="020B0604020202020204" pitchFamily="34" charset="0"/>
                <a:cs typeface="Arial" panose="020B0604020202020204" pitchFamily="34" charset="0"/>
              </a:rPr>
              <a:t> </a:t>
            </a:r>
          </a:p>
        </p:txBody>
      </p:sp>
      <p:sp>
        <p:nvSpPr>
          <p:cNvPr id="4" name="Footer Placeholder 3"/>
          <p:cNvSpPr>
            <a:spLocks noGrp="1"/>
          </p:cNvSpPr>
          <p:nvPr>
            <p:ph type="ftr" sz="quarter" idx="11"/>
          </p:nvPr>
        </p:nvSpPr>
        <p:spPr>
          <a:xfrm>
            <a:off x="913774" y="5943597"/>
            <a:ext cx="9387514" cy="3048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Electrical and Computer Engineering, Roy G. Perry College of Engineering</a:t>
            </a:r>
          </a:p>
        </p:txBody>
      </p:sp>
    </p:spTree>
    <p:extLst>
      <p:ext uri="{BB962C8B-B14F-4D97-AF65-F5344CB8AC3E}">
        <p14:creationId xmlns:p14="http://schemas.microsoft.com/office/powerpoint/2010/main" val="4169826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8"/>
            <a:ext cx="10364451" cy="1127156"/>
          </a:xfrm>
        </p:spPr>
        <p:txBody>
          <a:bodyPr>
            <a:normAutofit/>
          </a:bodyPr>
          <a:lstStyle/>
          <a:p>
            <a:r>
              <a:rPr lang="en-US" sz="4400" b="1" dirty="0"/>
              <a:t>Courses Added to Inventory (</a:t>
            </a:r>
            <a:r>
              <a:rPr lang="en-US" sz="4400" b="1" dirty="0" err="1"/>
              <a:t>Con’t</a:t>
            </a:r>
            <a:r>
              <a:rPr lang="en-US" sz="4400" b="1" dirty="0"/>
              <a:t>)</a:t>
            </a:r>
          </a:p>
        </p:txBody>
      </p:sp>
      <p:sp>
        <p:nvSpPr>
          <p:cNvPr id="3" name="Content Placeholder 2"/>
          <p:cNvSpPr>
            <a:spLocks noGrp="1"/>
          </p:cNvSpPr>
          <p:nvPr>
            <p:ph sz="quarter" idx="13"/>
          </p:nvPr>
        </p:nvSpPr>
        <p:spPr>
          <a:xfrm>
            <a:off x="836908" y="1843390"/>
            <a:ext cx="10608590" cy="3970387"/>
          </a:xfrm>
        </p:spPr>
        <p:txBody>
          <a:bodyPr>
            <a:normAutofit fontScale="77500" lnSpcReduction="20000"/>
          </a:bodyPr>
          <a:lstStyle/>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4326 </a:t>
            </a:r>
            <a:r>
              <a:rPr lang="en-US" sz="2400" dirty="0" err="1">
                <a:latin typeface="Arial" panose="020B0604020202020204" pitchFamily="34" charset="0"/>
                <a:cs typeface="Arial" panose="020B0604020202020204" pitchFamily="34" charset="0"/>
              </a:rPr>
              <a:t>vlsi</a:t>
            </a:r>
            <a:r>
              <a:rPr lang="en-US" sz="2400" dirty="0">
                <a:latin typeface="Arial" panose="020B0604020202020204" pitchFamily="34" charset="0"/>
                <a:cs typeface="Arial" panose="020B0604020202020204" pitchFamily="34" charset="0"/>
              </a:rPr>
              <a:t> circuit design</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4361 design of digital system applications using field programmable gate array</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4371 foundation and application of internet of things</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4372 computer and network security</a:t>
            </a:r>
          </a:p>
          <a:p>
            <a:r>
              <a:rPr lang="en-US" sz="2400" dirty="0" err="1">
                <a:latin typeface="Arial" panose="020B0604020202020204" pitchFamily="34" charset="0"/>
                <a:cs typeface="Arial" panose="020B0604020202020204" pitchFamily="34" charset="0"/>
              </a:rPr>
              <a:t>E;eg</a:t>
            </a:r>
            <a:r>
              <a:rPr lang="en-US" sz="2400" dirty="0">
                <a:latin typeface="Arial" panose="020B0604020202020204" pitchFamily="34" charset="0"/>
                <a:cs typeface="Arial" panose="020B0604020202020204" pitchFamily="34" charset="0"/>
              </a:rPr>
              <a:t> 4374 introduction to cryptography</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4377 machine learning for engineering applications</a:t>
            </a:r>
          </a:p>
          <a:p>
            <a:r>
              <a:rPr lang="en-US" sz="2400" dirty="0" err="1">
                <a:latin typeface="Arial" panose="020B0604020202020204" pitchFamily="34" charset="0"/>
                <a:cs typeface="Arial" panose="020B0604020202020204" pitchFamily="34" charset="0"/>
              </a:rPr>
              <a:t>Eleg</a:t>
            </a:r>
            <a:r>
              <a:rPr lang="en-US" sz="2400" dirty="0">
                <a:latin typeface="Arial" panose="020B0604020202020204" pitchFamily="34" charset="0"/>
                <a:cs typeface="Arial" panose="020B0604020202020204" pitchFamily="34" charset="0"/>
              </a:rPr>
              <a:t> 4378 mobile edge computing</a:t>
            </a:r>
          </a:p>
          <a:p>
            <a:endParaRPr lang="en-US" sz="2400" dirty="0">
              <a:latin typeface="Arial" panose="020B0604020202020204" pitchFamily="34" charset="0"/>
              <a:cs typeface="Arial" panose="020B0604020202020204" pitchFamily="34" charset="0"/>
            </a:endParaRPr>
          </a:p>
          <a:p>
            <a:pPr marL="0" indent="0">
              <a:buNone/>
            </a:pPr>
            <a:r>
              <a:rPr lang="en-US" b="1" i="1" dirty="0">
                <a:solidFill>
                  <a:schemeClr val="tx2"/>
                </a:solidFill>
                <a:latin typeface="Arial" panose="020B0604020202020204" pitchFamily="34" charset="0"/>
                <a:cs typeface="Arial" panose="020B0604020202020204" pitchFamily="34" charset="0"/>
              </a:rPr>
              <a:t> </a:t>
            </a:r>
          </a:p>
        </p:txBody>
      </p:sp>
      <p:sp>
        <p:nvSpPr>
          <p:cNvPr id="4" name="Footer Placeholder 3"/>
          <p:cNvSpPr>
            <a:spLocks noGrp="1"/>
          </p:cNvSpPr>
          <p:nvPr>
            <p:ph type="ftr" sz="quarter" idx="11"/>
          </p:nvPr>
        </p:nvSpPr>
        <p:spPr>
          <a:xfrm>
            <a:off x="913774" y="5943597"/>
            <a:ext cx="9387514" cy="3048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Electrical and Computer Engineering, Roy G. Perry College of Engineering</a:t>
            </a:r>
          </a:p>
        </p:txBody>
      </p:sp>
    </p:spTree>
    <p:extLst>
      <p:ext uri="{BB962C8B-B14F-4D97-AF65-F5344CB8AC3E}">
        <p14:creationId xmlns:p14="http://schemas.microsoft.com/office/powerpoint/2010/main" val="2606415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441701"/>
            <a:ext cx="10364451" cy="1038387"/>
          </a:xfrm>
        </p:spPr>
        <p:txBody>
          <a:bodyPr>
            <a:normAutofit fontScale="90000"/>
          </a:bodyPr>
          <a:lstStyle/>
          <a:p>
            <a:br>
              <a:rPr lang="en-US" sz="4400" b="1" dirty="0"/>
            </a:br>
            <a:r>
              <a:rPr lang="en-US" sz="4400" b="1" dirty="0"/>
              <a:t>Courses Modified</a:t>
            </a:r>
            <a:br>
              <a:rPr lang="en-US" sz="4400" dirty="0"/>
            </a:br>
            <a:r>
              <a:rPr lang="en-US" sz="2400" dirty="0"/>
              <a:t> </a:t>
            </a:r>
          </a:p>
        </p:txBody>
      </p:sp>
      <p:sp>
        <p:nvSpPr>
          <p:cNvPr id="3" name="Content Placeholder 2"/>
          <p:cNvSpPr>
            <a:spLocks noGrp="1"/>
          </p:cNvSpPr>
          <p:nvPr>
            <p:ph sz="quarter" idx="13"/>
          </p:nvPr>
        </p:nvSpPr>
        <p:spPr>
          <a:xfrm>
            <a:off x="1134533" y="1535288"/>
            <a:ext cx="10143693" cy="4284133"/>
          </a:xfrm>
        </p:spPr>
        <p:txBody>
          <a:bodyPr>
            <a:normAutofit/>
          </a:bodyPr>
          <a:lstStyle/>
          <a:p>
            <a:r>
              <a:rPr lang="en-US" sz="2400" b="1" dirty="0"/>
              <a:t>ELEG 2131 Logic Circuits Lab</a:t>
            </a:r>
          </a:p>
          <a:p>
            <a:r>
              <a:rPr lang="en-US" sz="2400" b="1" dirty="0"/>
              <a:t>ELEG 2311 Logic Circuits</a:t>
            </a:r>
          </a:p>
          <a:p>
            <a:pPr marL="0" indent="0">
              <a:buNone/>
            </a:pPr>
            <a:endParaRPr lang="en-US" dirty="0"/>
          </a:p>
          <a:p>
            <a:pPr marL="0" indent="0">
              <a:buNone/>
            </a:pPr>
            <a:r>
              <a:rPr lang="en-US" sz="2400" b="1" i="1" dirty="0">
                <a:solidFill>
                  <a:schemeClr val="tx2"/>
                </a:solidFill>
                <a:latin typeface="Arial" panose="020B0604020202020204" pitchFamily="34" charset="0"/>
                <a:cs typeface="Arial" panose="020B0604020202020204" pitchFamily="34" charset="0"/>
              </a:rPr>
              <a:t>Courses still listed in catalog</a:t>
            </a:r>
          </a:p>
          <a:p>
            <a:pPr>
              <a:buFontTx/>
              <a:buChar char="-"/>
            </a:pPr>
            <a:r>
              <a:rPr lang="en-US" sz="2400" b="1" i="1" dirty="0">
                <a:solidFill>
                  <a:schemeClr val="tx2"/>
                </a:solidFill>
                <a:latin typeface="Arial" panose="020B0604020202020204" pitchFamily="34" charset="0"/>
                <a:cs typeface="Arial" panose="020B0604020202020204" pitchFamily="34" charset="0"/>
              </a:rPr>
              <a:t>ELEG 3102 Logic circuits laboratory</a:t>
            </a:r>
          </a:p>
          <a:p>
            <a:pPr>
              <a:buFontTx/>
              <a:buChar char="-"/>
            </a:pPr>
            <a:r>
              <a:rPr lang="en-US" sz="2400" b="1" i="1" dirty="0" err="1">
                <a:solidFill>
                  <a:schemeClr val="tx2"/>
                </a:solidFill>
                <a:latin typeface="Arial" panose="020B0604020202020204" pitchFamily="34" charset="0"/>
                <a:cs typeface="Arial" panose="020B0604020202020204" pitchFamily="34" charset="0"/>
              </a:rPr>
              <a:t>Eleg</a:t>
            </a:r>
            <a:r>
              <a:rPr lang="en-US" sz="2400" b="1" i="1" dirty="0">
                <a:solidFill>
                  <a:schemeClr val="tx2"/>
                </a:solidFill>
                <a:latin typeface="Arial" panose="020B0604020202020204" pitchFamily="34" charset="0"/>
                <a:cs typeface="Arial" panose="020B0604020202020204" pitchFamily="34" charset="0"/>
              </a:rPr>
              <a:t> 3306 logic circuits</a:t>
            </a:r>
          </a:p>
          <a:p>
            <a:pPr marL="0" indent="0">
              <a:buNone/>
            </a:pPr>
            <a:endParaRPr lang="en-US" sz="2400" b="1" i="1" dirty="0">
              <a:solidFill>
                <a:schemeClr val="tx2"/>
              </a:solidFill>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11"/>
          </p:nvPr>
        </p:nvSpPr>
        <p:spPr>
          <a:xfrm>
            <a:off x="913774" y="5943597"/>
            <a:ext cx="9387514" cy="3048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Electrical and Computer Engineering, Roy G. Perry College of Engineering</a:t>
            </a:r>
          </a:p>
        </p:txBody>
      </p:sp>
    </p:spTree>
    <p:extLst>
      <p:ext uri="{BB962C8B-B14F-4D97-AF65-F5344CB8AC3E}">
        <p14:creationId xmlns:p14="http://schemas.microsoft.com/office/powerpoint/2010/main" val="3554920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257176"/>
            <a:ext cx="10364451" cy="1249892"/>
          </a:xfrm>
        </p:spPr>
        <p:txBody>
          <a:bodyPr>
            <a:normAutofit/>
          </a:bodyPr>
          <a:lstStyle/>
          <a:p>
            <a:r>
              <a:rPr lang="en-US" sz="4400" b="1" dirty="0"/>
              <a:t>Degree plan updates</a:t>
            </a:r>
          </a:p>
        </p:txBody>
      </p:sp>
      <p:sp>
        <p:nvSpPr>
          <p:cNvPr id="3" name="Content Placeholder 2"/>
          <p:cNvSpPr>
            <a:spLocks noGrp="1"/>
          </p:cNvSpPr>
          <p:nvPr>
            <p:ph sz="quarter" idx="13"/>
          </p:nvPr>
        </p:nvSpPr>
        <p:spPr>
          <a:xfrm>
            <a:off x="1999281" y="1528761"/>
            <a:ext cx="8043621" cy="4414836"/>
          </a:xfrm>
        </p:spPr>
        <p:txBody>
          <a:bodyPr>
            <a:normAutofit/>
          </a:bodyPr>
          <a:lstStyle/>
          <a:p>
            <a:pPr marL="0" indent="0">
              <a:buNone/>
            </a:pPr>
            <a:endParaRPr lang="en-US" dirty="0">
              <a:latin typeface="Arial" panose="020B0604020202020204" pitchFamily="34" charset="0"/>
              <a:cs typeface="Arial" panose="020B0604020202020204" pitchFamily="34" charset="0"/>
            </a:endParaRPr>
          </a:p>
          <a:p>
            <a:pPr marL="0" indent="0">
              <a:buNone/>
            </a:pPr>
            <a:r>
              <a:rPr lang="en-US" sz="3600" i="1" dirty="0">
                <a:latin typeface="Arial" panose="020B0604020202020204" pitchFamily="34" charset="0"/>
                <a:cs typeface="Arial" panose="020B0604020202020204" pitchFamily="34" charset="0"/>
              </a:rPr>
              <a:t>Computer engineering</a:t>
            </a:r>
          </a:p>
          <a:p>
            <a:pPr marL="0" indent="0">
              <a:buNone/>
            </a:pPr>
            <a:endParaRPr lang="en-US" sz="3600" i="1" dirty="0">
              <a:latin typeface="Arial" panose="020B0604020202020204" pitchFamily="34" charset="0"/>
              <a:cs typeface="Arial" panose="020B0604020202020204" pitchFamily="34" charset="0"/>
            </a:endParaRPr>
          </a:p>
          <a:p>
            <a:pPr marL="0" indent="0">
              <a:buNone/>
            </a:pPr>
            <a:r>
              <a:rPr lang="en-US" sz="3600" i="1" dirty="0">
                <a:latin typeface="Arial" panose="020B0604020202020204" pitchFamily="34" charset="0"/>
                <a:cs typeface="Arial" panose="020B0604020202020204" pitchFamily="34" charset="0"/>
              </a:rPr>
              <a:t>Electrical Engineering</a:t>
            </a:r>
          </a:p>
        </p:txBody>
      </p:sp>
      <p:sp>
        <p:nvSpPr>
          <p:cNvPr id="4" name="Footer Placeholder 3"/>
          <p:cNvSpPr>
            <a:spLocks noGrp="1"/>
          </p:cNvSpPr>
          <p:nvPr>
            <p:ph type="ftr" sz="quarter" idx="11"/>
          </p:nvPr>
        </p:nvSpPr>
        <p:spPr>
          <a:xfrm>
            <a:off x="913774" y="5943597"/>
            <a:ext cx="9387514" cy="304803"/>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w Cen MT" panose="020B0602020104020603"/>
                <a:ea typeface="+mn-ea"/>
                <a:cs typeface="+mn-cs"/>
              </a:rPr>
              <a:t>Electrical and Computer Engineering, Roy G. Perry College of Engineering</a:t>
            </a:r>
          </a:p>
        </p:txBody>
      </p:sp>
    </p:spTree>
    <p:extLst>
      <p:ext uri="{BB962C8B-B14F-4D97-AF65-F5344CB8AC3E}">
        <p14:creationId xmlns:p14="http://schemas.microsoft.com/office/powerpoint/2010/main" val="392704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a:t>Dr Wilkins</a:t>
            </a:r>
          </a:p>
        </p:txBody>
      </p:sp>
    </p:spTree>
    <p:extLst>
      <p:ext uri="{BB962C8B-B14F-4D97-AF65-F5344CB8AC3E}">
        <p14:creationId xmlns:p14="http://schemas.microsoft.com/office/powerpoint/2010/main" val="12476904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05000" y="403413"/>
            <a:ext cx="8090647" cy="6217087"/>
          </a:xfrm>
          <a:prstGeom prst="rect">
            <a:avLst/>
          </a:prstGeom>
          <a:noFill/>
        </p:spPr>
        <p:txBody>
          <a:bodyPr wrap="square" rtlCol="0">
            <a:spAutoFit/>
          </a:bodyPr>
          <a:lstStyle/>
          <a:p>
            <a:pPr defTabSz="457200"/>
            <a:r>
              <a:rPr lang="en-US" sz="2000" b="1" dirty="0">
                <a:solidFill>
                  <a:prstClr val="black"/>
                </a:solidFill>
                <a:latin typeface="Calibri" panose="020F0502020204030204"/>
              </a:rPr>
              <a:t>ECE - Graduate Programs – Fall 2021 – Dr. Richard Wilkins, Coordinator</a:t>
            </a:r>
          </a:p>
          <a:p>
            <a:pPr defTabSz="457200"/>
            <a:endParaRPr lang="en-US" dirty="0">
              <a:solidFill>
                <a:prstClr val="black"/>
              </a:solidFill>
              <a:latin typeface="Calibri" panose="020F0502020204030204"/>
            </a:endParaRPr>
          </a:p>
          <a:p>
            <a:pPr defTabSz="457200"/>
            <a:r>
              <a:rPr lang="en-US" sz="2400" dirty="0">
                <a:solidFill>
                  <a:prstClr val="black"/>
                </a:solidFill>
                <a:latin typeface="Calibri" panose="020F0502020204030204"/>
              </a:rPr>
              <a:t>Summary: Overall, the graduate programs are strong and weathered the </a:t>
            </a:r>
            <a:r>
              <a:rPr lang="en-US" sz="2400" dirty="0" err="1">
                <a:solidFill>
                  <a:prstClr val="black"/>
                </a:solidFill>
                <a:latin typeface="Calibri" panose="020F0502020204030204"/>
              </a:rPr>
              <a:t>Covid</a:t>
            </a:r>
            <a:r>
              <a:rPr lang="en-US" sz="2400" dirty="0">
                <a:solidFill>
                  <a:prstClr val="black"/>
                </a:solidFill>
                <a:latin typeface="Calibri" panose="020F0502020204030204"/>
              </a:rPr>
              <a:t> situation fairly well.  </a:t>
            </a:r>
          </a:p>
          <a:p>
            <a:pPr defTabSz="457200"/>
            <a:endParaRPr lang="en-US" sz="2400" dirty="0">
              <a:solidFill>
                <a:prstClr val="black"/>
              </a:solidFill>
              <a:latin typeface="Calibri" panose="020F0502020204030204"/>
            </a:endParaRPr>
          </a:p>
          <a:p>
            <a:pPr defTabSz="457200"/>
            <a:r>
              <a:rPr lang="en-US" sz="2400" dirty="0">
                <a:solidFill>
                  <a:prstClr val="black"/>
                </a:solidFill>
                <a:latin typeface="Calibri" panose="020F0502020204030204"/>
              </a:rPr>
              <a:t>Below are some items to address or re-address to go forward:</a:t>
            </a:r>
          </a:p>
          <a:p>
            <a:pPr defTabSz="457200"/>
            <a:endParaRPr lang="en-US" sz="2400" dirty="0">
              <a:solidFill>
                <a:prstClr val="black"/>
              </a:solidFill>
              <a:latin typeface="Calibri" panose="020F0502020204030204"/>
            </a:endParaRPr>
          </a:p>
          <a:p>
            <a:pPr defTabSz="457200"/>
            <a:r>
              <a:rPr lang="en-US" sz="2400" dirty="0">
                <a:solidFill>
                  <a:prstClr val="black"/>
                </a:solidFill>
                <a:latin typeface="Calibri" panose="020F0502020204030204"/>
              </a:rPr>
              <a:t>PhD tuition waivers:  This turned into a serious problem earlier this year.  The problem originated from the account used for funding these ran out of money.  Graduate Studies worked with many within the university to meet obligations, but there is still lingering issues. </a:t>
            </a:r>
          </a:p>
          <a:p>
            <a:pPr defTabSz="457200"/>
            <a:endParaRPr lang="en-US" sz="2400" dirty="0">
              <a:solidFill>
                <a:prstClr val="black"/>
              </a:solidFill>
              <a:latin typeface="Calibri" panose="020F0502020204030204"/>
            </a:endParaRPr>
          </a:p>
          <a:p>
            <a:pPr defTabSz="457200"/>
            <a:r>
              <a:rPr lang="en-US" sz="2400" dirty="0">
                <a:solidFill>
                  <a:prstClr val="black"/>
                </a:solidFill>
                <a:latin typeface="Calibri" panose="020F0502020204030204"/>
              </a:rPr>
              <a:t>The matter of Fall 2021 still needs to be addressed.</a:t>
            </a:r>
          </a:p>
          <a:p>
            <a:pPr defTabSz="457200"/>
            <a:r>
              <a:rPr lang="en-US" sz="2400" dirty="0">
                <a:solidFill>
                  <a:prstClr val="black"/>
                </a:solidFill>
                <a:latin typeface="Calibri" panose="020F0502020204030204"/>
              </a:rPr>
              <a:t>For your PhD students, at minimum to qualify, they will need to be full time and have either RA </a:t>
            </a:r>
            <a:r>
              <a:rPr lang="en-US" sz="2400" dirty="0" err="1">
                <a:solidFill>
                  <a:prstClr val="black"/>
                </a:solidFill>
                <a:latin typeface="Calibri" panose="020F0502020204030204"/>
              </a:rPr>
              <a:t>ot</a:t>
            </a:r>
            <a:r>
              <a:rPr lang="en-US" sz="2400" dirty="0">
                <a:solidFill>
                  <a:prstClr val="black"/>
                </a:solidFill>
                <a:latin typeface="Calibri" panose="020F0502020204030204"/>
              </a:rPr>
              <a:t> TA support.  I will keep you updated on developments.</a:t>
            </a:r>
          </a:p>
        </p:txBody>
      </p:sp>
    </p:spTree>
    <p:extLst>
      <p:ext uri="{BB962C8B-B14F-4D97-AF65-F5344CB8AC3E}">
        <p14:creationId xmlns:p14="http://schemas.microsoft.com/office/powerpoint/2010/main" val="3902510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9472" y="403412"/>
            <a:ext cx="7469628" cy="6647974"/>
          </a:xfrm>
          <a:prstGeom prst="rect">
            <a:avLst/>
          </a:prstGeom>
          <a:noFill/>
        </p:spPr>
        <p:txBody>
          <a:bodyPr wrap="square" rtlCol="0">
            <a:spAutoFit/>
          </a:bodyPr>
          <a:lstStyle/>
          <a:p>
            <a:pPr defTabSz="457200"/>
            <a:r>
              <a:rPr lang="en-US" sz="2400" dirty="0">
                <a:solidFill>
                  <a:prstClr val="black"/>
                </a:solidFill>
                <a:latin typeface="Calibri" panose="020F0502020204030204"/>
              </a:rPr>
              <a:t>Items in need of re-visiting: </a:t>
            </a:r>
          </a:p>
          <a:p>
            <a:pPr defTabSz="457200"/>
            <a:endParaRPr lang="en-US" sz="2400" dirty="0">
              <a:solidFill>
                <a:prstClr val="black"/>
              </a:solidFill>
              <a:latin typeface="Calibri" panose="020F0502020204030204"/>
            </a:endParaRPr>
          </a:p>
          <a:p>
            <a:pPr defTabSz="457200"/>
            <a:r>
              <a:rPr lang="en-US" sz="2400" dirty="0">
                <a:solidFill>
                  <a:srgbClr val="FF0000"/>
                </a:solidFill>
                <a:latin typeface="Calibri" panose="020F0502020204030204"/>
              </a:rPr>
              <a:t>Modernize the “tracks” in the graduate programs to better reflect the current state of ECE.  </a:t>
            </a:r>
            <a:r>
              <a:rPr lang="en-US" sz="2400" dirty="0">
                <a:solidFill>
                  <a:prstClr val="black"/>
                </a:solidFill>
                <a:latin typeface="Calibri" panose="020F0502020204030204"/>
              </a:rPr>
              <a:t>This was started but not completed in the fall before </a:t>
            </a:r>
            <a:r>
              <a:rPr lang="en-US" sz="2400" dirty="0" err="1">
                <a:solidFill>
                  <a:prstClr val="black"/>
                </a:solidFill>
                <a:latin typeface="Calibri" panose="020F0502020204030204"/>
              </a:rPr>
              <a:t>Covid</a:t>
            </a:r>
            <a:r>
              <a:rPr lang="en-US" sz="2400" dirty="0">
                <a:solidFill>
                  <a:prstClr val="black"/>
                </a:solidFill>
                <a:latin typeface="Calibri" panose="020F0502020204030204"/>
              </a:rPr>
              <a:t>.</a:t>
            </a:r>
          </a:p>
          <a:p>
            <a:pPr defTabSz="457200"/>
            <a:endParaRPr lang="en-US" sz="2400" dirty="0">
              <a:solidFill>
                <a:prstClr val="black"/>
              </a:solidFill>
              <a:latin typeface="Calibri" panose="020F0502020204030204"/>
            </a:endParaRPr>
          </a:p>
          <a:p>
            <a:pPr defTabSz="457200"/>
            <a:r>
              <a:rPr lang="en-US" sz="2400" dirty="0">
                <a:solidFill>
                  <a:prstClr val="black"/>
                </a:solidFill>
                <a:latin typeface="Calibri" panose="020F0502020204030204"/>
              </a:rPr>
              <a:t>This will be a “non-</a:t>
            </a:r>
            <a:r>
              <a:rPr lang="en-US" sz="2400" dirty="0" err="1">
                <a:solidFill>
                  <a:prstClr val="black"/>
                </a:solidFill>
                <a:latin typeface="Calibri" panose="020F0502020204030204"/>
              </a:rPr>
              <a:t>substinative</a:t>
            </a:r>
            <a:r>
              <a:rPr lang="en-US" sz="2400" dirty="0">
                <a:solidFill>
                  <a:prstClr val="black"/>
                </a:solidFill>
                <a:latin typeface="Calibri" panose="020F0502020204030204"/>
              </a:rPr>
              <a:t>” change for the program, but it should be addressed early in the semester so it can go through the process and be in place for Fall 2022.  I will be asking for input!</a:t>
            </a:r>
          </a:p>
          <a:p>
            <a:pPr defTabSz="457200"/>
            <a:endParaRPr lang="en-US" sz="2400" dirty="0">
              <a:solidFill>
                <a:prstClr val="black"/>
              </a:solidFill>
              <a:latin typeface="Calibri" panose="020F0502020204030204"/>
            </a:endParaRPr>
          </a:p>
          <a:p>
            <a:pPr defTabSz="457200"/>
            <a:r>
              <a:rPr lang="en-US" sz="2400" dirty="0">
                <a:solidFill>
                  <a:srgbClr val="FF0000"/>
                </a:solidFill>
                <a:latin typeface="Calibri" panose="020F0502020204030204"/>
              </a:rPr>
              <a:t>Review content and methods for the PhD qualifying exam.</a:t>
            </a:r>
          </a:p>
          <a:p>
            <a:pPr defTabSz="457200"/>
            <a:endParaRPr lang="en-US" sz="2400" dirty="0">
              <a:solidFill>
                <a:prstClr val="black"/>
              </a:solidFill>
              <a:latin typeface="Calibri" panose="020F0502020204030204"/>
            </a:endParaRPr>
          </a:p>
          <a:p>
            <a:pPr defTabSz="457200"/>
            <a:r>
              <a:rPr lang="en-US" sz="2400" b="1" u="sng" dirty="0">
                <a:solidFill>
                  <a:prstClr val="black"/>
                </a:solidFill>
                <a:latin typeface="Calibri" panose="020F0502020204030204"/>
              </a:rPr>
              <a:t>Please note</a:t>
            </a:r>
            <a:r>
              <a:rPr lang="en-US" sz="2400" dirty="0">
                <a:solidFill>
                  <a:prstClr val="black"/>
                </a:solidFill>
                <a:latin typeface="Calibri" panose="020F0502020204030204"/>
              </a:rPr>
              <a:t>:  The website that describes the PhD qualifying exam seems to have been lost.  I will ask those of you who have been authoring the exams lately for content for a replacement page.</a:t>
            </a:r>
          </a:p>
          <a:p>
            <a:pPr defTabSz="457200"/>
            <a:endParaRPr lang="en-US" dirty="0">
              <a:solidFill>
                <a:prstClr val="black"/>
              </a:solidFill>
              <a:latin typeface="Calibri" panose="020F0502020204030204"/>
            </a:endParaRPr>
          </a:p>
        </p:txBody>
      </p:sp>
    </p:spTree>
    <p:extLst>
      <p:ext uri="{BB962C8B-B14F-4D97-AF65-F5344CB8AC3E}">
        <p14:creationId xmlns:p14="http://schemas.microsoft.com/office/powerpoint/2010/main" val="11902770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589" t="12266" r="4216"/>
          <a:stretch/>
        </p:blipFill>
        <p:spPr>
          <a:xfrm>
            <a:off x="2613213" y="2927188"/>
            <a:ext cx="6436659" cy="3521797"/>
          </a:xfrm>
          <a:prstGeom prst="rect">
            <a:avLst/>
          </a:prstGeom>
        </p:spPr>
      </p:pic>
      <p:sp>
        <p:nvSpPr>
          <p:cNvPr id="4" name="TextBox 3"/>
          <p:cNvSpPr txBox="1"/>
          <p:nvPr/>
        </p:nvSpPr>
        <p:spPr>
          <a:xfrm>
            <a:off x="1860177" y="99818"/>
            <a:ext cx="8135471" cy="3139321"/>
          </a:xfrm>
          <a:prstGeom prst="rect">
            <a:avLst/>
          </a:prstGeom>
          <a:noFill/>
        </p:spPr>
        <p:txBody>
          <a:bodyPr wrap="square" rtlCol="0">
            <a:spAutoFit/>
          </a:bodyPr>
          <a:lstStyle/>
          <a:p>
            <a:pPr defTabSz="457200"/>
            <a:r>
              <a:rPr lang="en-US" b="1" u="sng" dirty="0">
                <a:solidFill>
                  <a:prstClr val="black"/>
                </a:solidFill>
                <a:latin typeface="Calibri" panose="020F0502020204030204"/>
              </a:rPr>
              <a:t>Graduate Studies Dynamic Forms System.  </a:t>
            </a:r>
            <a:r>
              <a:rPr lang="en-US" dirty="0">
                <a:solidFill>
                  <a:prstClr val="black"/>
                </a:solidFill>
                <a:latin typeface="Calibri" panose="020F0502020204030204"/>
              </a:rPr>
              <a:t>This system was adopted in Spring 2021 and had some glitches.  The thesis/dissertation process and the dynamic forms portal can be found at:</a:t>
            </a:r>
          </a:p>
          <a:p>
            <a:pPr defTabSz="457200"/>
            <a:r>
              <a:rPr lang="en-US" dirty="0">
                <a:solidFill>
                  <a:prstClr val="black"/>
                </a:solidFill>
                <a:latin typeface="Calibri" panose="020F0502020204030204"/>
                <a:hlinkClick r:id="rId3"/>
              </a:rPr>
              <a:t>Thesis, Dissertation and Doctoral (T/D/DP) Project Process - Graduate Studies (pvamu.edu)</a:t>
            </a:r>
            <a:endParaRPr lang="en-US" dirty="0">
              <a:solidFill>
                <a:prstClr val="black"/>
              </a:solidFill>
              <a:latin typeface="Calibri" panose="020F0502020204030204"/>
            </a:endParaRPr>
          </a:p>
          <a:p>
            <a:pPr defTabSz="457200"/>
            <a:endParaRPr lang="en-US" dirty="0">
              <a:solidFill>
                <a:prstClr val="black"/>
              </a:solidFill>
              <a:latin typeface="Calibri" panose="020F0502020204030204"/>
            </a:endParaRPr>
          </a:p>
          <a:p>
            <a:pPr defTabSz="457200"/>
            <a:r>
              <a:rPr lang="en-US" dirty="0">
                <a:solidFill>
                  <a:prstClr val="black"/>
                </a:solidFill>
                <a:latin typeface="Calibri" panose="020F0502020204030204"/>
              </a:rPr>
              <a:t>Please let me know of problems you may have.</a:t>
            </a:r>
          </a:p>
          <a:p>
            <a:pPr defTabSz="457200"/>
            <a:endParaRPr lang="en-US" dirty="0">
              <a:solidFill>
                <a:prstClr val="black"/>
              </a:solidFill>
              <a:latin typeface="Calibri" panose="020F0502020204030204"/>
            </a:endParaRPr>
          </a:p>
          <a:p>
            <a:pPr defTabSz="457200"/>
            <a:r>
              <a:rPr lang="en-US" dirty="0">
                <a:solidFill>
                  <a:prstClr val="black"/>
                </a:solidFill>
                <a:latin typeface="Calibri" panose="020F0502020204030204"/>
              </a:rPr>
              <a:t> At the suggestion of Dr. </a:t>
            </a:r>
            <a:r>
              <a:rPr lang="en-US" dirty="0" err="1">
                <a:solidFill>
                  <a:prstClr val="black"/>
                </a:solidFill>
                <a:latin typeface="Calibri" panose="020F0502020204030204"/>
              </a:rPr>
              <a:t>Obiomon</a:t>
            </a:r>
            <a:r>
              <a:rPr lang="en-US" dirty="0">
                <a:solidFill>
                  <a:prstClr val="black"/>
                </a:solidFill>
                <a:latin typeface="Calibri" panose="020F0502020204030204"/>
              </a:rPr>
              <a:t>, links were placed on the ECE website.  This should help faculty access these items more easily:</a:t>
            </a:r>
          </a:p>
          <a:p>
            <a:pPr defTabSz="457200"/>
            <a:endParaRPr lang="en-US" dirty="0">
              <a:solidFill>
                <a:prstClr val="black"/>
              </a:solidFill>
              <a:latin typeface="Calibri" panose="020F0502020204030204"/>
            </a:endParaRPr>
          </a:p>
        </p:txBody>
      </p:sp>
    </p:spTree>
    <p:extLst>
      <p:ext uri="{BB962C8B-B14F-4D97-AF65-F5344CB8AC3E}">
        <p14:creationId xmlns:p14="http://schemas.microsoft.com/office/powerpoint/2010/main" val="38271810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5694" y="147919"/>
            <a:ext cx="8386482" cy="6555641"/>
          </a:xfrm>
          <a:prstGeom prst="rect">
            <a:avLst/>
          </a:prstGeom>
          <a:noFill/>
        </p:spPr>
        <p:txBody>
          <a:bodyPr wrap="square" rtlCol="0">
            <a:spAutoFit/>
          </a:bodyPr>
          <a:lstStyle/>
          <a:p>
            <a:pPr defTabSz="457200"/>
            <a:r>
              <a:rPr lang="en-US" sz="2000" dirty="0">
                <a:solidFill>
                  <a:prstClr val="black"/>
                </a:solidFill>
                <a:latin typeface="Calibri" panose="020F0502020204030204"/>
              </a:rPr>
              <a:t>Other items to address:</a:t>
            </a:r>
          </a:p>
          <a:p>
            <a:pPr defTabSz="457200"/>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We are getting more applicants for the MS and PhD from students with backgrounds in computer information systems, computer science, and other disciplines were mathematics beyond basic calculus are not required.  To date, these have been handled on a case by case basis, but the department may want to consider how best to handle this issue.</a:t>
            </a:r>
          </a:p>
          <a:p>
            <a:pPr marL="285750" indent="-285750" defTabSz="457200">
              <a:buFont typeface="Arial" panose="020B0604020202020204" pitchFamily="34" charset="0"/>
              <a:buChar char="•"/>
            </a:pPr>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There is a need for better record keeping for the graduate program. Considering the size of the program this is beyond the capability of just the coordinator.</a:t>
            </a:r>
          </a:p>
          <a:p>
            <a:pPr marL="285750" indent="-285750" defTabSz="457200">
              <a:buFont typeface="Arial" panose="020B0604020202020204" pitchFamily="34" charset="0"/>
              <a:buChar char="•"/>
            </a:pPr>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There needs to be better ways to communicate with current and potential students via our website and perhaps other social media.</a:t>
            </a:r>
          </a:p>
          <a:p>
            <a:pPr marL="285750" indent="-285750" defTabSz="457200">
              <a:buFont typeface="Arial" panose="020B0604020202020204" pitchFamily="34" charset="0"/>
              <a:buChar char="•"/>
            </a:pPr>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There is a need to look at organized methods for recruiting.</a:t>
            </a:r>
          </a:p>
          <a:p>
            <a:pPr marL="285750" indent="-285750" defTabSz="457200">
              <a:buFont typeface="Arial" panose="020B0604020202020204" pitchFamily="34" charset="0"/>
              <a:buChar char="•"/>
            </a:pPr>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There is a need to find more and better ways to fund graduate students at both the MS and PhD levels.</a:t>
            </a:r>
          </a:p>
          <a:p>
            <a:pPr marL="285750" indent="-285750" defTabSz="457200">
              <a:buFont typeface="Arial" panose="020B0604020202020204" pitchFamily="34" charset="0"/>
              <a:buChar char="•"/>
            </a:pPr>
            <a:endParaRPr lang="en-US" sz="2000" dirty="0">
              <a:solidFill>
                <a:prstClr val="black"/>
              </a:solidFill>
              <a:latin typeface="Calibri" panose="020F0502020204030204"/>
            </a:endParaRPr>
          </a:p>
          <a:p>
            <a:pPr marL="285750" indent="-285750" defTabSz="457200">
              <a:buFont typeface="Arial" panose="020B0604020202020204" pitchFamily="34" charset="0"/>
              <a:buChar char="•"/>
            </a:pPr>
            <a:r>
              <a:rPr lang="en-US" sz="2000" dirty="0">
                <a:solidFill>
                  <a:prstClr val="black"/>
                </a:solidFill>
                <a:latin typeface="Calibri" panose="020F0502020204030204"/>
              </a:rPr>
              <a:t>Please let me know what else we can do to improve our graduate programs!</a:t>
            </a:r>
          </a:p>
        </p:txBody>
      </p:sp>
    </p:spTree>
    <p:extLst>
      <p:ext uri="{BB962C8B-B14F-4D97-AF65-F5344CB8AC3E}">
        <p14:creationId xmlns:p14="http://schemas.microsoft.com/office/powerpoint/2010/main" val="6759527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FBFAE-0E57-4DCB-906F-696065BC83C0}"/>
              </a:ext>
            </a:extLst>
          </p:cNvPr>
          <p:cNvSpPr>
            <a:spLocks noGrp="1"/>
          </p:cNvSpPr>
          <p:nvPr>
            <p:ph type="title"/>
          </p:nvPr>
        </p:nvSpPr>
        <p:spPr/>
        <p:txBody>
          <a:bodyPr/>
          <a:lstStyle/>
          <a:p>
            <a:r>
              <a:rPr lang="en-US" dirty="0"/>
              <a:t>Send a Message in CHAT</a:t>
            </a:r>
          </a:p>
        </p:txBody>
      </p:sp>
      <p:sp>
        <p:nvSpPr>
          <p:cNvPr id="3" name="TextBox 2">
            <a:extLst>
              <a:ext uri="{FF2B5EF4-FFF2-40B4-BE49-F238E27FC236}">
                <a16:creationId xmlns:a16="http://schemas.microsoft.com/office/drawing/2014/main" id="{BC34C75F-F7E7-4344-A8EE-C2CBC752765B}"/>
              </a:ext>
            </a:extLst>
          </p:cNvPr>
          <p:cNvSpPr txBox="1"/>
          <p:nvPr/>
        </p:nvSpPr>
        <p:spPr>
          <a:xfrm>
            <a:off x="1028700" y="3257549"/>
            <a:ext cx="9944100"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Gill Sans MT" panose="020B0502020104020203"/>
                <a:ea typeface="+mn-ea"/>
                <a:cs typeface="+mn-cs"/>
              </a:rPr>
              <a:t>Reminder to send a message in chat so we can track attendance</a:t>
            </a:r>
          </a:p>
        </p:txBody>
      </p:sp>
    </p:spTree>
    <p:extLst>
      <p:ext uri="{BB962C8B-B14F-4D97-AF65-F5344CB8AC3E}">
        <p14:creationId xmlns:p14="http://schemas.microsoft.com/office/powerpoint/2010/main" val="22849529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7F100-22CF-4ABC-8FA7-1B82C7F28A4B}"/>
              </a:ext>
            </a:extLst>
          </p:cNvPr>
          <p:cNvSpPr>
            <a:spLocks noGrp="1"/>
          </p:cNvSpPr>
          <p:nvPr>
            <p:ph type="title"/>
          </p:nvPr>
        </p:nvSpPr>
        <p:spPr/>
        <p:txBody>
          <a:bodyPr/>
          <a:lstStyle/>
          <a:p>
            <a:r>
              <a:rPr lang="en-US" dirty="0" err="1"/>
              <a:t>Ece</a:t>
            </a:r>
            <a:r>
              <a:rPr lang="en-US" dirty="0"/>
              <a:t> Faculty – Open Time for Questions/Comments</a:t>
            </a:r>
          </a:p>
        </p:txBody>
      </p:sp>
    </p:spTree>
    <p:extLst>
      <p:ext uri="{BB962C8B-B14F-4D97-AF65-F5344CB8AC3E}">
        <p14:creationId xmlns:p14="http://schemas.microsoft.com/office/powerpoint/2010/main" val="3277171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E7574-EB82-4CB9-BF72-DB6479CBB856}"/>
              </a:ext>
            </a:extLst>
          </p:cNvPr>
          <p:cNvSpPr>
            <a:spLocks noGrp="1"/>
          </p:cNvSpPr>
          <p:nvPr>
            <p:ph type="title"/>
          </p:nvPr>
        </p:nvSpPr>
        <p:spPr/>
        <p:txBody>
          <a:bodyPr/>
          <a:lstStyle/>
          <a:p>
            <a:r>
              <a:rPr lang="en-US" dirty="0"/>
              <a:t>Meeting ADJOURNED</a:t>
            </a:r>
          </a:p>
        </p:txBody>
      </p:sp>
      <p:sp>
        <p:nvSpPr>
          <p:cNvPr id="3" name="Content Placeholder 2">
            <a:extLst>
              <a:ext uri="{FF2B5EF4-FFF2-40B4-BE49-F238E27FC236}">
                <a16:creationId xmlns:a16="http://schemas.microsoft.com/office/drawing/2014/main" id="{8A938B8E-AD9E-47AD-BE02-9B8EBC49A2A0}"/>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86876808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2594</Words>
  <Application>Microsoft Office PowerPoint</Application>
  <PresentationFormat>Widescreen</PresentationFormat>
  <Paragraphs>594</Paragraphs>
  <Slides>41</Slides>
  <Notes>0</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41</vt:i4>
      </vt:variant>
    </vt:vector>
  </HeadingPairs>
  <TitlesOfParts>
    <vt:vector size="51" baseType="lpstr">
      <vt:lpstr>Arial</vt:lpstr>
      <vt:lpstr>Calibri</vt:lpstr>
      <vt:lpstr>Calibri Light</vt:lpstr>
      <vt:lpstr>Gill Sans MT</vt:lpstr>
      <vt:lpstr>Times New Roman</vt:lpstr>
      <vt:lpstr>Tw Cen MT</vt:lpstr>
      <vt:lpstr>Gallery</vt:lpstr>
      <vt:lpstr>Office Theme</vt:lpstr>
      <vt:lpstr>Droplet</vt:lpstr>
      <vt:lpstr>1_Default Design</vt:lpstr>
      <vt:lpstr>ECE Faculty Meeting Thursday August 19, 2021   AGENDA</vt:lpstr>
      <vt:lpstr>Dr Obiomon</vt:lpstr>
      <vt:lpstr>Dr Attia</vt:lpstr>
      <vt:lpstr>   ABET EAC  SUMMARY OF MOCK REVIEW OF ECE PROGRAMS  &amp; PREPARATION FOR 2022 ABET VISIT  ECE DEPARTMENT MEETING    </vt:lpstr>
      <vt:lpstr>General Criteria </vt:lpstr>
      <vt:lpstr>Program Criteria </vt:lpstr>
      <vt:lpstr>MOCK REVIEW OF ECE PROGRAMS –C1 STUDENTS </vt:lpstr>
      <vt:lpstr>MOCK REVIEW OF ECE PROGRAMS –C2 PROGRAM EDUCATIONAL OBJECTIVES</vt:lpstr>
      <vt:lpstr>MOCK REVIEW OF ECE PROGRAMS –C2 PROGRAM EDUCATIONAL OBJECTIVES</vt:lpstr>
      <vt:lpstr>ACTION ITEMS AND RECOMMENDATIONS</vt:lpstr>
      <vt:lpstr>C3 - STUDENT OUTCOMES </vt:lpstr>
      <vt:lpstr>STUDENT OUTCOMES VS. COURSES (ELECTRICAL ENGINEERING) Approved 10/12/2018</vt:lpstr>
      <vt:lpstr>STUDENT OUTCOMES VS. COURSES (COMPUTER ENGINEERING)  Approved 10/12/2018</vt:lpstr>
      <vt:lpstr>MOCK REVIEW OF ECE PROGRAMS –C3 STUDENT OUTCOMES</vt:lpstr>
      <vt:lpstr>MOCK REVIEW OF ECE PROGRAMS –C4 CONTINUOUS IMPROVEMENT</vt:lpstr>
      <vt:lpstr>MOCK REVIEW OF ECE PROGRAMS –C5  CURRICULUM</vt:lpstr>
      <vt:lpstr>MOCK REVIEW OF ECE PROGRAMS –C6 FACULTY </vt:lpstr>
      <vt:lpstr>MOCK REVIEW OF ECE PROGRAMS –C7 FACILITIES </vt:lpstr>
      <vt:lpstr>MOCK REVIEW OF ECE PROGRAMS –C8 INSTITUTIONAL SUPPORT</vt:lpstr>
      <vt:lpstr>MOCK REVIEW OF ECE PROGRAMS – OTHER GENERAL COMMENTS</vt:lpstr>
      <vt:lpstr>DESIGN ORIENTED COURSES</vt:lpstr>
      <vt:lpstr>FALL 2021 COURSES ASSESSED (using previous course numbers)</vt:lpstr>
      <vt:lpstr>END-SEMESTER COURSE ASSESSMENT REPORT (Due Date: To be announced)</vt:lpstr>
      <vt:lpstr>COURSE BINDERS (Due Date: To be announced )</vt:lpstr>
      <vt:lpstr>ASSESSMENT RESULTS / ELECTRICAL ENGINEERING</vt:lpstr>
      <vt:lpstr>ASSESSMENT RESULTS / COMPUTER ENGINE ERING</vt:lpstr>
      <vt:lpstr>Questions &amp; Answers</vt:lpstr>
      <vt:lpstr>Dr Kirby</vt:lpstr>
      <vt:lpstr>Electrical and computer Engineering</vt:lpstr>
      <vt:lpstr>Courses Added to Inventory</vt:lpstr>
      <vt:lpstr>Courses Added to Inventory (Con’t)</vt:lpstr>
      <vt:lpstr> Courses Modified  </vt:lpstr>
      <vt:lpstr>Degree plan updates</vt:lpstr>
      <vt:lpstr>Dr Wilkins</vt:lpstr>
      <vt:lpstr>PowerPoint Presentation</vt:lpstr>
      <vt:lpstr>PowerPoint Presentation</vt:lpstr>
      <vt:lpstr>PowerPoint Presentation</vt:lpstr>
      <vt:lpstr>PowerPoint Presentation</vt:lpstr>
      <vt:lpstr>Send a Message in CHAT</vt:lpstr>
      <vt:lpstr>Ece Faculty – Open Time for Questions/Comments</vt:lpstr>
      <vt:lpstr>Meeting ADJOURNED</vt:lpstr>
    </vt:vector>
  </TitlesOfParts>
  <Company>PVAMU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Hill,Anthony</dc:creator>
  <cp:lastModifiedBy>VJ Turner</cp:lastModifiedBy>
  <cp:revision>83</cp:revision>
  <dcterms:created xsi:type="dcterms:W3CDTF">2021-01-11T21:53:24Z</dcterms:created>
  <dcterms:modified xsi:type="dcterms:W3CDTF">2022-08-17T21:47:09Z</dcterms:modified>
</cp:coreProperties>
</file>