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305" r:id="rId3"/>
    <p:sldId id="536" r:id="rId4"/>
    <p:sldId id="537" r:id="rId5"/>
    <p:sldId id="572" r:id="rId6"/>
    <p:sldId id="573" r:id="rId7"/>
    <p:sldId id="574" r:id="rId8"/>
    <p:sldId id="610" r:id="rId9"/>
    <p:sldId id="546" r:id="rId10"/>
    <p:sldId id="554" r:id="rId11"/>
    <p:sldId id="558" r:id="rId12"/>
    <p:sldId id="611" r:id="rId13"/>
    <p:sldId id="612" r:id="rId14"/>
    <p:sldId id="613" r:id="rId15"/>
    <p:sldId id="614" r:id="rId16"/>
    <p:sldId id="615" r:id="rId17"/>
    <p:sldId id="616" r:id="rId18"/>
    <p:sldId id="617" r:id="rId19"/>
    <p:sldId id="622" r:id="rId20"/>
    <p:sldId id="560" r:id="rId21"/>
    <p:sldId id="561" r:id="rId22"/>
    <p:sldId id="562" r:id="rId23"/>
    <p:sldId id="618" r:id="rId24"/>
    <p:sldId id="621" r:id="rId25"/>
    <p:sldId id="508" r:id="rId26"/>
  </p:sldIdLst>
  <p:sldSz cx="9144000" cy="6858000" type="screen4x3"/>
  <p:notesSz cx="9296400" cy="7010400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2E4A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03" autoAdjust="0"/>
    <p:restoredTop sz="94614" autoAdjust="0"/>
  </p:normalViewPr>
  <p:slideViewPr>
    <p:cSldViewPr>
      <p:cViewPr varScale="1">
        <p:scale>
          <a:sx n="120" d="100"/>
          <a:sy n="120" d="100"/>
        </p:scale>
        <p:origin x="121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7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028158" cy="350641"/>
          </a:xfrm>
          <a:prstGeom prst="rect">
            <a:avLst/>
          </a:prstGeom>
        </p:spPr>
        <p:txBody>
          <a:bodyPr vert="horz" lIns="92107" tIns="46052" rIns="92107" bIns="460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6122" y="1"/>
            <a:ext cx="4028158" cy="350641"/>
          </a:xfrm>
          <a:prstGeom prst="rect">
            <a:avLst/>
          </a:prstGeom>
        </p:spPr>
        <p:txBody>
          <a:bodyPr vert="horz" lIns="92107" tIns="46052" rIns="92107" bIns="46052" rtlCol="0"/>
          <a:lstStyle>
            <a:lvl1pPr algn="r">
              <a:defRPr sz="1200"/>
            </a:lvl1pPr>
          </a:lstStyle>
          <a:p>
            <a:fld id="{DB73199D-4D0C-458E-A8A8-B81DE56C3D42}" type="datetimeFigureOut">
              <a:rPr lang="en-US" smtClean="0"/>
              <a:pPr/>
              <a:t>8/18/2021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658554"/>
            <a:ext cx="4028158" cy="350641"/>
          </a:xfrm>
          <a:prstGeom prst="rect">
            <a:avLst/>
          </a:prstGeom>
        </p:spPr>
        <p:txBody>
          <a:bodyPr vert="horz" lIns="92107" tIns="46052" rIns="92107" bIns="460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6122" y="6658554"/>
            <a:ext cx="4028158" cy="350641"/>
          </a:xfrm>
          <a:prstGeom prst="rect">
            <a:avLst/>
          </a:prstGeom>
        </p:spPr>
        <p:txBody>
          <a:bodyPr vert="horz" lIns="92107" tIns="46052" rIns="92107" bIns="46052" rtlCol="0" anchor="b"/>
          <a:lstStyle>
            <a:lvl1pPr algn="r">
              <a:defRPr sz="1200"/>
            </a:lvl1pPr>
          </a:lstStyle>
          <a:p>
            <a:fld id="{DF29054F-5EE3-4F05-B6A8-BFF85D74D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0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4028843" cy="35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>
            <a:lvl1pPr defTabSz="9317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544" y="1"/>
            <a:ext cx="4028843" cy="35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>
            <a:lvl1pPr algn="r" defTabSz="9317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7188" y="527050"/>
            <a:ext cx="3502025" cy="26273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049" y="3330173"/>
            <a:ext cx="7436314" cy="315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659187"/>
            <a:ext cx="4028843" cy="35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79" rIns="93159" bIns="46579" numCol="1" anchor="b" anchorCtr="0" compatLnSpc="1">
            <a:prstTxWarp prst="textNoShape">
              <a:avLst/>
            </a:prstTxWarp>
          </a:bodyPr>
          <a:lstStyle>
            <a:lvl1pPr defTabSz="9317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544" y="6659187"/>
            <a:ext cx="4028843" cy="35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79" rIns="93159" bIns="46579" numCol="1" anchor="b" anchorCtr="0" compatLnSpc="1">
            <a:prstTxWarp prst="textNoShape">
              <a:avLst/>
            </a:prstTxWarp>
          </a:bodyPr>
          <a:lstStyle>
            <a:lvl1pPr algn="r" defTabSz="9317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FCAB930-EC03-4AFA-9C09-49DD24255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2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82505-A480-405D-A72F-CAB83744B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67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90943-6E06-4F8A-A8D0-F94C465B7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7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558C6-DFB5-4E2C-BB10-4B41C5BC1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5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69006-CB32-4B0A-A950-61D52EFC2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2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59F99-7F03-443A-B9B7-98E78A046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1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438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4B359-1769-41BF-803D-D909D4126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26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B4AF6-F84B-4F2A-8947-241D5EE26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8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09E7B-69DA-4D4F-A887-5512443CD6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7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1A7D0-8687-4743-8045-645E3B34B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8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2E153-B4C0-40A7-9BE3-07BD90485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2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3B2F8-BDF7-411F-9C10-11F5FA6E6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73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3192F-A4C2-410E-8E2B-917857CFF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59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68631-1974-4246-89FC-BC5EB76952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44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519EF-7B98-497F-9A11-96ECBA5DB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04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786D3-26EA-4BFE-8F62-BDD2D7A9B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76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0B249-CEE5-4826-B2C2-0540F474B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56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2394-D5B9-440C-83E6-3606C4939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58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F298B-97CF-4EE0-B505-B44800BA48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3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CDF9-5021-4F65-B6BA-0021D16B5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66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1400B-3150-4175-8C04-902BA7B18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52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A9408-4817-47C3-936D-79076F9A2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78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DA6A1-DCB5-4E14-8292-5F67FEEB00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02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362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F2ED504-D26F-46BB-8CFC-C47A284BE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47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13025BD-C17D-40A5-B96A-A84D5B3AE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305800" cy="3673475"/>
          </a:xfrm>
        </p:spPr>
        <p:txBody>
          <a:bodyPr/>
          <a:lstStyle/>
          <a:p>
            <a:br>
              <a:rPr lang="en-US" sz="2400" dirty="0">
                <a:solidFill>
                  <a:srgbClr val="FF0000"/>
                </a:solidFill>
              </a:rPr>
            </a:br>
            <a:br>
              <a:rPr lang="en-US" sz="2400" dirty="0">
                <a:solidFill>
                  <a:srgbClr val="FF0000"/>
                </a:solidFill>
              </a:rPr>
            </a:br>
            <a:br>
              <a:rPr lang="en-US" sz="2400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ABET EAC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SUMMARY OF MOCK REVIEW OF ECE PROGRAMS  &amp;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PREPARATION FOR 2022 ABET VISIT</a:t>
            </a: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ECE DEPARTMENT MEETING </a:t>
            </a:r>
            <a:br>
              <a:rPr lang="en-US" sz="4400" dirty="0">
                <a:solidFill>
                  <a:srgbClr val="FF0000"/>
                </a:solidFill>
              </a:rPr>
            </a:br>
            <a:br>
              <a:rPr lang="en-US" sz="2400" dirty="0">
                <a:solidFill>
                  <a:srgbClr val="FF0000"/>
                </a:solidFill>
              </a:rPr>
            </a:b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3733800" cy="304800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800" dirty="0"/>
          </a:p>
          <a:p>
            <a:pPr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447800" y="4191000"/>
            <a:ext cx="7239000" cy="2362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John O. Attia, PhD, PE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latin typeface="+mj-lt"/>
                <a:ea typeface="+mj-ea"/>
                <a:cs typeface="+mj-cs"/>
              </a:rPr>
              <a:t>Dept. of Electrical &amp; Computer Engineering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latin typeface="+mj-lt"/>
                <a:ea typeface="+mj-ea"/>
                <a:cs typeface="+mj-cs"/>
              </a:rPr>
              <a:t>August 19, 2021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434" name="AutoShape 2" descr="data:image/jpeg;base64,/9j/4AAQSkZJRgABAQAAAQABAAD/2wCEAAkGBxQSEhQUEhQVFBUUFxQUFBUUFBQUFBQVFBQWFxQUFRQYHCggGBolHBQUITEhJSkrLi4uFx8zODMsNygtLisBCgoKDg0OGhAQGywlICQvLCwsLCwsLCwsLCwsLCwsLCwsLCwsLCwsLCwsLCwsLCwsLCwsLCwsLCwsLCwsLCwsLP/AABEIARkAswMBEQACEQEDEQH/xAAaAAADAQEBAQAAAAAAAAAAAAAAAQIEAwUG/8QAThAAAgIBAwEEBQUKCQoHAAAAAQIAEQMEEiExBRNBUVNhcYGRFCIyk9MGI0JSkpSx0dLwJDNDVIKhs8HiJTQ1cnOissLh8RVjZHSDo6T/xAAaAQEBAQEBAQEAAAAAAAAAAAAAAQIDBAUG/8QAOhEAAgECBAQDBgMIAQUAAAAAAAECAxEEEiExE0FRoQVSYRQiMnGBkSNC0RUzU2JyscHwJDQ1Y+Hx/9oADAMBAAIRAxEAPwD41W4M/eJH5zNIky2M3YifXLYXGIZbkmSwuIxZC4xFiDuLLmEBi0RcAZGogoj9x4TNolIltElwEmWIuMiMsRcAJbRFwi0RcdRaIuAE1ZC46iyFwAiwuPYYyk1EFktYXZXdzOWJcz9SQOs2QgzVihcEFICoAVIUUoCABEAawAJgARBBCQo/CAUf0wBHxlAwYArkAyYsB7oAE+X/AGgAjGLA6jJ65Bczy21IE0BXAAwBCQFmCkVAAmLAcAIAGQAZQPwgFSAREAmUBcoGJCFSFHUAVygLkIK/ZKAiwJM1YAJAFQAhoDuQpJhAKlBUgCAKQDqAB9sAREAIA5QFQQAIA6gFQURkIKAKpQMzSAGUCkYQVIUFQnoCfHjngdTMuolpcthXKQKgg4AoAzKUa4yQTXAqz4C+n9/wnN1FexrIyZ0sZCSwAwAqAEbACIAxBBgQAMAcgC/OAOvXKWxE0iDlAA/v/wBJibSSbNLR3PoM7L8gx5RjxDJ8obGzjDjtlGMsLBWrs+A8BPzdFVP2hOlKV42ulc9rcfZ4tLW5n7O7RvHmxtixEtiybcgxY0yIQpJplUWCOKnqxeCtWp1Yya12MU694uEktjxJ9qG2p5R1F0BiLEEY9AUnXyiadtCpXZ7WudTosOxQoGfKLr5z1jx/Ofk88+wdOep/P4VTWOld3025fQ91RR4Ca6nhz9Dc+eEgCAEWBVRewNDLj7oEM3ebiGTaAgSuCGvk+qeWnOtx3mXucnzud5KGVNfEZ+J69d2cGBkCGDDA1aQIJLMLcGEpCTNoojKAAiW1gtz3Mv8Ao5R/6tv7D/pPzlNP9pz/AKT2y/6aPzPFxuR0JFgj3MKI+E+7KnGTTe6PIpNGrR6ZTjy5GBIx92u0GrbLv22fxQMbXXJ4HF3PHiK841I0oNXlfXkd6VK8HJ7HYvjbBkpNmQPi+ixOPZ98ugxLA3X4Rux0qcY8aOIjGctGma/DdNtbmXS6YuGNgKlbnPRbNAcdWJ6KOfdZHsrYmMGlz5I5QpOSu9jrjOn6P3x8d692Ov8A5bX/AMX6pxqe13vDL8mza4e7L13Z2xFyowyYmOwOFKlXAso6HlW4J6kEdDMYbHOpJ05q0l9rGp0cqzJ6G3M2L5FisZP4/L0ZL3bMdn6PSfOpKuvEJZMuy6nb3PZ18zxAhYgLZJNKPE30HrM+9OqoRbm7WPFFZnlR6+HstU4yq+RvEY82LGqnyLNu3+PQD1Ez5NXG1an7rRdbHqVKMfiVzSOx8WYEJu07iyO+y4smJ+Om9aKHr1Bnmjj8VQknVWaHonc6ez0p/Dp8zH2H2OczPbKi41d2LHrsUnaK6jgWR0B9Ynq8R8T9mjFL81raao5UcO5t7WRXZuPSs4Rxls9HLIEZgCQDj22FPC/SJlr1MVCOeMlboWnGi5NMgdmAaU52YbjkTGEH4IZd+5vWRVDyPrFWGPlLEqjbRa36k4FqbkZsOj+Z3jnbj3bQQNzOw5YItjpfJNDkeyeypiZOfDp6tbnLJpnlsaceTR/hJqV8Nwy4mINddndi+fC54pw8Qi3NNeiNxdF6My9ooq5cgX6Idgv+rZr+qfRwspSpJyevM4VUlK0TLPQcwMAcgIm0AJlA1hlW57uLA2TQALVjVXyyL/IebET8tVrKl4hKUtrHvjDNh0ujPN7S03d5ChFFVxbhwabukL8g11JPWp9vCV1VpKd07nlqU7Ssen2CxxsFOXGnfqqnHlxNlR1f+K70D6INjm+AbNAz5Hir4kc0IP3fzJ7HrwqSdr78macml0z5WwZcZ0uYMMQfG7ZMBc0q7layqkkGweL5qp5aVbFwo8aMs8fXdLmdJqlNunaz7GLtPEcWl06VVvqTk6H75jyd0FJHko/357fDq/HxE6m+1jliYOFKK+54pn3mlu9Twx3PV7Fe01SH6DadnI8nxuhxn2knb/TnxsfBRqQnHR37HroPNGVx6n/McP8At83/AAY5MNb26ae9jU0uBH5nLsJPnZG53JgzunqYIQDXq3E+0CejxOTjBRf5pJHLD6ylboeYB+9T6KguS1ODZawknfoZbb0Z6/3Ln75m9em1P9mTPheMO6g/VHtwut79DyFcggjgggj1Ecgz7kYxcbW3PJez0Pawf6NyerVJ/Yz8/iLLxBL+U91N/gSv1J+6NNrYkApVwYNldCHXeze0uzz1eFTUoyb3bZyxScWuh4xE+w4pJqx5bnXVZd7Ful817pinTyKz3LOV2cwJ0MCUwChAJqaQFKClkcktyo9saVvkmz5u75QH295jvb3RG76XS6E/OyqqONc8rs1bZnuUZcHKnrc54uzWcPkyNjQJiIA73GXdkxBEVVBs9B4eBnaWKjTy0YJ6+j0EKTV5S/uU+kfUOMunAdiMZZF2K2N0VQTsbqlrYIvjg1486VaFCHCxCsrvXqSUVO0onFsL48neak/PVu82Fg2TI4O4BtpJUE9WPNXVz0cSnWp8OhHS1ttLGXpJNl6TXLkR8WpYhWc5UyAFjjzNwxK8ko1mwObFznPB1MPONWgru1mjarRmnB/QzZey2AsPhZboMufFR9gZg3xAnqp+IQsotPN0sznLDtapqwNnXHibGh3HJXe5KPRTa40BAO26JsC6A6DmLDzrVeLV5bIkpqMbIvDkGTT9zdOuU5UtgFZXQK6gngEFVI8/neM5zhOhieMlo1Zm4yUqeUelZtM6ZLRnDV3Vq+7GVIfeVJCghttHnqa6WxH/ADFKMVp1ehIWpu9/mdM3ZiZTu02RNp/ksrpiyY/GiXIVwLrcDz7jONDG1sOrYhP5rX+xqVDiawt9zO+h7u+9dePwMeRMjN043ISqjkck31oGev2p1/dppr1asceFk+I19gZgczFyiB8WfHZIVF3YiqAWen0RPJ4pRlw4WV7NHfDzWZ8jxytGvH4j4ifXpSWVNHkmrNntacj/AMPyJuXedQmQKWUMUGLaWAJ858KvTl+0Yuztbe2nyPZG3AaOmHPi1GFMWZxjzYxWHK17GS77vIR9GuQD4ROjWwlV1aUW4Pdc18hGcKsMr3MebsXInJbCF/G+UYW9+1WLe4Lfqnuh4pTmsqUr/JnF4aS1ujFqVUGkJIAHziK3HxIXwHl/XPdRlOSvPc4zy30OU6mLCggxACaQFKAl1AbZjmlc2r7DkVOLu3yIiSPPmZcIz3WiLd7oAfKbV1tp9DN2ENPe5pSaWgw0yo21Je4rmtN0rBDH7+7rMOyVhZ7IYU+A8zVXwOSfZK3C2v0Kk2iYcE90QBG2li+oGas+pLhIopE0CGk3o9OhbsoGJK+gbuEJW31GYJQ5N7j3cEcc15Xx6/Dr+iZsLkzXIgAyEKqaQEZQIRpf3tiroetg0mL5Kc53M65BjKlh3ZtdwJoXXXgH3z4s8RiFilh1ZRa35ntjShwuInqhdnFMzrhyIid4dq5MalWR24W1HDrdWCLHPIjFOWGp8WMnpo09SUmqrytWuebnxbWZT1UlT5Wpo/on1MPUzxj6q555wyya6HKdjmFxYAY23ACS9tSnudlInybVmvnjHjIY+CnMoKr5X4n1106/n8dUqe20VtFvRHuoKPBm3uHZwT5LrKW3CYfnmrG7OoKr5LVWepuY8QdT2mmm7Jt6fI1RUeFPrY8SfoU7q589nfRaRsjjGtBmutzBV4UsbY8DgGc69aNGGeV/obhDM7HAzcGsq031MegpolggFLKRgZCj5ggoAoKFSELmkBGUEw9inu6JkGgybwx/hCfRYKf4vzKt4eqfnMQ5LxGOXy/qe6lbgO6M/ZmtxY33BXVwDsdmXKMbHjf3YVCSOTdmvIz14uhXqxaTTXNGKVWEXsZtfoWx0SQyvZTKptclHkgnndZ5B5BnbCYylU0ho48un/ozWpSg9dUyNRomTHjdgNuXcUIZTewgODXQgkdZ2o4uFacqcdGtzEqUoxjLqLFpGZHyCtuPbu5ojedq8HqL8pqeKhGsqWuuxFSk4OXQ5YMLPwos9ePD1k+A9ZnSpWp01mmRRUjRi0QPHe4VNXTM3lf0gpW/VftqeSpjcurpy+iOkaLa3R6ek0T4sWsDrV4cZBBDKw+UY6KutqR7DPk4jF0q2IpSjyf1PVCm4Qldcjh2MhbDrFUEk4sRoerUY7PqAFknoBZnbxKSjiaU5dWc8KnKE7dDIezHKsyhWCctsdHZR+MVU3tHn0E96x9K6jLTpfZnF0JWuctJpGyuqINzNwAP0n1eud8XiIUYZ6hKVJylZEHH88qvzju2igbY7qFD18fGbVRKGd7W+xhwebKa8OjXvVxvkUWVVjRKBiaKFh6+NwFdZ454mXCzxR2jRjfLIzZcJ7woFJO4oF6mw20D23PTCveiqk3bS5zdNt5Y9TfqOw3x5Rhd8aZCFpWYgFmFhdwBA8rYqPdPDS8VhKLqpNr0O08LJSs2SnYzljjtRmF1hJO80CSAwG3dQ+jd9ZX4pTjFSs8rt73Qz7PJSy7voeawn1U09meZprRgJTIrgqCCDMqApQEdQe3p1/ydl/8Ac4/7Mz89U/7nD+n9T30/3DPDE/QSfu3PFfme72WveaPVobrD3edD4K1lXX+kK/Jn5vGtYfHUpR/Poz30PfoTT5anDtA/wTSeptWP97DO+DX/ADaj+Ris/wAKFvUns8/wbV+zT/2wnXGv/l0vqYpa0p/QWYd3p8VDnPvyO3iUTI2Ncfs3IzEee3yFapSeIxLk9o7IsvcjpzPNufUseW1z3Oyde/yXV4Sbx92uUA/gsM+JTXkDuuvV65+cx+ChHG0qq3ufQo1ZOlJN30M3ZGQjFrKNXgUWPI6jCCPYQSJ6fEaalXpX5M40H7k/kV9y7fwzB622nyKsrKynzBBI986eK04rCvTZqwwrbqJMv7lchGsxKCQDk2keYBJAPvr4Tlj1mwd5dF/g6UHav9WYsG/vrxgl0fevqKNuDHyArknielZZYRQm7XX+Dk0+M2up7PaGgwsQ795pDltlJC59OzeOzIjWosjzq/IT42HxdeMeFC00lts7fI9kqMJyu3lfY8vt7RZMLEsyt3od1yYzaZFa9xUj20R6/XPp4XF08TQzKLTjdNPkeWdN0576dT0PugP+UW/2mHx8NuOp58JG2AlbTRlqtusm+qKQn/xUV/OwP/tAImXFfsxJ7W/ybTftN/8AdjwdQKZh5E18TPtYP9zH5Hjq/E/mc56TkKClASkHCApQEcyo+g0GnZ+zs4RSxGfExCizWzk0J+XxNeEfFIJ9LH0aMG8OzxMOldm2qjM10VVSSPaPCffnXhCDbasjxKlJ6JHr6wpp9O2nVw2XK6tqCvKoMd7MIboxDEk10PE+LhaNXGYp4iStBK0L7+rPZVlGnS4cXq9zlkw95osbKb7jLlGQDqq5QhVyPBfvZFzdKrGjjpqeia0fJknTcqKa3XIXZ2nb5Jqm8CMHtpcoLNX4o8+nB8jTGV4e10U3bfXkKVN8GTXoXp8XynTrjx2c2AttS/43C7Fjs83DsxrqQxkzSw1fiP4Jc+jCjxoWW6PGcUaPBHUHgj3GfY9opyV09HzPJkknY9rs3RlcOqLWGbACqbTu2DUYbcj8EWBXHIs9OvxMfXjPFUktr2vyPXRp2py+Rm7HW8err0APHkuowk+6hOniNWMa1LXdmaEfdluX9y/+eaf15BU7eL1F7JJt9P7mcInxEy/udWtfiHlmI94LCefG1Ivw+7ell/g6Uov2i3qQmnLrqVXl1yKxXqxRGyb6FXwxxk/GKVaMY0pS2t3E4+9KPqZzrnfEmAVtV2yADlizDb08qB+J8p6o0KMa7rX1aOTlNwVJ7IfaeTbhxYSRePvXeje1su35l+Y7vmvFiOonOlTV6lfqak9I0z1PumWu0D63wH3FMfSeXAtywU1fkzpVhLjbdChiI7VAN38rU1Xgcqn9BMmdPwy19l/kri1iV6s8PtDGVyOpFEO4rpXzjPs4CSlQi1tZf2PHXjabXqZqnsOICChALlRCZQMGAdhqX27N77QbC722357bq/XPNPDUpSzSgm+p0jUlFWTJOoboXaufwj49ZfZ6dvhQ4jtuzlU6qKIpNI6afUOhtHZD5qSD7DXUeqc6uHp1NJRTNwqZFeO7Oi67ICzLlyKzfSIyOC3+sQefHrOfstN2zRWm2mw4s09zgXs2SSet+N+d+d+M6yowkrNadDCkbz27qCu05shFUbNsf6f0v655F4dQUs0Y2O0sRNqxjx6hlJKsyk3ZViCQeoJB5E9EsPTklFpaGOJJN68jpj1+VbC5cq3ZO3I63Zs2AZJYWjO2aC0Iqs0tGLHrMiksrurHksrsrH1lgbMs8PSnDJKKaJGo073Yxr8u7d3uTceC/ePuIHhuu6mXhMO45JQuuxqNWSlmuS+rcvvZ3ZxyHLsXFX+ETfifjCw0FHIkrfInEle99TTqe2s+QbXyuR5cD4kDmc6WAoU3mS+5vjzta5hRyOQaI6VwZ68kXG0lc5ZufM6vrMjVeR2rpbsSPYSeJxjhaUU4qKSe5riNu7bB9U5IO9yem4s2743ceyUXDLlVhxHe93cjLkLG2JY+ZJJ+JnSFOEFaCsjDlfVkzoZIkKVUpByoClAQAgBAFMlGIAoACAEADAAwAuQBACAEoCAMQBiCBAFBRSEKlASoCMoCUBIAgBAFBQkZAkKEAUCw7gAYASACZUAhO4CAEAdwQIKEpAhgJCjMqIKUBACAKAEAIKddOgZlB6FgDR55IHE415OMHKPI1FK+p2ZsNn5mX65Psp5lxpa5lr6HSWRPYnfh/Ey/XJ9jLlreZGbx6E78X4mT61PspYqr5kLx6E2n4r/lr9nN/idSXj0ESvk35Q/Zl/E6i8egiV8Afef+kqz82W8ehePIg6puHluImKnEt7srFi6d9Ude1MAx5XUcAEUDzQIDAX49YwdR1aSmy14KE3FGSek4DgAIKMQQIAiZAEXA5pAUoCAKAMwBQAEFKRqII6ggjx5B44nKrZxaltY1ByT0PQyNnJJGAC/AaRK/rQn+ufMpxw8Y6z7neTqN7dhFc/oR+aY/s51Sw3n7k/E6dhVn9D/+TH9nGXDefuT8Tp2Ad/6AfmmP7OMuG83d/qX3+nYf3/0I/NMf2cmXDefu/wBSe/07C+/+hH5pj+zjLhvN3Y9/p2HWb0I/NMX2cjp4Zv4u7/Uvvr/4ZNZlZnZsn0j1tdtUAB82hXFcT14aMIwSp7GKjk2825xnoOI6gCgDgAJAEAcoFUqASgIAGAEAUlwIyFKxmiD5EH4TnVjmi/l9zpB67npapHZiW1CPZ6nMxseH/bwnzaOWMV+GzvNSf5jkNOfTY/rT+qduIv4fYxlfnD5MfTY/rT+qTir+H2Lk/nH8lb02P60/qlVS+1PsTL/OMaU+mxfWt+qZ43/if2LkXnH8kP8AOMP1j/sycd8qT+wyLzh8jP8AOcPvyZP7kmZYhtW4XYqhZ/Ece1mBymmDgDGu4XTFcaqSL5IJBnowKkqCUlZmK7Tm2jJPacBwAMABBBgyARMAJQOVAkygYgAYAQAuZKIiAMTFTSN2ajHMzdqMOFWZd2U7WZbCpR2kgn6XTi/fPFTdecVLQ7SUEznWHzzfk4/2pu1fqu5m8AIw/jZvyMf7Ul665ruPw/UjW4QmR1HIU0CeDXhxN0qqlBzle5ZRV7amjU4MCOy7sp2kiwiAGvHlpxpyxE1mVl9zU4xT3Zz24PPN+Sn7U3au+a7mbx6vsBGDzzfk4/2pmUa6V9NPmVODet+xz1uEI9LZUqjjdV06K4uuL+d4TthKjq01KRKsUnoZ56jgAgDAgADBByAUFGBBBTSApQMGABgCgBBRTIKmKijKNmai7O5qya4MSTiwkkkk/fRyTzwMlDm5444NRXxS+50dW+6J+Vr6HF8c32kvAj5mOJ/KgOsT0OL45vtJHQgvzMKp0ijlqcxdmY1bGzXTnyBnpp0lGnlT0I5OTzPc7ZNcGJJx4iT1P33k+f055Y0YbRm/ubc5PVpEHUr6PH8cnPq+nOmSPm7mLvog+VL+Jj+OT9uR5VH4n9wpNPRInU6gu241yFFKKUBVCqAPKgJ3oQjCFoslSTk9TiJ2OZdQAEECAMmQEGCoqWxBSoClAQUomCCgCgoVAE/Q+yc6msGkahufTa/Sas5chQDaXcpT6f6O47fHyqfAoVqGT39/qe2SnfQ4rpNb4f2mnH/NOjr4Zde5m1T/AGxY0+v8DXsy6cf805uvhX17mkqq/wBR5PbJvNl8TubpRF3z04PjPp4XM6KS9TjU+M2a/JmZ2K5l2kkqBqcSgA+AU5BtHqnmoulBWcHf5HSalfRr7mcHP4Zh+d4vtJ2dSnzg/sclGfmX3OqtqP5wPzxPtJzlUpWf4b+xbSW77mbtVryXuDnbjDMGD2wxIGO4WDzfM9OCT4S0t8zFa2Z2MU9hxGIA4IMQBGAFyAcAJpAmUBAHAFACAOQCJ4mJuyu+RpGvPoVVipy47UlT83P1UkHpj9U8EaymlKMHb6fqd5wtLcj5KnpsX5Of7Kazvyvt+pi3qhjSp6bH+Tn+ykz/AMr7fqLeqGcCemx/k5vs50VaXlfb9Qo+odwnjmX8jL+yJOLPlE1khzY+4x+m+GNjLxaz2j3GSC5j7rFf8a3tGH/GJl1K/l7lUYdTnr9OEYANuBVXB27TTqDytmus6YWq6sHmjazM1YOLMwM9RxGIA4ACAOCEyAuouBTSAiJShKAMhAqAElwKQAwsTMldNGkbdTqcTuznHkt2ZjWZatiSQPvPTmeClRrwjljax3nKLdzl3mL0eT69PsZ0y4hdDN4DDYvR5Pr0+xi1f0+xM1MZfF6PL9cn2MuXEdUE4eoi+H0eX65PsYtiOqF4eoB8Po8v1yfYw1X6ot4epXe4fR5T7c6f3YpiUa9t0FkvsyNdnDtartUKqhd26gorliBZnTC0XSi9d3qSrO7M09ZyKEAKgBACoIEWBVyADNICMoFAHcAUADMlCCEueD7DMT+Fv0ZuG57mtwZxkyBcHzQ7ha0mMjaGIWj3fIquZ8qhOjKms1R3/qPTJST0iZu51J/kD+Z4/s52UqPKb+5Lz8vYR0uo9A3u0q/sTalT/idzPv8Al7CGkzn+Rf8AN/1JNZ6Xn7j8Tp2EdJn9C/5v/gjPS8/cfidOwhpM/ocn1H+CL0ucu4tU6di10+oBsYsg/wDgP6Nsj4D0cu4XEvqiO1wd67xTHHiLArtN7BdqAKPulwWqnba5K61RhE9pwHACABggCAEtwWJkCmkBSgIAQAqAEyUmUg6mWsysUosfM/Ezi8LQe0F9jaqzWzFuPmfiZPZaXkLxZ9SSol9npL8g4s+owB5CHh6XkM8SfUZA8oWHp9BxJdSdo8hNcCn0Lnl1DYPIfCOBDkl9iOcuoVU3BRS0I22KaIVACAAgDEACJCDqCXGZpAkylCUDXrIwBEyBQBQAuAFwAMADACVgoTIJMoAQUCIBMAtYIBgBAGBAFAOimQEmaRBVKBSlASAZ6TIEIKKAO4TuS1hVD2AxF1cO6AyJpu19TWViMt7bkSGkzmir3LlYGFK+iFtCZXJb3LYN0znja9yZQqbW1xsUogyxmCCMFHAERBSxMmRXNICM0AuCigAZkCMABBTsoDbRdfNocWLLsRde3rR6CeOVWUG2kd1HMisumohQQS1begtWClG68Xu93mZadZ1E+ViOnlaRWuIJDgUHF1xwVJU9PH5oPvPhM4OWko72LVWqNbJToHWsJx4WakpaOFN7hq+lZPPW+PGp5IS4illfvZux0aytJ7GHSUCGYkC6ta3AkHkA+XB/RPZXcpxyQ37GaaXM9JMiqNzU6M+UtQ5KtgsgDwYc8eY8Z8utKc2su/6HeMVuN0oNj6se6OJvWi5SpX/WUAD2jrNZs0oy6PUZVqjHqsrqmIgkA42F+sZ8wvzBAK8meiCpzqzVjk24q6NWTtBw2oAPGMuy/nWIAE+VEj+kfOcXhlaL6s1xHqjyXaySfEk8dOTzPs01aKXQ8ctWKp0MhILCgAIAoKXchCiZUQkmaACCiMjASFFACAd11JAq6q6IVdwvk01WPjODoRcrnXitKyIbJyCOg4UGjQu+h46kn3mbVNWszLlrcS5SBVmuePDmr+O1fgJOFDdKwzsWR75PNAAexRSj3CVUoxfuosqjluCZCt+R6ggEGulg8HrLOlGX+7EjKw2zE9S3ieSepFH+ric+BE06j2KGobjk8ba56bb2n3XxKqMFpYnEZJymqs1VVfFXur2WSfbCoQWwdRtWA5msksSW+kb5ayCb8+QD7prhRsk+Qz6s5idDAxBAMALggQUIA5DJRhFJM0AuUBIwKpCgYAQBykJgAJCgYAQBQBqYAGQCMpRQC4IAgBUALgBIAuAdGMRJYgmUIQgoGAOAKQgEQAlAjBQEAUAVwULgAJGDo0IESgUAqCBAGDBBmQCuCoUhToW6xHYliGlAQAaAKAOCBUFEYAQUUALgWFcFAwAEpCh4yAkzQEDIUqDI4AVIQqCnOCoqLEOjdT1mU9CksJogAQwImAOCiECwQQRkuUkygBKByAVyADz0/XKtipCElw0UDFwJppAmGWxYkuZHcECAFwLCksyjuaIdH6/Gco/CGJ/D3zoQTdZkqJmijWAUeo90Ggz9fh/fIQ5QQYgoN+/xlACCMDAOmk+l+/lHI1EjJ1P7+cyVkL0PugyMzaANDKWJkyJpQOQEiVbgBNga9JgH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data:image/jpeg;base64,/9j/4AAQSkZJRgABAQAAAQABAAD/2wCEAAkGBxQSEhQUEhQVFBUUFxQUFBUUFBQUFBQVFBQWFxQUFRQYHCggGBolHBQUITEhJSkrLi4uFx8zODMsNygtLisBCgoKDg0OGhAQGywlICQvLCwsLCwsLCwsLCwsLCwsLCwsLCwsLCwsLCwsLCwsLCwsLCwsLCwsLCwsLCwsLCwsLP/AABEIARkAswMBEQACEQEDEQH/xAAaAAADAQEBAQAAAAAAAAAAAAAAAQIEAwUG/8QAThAAAgIBAwEEBQUKCQoHAAAAAQIAEQMEEiExBRNBUVNhcYGRFCIyk9MGI0JSkpSx0dLwJDNDVIKhs8HiJTQ1cnOissLh8RVjZHSDo6T/xAAaAQEBAQEBAQEAAAAAAAAAAAAAAQIDBAUG/8QAOhEAAgECBAQDBgMIAQUAAAAAAAECAxEEEiExE0FRoQVSYRQiMnGBkSNC0RUzU2JyscHwJDQ1Y+Hx/9oADAMBAAIRAxEAPwD41W4M/eJH5zNIky2M3YifXLYXGIZbkmSwuIxZC4xFiDuLLmEBi0RcAZGogoj9x4TNolIltElwEmWIuMiMsRcAJbRFwi0RcdRaIuAE1ZC46iyFwAiwuPYYyk1EFktYXZXdzOWJcz9SQOs2QgzVihcEFICoAVIUUoCABEAawAJgARBBCQo/CAUf0wBHxlAwYArkAyYsB7oAE+X/AGgAjGLA6jJ65Bczy21IE0BXAAwBCQFmCkVAAmLAcAIAGQAZQPwgFSAREAmUBcoGJCFSFHUAVygLkIK/ZKAiwJM1YAJAFQAhoDuQpJhAKlBUgCAKQDqAB9sAREAIA5QFQQAIA6gFQURkIKAKpQMzSAGUCkYQVIUFQnoCfHjngdTMuolpcthXKQKgg4AoAzKUa4yQTXAqz4C+n9/wnN1FexrIyZ0sZCSwAwAqAEbACIAxBBgQAMAcgC/OAOvXKWxE0iDlAA/v/wBJibSSbNLR3PoM7L8gx5RjxDJ8obGzjDjtlGMsLBWrs+A8BPzdFVP2hOlKV42ulc9rcfZ4tLW5n7O7RvHmxtixEtiybcgxY0yIQpJplUWCOKnqxeCtWp1Yya12MU694uEktjxJ9qG2p5R1F0BiLEEY9AUnXyiadtCpXZ7WudTosOxQoGfKLr5z1jx/Ofk88+wdOep/P4VTWOld3025fQ91RR4Ca6nhz9Dc+eEgCAEWBVRewNDLj7oEM3ebiGTaAgSuCGvk+qeWnOtx3mXucnzud5KGVNfEZ+J69d2cGBkCGDDA1aQIJLMLcGEpCTNoojKAAiW1gtz3Mv8Ao5R/6tv7D/pPzlNP9pz/AKT2y/6aPzPFxuR0JFgj3MKI+E+7KnGTTe6PIpNGrR6ZTjy5GBIx92u0GrbLv22fxQMbXXJ4HF3PHiK841I0oNXlfXkd6VK8HJ7HYvjbBkpNmQPi+ixOPZ98ugxLA3X4Rux0qcY8aOIjGctGma/DdNtbmXS6YuGNgKlbnPRbNAcdWJ6KOfdZHsrYmMGlz5I5QpOSu9jrjOn6P3x8d692Ov8A5bX/AMX6pxqe13vDL8mza4e7L13Z2xFyowyYmOwOFKlXAso6HlW4J6kEdDMYbHOpJ05q0l9rGp0cqzJ6G3M2L5FisZP4/L0ZL3bMdn6PSfOpKuvEJZMuy6nb3PZ18zxAhYgLZJNKPE30HrM+9OqoRbm7WPFFZnlR6+HstU4yq+RvEY82LGqnyLNu3+PQD1Ez5NXG1an7rRdbHqVKMfiVzSOx8WYEJu07iyO+y4smJ+Om9aKHr1Bnmjj8VQknVWaHonc6ez0p/Dp8zH2H2OczPbKi41d2LHrsUnaK6jgWR0B9Ynq8R8T9mjFL81raao5UcO5t7WRXZuPSs4Rxls9HLIEZgCQDj22FPC/SJlr1MVCOeMlboWnGi5NMgdmAaU52YbjkTGEH4IZd+5vWRVDyPrFWGPlLEqjbRa36k4FqbkZsOj+Z3jnbj3bQQNzOw5YItjpfJNDkeyeypiZOfDp6tbnLJpnlsaceTR/hJqV8Nwy4mINddndi+fC54pw8Qi3NNeiNxdF6My9ooq5cgX6Idgv+rZr+qfRwspSpJyevM4VUlK0TLPQcwMAcgIm0AJlA1hlW57uLA2TQALVjVXyyL/IebET8tVrKl4hKUtrHvjDNh0ujPN7S03d5ChFFVxbhwabukL8g11JPWp9vCV1VpKd07nlqU7Ssen2CxxsFOXGnfqqnHlxNlR1f+K70D6INjm+AbNAz5Hir4kc0IP3fzJ7HrwqSdr78macml0z5WwZcZ0uYMMQfG7ZMBc0q7layqkkGweL5qp5aVbFwo8aMs8fXdLmdJqlNunaz7GLtPEcWl06VVvqTk6H75jyd0FJHko/357fDq/HxE6m+1jliYOFKK+54pn3mlu9Twx3PV7Fe01SH6DadnI8nxuhxn2knb/TnxsfBRqQnHR37HroPNGVx6n/McP8At83/AAY5MNb26ae9jU0uBH5nLsJPnZG53JgzunqYIQDXq3E+0CejxOTjBRf5pJHLD6ylboeYB+9T6KguS1ODZawknfoZbb0Z6/3Ln75m9em1P9mTPheMO6g/VHtwut79DyFcggjgggj1Ecgz7kYxcbW3PJez0Pawf6NyerVJ/Yz8/iLLxBL+U91N/gSv1J+6NNrYkApVwYNldCHXeze0uzz1eFTUoyb3bZyxScWuh4xE+w4pJqx5bnXVZd7Ful817pinTyKz3LOV2cwJ0MCUwChAJqaQFKClkcktyo9saVvkmz5u75QH295jvb3RG76XS6E/OyqqONc8rs1bZnuUZcHKnrc54uzWcPkyNjQJiIA73GXdkxBEVVBs9B4eBnaWKjTy0YJ6+j0EKTV5S/uU+kfUOMunAdiMZZF2K2N0VQTsbqlrYIvjg1486VaFCHCxCsrvXqSUVO0onFsL48neak/PVu82Fg2TI4O4BtpJUE9WPNXVz0cSnWp8OhHS1ttLGXpJNl6TXLkR8WpYhWc5UyAFjjzNwxK8ko1mwObFznPB1MPONWgru1mjarRmnB/QzZey2AsPhZboMufFR9gZg3xAnqp+IQsotPN0sznLDtapqwNnXHibGh3HJXe5KPRTa40BAO26JsC6A6DmLDzrVeLV5bIkpqMbIvDkGTT9zdOuU5UtgFZXQK6gngEFVI8/neM5zhOhieMlo1Zm4yUqeUelZtM6ZLRnDV3Vq+7GVIfeVJCghttHnqa6WxH/ADFKMVp1ehIWpu9/mdM3ZiZTu02RNp/ksrpiyY/GiXIVwLrcDz7jONDG1sOrYhP5rX+xqVDiawt9zO+h7u+9dePwMeRMjN043ISqjkck31oGev2p1/dppr1asceFk+I19gZgczFyiB8WfHZIVF3YiqAWen0RPJ4pRlw4WV7NHfDzWZ8jxytGvH4j4ifXpSWVNHkmrNntacj/AMPyJuXedQmQKWUMUGLaWAJ858KvTl+0Yuztbe2nyPZG3AaOmHPi1GFMWZxjzYxWHK17GS77vIR9GuQD4ROjWwlV1aUW4Pdc18hGcKsMr3MebsXInJbCF/G+UYW9+1WLe4Lfqnuh4pTmsqUr/JnF4aS1ujFqVUGkJIAHziK3HxIXwHl/XPdRlOSvPc4zy30OU6mLCggxACaQFKAl1AbZjmlc2r7DkVOLu3yIiSPPmZcIz3WiLd7oAfKbV1tp9DN2ENPe5pSaWgw0yo21Je4rmtN0rBDH7+7rMOyVhZ7IYU+A8zVXwOSfZK3C2v0Kk2iYcE90QBG2li+oGas+pLhIopE0CGk3o9OhbsoGJK+gbuEJW31GYJQ5N7j3cEcc15Xx6/Dr+iZsLkzXIgAyEKqaQEZQIRpf3tiroetg0mL5Kc53M65BjKlh3ZtdwJoXXXgH3z4s8RiFilh1ZRa35ntjShwuInqhdnFMzrhyIid4dq5MalWR24W1HDrdWCLHPIjFOWGp8WMnpo09SUmqrytWuebnxbWZT1UlT5Wpo/on1MPUzxj6q555wyya6HKdjmFxYAY23ACS9tSnudlInybVmvnjHjIY+CnMoKr5X4n1106/n8dUqe20VtFvRHuoKPBm3uHZwT5LrKW3CYfnmrG7OoKr5LVWepuY8QdT2mmm7Jt6fI1RUeFPrY8SfoU7q589nfRaRsjjGtBmutzBV4UsbY8DgGc69aNGGeV/obhDM7HAzcGsq031MegpolggFLKRgZCj5ggoAoKFSELmkBGUEw9inu6JkGgybwx/hCfRYKf4vzKt4eqfnMQ5LxGOXy/qe6lbgO6M/ZmtxY33BXVwDsdmXKMbHjf3YVCSOTdmvIz14uhXqxaTTXNGKVWEXsZtfoWx0SQyvZTKptclHkgnndZ5B5BnbCYylU0ho48un/ozWpSg9dUyNRomTHjdgNuXcUIZTewgODXQgkdZ2o4uFacqcdGtzEqUoxjLqLFpGZHyCtuPbu5ojedq8HqL8pqeKhGsqWuuxFSk4OXQ5YMLPwos9ePD1k+A9ZnSpWp01mmRRUjRi0QPHe4VNXTM3lf0gpW/VftqeSpjcurpy+iOkaLa3R6ek0T4sWsDrV4cZBBDKw+UY6KutqR7DPk4jF0q2IpSjyf1PVCm4Qldcjh2MhbDrFUEk4sRoerUY7PqAFknoBZnbxKSjiaU5dWc8KnKE7dDIezHKsyhWCctsdHZR+MVU3tHn0E96x9K6jLTpfZnF0JWuctJpGyuqINzNwAP0n1eud8XiIUYZ6hKVJylZEHH88qvzju2igbY7qFD18fGbVRKGd7W+xhwebKa8OjXvVxvkUWVVjRKBiaKFh6+NwFdZ454mXCzxR2jRjfLIzZcJ7woFJO4oF6mw20D23PTCveiqk3bS5zdNt5Y9TfqOw3x5Rhd8aZCFpWYgFmFhdwBA8rYqPdPDS8VhKLqpNr0O08LJSs2SnYzljjtRmF1hJO80CSAwG3dQ+jd9ZX4pTjFSs8rt73Qz7PJSy7voeawn1U09meZprRgJTIrgqCCDMqApQEdQe3p1/ydl/8Ac4/7Mz89U/7nD+n9T30/3DPDE/QSfu3PFfme72WveaPVobrD3edD4K1lXX+kK/Jn5vGtYfHUpR/Poz30PfoTT5anDtA/wTSeptWP97DO+DX/ADaj+Ris/wAKFvUns8/wbV+zT/2wnXGv/l0vqYpa0p/QWYd3p8VDnPvyO3iUTI2Ncfs3IzEee3yFapSeIxLk9o7IsvcjpzPNufUseW1z3Oyde/yXV4Sbx92uUA/gsM+JTXkDuuvV65+cx+ChHG0qq3ufQo1ZOlJN30M3ZGQjFrKNXgUWPI6jCCPYQSJ6fEaalXpX5M40H7k/kV9y7fwzB622nyKsrKynzBBI986eK04rCvTZqwwrbqJMv7lchGsxKCQDk2keYBJAPvr4Tlj1mwd5dF/g6UHav9WYsG/vrxgl0fevqKNuDHyArknielZZYRQm7XX+Dk0+M2up7PaGgwsQ795pDltlJC59OzeOzIjWosjzq/IT42HxdeMeFC00lts7fI9kqMJyu3lfY8vt7RZMLEsyt3od1yYzaZFa9xUj20R6/XPp4XF08TQzKLTjdNPkeWdN0576dT0PugP+UW/2mHx8NuOp58JG2AlbTRlqtusm+qKQn/xUV/OwP/tAImXFfsxJ7W/ybTftN/8AdjwdQKZh5E18TPtYP9zH5Hjq/E/mc56TkKClASkHCApQEcyo+g0GnZ+zs4RSxGfExCizWzk0J+XxNeEfFIJ9LH0aMG8OzxMOldm2qjM10VVSSPaPCffnXhCDbasjxKlJ6JHr6wpp9O2nVw2XK6tqCvKoMd7MIboxDEk10PE+LhaNXGYp4iStBK0L7+rPZVlGnS4cXq9zlkw95osbKb7jLlGQDqq5QhVyPBfvZFzdKrGjjpqeia0fJknTcqKa3XIXZ2nb5Jqm8CMHtpcoLNX4o8+nB8jTGV4e10U3bfXkKVN8GTXoXp8XynTrjx2c2AttS/43C7Fjs83DsxrqQxkzSw1fiP4Jc+jCjxoWW6PGcUaPBHUHgj3GfY9opyV09HzPJkknY9rs3RlcOqLWGbACqbTu2DUYbcj8EWBXHIs9OvxMfXjPFUktr2vyPXRp2py+Rm7HW8err0APHkuowk+6hOniNWMa1LXdmaEfdluX9y/+eaf15BU7eL1F7JJt9P7mcInxEy/udWtfiHlmI94LCefG1Ivw+7ell/g6Uov2i3qQmnLrqVXl1yKxXqxRGyb6FXwxxk/GKVaMY0pS2t3E4+9KPqZzrnfEmAVtV2yADlizDb08qB+J8p6o0KMa7rX1aOTlNwVJ7IfaeTbhxYSRePvXeje1su35l+Y7vmvFiOonOlTV6lfqak9I0z1PumWu0D63wH3FMfSeXAtywU1fkzpVhLjbdChiI7VAN38rU1Xgcqn9BMmdPwy19l/kri1iV6s8PtDGVyOpFEO4rpXzjPs4CSlQi1tZf2PHXjabXqZqnsOICChALlRCZQMGAdhqX27N77QbC722357bq/XPNPDUpSzSgm+p0jUlFWTJOoboXaufwj49ZfZ6dvhQ4jtuzlU6qKIpNI6afUOhtHZD5qSD7DXUeqc6uHp1NJRTNwqZFeO7Oi67ICzLlyKzfSIyOC3+sQefHrOfstN2zRWm2mw4s09zgXs2SSet+N+d+d+M6yowkrNadDCkbz27qCu05shFUbNsf6f0v655F4dQUs0Y2O0sRNqxjx6hlJKsyk3ZViCQeoJB5E9EsPTklFpaGOJJN68jpj1+VbC5cq3ZO3I63Zs2AZJYWjO2aC0Iqs0tGLHrMiksrurHksrsrH1lgbMs8PSnDJKKaJGo073Yxr8u7d3uTceC/ePuIHhuu6mXhMO45JQuuxqNWSlmuS+rcvvZ3ZxyHLsXFX+ETfifjCw0FHIkrfInEle99TTqe2s+QbXyuR5cD4kDmc6WAoU3mS+5vjzta5hRyOQaI6VwZ68kXG0lc5ZufM6vrMjVeR2rpbsSPYSeJxjhaUU4qKSe5riNu7bB9U5IO9yem4s2743ceyUXDLlVhxHe93cjLkLG2JY+ZJJ+JnSFOEFaCsjDlfVkzoZIkKVUpByoClAQAgBAFMlGIAoACAEADAAwAuQBACAEoCAMQBiCBAFBRSEKlASoCMoCUBIAgBAFBQkZAkKEAUCw7gAYASACZUAhO4CAEAdwQIKEpAhgJCjMqIKUBACAKAEAIKddOgZlB6FgDR55IHE415OMHKPI1FK+p2ZsNn5mX65Psp5lxpa5lr6HSWRPYnfh/Ey/XJ9jLlreZGbx6E78X4mT61PspYqr5kLx6E2n4r/lr9nN/idSXj0ESvk35Q/Zl/E6i8egiV8Afef+kqz82W8ehePIg6puHluImKnEt7srFi6d9Ude1MAx5XUcAEUDzQIDAX49YwdR1aSmy14KE3FGSek4DgAIKMQQIAiZAEXA5pAUoCAKAMwBQAEFKRqII6ggjx5B44nKrZxaltY1ByT0PQyNnJJGAC/AaRK/rQn+ufMpxw8Y6z7neTqN7dhFc/oR+aY/s51Sw3n7k/E6dhVn9D/+TH9nGXDefuT8Tp2Ad/6AfmmP7OMuG83d/qX3+nYf3/0I/NMf2cmXDefu/wBSe/07C+/+hH5pj+zjLhvN3Y9/p2HWb0I/NMX2cjp4Zv4u7/Uvvr/4ZNZlZnZsn0j1tdtUAB82hXFcT14aMIwSp7GKjk2825xnoOI6gCgDgAJAEAcoFUqASgIAGAEAUlwIyFKxmiD5EH4TnVjmi/l9zpB67npapHZiW1CPZ6nMxseH/bwnzaOWMV+GzvNSf5jkNOfTY/rT+qduIv4fYxlfnD5MfTY/rT+qTir+H2Lk/nH8lb02P60/qlVS+1PsTL/OMaU+mxfWt+qZ43/if2LkXnH8kP8AOMP1j/sycd8qT+wyLzh8jP8AOcPvyZP7kmZYhtW4XYqhZ/Ece1mBymmDgDGu4XTFcaqSL5IJBnowKkqCUlZmK7Tm2jJPacBwAMABBBgyARMAJQOVAkygYgAYAQAuZKIiAMTFTSN2ajHMzdqMOFWZd2U7WZbCpR2kgn6XTi/fPFTdecVLQ7SUEznWHzzfk4/2pu1fqu5m8AIw/jZvyMf7Ul665ruPw/UjW4QmR1HIU0CeDXhxN0qqlBzle5ZRV7amjU4MCOy7sp2kiwiAGvHlpxpyxE1mVl9zU4xT3Zz24PPN+Sn7U3au+a7mbx6vsBGDzzfk4/2pmUa6V9NPmVODet+xz1uEI9LZUqjjdV06K4uuL+d4TthKjq01KRKsUnoZ56jgAgDAgADBByAUFGBBBTSApQMGABgCgBBRTIKmKijKNmai7O5qya4MSTiwkkkk/fRyTzwMlDm5444NRXxS+50dW+6J+Vr6HF8c32kvAj5mOJ/KgOsT0OL45vtJHQgvzMKp0ijlqcxdmY1bGzXTnyBnpp0lGnlT0I5OTzPc7ZNcGJJx4iT1P33k+f055Y0YbRm/ubc5PVpEHUr6PH8cnPq+nOmSPm7mLvog+VL+Jj+OT9uR5VH4n9wpNPRInU6gu241yFFKKUBVCqAPKgJ3oQjCFoslSTk9TiJ2OZdQAEECAMmQEGCoqWxBSoClAQUomCCgCgoVAE/Q+yc6msGkahufTa/Sas5chQDaXcpT6f6O47fHyqfAoVqGT39/qe2SnfQ4rpNb4f2mnH/NOjr4Zde5m1T/AGxY0+v8DXsy6cf805uvhX17mkqq/wBR5PbJvNl8TubpRF3z04PjPp4XM6KS9TjU+M2a/JmZ2K5l2kkqBqcSgA+AU5BtHqnmoulBWcHf5HSalfRr7mcHP4Zh+d4vtJ2dSnzg/sclGfmX3OqtqP5wPzxPtJzlUpWf4b+xbSW77mbtVryXuDnbjDMGD2wxIGO4WDzfM9OCT4S0t8zFa2Z2MU9hxGIA4IMQBGAFyAcAJpAmUBAHAFACAOQCJ4mJuyu+RpGvPoVVipy47UlT83P1UkHpj9U8EaymlKMHb6fqd5wtLcj5KnpsX5Of7Kazvyvt+pi3qhjSp6bH+Tn+ykz/AMr7fqLeqGcCemx/k5vs50VaXlfb9Qo+odwnjmX8jL+yJOLPlE1khzY+4x+m+GNjLxaz2j3GSC5j7rFf8a3tGH/GJl1K/l7lUYdTnr9OEYANuBVXB27TTqDytmus6YWq6sHmjazM1YOLMwM9RxGIA4ACAOCEyAuouBTSAiJShKAMhAqAElwKQAwsTMldNGkbdTqcTuznHkt2ZjWZatiSQPvPTmeClRrwjljax3nKLdzl3mL0eT69PsZ0y4hdDN4DDYvR5Pr0+xi1f0+xM1MZfF6PL9cn2MuXEdUE4eoi+H0eX65PsYtiOqF4eoB8Po8v1yfYw1X6ot4epXe4fR5T7c6f3YpiUa9t0FkvsyNdnDtartUKqhd26gorliBZnTC0XSi9d3qSrO7M09ZyKEAKgBACoIEWBVyADNICMoFAHcAUADMlCCEueD7DMT+Fv0ZuG57mtwZxkyBcHzQ7ha0mMjaGIWj3fIquZ8qhOjKms1R3/qPTJST0iZu51J/kD+Z4/s52UqPKb+5Lz8vYR0uo9A3u0q/sTalT/idzPv8Al7CGkzn+Rf8AN/1JNZ6Xn7j8Tp2EdJn9C/5v/gjPS8/cfidOwhpM/ocn1H+CL0ucu4tU6di10+oBsYsg/wDgP6Nsj4D0cu4XEvqiO1wd67xTHHiLArtN7BdqAKPulwWqnba5K61RhE9pwHACABggCAEtwWJkCmkBSgIAQAqAEyUmUg6mWsysUosfM/Ezi8LQe0F9jaqzWzFuPmfiZPZaXkLxZ9SSol9npL8g4s+owB5CHh6XkM8SfUZA8oWHp9BxJdSdo8hNcCn0Lnl1DYPIfCOBDkl9iOcuoVU3BRS0I22KaIVACAAgDEACJCDqCXGZpAkylCUDXrIwBEyBQBQAuAFwAMADACVgoTIJMoAQUCIBMAtYIBgBAGBAFAOimQEmaRBVKBSlASAZ6TIEIKKAO4TuS1hVD2AxF1cO6AyJpu19TWViMt7bkSGkzmir3LlYGFK+iFtCZXJb3LYN0znja9yZQqbW1xsUogyxmCCMFHAERBSxMmRXNICM0AuCigAZkCMABBTsoDbRdfNocWLLsRde3rR6CeOVWUG2kd1HMisumohQQS1begtWClG68Xu93mZadZ1E+ViOnlaRWuIJDgUHF1xwVJU9PH5oPvPhM4OWko72LVWqNbJToHWsJx4WakpaOFN7hq+lZPPW+PGp5IS4illfvZux0aytJ7GHSUCGYkC6ta3AkHkA+XB/RPZXcpxyQ37GaaXM9JMiqNzU6M+UtQ5KtgsgDwYc8eY8Z8utKc2su/6HeMVuN0oNj6se6OJvWi5SpX/WUAD2jrNZs0oy6PUZVqjHqsrqmIgkA42F+sZ8wvzBAK8meiCpzqzVjk24q6NWTtBw2oAPGMuy/nWIAE+VEj+kfOcXhlaL6s1xHqjyXaySfEk8dOTzPs01aKXQ8ctWKp0MhILCgAIAoKXchCiZUQkmaACCiMjASFFACAd11JAq6q6IVdwvk01WPjODoRcrnXitKyIbJyCOg4UGjQu+h46kn3mbVNWszLlrcS5SBVmuePDmr+O1fgJOFDdKwzsWR75PNAAexRSj3CVUoxfuosqjluCZCt+R6ggEGulg8HrLOlGX+7EjKw2zE9S3ieSepFH+ric+BE06j2KGobjk8ba56bb2n3XxKqMFpYnEZJymqs1VVfFXur2WSfbCoQWwdRtWA5msksSW+kb5ayCb8+QD7prhRsk+Qz6s5idDAxBAMALggQUIA5DJRhFJM0AuUBIwKpCgYAQBykJgAJCgYAQBQBqYAGQCMpRQC4IAgBUALgBIAuAdGMRJYgmUIQgoGAOAKQgEQAlAjBQEAUAVwULgAJGDo0IESgUAqCBAGDBBmQCuCoUhToW6xHYliGlAQAaAKAOCBUFEYAQUUALgWFcFAwAEpCh4yAkzQEDIUqDI4AVIQqCnOCoqLEOjdT1mU9CksJogAQwImAOCiECwQQRkuUkygBKByAVyADz0/XKtipCElw0UDFwJppAmGWxYkuZHcECAFwLCksyjuaIdH6/Gco/CGJ/D3zoQTdZkqJmijWAUeo90Ggz9fh/fIQ5QQYgoN+/xlACCMDAOmk+l+/lHI1EjJ1P7+cyVkL0PugyMzaANDKWJkyJpQOQEiVbgBNga9JgH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General Criteria</a:t>
            </a:r>
            <a:br>
              <a:rPr lang="en-US" sz="4000" dirty="0">
                <a:solidFill>
                  <a:srgbClr val="FF0000"/>
                </a:solidFill>
              </a:rPr>
            </a:b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315200" cy="4525963"/>
          </a:xfrm>
          <a:solidFill>
            <a:srgbClr val="FFFF00"/>
          </a:solidFill>
        </p:spPr>
        <p:txBody>
          <a:bodyPr/>
          <a:lstStyle/>
          <a:p>
            <a:pPr marL="550926" indent="-514350">
              <a:buFont typeface="+mj-lt"/>
              <a:buAutoNum type="arabicPeriod"/>
            </a:pPr>
            <a:r>
              <a:rPr lang="en-US" dirty="0"/>
              <a:t>Students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Program Educational Objectives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Student Outcomes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Continuous Improvement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Curriculum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Faculty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Facilities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Institutional Support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154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Program Criteria</a:t>
            </a:r>
            <a:br>
              <a:rPr lang="en-US" sz="4000" dirty="0">
                <a:solidFill>
                  <a:srgbClr val="FF0000"/>
                </a:solidFill>
              </a:rPr>
            </a:b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solidFill>
            <a:schemeClr val="accent1"/>
          </a:solidFill>
        </p:spPr>
        <p:txBody>
          <a:bodyPr/>
          <a:lstStyle/>
          <a:p>
            <a:r>
              <a:rPr lang="en-US" dirty="0"/>
              <a:t>Requirements in addition to General Criteria for specific program types, such as</a:t>
            </a:r>
          </a:p>
          <a:p>
            <a:pPr lvl="1"/>
            <a:r>
              <a:rPr lang="en-US" sz="2400" dirty="0"/>
              <a:t>Chemical engineering </a:t>
            </a:r>
          </a:p>
          <a:p>
            <a:pPr lvl="1"/>
            <a:r>
              <a:rPr lang="en-US" sz="2400" dirty="0"/>
              <a:t>Civil engineering </a:t>
            </a:r>
          </a:p>
          <a:p>
            <a:pPr lvl="1"/>
            <a:r>
              <a:rPr lang="en-US" sz="2400" dirty="0"/>
              <a:t>Computer engineering</a:t>
            </a:r>
          </a:p>
          <a:p>
            <a:pPr lvl="1"/>
            <a:r>
              <a:rPr lang="en-US" sz="2400" dirty="0"/>
              <a:t>Computer science</a:t>
            </a:r>
          </a:p>
          <a:p>
            <a:pPr lvl="1"/>
            <a:r>
              <a:rPr lang="en-US" sz="2400" dirty="0"/>
              <a:t>Computer engineering technology</a:t>
            </a:r>
          </a:p>
          <a:p>
            <a:pPr lvl="1"/>
            <a:r>
              <a:rPr lang="en-US" sz="2400" dirty="0"/>
              <a:t>Electrical engineering</a:t>
            </a:r>
          </a:p>
          <a:p>
            <a:pPr lvl="1"/>
            <a:r>
              <a:rPr lang="en-US" sz="2400" dirty="0"/>
              <a:t>Electrical engineering technology</a:t>
            </a:r>
          </a:p>
          <a:p>
            <a:pPr lvl="1"/>
            <a:r>
              <a:rPr lang="en-US" sz="2400" dirty="0"/>
              <a:t>Mechanical engineering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394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</a:rPr>
              <a:t>MOCK REVIEW OF ECE PROGRAMS –C1 STUDENTS</a:t>
            </a:r>
            <a:br>
              <a:rPr lang="en-US" sz="4000" dirty="0">
                <a:solidFill>
                  <a:srgbClr val="FF0000"/>
                </a:solidFill>
              </a:rPr>
            </a:b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153400" cy="3840163"/>
          </a:xfrm>
          <a:solidFill>
            <a:schemeClr val="accent1"/>
          </a:solidFill>
        </p:spPr>
        <p:txBody>
          <a:bodyPr/>
          <a:lstStyle/>
          <a:p>
            <a:r>
              <a:rPr lang="en-US" dirty="0"/>
              <a:t>No comments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0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–C2 PROGRAM EDUCATIONAL OBJECTIVES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599"/>
            <a:ext cx="8229600" cy="4968875"/>
          </a:xfrm>
          <a:solidFill>
            <a:schemeClr val="accent1"/>
          </a:solidFill>
        </p:spPr>
        <p:txBody>
          <a:bodyPr/>
          <a:lstStyle/>
          <a:p>
            <a:r>
              <a:rPr lang="en-US" dirty="0"/>
              <a:t>We should review the PEOs during the 2021-2022 academic year</a:t>
            </a:r>
          </a:p>
          <a:p>
            <a:r>
              <a:rPr lang="en-US" dirty="0"/>
              <a:t>We should consider removing students as one of the constituents</a:t>
            </a:r>
          </a:p>
          <a:p>
            <a:pPr lvl="1"/>
            <a:r>
              <a:rPr lang="en-US" sz="2000" u="sng" dirty="0">
                <a:solidFill>
                  <a:srgbClr val="FF0000"/>
                </a:solidFill>
              </a:rPr>
              <a:t>Program Educational Objectives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– broad statements that describe what graduates are expected </a:t>
            </a:r>
            <a:r>
              <a:rPr lang="en-US" sz="2000" u="sng" dirty="0"/>
              <a:t>to attain within a few years of graduation</a:t>
            </a:r>
            <a:r>
              <a:rPr lang="en-US" sz="2000" dirty="0"/>
              <a:t>. Program educational objectives are based on the needs of the program’s constituencies.</a:t>
            </a:r>
          </a:p>
          <a:p>
            <a:endParaRPr lang="en-US" sz="2000" dirty="0"/>
          </a:p>
          <a:p>
            <a:pPr lvl="1"/>
            <a:r>
              <a:rPr lang="en-US" sz="2000" u="sng" dirty="0"/>
              <a:t>Within a few years of graduation </a:t>
            </a:r>
            <a:r>
              <a:rPr lang="en-US" sz="2000" dirty="0"/>
              <a:t>normally imply 3 to 5 years after graduation</a:t>
            </a:r>
          </a:p>
          <a:p>
            <a:pPr lvl="1"/>
            <a:r>
              <a:rPr lang="en-US" sz="2000" dirty="0"/>
              <a:t>Students may not know what expected to achieve within a few years after graduation.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4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–C2 PROGRAM EDUCATIONAL OBJECTIVES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153400" cy="4708525"/>
          </a:xfrm>
          <a:solidFill>
            <a:schemeClr val="accent1"/>
          </a:solidFill>
        </p:spPr>
        <p:txBody>
          <a:bodyPr/>
          <a:lstStyle/>
          <a:p>
            <a:r>
              <a:rPr lang="en-US" dirty="0"/>
              <a:t>Currently: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constituents of the Electrical Engineering Program are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Electrical Engineering undergraduate students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Alumni of the Electrical Engineering Program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Electrical Engineering Program  faculty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Employers of the graduates of the Program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constituents of the Computer Engineering Program are:</a:t>
            </a:r>
            <a:endParaRPr lang="en-US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Computer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Engineering undergraduate students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Alumni of the Electrical Engineering Program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Computer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Engineering Program  faculty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Employers of the graduates of the Program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76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38CB4-113F-4D17-BF57-1176C57CA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931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ACTION ITEMS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D15DB-E34E-4ECE-B3CA-D8D77ED62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105400"/>
          </a:xfrm>
          <a:solidFill>
            <a:srgbClr val="FFFF00"/>
          </a:solidFill>
        </p:spPr>
        <p:txBody>
          <a:bodyPr/>
          <a:lstStyle/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Approved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keep unchanged the PEOs of both the Electrical and Computer Engineering Programs on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Friday, Dec. 11, 2020</a:t>
            </a: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 the second review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PEOs of both the Electrical and Computer Engineering program during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 to March 2022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number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survey participants during the 2022 PEOs review, especially for the Computer Engineering program</a:t>
            </a:r>
          </a:p>
          <a:p>
            <a:r>
              <a:rPr lang="en-US" u="sng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Educate program constituents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 ABET definition of Program Educational Objectives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72C42-9F77-43AA-96AF-03B496F2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4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C3 - STUDENT OUTCOMES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799"/>
            <a:ext cx="8458200" cy="5654675"/>
          </a:xfrm>
          <a:solidFill>
            <a:srgbClr val="FFFF00"/>
          </a:solidFill>
        </p:spPr>
        <p:txBody>
          <a:bodyPr/>
          <a:lstStyle/>
          <a:p>
            <a:r>
              <a:rPr lang="en-US" sz="1800" dirty="0"/>
              <a:t>Student outcomes are outcomes (1) through (7) plus any additional outcomes that may be articulated by the program.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1. </a:t>
            </a:r>
            <a:r>
              <a:rPr lang="en-US" sz="1800" dirty="0"/>
              <a:t>an ability to identify, formulate, and solve complex engineering problems by applying principles of engineering, science, and mathematics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2. </a:t>
            </a:r>
            <a:r>
              <a:rPr lang="en-US" sz="1800" dirty="0"/>
              <a:t>an ability to apply engineering design to produce solutions that meet specified needs with consideration of public health, safety, and welfare, as well as global, cultural, social, environmental, and economic factors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3. </a:t>
            </a:r>
            <a:r>
              <a:rPr lang="en-US" sz="1800" dirty="0"/>
              <a:t>an ability to communicate effectively with a range of audiences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4. </a:t>
            </a:r>
            <a:r>
              <a:rPr lang="en-US" sz="1800" dirty="0"/>
              <a:t>an ability to recognize ethical and professional responsibilities in engineering situations and make informed judgments, which must consider the impact of engineering solutions in global, economic, environmental, and societal contexts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5. </a:t>
            </a:r>
            <a:r>
              <a:rPr lang="en-US" sz="1800" dirty="0"/>
              <a:t>an ability to function effectively on a team whose members together provide leadership, create a collaborative and inclusive environment, establish goals, plan tasks, and meet objectives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6. </a:t>
            </a:r>
            <a:r>
              <a:rPr lang="en-US" sz="1800" dirty="0"/>
              <a:t>an ability to develop and conduct appropriate experimentation, analyze, and interpret data, and use engineering judgment to draw conclusions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7. </a:t>
            </a:r>
            <a:r>
              <a:rPr lang="en-US" sz="1800" dirty="0"/>
              <a:t>an ability to acquire and apply new knowledge as needed, using appropriate learning strategies.</a:t>
            </a:r>
          </a:p>
          <a:p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3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STUDENT OUTCOMES VS. COURSES (ELECTRICAL ENGINEERING)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Approved 10/12/2018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119559"/>
              </p:ext>
            </p:extLst>
          </p:nvPr>
        </p:nvGraphicFramePr>
        <p:xfrm>
          <a:off x="1143000" y="1981200"/>
          <a:ext cx="6629398" cy="4648203"/>
        </p:xfrm>
        <a:graphic>
          <a:graphicData uri="http://schemas.openxmlformats.org/drawingml/2006/table">
            <a:tbl>
              <a:tblPr firstRow="1" firstCol="1" bandRow="1"/>
              <a:tblGrid>
                <a:gridCol w="3301493">
                  <a:extLst>
                    <a:ext uri="{9D8B030D-6E8A-4147-A177-3AD203B41FA5}">
                      <a16:colId xmlns:a16="http://schemas.microsoft.com/office/drawing/2014/main" val="1177477893"/>
                    </a:ext>
                  </a:extLst>
                </a:gridCol>
                <a:gridCol w="407498">
                  <a:extLst>
                    <a:ext uri="{9D8B030D-6E8A-4147-A177-3AD203B41FA5}">
                      <a16:colId xmlns:a16="http://schemas.microsoft.com/office/drawing/2014/main" val="3667276291"/>
                    </a:ext>
                  </a:extLst>
                </a:gridCol>
                <a:gridCol w="519183">
                  <a:extLst>
                    <a:ext uri="{9D8B030D-6E8A-4147-A177-3AD203B41FA5}">
                      <a16:colId xmlns:a16="http://schemas.microsoft.com/office/drawing/2014/main" val="3181421183"/>
                    </a:ext>
                  </a:extLst>
                </a:gridCol>
                <a:gridCol w="567480">
                  <a:extLst>
                    <a:ext uri="{9D8B030D-6E8A-4147-A177-3AD203B41FA5}">
                      <a16:colId xmlns:a16="http://schemas.microsoft.com/office/drawing/2014/main" val="2366102067"/>
                    </a:ext>
                  </a:extLst>
                </a:gridCol>
                <a:gridCol w="475415">
                  <a:extLst>
                    <a:ext uri="{9D8B030D-6E8A-4147-A177-3AD203B41FA5}">
                      <a16:colId xmlns:a16="http://schemas.microsoft.com/office/drawing/2014/main" val="744051580"/>
                    </a:ext>
                  </a:extLst>
                </a:gridCol>
                <a:gridCol w="480698">
                  <a:extLst>
                    <a:ext uri="{9D8B030D-6E8A-4147-A177-3AD203B41FA5}">
                      <a16:colId xmlns:a16="http://schemas.microsoft.com/office/drawing/2014/main" val="273254702"/>
                    </a:ext>
                  </a:extLst>
                </a:gridCol>
                <a:gridCol w="428628">
                  <a:extLst>
                    <a:ext uri="{9D8B030D-6E8A-4147-A177-3AD203B41FA5}">
                      <a16:colId xmlns:a16="http://schemas.microsoft.com/office/drawing/2014/main" val="3753978908"/>
                    </a:ext>
                  </a:extLst>
                </a:gridCol>
                <a:gridCol w="449003">
                  <a:extLst>
                    <a:ext uri="{9D8B030D-6E8A-4147-A177-3AD203B41FA5}">
                      <a16:colId xmlns:a16="http://schemas.microsoft.com/office/drawing/2014/main" val="604959489"/>
                    </a:ext>
                  </a:extLst>
                </a:gridCol>
              </a:tblGrid>
              <a:tr h="221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Electrical Engineering Courses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724705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1021 Intro Elect Lab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789738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1043 Comp Appl in Engr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8494605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2011 Electric Circuit Lab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845638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2023 Network Theory 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196863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3013 Network Theory II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944709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3021 Logic Circuits Lab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92423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3023 Signals and Systems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389601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3033 Physical Princ. Solid State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203581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3043 Electronics 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2295683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3063 Logic Circuits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459484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3071 Microproc. Sys. Lab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952783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3073  Microproc Sys.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787097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4003 Communication Theory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195905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4011 Electronics Lab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757421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4013 Energy Conversion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498458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4033 Electro Field Thr 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021778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4043 Electronics II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998443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4073 Control Systems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615663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4472 Senior Design 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679465"/>
                  </a:ext>
                </a:extLst>
              </a:tr>
              <a:tr h="2213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ELEG 4482 Senior Design II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328954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STUDENT OUTCOMES VS. COURSES (COMPUTER ENGINEERING)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Approved 10/12/2018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002363"/>
              </p:ext>
            </p:extLst>
          </p:nvPr>
        </p:nvGraphicFramePr>
        <p:xfrm>
          <a:off x="1371602" y="1828799"/>
          <a:ext cx="6095998" cy="4416426"/>
        </p:xfrm>
        <a:graphic>
          <a:graphicData uri="http://schemas.openxmlformats.org/drawingml/2006/table">
            <a:tbl>
              <a:tblPr firstRow="1" firstCol="1" bandRow="1"/>
              <a:tblGrid>
                <a:gridCol w="3016453">
                  <a:extLst>
                    <a:ext uri="{9D8B030D-6E8A-4147-A177-3AD203B41FA5}">
                      <a16:colId xmlns:a16="http://schemas.microsoft.com/office/drawing/2014/main" val="2087326207"/>
                    </a:ext>
                  </a:extLst>
                </a:gridCol>
                <a:gridCol w="363536">
                  <a:extLst>
                    <a:ext uri="{9D8B030D-6E8A-4147-A177-3AD203B41FA5}">
                      <a16:colId xmlns:a16="http://schemas.microsoft.com/office/drawing/2014/main" val="2344935384"/>
                    </a:ext>
                  </a:extLst>
                </a:gridCol>
                <a:gridCol w="389826">
                  <a:extLst>
                    <a:ext uri="{9D8B030D-6E8A-4147-A177-3AD203B41FA5}">
                      <a16:colId xmlns:a16="http://schemas.microsoft.com/office/drawing/2014/main" val="449798067"/>
                    </a:ext>
                  </a:extLst>
                </a:gridCol>
                <a:gridCol w="416114">
                  <a:extLst>
                    <a:ext uri="{9D8B030D-6E8A-4147-A177-3AD203B41FA5}">
                      <a16:colId xmlns:a16="http://schemas.microsoft.com/office/drawing/2014/main" val="3649335806"/>
                    </a:ext>
                  </a:extLst>
                </a:gridCol>
                <a:gridCol w="433390">
                  <a:extLst>
                    <a:ext uri="{9D8B030D-6E8A-4147-A177-3AD203B41FA5}">
                      <a16:colId xmlns:a16="http://schemas.microsoft.com/office/drawing/2014/main" val="1570802662"/>
                    </a:ext>
                  </a:extLst>
                </a:gridCol>
                <a:gridCol w="478456">
                  <a:extLst>
                    <a:ext uri="{9D8B030D-6E8A-4147-A177-3AD203B41FA5}">
                      <a16:colId xmlns:a16="http://schemas.microsoft.com/office/drawing/2014/main" val="3306108411"/>
                    </a:ext>
                  </a:extLst>
                </a:gridCol>
                <a:gridCol w="441652">
                  <a:extLst>
                    <a:ext uri="{9D8B030D-6E8A-4147-A177-3AD203B41FA5}">
                      <a16:colId xmlns:a16="http://schemas.microsoft.com/office/drawing/2014/main" val="3426522465"/>
                    </a:ext>
                  </a:extLst>
                </a:gridCol>
                <a:gridCol w="556571">
                  <a:extLst>
                    <a:ext uri="{9D8B030D-6E8A-4147-A177-3AD203B41FA5}">
                      <a16:colId xmlns:a16="http://schemas.microsoft.com/office/drawing/2014/main" val="1492569823"/>
                    </a:ext>
                  </a:extLst>
                </a:gridCol>
              </a:tblGrid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Comp. Engineering Courses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61809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1021 Intro Elect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817465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2011 Electric Circuit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221368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2023 Network Theory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87524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3013 Network Theory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22350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3021 Logic Circuits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638692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3023 Signals and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91017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3033 Physical Princ. Solid 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102869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3043 Electronics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06676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3063 Logic Circuits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393709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3071 Microproc. Sys.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97271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3073  Microproc Sys.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517970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4253 Embedded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40544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4303 Dig System Design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650522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4333 Computer Networks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348514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4393 Comp. Org.  Arch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326859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4472 Senior Design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015136"/>
                  </a:ext>
                </a:extLst>
              </a:tr>
              <a:tr h="245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4482 Senior Design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687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694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108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–C3 STUDENT OUTCOMES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876800"/>
          </a:xfrm>
          <a:solidFill>
            <a:schemeClr val="accent1"/>
          </a:solidFill>
        </p:spPr>
        <p:txBody>
          <a:bodyPr/>
          <a:lstStyle/>
          <a:p>
            <a:r>
              <a:rPr lang="en-US" sz="2400" dirty="0"/>
              <a:t>Recommend we make Student Outcome 8: Applications of probability and statistics</a:t>
            </a:r>
          </a:p>
          <a:p>
            <a:r>
              <a:rPr lang="en-US" sz="2400" dirty="0"/>
              <a:t>Which is required by the Program Criteria for the Electrical, Computer, Communications, Telecommunication(s) and Similarly Named Engineering Programs</a:t>
            </a:r>
          </a:p>
          <a:p>
            <a:r>
              <a:rPr lang="en-US" sz="2400" dirty="0"/>
              <a:t>We have used materials from the following courses to satisfy this requirement:</a:t>
            </a:r>
          </a:p>
          <a:p>
            <a:r>
              <a:rPr lang="en-US" sz="2400" dirty="0"/>
              <a:t>ELEG 2011 Circuits Lab</a:t>
            </a:r>
          </a:p>
          <a:p>
            <a:r>
              <a:rPr lang="en-US" sz="2400" dirty="0"/>
              <a:t>ELEG 3033 Physical </a:t>
            </a:r>
            <a:r>
              <a:rPr lang="en-US" sz="2400" dirty="0" err="1"/>
              <a:t>Princ</a:t>
            </a:r>
            <a:r>
              <a:rPr lang="en-US" sz="2400" dirty="0"/>
              <a:t>. Solid State</a:t>
            </a:r>
          </a:p>
          <a:p>
            <a:r>
              <a:rPr lang="en-US" sz="2400" dirty="0"/>
              <a:t>ELEG 4003 Communication Theory</a:t>
            </a:r>
          </a:p>
          <a:p>
            <a:r>
              <a:rPr lang="en-US" sz="2400" dirty="0"/>
              <a:t>ELEG 4333 Computer Networks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629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108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–C4 CONTINUOUS IMPROVEMENT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876800"/>
          </a:xfrm>
          <a:solidFill>
            <a:schemeClr val="accent1"/>
          </a:solidFill>
        </p:spPr>
        <p:txBody>
          <a:bodyPr/>
          <a:lstStyle/>
          <a:p>
            <a:r>
              <a:rPr lang="en-US" sz="3200" dirty="0"/>
              <a:t>All changes in the curriculum should be added in the self-study report</a:t>
            </a:r>
          </a:p>
          <a:p>
            <a:r>
              <a:rPr lang="en-US" sz="3200" dirty="0"/>
              <a:t>All major changes in the Department should be added as part of continuous improvement</a:t>
            </a:r>
          </a:p>
          <a:p>
            <a:r>
              <a:rPr lang="en-US" sz="3200" dirty="0"/>
              <a:t>Limit our student outcomes assessments to student outcomes 1 to 7, and not add the results of student outcomes a to 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22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6287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MOCK REVIEW OF ECE PROGRAMS –C5  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0925"/>
            <a:ext cx="8534400" cy="5273675"/>
          </a:xfrm>
          <a:solidFill>
            <a:schemeClr val="accent1"/>
          </a:solidFill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Math and Science:   </a:t>
            </a:r>
            <a:r>
              <a:rPr lang="en-US" sz="3200" dirty="0"/>
              <a:t>Parts of the following course are counted as part math &amp; science courses.  We should be ready to provide documentation to confirm math and science content</a:t>
            </a:r>
          </a:p>
          <a:p>
            <a:pPr lvl="1"/>
            <a:r>
              <a:rPr lang="en-US" sz="3200" dirty="0"/>
              <a:t>ELEG 3033 Physical </a:t>
            </a:r>
            <a:r>
              <a:rPr lang="en-US" sz="3200" dirty="0" err="1"/>
              <a:t>Princ</a:t>
            </a:r>
            <a:r>
              <a:rPr lang="en-US" sz="3200" dirty="0"/>
              <a:t>. Solid State</a:t>
            </a:r>
          </a:p>
          <a:p>
            <a:pPr lvl="1"/>
            <a:r>
              <a:rPr lang="en-US" sz="3200" dirty="0"/>
              <a:t>ELEG 3023 Signals and Systems</a:t>
            </a:r>
          </a:p>
          <a:p>
            <a:pPr lvl="1"/>
            <a:r>
              <a:rPr lang="en-US" sz="3200" dirty="0"/>
              <a:t>ELEG 4033 Electro. Field Theory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295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108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–C6 FACULTY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876800"/>
          </a:xfrm>
          <a:solidFill>
            <a:schemeClr val="accent1"/>
          </a:solidFill>
        </p:spPr>
        <p:txBody>
          <a:bodyPr/>
          <a:lstStyle/>
          <a:p>
            <a:r>
              <a:rPr lang="en-US" sz="3200" dirty="0"/>
              <a:t>In the faculty resume, the faculty members should not leave any of the following parts blank:</a:t>
            </a:r>
          </a:p>
          <a:p>
            <a:pPr lvl="1"/>
            <a:r>
              <a:rPr lang="en-US" sz="3200" dirty="0"/>
              <a:t>Service activities</a:t>
            </a:r>
          </a:p>
          <a:p>
            <a:pPr lvl="1"/>
            <a:r>
              <a:rPr lang="en-US" sz="3200" dirty="0"/>
              <a:t>Publications and Presentations</a:t>
            </a:r>
          </a:p>
          <a:p>
            <a:pPr lvl="1"/>
            <a:r>
              <a:rPr lang="en-US" sz="3200" dirty="0"/>
              <a:t>Professional Development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6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108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–C7 FACILITIES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876800"/>
          </a:xfrm>
          <a:solidFill>
            <a:schemeClr val="accent1"/>
          </a:solidFill>
        </p:spPr>
        <p:txBody>
          <a:bodyPr/>
          <a:lstStyle/>
          <a:p>
            <a:r>
              <a:rPr lang="en-US" sz="2400" dirty="0"/>
              <a:t>No comments or write-up on facilities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911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108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–C8 INSTITUTIONAL SUPPORT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876800"/>
          </a:xfrm>
          <a:solidFill>
            <a:schemeClr val="accent1"/>
          </a:solidFill>
        </p:spPr>
        <p:txBody>
          <a:bodyPr/>
          <a:lstStyle/>
          <a:p>
            <a:r>
              <a:rPr lang="en-US" sz="3600" dirty="0"/>
              <a:t>From team chair’s point of opinion, having interim Department Heads should not be a shortcoming</a:t>
            </a:r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993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08108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MOCK REVIEW OF ECE PROGRAMS – OTHER GENERAL COMMENTS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876800"/>
          </a:xfrm>
          <a:solidFill>
            <a:schemeClr val="accent1"/>
          </a:solidFill>
        </p:spPr>
        <p:txBody>
          <a:bodyPr/>
          <a:lstStyle/>
          <a:p>
            <a:r>
              <a:rPr lang="en-US" sz="2400" dirty="0"/>
              <a:t>From the composite student outcomes assessment data, if the program satisfies the minimum score of the criterion (set at 70%), we should still improve courses that lower the average of a particular student outcome</a:t>
            </a:r>
          </a:p>
          <a:p>
            <a:r>
              <a:rPr lang="en-US" sz="2400" dirty="0"/>
              <a:t>The list of courses  in the self-study report that satisfy the various  requirements of the program criteria was good and will simplify the work of a program evaluator</a:t>
            </a:r>
          </a:p>
          <a:p>
            <a:r>
              <a:rPr lang="en-US" sz="2400" dirty="0"/>
              <a:t>The Electrical Engineering self-study report is an excellent document and the team chair asked the Dean’s permission to share the report with other institutions</a:t>
            </a:r>
          </a:p>
          <a:p>
            <a:r>
              <a:rPr lang="en-US" sz="2400" dirty="0"/>
              <a:t>Dr. Kirby was very responsive to the requests from the team chair/program evaluator</a:t>
            </a:r>
          </a:p>
          <a:p>
            <a:endParaRPr lang="en-US" sz="2400" dirty="0"/>
          </a:p>
          <a:p>
            <a:r>
              <a:rPr lang="en-US" sz="2400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51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6287"/>
          </a:xfrm>
        </p:spPr>
        <p:txBody>
          <a:bodyPr/>
          <a:lstStyle/>
          <a:p>
            <a:r>
              <a:rPr lang="en-US" sz="3600" dirty="0">
                <a:solidFill>
                  <a:srgbClr val="FF0000"/>
                </a:solidFill>
              </a:rPr>
              <a:t>DESIGN ORIENTED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  <a:solidFill>
            <a:schemeClr val="accent1"/>
          </a:solidFill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JOHN ATTIA’S RECOMMENDATIONS</a:t>
            </a:r>
          </a:p>
          <a:p>
            <a:r>
              <a:rPr lang="en-US" b="1" dirty="0">
                <a:solidFill>
                  <a:srgbClr val="FF0000"/>
                </a:solidFill>
              </a:rPr>
              <a:t>Design Oriented Courses</a:t>
            </a:r>
          </a:p>
          <a:p>
            <a:pPr lvl="1"/>
            <a:r>
              <a:rPr lang="en-US" dirty="0"/>
              <a:t>The following factors should be considered and addressed if relevant: “apply engineering design to produce solutions that meet specified needs</a:t>
            </a:r>
            <a:r>
              <a:rPr lang="en-US" dirty="0">
                <a:solidFill>
                  <a:srgbClr val="FF0000"/>
                </a:solidFill>
              </a:rPr>
              <a:t> with consideration of public health, safety, and welfare, as well as global, cultural, social, environmental, and economic factors.”</a:t>
            </a:r>
          </a:p>
          <a:p>
            <a:pPr lvl="1"/>
            <a:endParaRPr lang="en-US" sz="3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637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FALL 2021 COURSES ASSESSED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(using previous course numbers)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253856"/>
              </p:ext>
            </p:extLst>
          </p:nvPr>
        </p:nvGraphicFramePr>
        <p:xfrm>
          <a:off x="457200" y="1417638"/>
          <a:ext cx="7924800" cy="4493895"/>
        </p:xfrm>
        <a:graphic>
          <a:graphicData uri="http://schemas.openxmlformats.org/drawingml/2006/table">
            <a:tbl>
              <a:tblPr/>
              <a:tblGrid>
                <a:gridCol w="1496906">
                  <a:extLst>
                    <a:ext uri="{9D8B030D-6E8A-4147-A177-3AD203B41FA5}">
                      <a16:colId xmlns:a16="http://schemas.microsoft.com/office/drawing/2014/main" val="3068490287"/>
                    </a:ext>
                  </a:extLst>
                </a:gridCol>
                <a:gridCol w="4294294">
                  <a:extLst>
                    <a:ext uri="{9D8B030D-6E8A-4147-A177-3AD203B41FA5}">
                      <a16:colId xmlns:a16="http://schemas.microsoft.com/office/drawing/2014/main" val="249360265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718748560"/>
                    </a:ext>
                  </a:extLst>
                </a:gridCol>
              </a:tblGrid>
              <a:tr h="3671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Faculty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Course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Student Outcome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612433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3013 Network Th.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141728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3033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Princ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Of Solid Sta.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445003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3063 Logic Circuit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176059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4003 Comm. Theory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498651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4013 Energy Conversion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72149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4033 Electro. Field Thy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903200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4043 Electronics II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610360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4253 Embedded Systems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856365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4303 Digital System Design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594903"/>
                  </a:ext>
                </a:extLst>
              </a:tr>
              <a:tr h="367145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ELEG 4472  Senior Design 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3,  4,  5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953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069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END-SEMESTER COURSE ASSESSMENT REPORT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(Due Date: To be announced)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280" y="1393032"/>
            <a:ext cx="8305800" cy="4876800"/>
          </a:xfrm>
          <a:solidFill>
            <a:srgbClr val="FFFF00"/>
          </a:solidFill>
        </p:spPr>
        <p:txBody>
          <a:bodyPr/>
          <a:lstStyle/>
          <a:p>
            <a:r>
              <a:rPr lang="en-US" dirty="0"/>
              <a:t>(i) cover page, </a:t>
            </a:r>
          </a:p>
          <a:p>
            <a:r>
              <a:rPr lang="en-US" dirty="0"/>
              <a:t>(ii) table of content, </a:t>
            </a:r>
          </a:p>
          <a:p>
            <a:r>
              <a:rPr lang="en-US" dirty="0"/>
              <a:t>(iii) course syllabus, </a:t>
            </a:r>
          </a:p>
          <a:p>
            <a:r>
              <a:rPr lang="en-US" dirty="0"/>
              <a:t>(iv) end-of-semester class assessment report, </a:t>
            </a:r>
          </a:p>
          <a:p>
            <a:r>
              <a:rPr lang="en-US" dirty="0"/>
              <a:t>(v) grade sheet showing student and class performance in outcomes, </a:t>
            </a:r>
          </a:p>
          <a:p>
            <a:r>
              <a:rPr lang="en-US" dirty="0"/>
              <a:t>(vi) outcome specific assignment used to assess the outcome, and </a:t>
            </a:r>
          </a:p>
          <a:p>
            <a:r>
              <a:rPr lang="en-US" dirty="0"/>
              <a:t>(vii) sample of student work.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28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COURSE BINDERS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(Due Date: To be announced 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  <a:solidFill>
            <a:srgbClr val="FFFF00"/>
          </a:solidFill>
        </p:spPr>
        <p:txBody>
          <a:bodyPr/>
          <a:lstStyle/>
          <a:p>
            <a:r>
              <a:rPr lang="en-US" dirty="0"/>
              <a:t> It is required that you submit a course binder for all the ECE  classes you will teach during the fall 2021 semester. </a:t>
            </a:r>
          </a:p>
          <a:p>
            <a:r>
              <a:rPr lang="en-US" dirty="0"/>
              <a:t>For courses with several sections, the Department Head will announce the name of the instructor who should submit the course binder </a:t>
            </a:r>
          </a:p>
          <a:p>
            <a:r>
              <a:rPr lang="en-US" dirty="0"/>
              <a:t>Sample course binder are available for your review.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02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13" y="-60325"/>
            <a:ext cx="8229600" cy="792162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ASSESSMENT RESULTS / ELECTRICAL ENGINEERING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0FB7E2-F946-450B-96C5-316140363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9B0466-3744-4938-82BF-0645D4A97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65665"/>
            <a:ext cx="8534400" cy="622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72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13" y="-60325"/>
            <a:ext cx="8229600" cy="792162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ASSESSMENT RESULTS / COMPUTER ENGINE ERING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90943-6E06-4F8A-A8D0-F94C465B70D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EF1CAA5-FC51-49C9-8D1B-223148393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513396"/>
            <a:ext cx="8610599" cy="605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9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85800"/>
            <a:ext cx="8153400" cy="381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Questions &amp; Answers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219200" y="4267200"/>
            <a:ext cx="6400800" cy="1828800"/>
          </a:xfrm>
          <a:prstGeom prst="rect">
            <a:avLst/>
          </a:prstGeom>
          <a:solidFill>
            <a:srgbClr val="92D050"/>
          </a:solidFill>
          <a:ln w="25400"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400" dirty="0"/>
              <a:t>Prairie View A&amp;M University</a:t>
            </a:r>
          </a:p>
          <a:p>
            <a:pPr indent="0">
              <a:buNone/>
            </a:pPr>
            <a:r>
              <a:rPr lang="en-US" sz="2400" dirty="0"/>
              <a:t>Department of Electrical and Computer Engineering</a:t>
            </a:r>
          </a:p>
          <a:p>
            <a:pPr indent="0">
              <a:buNone/>
            </a:pPr>
            <a:r>
              <a:rPr lang="en-US" sz="2400" dirty="0"/>
              <a:t>Prairie View, Texas 77446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37" y="159543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072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2006"/>
  <p:tag name="DELIMITERS" val="3.1"/>
  <p:tag name="SHOWBARVISIBLE" val="True"/>
  <p:tag name="EXPANDSHOWBAR" val="True"/>
  <p:tag name="USESECONDARYMONITOR" val="True"/>
  <p:tag name="ENABLEPRESENTERVPAD" val="False"/>
  <p:tag name="DEFAULTPORT" val="1001"/>
  <p:tag name="REQUIREPASSWORD" val="False"/>
  <p:tag name="BULLETTYPE" val="3"/>
  <p:tag name="ANSWERNOWSTYLE" val="-1"/>
  <p:tag name="ANSWERNOWTEXT" val="Answer Now"/>
  <p:tag name="COUNTDOWNSTYLE" val="-1"/>
  <p:tag name="RESPCOUNTERSTYLE" val="-1"/>
  <p:tag name="RESPCOUNTERFORMAT" val="0"/>
  <p:tag name="RESPTABLESTYLE" val="-1"/>
  <p:tag name="COUNTDOWNSECONDS" val="10"/>
  <p:tag name="INPUTSOURCE" val="1"/>
  <p:tag name="USEENTERPRISEMANAGER" val="False"/>
  <p:tag name="NUMRESPONSES" val="1"/>
  <p:tag name="ALLOWDUPLICATES" val="False"/>
  <p:tag name="BACKUPSESSIONS" val="True"/>
  <p:tag name="BACKUPMAINTENANCE" val="7"/>
  <p:tag name="CHARTVALUEFORMAT" val="0%"/>
  <p:tag name="AUTOADVANCE" val="False"/>
  <p:tag name="REVIEWONLY" val="False"/>
  <p:tag name="ROTATIONINTERVAL" val="2"/>
  <p:tag name="AUTOUPDATEALIASES" val="True"/>
  <p:tag name="STDCHART" val="1"/>
  <p:tag name="PARTICIPANTSINLEADERBOARD" val="5"/>
  <p:tag name="TEAMSINLEADERBOARD" val="5"/>
  <p:tag name="MAXRESPONDERS" val="5"/>
  <p:tag name="BUBBLENAMEVISIBLE" val="True"/>
  <p:tag name="BUBBLESIZEVISIBLE" val="True"/>
  <p:tag name="BUBBLEVALUEFORMAT" val="0.0"/>
  <p:tag name="BUBBLEGROUPING" val="3"/>
  <p:tag name="DEFAULTNUMTEAMS" val="5"/>
  <p:tag name="CUSTOMGRIDBACKCOLOR" val="-2830136"/>
  <p:tag name="CUSTOMCELLFORECOLOR" val="-16777216"/>
  <p:tag name="CUSTOMCELLBACKCOLOR1" val="-657956"/>
  <p:tag name="CUSTOMCELLBACKCOLOR2" val="-13395457"/>
  <p:tag name="CUSTOMCELLBACKCOLOR3" val="-268652"/>
  <p:tag name="CUSTOMCELLBACKCOLOR4" val="-8355712"/>
  <p:tag name="USESCHEMECOLORS" val="True"/>
  <p:tag name="DISPLAYNAME" val="True"/>
  <p:tag name="DISPLAYDEVICENUMBER" val="True"/>
  <p:tag name="DISPLAYDEVICEID" val="True"/>
  <p:tag name="GRIDOPACITY" val="90"/>
  <p:tag name="GRIDROTATIONINTERVAL" val="2"/>
  <p:tag name="AUTOSIZEGRID" val="True"/>
  <p:tag name="GRIDSIZE" val="{Width=800, Height=600}"/>
  <p:tag name="GRIDPOSITION" val="1"/>
  <p:tag name="POLLINGCYCLE" val="2"/>
  <p:tag name="CHARTCOLORS" val="0"/>
  <p:tag name="CHARTLABELS" val="0"/>
  <p:tag name="RESETCHARTS" val="True"/>
  <p:tag name="INCLUDENONRESPONDERS" val="False"/>
  <p:tag name="MULTIRESPDIVISOR" val="1"/>
  <p:tag name="PARTLISTDEFAULT" val="0"/>
  <p:tag name="INCLUDEPPT" val="True"/>
  <p:tag name="ALLOWUSERFEEDBACK" val="True"/>
  <p:tag name="CORRECTPOINTVALUE" val="100"/>
  <p:tag name="INCORRECTPOINTVALUE" val="0"/>
  <p:tag name="REALTIMEBACKUP" val="False"/>
  <p:tag name="ADDINALWAYSLOADED" val="False"/>
  <p:tag name="ZEROBASED" val="False"/>
  <p:tag name="AUTOADJUSTPARTRANGE" val="True"/>
  <p:tag name="CHARTSCALE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79222</TotalTime>
  <Words>1768</Words>
  <Application>Microsoft Office PowerPoint</Application>
  <PresentationFormat>On-screen Show (4:3)</PresentationFormat>
  <Paragraphs>495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Default Design</vt:lpstr>
      <vt:lpstr>Custom Design</vt:lpstr>
      <vt:lpstr>   ABET EAC  SUMMARY OF MOCK REVIEW OF ECE PROGRAMS  &amp; PREPARATION FOR 2022 ABET VISIT  ECE DEPARTMENT MEETING    </vt:lpstr>
      <vt:lpstr>General Criteria </vt:lpstr>
      <vt:lpstr>Program Criteria </vt:lpstr>
      <vt:lpstr>MOCK REVIEW OF ECE PROGRAMS –C1 STUDENTS </vt:lpstr>
      <vt:lpstr>MOCK REVIEW OF ECE PROGRAMS –C2 PROGRAM EDUCATIONAL OBJECTIVES</vt:lpstr>
      <vt:lpstr>MOCK REVIEW OF ECE PROGRAMS –C2 PROGRAM EDUCATIONAL OBJECTIVES</vt:lpstr>
      <vt:lpstr>ACTION ITEMS AND RECOMMENDATIONS</vt:lpstr>
      <vt:lpstr>C3 - STUDENT OUTCOMES </vt:lpstr>
      <vt:lpstr>STUDENT OUTCOMES VS. COURSES (ELECTRICAL ENGINEERING) Approved 10/12/2018</vt:lpstr>
      <vt:lpstr>STUDENT OUTCOMES VS. COURSES (COMPUTER ENGINEERING)  Approved 10/12/2018</vt:lpstr>
      <vt:lpstr>MOCK REVIEW OF ECE PROGRAMS –C3 STUDENT OUTCOMES</vt:lpstr>
      <vt:lpstr>MOCK REVIEW OF ECE PROGRAMS –C4 CONTINUOUS IMPROVEMENT</vt:lpstr>
      <vt:lpstr>MOCK REVIEW OF ECE PROGRAMS –C5  CURRICULUM</vt:lpstr>
      <vt:lpstr>MOCK REVIEW OF ECE PROGRAMS –C6 FACULTY </vt:lpstr>
      <vt:lpstr>MOCK REVIEW OF ECE PROGRAMS –C7 FACILITIES </vt:lpstr>
      <vt:lpstr>MOCK REVIEW OF ECE PROGRAMS –C8 INSTITUTIONAL SUPPORT</vt:lpstr>
      <vt:lpstr>MOCK REVIEW OF ECE PROGRAMS – OTHER GENERAL COMMENTS</vt:lpstr>
      <vt:lpstr>DESIGN ORIENTED COURSES</vt:lpstr>
      <vt:lpstr>FALL 2021 COURSES ASSESSED (using previous course numbers)</vt:lpstr>
      <vt:lpstr>END-SEMESTER COURSE ASSESSMENT REPORT (Due Date: To be announced)</vt:lpstr>
      <vt:lpstr>COURSE BINDERS (Due Date: To be announced )</vt:lpstr>
      <vt:lpstr>ASSESSMENT RESULTS / ELECTRICAL ENGINEERING</vt:lpstr>
      <vt:lpstr>ASSESSMENT RESULTS / COMPUTER ENGINE ERING</vt:lpstr>
      <vt:lpstr>Questions &amp; Answers</vt:lpstr>
    </vt:vector>
  </TitlesOfParts>
  <Company>Electrical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rjbeee</dc:creator>
  <cp:lastModifiedBy>VJ</cp:lastModifiedBy>
  <cp:revision>490</cp:revision>
  <cp:lastPrinted>2021-08-16T17:47:33Z</cp:lastPrinted>
  <dcterms:created xsi:type="dcterms:W3CDTF">2006-10-25T05:42:39Z</dcterms:created>
  <dcterms:modified xsi:type="dcterms:W3CDTF">2021-08-18T18:37:20Z</dcterms:modified>
</cp:coreProperties>
</file>