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972" r:id="rId2"/>
  </p:sldMasterIdLst>
  <p:notesMasterIdLst>
    <p:notesMasterId r:id="rId19"/>
  </p:notesMasterIdLst>
  <p:sldIdLst>
    <p:sldId id="461" r:id="rId3"/>
    <p:sldId id="371" r:id="rId4"/>
    <p:sldId id="465" r:id="rId5"/>
    <p:sldId id="428" r:id="rId6"/>
    <p:sldId id="285" r:id="rId7"/>
    <p:sldId id="464" r:id="rId8"/>
    <p:sldId id="463" r:id="rId9"/>
    <p:sldId id="427" r:id="rId10"/>
    <p:sldId id="363" r:id="rId11"/>
    <p:sldId id="364" r:id="rId12"/>
    <p:sldId id="365" r:id="rId13"/>
    <p:sldId id="366" r:id="rId14"/>
    <p:sldId id="367" r:id="rId15"/>
    <p:sldId id="368" r:id="rId16"/>
    <p:sldId id="369" r:id="rId17"/>
    <p:sldId id="370" r:id="rId18"/>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J Turner" initials="VT" lastIdx="1" clrIdx="0">
    <p:extLst>
      <p:ext uri="{19B8F6BF-5375-455C-9EA6-DF929625EA0E}">
        <p15:presenceInfo xmlns:p15="http://schemas.microsoft.com/office/powerpoint/2012/main" userId="fd5443d03401f4e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093" autoAdjust="0"/>
  </p:normalViewPr>
  <p:slideViewPr>
    <p:cSldViewPr snapToGrid="0">
      <p:cViewPr varScale="1">
        <p:scale>
          <a:sx n="117" d="100"/>
          <a:sy n="117" d="100"/>
        </p:scale>
        <p:origin x="210" y="108"/>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517" cy="469924"/>
          </a:xfrm>
          <a:prstGeom prst="rect">
            <a:avLst/>
          </a:prstGeom>
        </p:spPr>
        <p:txBody>
          <a:bodyPr vert="horz" lIns="92866" tIns="46433" rIns="92866" bIns="46433" rtlCol="0"/>
          <a:lstStyle>
            <a:lvl1pPr algn="l">
              <a:defRPr sz="1200"/>
            </a:lvl1pPr>
          </a:lstStyle>
          <a:p>
            <a:endParaRPr lang="en-US"/>
          </a:p>
        </p:txBody>
      </p:sp>
      <p:sp>
        <p:nvSpPr>
          <p:cNvPr id="3" name="Date Placeholder 2"/>
          <p:cNvSpPr>
            <a:spLocks noGrp="1"/>
          </p:cNvSpPr>
          <p:nvPr>
            <p:ph type="dt" idx="1"/>
          </p:nvPr>
        </p:nvSpPr>
        <p:spPr>
          <a:xfrm>
            <a:off x="4008942" y="0"/>
            <a:ext cx="3066517" cy="469924"/>
          </a:xfrm>
          <a:prstGeom prst="rect">
            <a:avLst/>
          </a:prstGeom>
        </p:spPr>
        <p:txBody>
          <a:bodyPr vert="horz" lIns="92866" tIns="46433" rIns="92866" bIns="46433" rtlCol="0"/>
          <a:lstStyle>
            <a:lvl1pPr algn="r">
              <a:defRPr sz="1200"/>
            </a:lvl1pPr>
          </a:lstStyle>
          <a:p>
            <a:fld id="{B0159C0F-437A-47C3-89CD-229063228243}" type="datetimeFigureOut">
              <a:rPr lang="en-US" smtClean="0"/>
              <a:t>4/30/2021</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2866" tIns="46433" rIns="92866" bIns="46433" rtlCol="0" anchor="ctr"/>
          <a:lstStyle/>
          <a:p>
            <a:endParaRPr lang="en-US"/>
          </a:p>
        </p:txBody>
      </p:sp>
      <p:sp>
        <p:nvSpPr>
          <p:cNvPr id="5" name="Notes Placeholder 4"/>
          <p:cNvSpPr>
            <a:spLocks noGrp="1"/>
          </p:cNvSpPr>
          <p:nvPr>
            <p:ph type="body" sz="quarter" idx="3"/>
          </p:nvPr>
        </p:nvSpPr>
        <p:spPr>
          <a:xfrm>
            <a:off x="708032" y="4506121"/>
            <a:ext cx="5661013" cy="3686973"/>
          </a:xfrm>
          <a:prstGeom prst="rect">
            <a:avLst/>
          </a:prstGeom>
        </p:spPr>
        <p:txBody>
          <a:bodyPr vert="horz" lIns="92866" tIns="46433" rIns="92866" bIns="4643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151"/>
            <a:ext cx="3066517" cy="469924"/>
          </a:xfrm>
          <a:prstGeom prst="rect">
            <a:avLst/>
          </a:prstGeom>
        </p:spPr>
        <p:txBody>
          <a:bodyPr vert="horz" lIns="92866" tIns="46433" rIns="92866" bIns="46433" rtlCol="0" anchor="b"/>
          <a:lstStyle>
            <a:lvl1pPr algn="l">
              <a:defRPr sz="1200"/>
            </a:lvl1pPr>
          </a:lstStyle>
          <a:p>
            <a:endParaRPr lang="en-US"/>
          </a:p>
        </p:txBody>
      </p:sp>
      <p:sp>
        <p:nvSpPr>
          <p:cNvPr id="7" name="Slide Number Placeholder 6"/>
          <p:cNvSpPr>
            <a:spLocks noGrp="1"/>
          </p:cNvSpPr>
          <p:nvPr>
            <p:ph type="sldNum" sz="quarter" idx="5"/>
          </p:nvPr>
        </p:nvSpPr>
        <p:spPr>
          <a:xfrm>
            <a:off x="4008942" y="8893151"/>
            <a:ext cx="3066517" cy="469924"/>
          </a:xfrm>
          <a:prstGeom prst="rect">
            <a:avLst/>
          </a:prstGeom>
        </p:spPr>
        <p:txBody>
          <a:bodyPr vert="horz" lIns="92866" tIns="46433" rIns="92866" bIns="46433" rtlCol="0" anchor="b"/>
          <a:lstStyle>
            <a:lvl1pPr algn="r">
              <a:defRPr sz="1200"/>
            </a:lvl1pPr>
          </a:lstStyle>
          <a:p>
            <a:fld id="{8501D7EE-713C-404F-B192-E1F92C0D64EC}" type="slidenum">
              <a:rPr lang="en-US" smtClean="0"/>
              <a:t>‹#›</a:t>
            </a:fld>
            <a:endParaRPr lang="en-US"/>
          </a:p>
        </p:txBody>
      </p:sp>
    </p:spTree>
    <p:extLst>
      <p:ext uri="{BB962C8B-B14F-4D97-AF65-F5344CB8AC3E}">
        <p14:creationId xmlns:p14="http://schemas.microsoft.com/office/powerpoint/2010/main" val="2112168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38A31-BDEB-41F4-A000-63FADD28B1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D07DBC9-EB9B-4C32-A26B-93C8D5360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111E49-B076-4EDA-B081-EEA98ADCE84C}"/>
              </a:ext>
            </a:extLst>
          </p:cNvPr>
          <p:cNvSpPr>
            <a:spLocks noGrp="1"/>
          </p:cNvSpPr>
          <p:nvPr>
            <p:ph type="dt" sz="half" idx="10"/>
          </p:nvPr>
        </p:nvSpPr>
        <p:spPr/>
        <p:txBody>
          <a:bodyPr/>
          <a:lstStyle/>
          <a:p>
            <a:fld id="{F0EFDB51-BC82-4F48-B91C-0CAB79A1CD5B}" type="datetimeFigureOut">
              <a:rPr lang="en-US" smtClean="0"/>
              <a:t>4/30/2021</a:t>
            </a:fld>
            <a:endParaRPr lang="en-US"/>
          </a:p>
        </p:txBody>
      </p:sp>
      <p:sp>
        <p:nvSpPr>
          <p:cNvPr id="5" name="Footer Placeholder 4">
            <a:extLst>
              <a:ext uri="{FF2B5EF4-FFF2-40B4-BE49-F238E27FC236}">
                <a16:creationId xmlns:a16="http://schemas.microsoft.com/office/drawing/2014/main" id="{3AD11AC5-217B-4D4C-9997-0C303B7817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5A1545-77C5-42EF-B205-8C5A48E41B91}"/>
              </a:ext>
            </a:extLst>
          </p:cNvPr>
          <p:cNvSpPr>
            <a:spLocks noGrp="1"/>
          </p:cNvSpPr>
          <p:nvPr>
            <p:ph type="sldNum" sz="quarter" idx="12"/>
          </p:nvPr>
        </p:nvSpPr>
        <p:spPr/>
        <p:txBody>
          <a:bodyPr/>
          <a:lstStyle/>
          <a:p>
            <a:fld id="{860052C5-0CD2-493D-861B-BB499FF17191}" type="slidenum">
              <a:rPr lang="en-US" smtClean="0"/>
              <a:t>‹#›</a:t>
            </a:fld>
            <a:endParaRPr lang="en-US"/>
          </a:p>
        </p:txBody>
      </p:sp>
    </p:spTree>
    <p:extLst>
      <p:ext uri="{BB962C8B-B14F-4D97-AF65-F5344CB8AC3E}">
        <p14:creationId xmlns:p14="http://schemas.microsoft.com/office/powerpoint/2010/main" val="1837590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0362B-CB04-46E6-BDAC-24376C347D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9961E2-7219-4868-A4F0-8EFAB3E927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8A241-EE70-4B88-9405-D87990FD6A2B}"/>
              </a:ext>
            </a:extLst>
          </p:cNvPr>
          <p:cNvSpPr>
            <a:spLocks noGrp="1"/>
          </p:cNvSpPr>
          <p:nvPr>
            <p:ph type="dt" sz="half" idx="10"/>
          </p:nvPr>
        </p:nvSpPr>
        <p:spPr/>
        <p:txBody>
          <a:bodyPr/>
          <a:lstStyle/>
          <a:p>
            <a:fld id="{F0EFDB51-BC82-4F48-B91C-0CAB79A1CD5B}" type="datetimeFigureOut">
              <a:rPr lang="en-US" smtClean="0"/>
              <a:t>4/30/2021</a:t>
            </a:fld>
            <a:endParaRPr lang="en-US"/>
          </a:p>
        </p:txBody>
      </p:sp>
      <p:sp>
        <p:nvSpPr>
          <p:cNvPr id="5" name="Footer Placeholder 4">
            <a:extLst>
              <a:ext uri="{FF2B5EF4-FFF2-40B4-BE49-F238E27FC236}">
                <a16:creationId xmlns:a16="http://schemas.microsoft.com/office/drawing/2014/main" id="{382FA41A-FD3C-4868-8999-1EE9CDD2EB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8C00C9-4671-45B0-9B7F-AAC53C629114}"/>
              </a:ext>
            </a:extLst>
          </p:cNvPr>
          <p:cNvSpPr>
            <a:spLocks noGrp="1"/>
          </p:cNvSpPr>
          <p:nvPr>
            <p:ph type="sldNum" sz="quarter" idx="12"/>
          </p:nvPr>
        </p:nvSpPr>
        <p:spPr/>
        <p:txBody>
          <a:bodyPr/>
          <a:lstStyle/>
          <a:p>
            <a:fld id="{860052C5-0CD2-493D-861B-BB499FF17191}" type="slidenum">
              <a:rPr lang="en-US" smtClean="0"/>
              <a:t>‹#›</a:t>
            </a:fld>
            <a:endParaRPr lang="en-US"/>
          </a:p>
        </p:txBody>
      </p:sp>
    </p:spTree>
    <p:extLst>
      <p:ext uri="{BB962C8B-B14F-4D97-AF65-F5344CB8AC3E}">
        <p14:creationId xmlns:p14="http://schemas.microsoft.com/office/powerpoint/2010/main" val="2817675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59D49-E877-4BF8-BE19-50E8275BE1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38C9B0-740A-4766-8C69-37202D1BB1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EA3F1C-93C5-47A5-AF59-B1BE18BF8D64}"/>
              </a:ext>
            </a:extLst>
          </p:cNvPr>
          <p:cNvSpPr>
            <a:spLocks noGrp="1"/>
          </p:cNvSpPr>
          <p:nvPr>
            <p:ph type="dt" sz="half" idx="10"/>
          </p:nvPr>
        </p:nvSpPr>
        <p:spPr/>
        <p:txBody>
          <a:bodyPr/>
          <a:lstStyle/>
          <a:p>
            <a:fld id="{F0EFDB51-BC82-4F48-B91C-0CAB79A1CD5B}" type="datetimeFigureOut">
              <a:rPr lang="en-US" smtClean="0"/>
              <a:t>4/30/2021</a:t>
            </a:fld>
            <a:endParaRPr lang="en-US"/>
          </a:p>
        </p:txBody>
      </p:sp>
      <p:sp>
        <p:nvSpPr>
          <p:cNvPr id="5" name="Footer Placeholder 4">
            <a:extLst>
              <a:ext uri="{FF2B5EF4-FFF2-40B4-BE49-F238E27FC236}">
                <a16:creationId xmlns:a16="http://schemas.microsoft.com/office/drawing/2014/main" id="{FE0AFADC-7911-4BF0-B133-383132060E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C66A8E-C8C5-498B-9D06-BA2602F7BA92}"/>
              </a:ext>
            </a:extLst>
          </p:cNvPr>
          <p:cNvSpPr>
            <a:spLocks noGrp="1"/>
          </p:cNvSpPr>
          <p:nvPr>
            <p:ph type="sldNum" sz="quarter" idx="12"/>
          </p:nvPr>
        </p:nvSpPr>
        <p:spPr/>
        <p:txBody>
          <a:bodyPr/>
          <a:lstStyle/>
          <a:p>
            <a:fld id="{860052C5-0CD2-493D-861B-BB499FF17191}" type="slidenum">
              <a:rPr lang="en-US" smtClean="0"/>
              <a:t>‹#›</a:t>
            </a:fld>
            <a:endParaRPr lang="en-US"/>
          </a:p>
        </p:txBody>
      </p:sp>
    </p:spTree>
    <p:extLst>
      <p:ext uri="{BB962C8B-B14F-4D97-AF65-F5344CB8AC3E}">
        <p14:creationId xmlns:p14="http://schemas.microsoft.com/office/powerpoint/2010/main" val="4107224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A5B99-A7E3-4A61-B60B-9A1AF0B963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F2FCD-F45D-4C25-8F8C-E74B29E88F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419FB50-5E44-49E2-AD03-292E67ABBE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B52565-2624-42EC-B021-252344E0D1A0}"/>
              </a:ext>
            </a:extLst>
          </p:cNvPr>
          <p:cNvSpPr>
            <a:spLocks noGrp="1"/>
          </p:cNvSpPr>
          <p:nvPr>
            <p:ph type="dt" sz="half" idx="10"/>
          </p:nvPr>
        </p:nvSpPr>
        <p:spPr/>
        <p:txBody>
          <a:bodyPr/>
          <a:lstStyle/>
          <a:p>
            <a:fld id="{F0EFDB51-BC82-4F48-B91C-0CAB79A1CD5B}" type="datetimeFigureOut">
              <a:rPr lang="en-US" smtClean="0"/>
              <a:t>4/30/2021</a:t>
            </a:fld>
            <a:endParaRPr lang="en-US"/>
          </a:p>
        </p:txBody>
      </p:sp>
      <p:sp>
        <p:nvSpPr>
          <p:cNvPr id="6" name="Footer Placeholder 5">
            <a:extLst>
              <a:ext uri="{FF2B5EF4-FFF2-40B4-BE49-F238E27FC236}">
                <a16:creationId xmlns:a16="http://schemas.microsoft.com/office/drawing/2014/main" id="{BD799F76-D0AD-44B5-9B66-B7EF0B460E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4561A3-28F9-4398-AEB3-28DFC5DE086B}"/>
              </a:ext>
            </a:extLst>
          </p:cNvPr>
          <p:cNvSpPr>
            <a:spLocks noGrp="1"/>
          </p:cNvSpPr>
          <p:nvPr>
            <p:ph type="sldNum" sz="quarter" idx="12"/>
          </p:nvPr>
        </p:nvSpPr>
        <p:spPr/>
        <p:txBody>
          <a:bodyPr/>
          <a:lstStyle/>
          <a:p>
            <a:fld id="{860052C5-0CD2-493D-861B-BB499FF17191}" type="slidenum">
              <a:rPr lang="en-US" smtClean="0"/>
              <a:t>‹#›</a:t>
            </a:fld>
            <a:endParaRPr lang="en-US"/>
          </a:p>
        </p:txBody>
      </p:sp>
    </p:spTree>
    <p:extLst>
      <p:ext uri="{BB962C8B-B14F-4D97-AF65-F5344CB8AC3E}">
        <p14:creationId xmlns:p14="http://schemas.microsoft.com/office/powerpoint/2010/main" val="1049145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02DDF-21D4-40BB-AB73-EB76EBB6484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F52153-71F9-45BC-A604-0B199302C0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1BD9D0-9175-4EDC-A398-77C6E77527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0C4D95-D045-469E-9A55-FD2B9A46AD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F57DE5-DD2B-4D7A-ACA8-19FF47999E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1479E8-A6A9-46E0-81A1-CBFA33C90135}"/>
              </a:ext>
            </a:extLst>
          </p:cNvPr>
          <p:cNvSpPr>
            <a:spLocks noGrp="1"/>
          </p:cNvSpPr>
          <p:nvPr>
            <p:ph type="dt" sz="half" idx="10"/>
          </p:nvPr>
        </p:nvSpPr>
        <p:spPr/>
        <p:txBody>
          <a:bodyPr/>
          <a:lstStyle/>
          <a:p>
            <a:fld id="{F0EFDB51-BC82-4F48-B91C-0CAB79A1CD5B}" type="datetimeFigureOut">
              <a:rPr lang="en-US" smtClean="0"/>
              <a:t>4/30/2021</a:t>
            </a:fld>
            <a:endParaRPr lang="en-US"/>
          </a:p>
        </p:txBody>
      </p:sp>
      <p:sp>
        <p:nvSpPr>
          <p:cNvPr id="8" name="Footer Placeholder 7">
            <a:extLst>
              <a:ext uri="{FF2B5EF4-FFF2-40B4-BE49-F238E27FC236}">
                <a16:creationId xmlns:a16="http://schemas.microsoft.com/office/drawing/2014/main" id="{9CB0A0F9-F551-4262-9ECC-414A30D1AE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D93986-1BCA-45EF-8274-4B9485319C47}"/>
              </a:ext>
            </a:extLst>
          </p:cNvPr>
          <p:cNvSpPr>
            <a:spLocks noGrp="1"/>
          </p:cNvSpPr>
          <p:nvPr>
            <p:ph type="sldNum" sz="quarter" idx="12"/>
          </p:nvPr>
        </p:nvSpPr>
        <p:spPr/>
        <p:txBody>
          <a:bodyPr/>
          <a:lstStyle/>
          <a:p>
            <a:fld id="{860052C5-0CD2-493D-861B-BB499FF17191}" type="slidenum">
              <a:rPr lang="en-US" smtClean="0"/>
              <a:t>‹#›</a:t>
            </a:fld>
            <a:endParaRPr lang="en-US"/>
          </a:p>
        </p:txBody>
      </p:sp>
    </p:spTree>
    <p:extLst>
      <p:ext uri="{BB962C8B-B14F-4D97-AF65-F5344CB8AC3E}">
        <p14:creationId xmlns:p14="http://schemas.microsoft.com/office/powerpoint/2010/main" val="1281125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79EBD-FC46-482B-81C7-12353CFEA8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D8AB9B6-A5FA-430F-844B-A695B10EE48B}"/>
              </a:ext>
            </a:extLst>
          </p:cNvPr>
          <p:cNvSpPr>
            <a:spLocks noGrp="1"/>
          </p:cNvSpPr>
          <p:nvPr>
            <p:ph type="dt" sz="half" idx="10"/>
          </p:nvPr>
        </p:nvSpPr>
        <p:spPr/>
        <p:txBody>
          <a:bodyPr/>
          <a:lstStyle/>
          <a:p>
            <a:fld id="{F0EFDB51-BC82-4F48-B91C-0CAB79A1CD5B}" type="datetimeFigureOut">
              <a:rPr lang="en-US" smtClean="0"/>
              <a:t>4/30/2021</a:t>
            </a:fld>
            <a:endParaRPr lang="en-US"/>
          </a:p>
        </p:txBody>
      </p:sp>
      <p:sp>
        <p:nvSpPr>
          <p:cNvPr id="4" name="Footer Placeholder 3">
            <a:extLst>
              <a:ext uri="{FF2B5EF4-FFF2-40B4-BE49-F238E27FC236}">
                <a16:creationId xmlns:a16="http://schemas.microsoft.com/office/drawing/2014/main" id="{1293B4A8-4A92-4CB6-A46C-D947A13C62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6D29A63-7B8C-4C7F-87F6-A5EBEE697B6B}"/>
              </a:ext>
            </a:extLst>
          </p:cNvPr>
          <p:cNvSpPr>
            <a:spLocks noGrp="1"/>
          </p:cNvSpPr>
          <p:nvPr>
            <p:ph type="sldNum" sz="quarter" idx="12"/>
          </p:nvPr>
        </p:nvSpPr>
        <p:spPr/>
        <p:txBody>
          <a:bodyPr/>
          <a:lstStyle/>
          <a:p>
            <a:fld id="{860052C5-0CD2-493D-861B-BB499FF17191}" type="slidenum">
              <a:rPr lang="en-US" smtClean="0"/>
              <a:t>‹#›</a:t>
            </a:fld>
            <a:endParaRPr lang="en-US"/>
          </a:p>
        </p:txBody>
      </p:sp>
    </p:spTree>
    <p:extLst>
      <p:ext uri="{BB962C8B-B14F-4D97-AF65-F5344CB8AC3E}">
        <p14:creationId xmlns:p14="http://schemas.microsoft.com/office/powerpoint/2010/main" val="4021889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5C5CE5-7A92-4110-9092-2152C3419771}"/>
              </a:ext>
            </a:extLst>
          </p:cNvPr>
          <p:cNvSpPr>
            <a:spLocks noGrp="1"/>
          </p:cNvSpPr>
          <p:nvPr>
            <p:ph type="dt" sz="half" idx="10"/>
          </p:nvPr>
        </p:nvSpPr>
        <p:spPr/>
        <p:txBody>
          <a:bodyPr/>
          <a:lstStyle/>
          <a:p>
            <a:fld id="{F0EFDB51-BC82-4F48-B91C-0CAB79A1CD5B}" type="datetimeFigureOut">
              <a:rPr lang="en-US" smtClean="0"/>
              <a:t>4/30/2021</a:t>
            </a:fld>
            <a:endParaRPr lang="en-US"/>
          </a:p>
        </p:txBody>
      </p:sp>
      <p:sp>
        <p:nvSpPr>
          <p:cNvPr id="3" name="Footer Placeholder 2">
            <a:extLst>
              <a:ext uri="{FF2B5EF4-FFF2-40B4-BE49-F238E27FC236}">
                <a16:creationId xmlns:a16="http://schemas.microsoft.com/office/drawing/2014/main" id="{57FA1DD3-DCD1-409F-A622-913EAF997F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58498C-7113-49E3-BDFE-9FC73CB3D975}"/>
              </a:ext>
            </a:extLst>
          </p:cNvPr>
          <p:cNvSpPr>
            <a:spLocks noGrp="1"/>
          </p:cNvSpPr>
          <p:nvPr>
            <p:ph type="sldNum" sz="quarter" idx="12"/>
          </p:nvPr>
        </p:nvSpPr>
        <p:spPr/>
        <p:txBody>
          <a:bodyPr/>
          <a:lstStyle/>
          <a:p>
            <a:fld id="{860052C5-0CD2-493D-861B-BB499FF17191}" type="slidenum">
              <a:rPr lang="en-US" smtClean="0"/>
              <a:t>‹#›</a:t>
            </a:fld>
            <a:endParaRPr lang="en-US"/>
          </a:p>
        </p:txBody>
      </p:sp>
    </p:spTree>
    <p:extLst>
      <p:ext uri="{BB962C8B-B14F-4D97-AF65-F5344CB8AC3E}">
        <p14:creationId xmlns:p14="http://schemas.microsoft.com/office/powerpoint/2010/main" val="985840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141A1-6DB4-458A-84A6-27E7687D89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5D59C78-F5C7-4EB2-8968-8B300C80B3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B15644-F243-425D-84B8-900FE2758A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8AD24-E8B9-49D9-A15F-10864FB54501}"/>
              </a:ext>
            </a:extLst>
          </p:cNvPr>
          <p:cNvSpPr>
            <a:spLocks noGrp="1"/>
          </p:cNvSpPr>
          <p:nvPr>
            <p:ph type="dt" sz="half" idx="10"/>
          </p:nvPr>
        </p:nvSpPr>
        <p:spPr/>
        <p:txBody>
          <a:bodyPr/>
          <a:lstStyle/>
          <a:p>
            <a:fld id="{F0EFDB51-BC82-4F48-B91C-0CAB79A1CD5B}" type="datetimeFigureOut">
              <a:rPr lang="en-US" smtClean="0"/>
              <a:t>4/30/2021</a:t>
            </a:fld>
            <a:endParaRPr lang="en-US"/>
          </a:p>
        </p:txBody>
      </p:sp>
      <p:sp>
        <p:nvSpPr>
          <p:cNvPr id="6" name="Footer Placeholder 5">
            <a:extLst>
              <a:ext uri="{FF2B5EF4-FFF2-40B4-BE49-F238E27FC236}">
                <a16:creationId xmlns:a16="http://schemas.microsoft.com/office/drawing/2014/main" id="{14839D80-3310-4391-8FAC-16D98D537C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4275B6-F6EB-4D08-B8C6-8F72BBF0B12C}"/>
              </a:ext>
            </a:extLst>
          </p:cNvPr>
          <p:cNvSpPr>
            <a:spLocks noGrp="1"/>
          </p:cNvSpPr>
          <p:nvPr>
            <p:ph type="sldNum" sz="quarter" idx="12"/>
          </p:nvPr>
        </p:nvSpPr>
        <p:spPr/>
        <p:txBody>
          <a:bodyPr/>
          <a:lstStyle/>
          <a:p>
            <a:fld id="{860052C5-0CD2-493D-861B-BB499FF17191}" type="slidenum">
              <a:rPr lang="en-US" smtClean="0"/>
              <a:t>‹#›</a:t>
            </a:fld>
            <a:endParaRPr lang="en-US"/>
          </a:p>
        </p:txBody>
      </p:sp>
    </p:spTree>
    <p:extLst>
      <p:ext uri="{BB962C8B-B14F-4D97-AF65-F5344CB8AC3E}">
        <p14:creationId xmlns:p14="http://schemas.microsoft.com/office/powerpoint/2010/main" val="3724447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DB0BF-2CC6-462D-9B35-1B15E761B7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86B7E5-5E51-4F73-BAEA-7566296B94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C3ED4E-70FC-4D9D-9E03-C6BFCE737C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A9D7C5-6492-4B64-99CE-0C621B2F8304}"/>
              </a:ext>
            </a:extLst>
          </p:cNvPr>
          <p:cNvSpPr>
            <a:spLocks noGrp="1"/>
          </p:cNvSpPr>
          <p:nvPr>
            <p:ph type="dt" sz="half" idx="10"/>
          </p:nvPr>
        </p:nvSpPr>
        <p:spPr/>
        <p:txBody>
          <a:bodyPr/>
          <a:lstStyle/>
          <a:p>
            <a:fld id="{F0EFDB51-BC82-4F48-B91C-0CAB79A1CD5B}" type="datetimeFigureOut">
              <a:rPr lang="en-US" smtClean="0"/>
              <a:t>4/30/2021</a:t>
            </a:fld>
            <a:endParaRPr lang="en-US"/>
          </a:p>
        </p:txBody>
      </p:sp>
      <p:sp>
        <p:nvSpPr>
          <p:cNvPr id="6" name="Footer Placeholder 5">
            <a:extLst>
              <a:ext uri="{FF2B5EF4-FFF2-40B4-BE49-F238E27FC236}">
                <a16:creationId xmlns:a16="http://schemas.microsoft.com/office/drawing/2014/main" id="{8DB51618-A90A-482C-A9A1-27A9EC539F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B7E828-5447-4DA9-B2D4-B302C724B031}"/>
              </a:ext>
            </a:extLst>
          </p:cNvPr>
          <p:cNvSpPr>
            <a:spLocks noGrp="1"/>
          </p:cNvSpPr>
          <p:nvPr>
            <p:ph type="sldNum" sz="quarter" idx="12"/>
          </p:nvPr>
        </p:nvSpPr>
        <p:spPr/>
        <p:txBody>
          <a:bodyPr/>
          <a:lstStyle/>
          <a:p>
            <a:fld id="{860052C5-0CD2-493D-861B-BB499FF17191}" type="slidenum">
              <a:rPr lang="en-US" smtClean="0"/>
              <a:t>‹#›</a:t>
            </a:fld>
            <a:endParaRPr lang="en-US"/>
          </a:p>
        </p:txBody>
      </p:sp>
    </p:spTree>
    <p:extLst>
      <p:ext uri="{BB962C8B-B14F-4D97-AF65-F5344CB8AC3E}">
        <p14:creationId xmlns:p14="http://schemas.microsoft.com/office/powerpoint/2010/main" val="2484293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3B34A-8EAC-4722-A1D7-2808FCA3EB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04DE62-29AA-46BC-ABDB-E5E6565007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C7346A-8643-4A92-8C2E-A7F7E87206A2}"/>
              </a:ext>
            </a:extLst>
          </p:cNvPr>
          <p:cNvSpPr>
            <a:spLocks noGrp="1"/>
          </p:cNvSpPr>
          <p:nvPr>
            <p:ph type="dt" sz="half" idx="10"/>
          </p:nvPr>
        </p:nvSpPr>
        <p:spPr/>
        <p:txBody>
          <a:bodyPr/>
          <a:lstStyle/>
          <a:p>
            <a:fld id="{F0EFDB51-BC82-4F48-B91C-0CAB79A1CD5B}" type="datetimeFigureOut">
              <a:rPr lang="en-US" smtClean="0"/>
              <a:t>4/30/2021</a:t>
            </a:fld>
            <a:endParaRPr lang="en-US"/>
          </a:p>
        </p:txBody>
      </p:sp>
      <p:sp>
        <p:nvSpPr>
          <p:cNvPr id="5" name="Footer Placeholder 4">
            <a:extLst>
              <a:ext uri="{FF2B5EF4-FFF2-40B4-BE49-F238E27FC236}">
                <a16:creationId xmlns:a16="http://schemas.microsoft.com/office/drawing/2014/main" id="{99E34D0C-A934-45DD-A58A-06351E9FCD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DBBCBA-92FA-4288-9B06-2DFC2E8AF3D6}"/>
              </a:ext>
            </a:extLst>
          </p:cNvPr>
          <p:cNvSpPr>
            <a:spLocks noGrp="1"/>
          </p:cNvSpPr>
          <p:nvPr>
            <p:ph type="sldNum" sz="quarter" idx="12"/>
          </p:nvPr>
        </p:nvSpPr>
        <p:spPr/>
        <p:txBody>
          <a:bodyPr/>
          <a:lstStyle/>
          <a:p>
            <a:fld id="{860052C5-0CD2-493D-861B-BB499FF17191}" type="slidenum">
              <a:rPr lang="en-US" smtClean="0"/>
              <a:t>‹#›</a:t>
            </a:fld>
            <a:endParaRPr lang="en-US"/>
          </a:p>
        </p:txBody>
      </p:sp>
    </p:spTree>
    <p:extLst>
      <p:ext uri="{BB962C8B-B14F-4D97-AF65-F5344CB8AC3E}">
        <p14:creationId xmlns:p14="http://schemas.microsoft.com/office/powerpoint/2010/main" val="1282517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FC038F-2A9D-4B21-83B6-76325478C14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72878D-754B-4827-972E-2B591EB61A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0990F8-4357-4DD3-A78E-BDD3237062B6}"/>
              </a:ext>
            </a:extLst>
          </p:cNvPr>
          <p:cNvSpPr>
            <a:spLocks noGrp="1"/>
          </p:cNvSpPr>
          <p:nvPr>
            <p:ph type="dt" sz="half" idx="10"/>
          </p:nvPr>
        </p:nvSpPr>
        <p:spPr/>
        <p:txBody>
          <a:bodyPr/>
          <a:lstStyle/>
          <a:p>
            <a:fld id="{F0EFDB51-BC82-4F48-B91C-0CAB79A1CD5B}" type="datetimeFigureOut">
              <a:rPr lang="en-US" smtClean="0"/>
              <a:t>4/30/2021</a:t>
            </a:fld>
            <a:endParaRPr lang="en-US"/>
          </a:p>
        </p:txBody>
      </p:sp>
      <p:sp>
        <p:nvSpPr>
          <p:cNvPr id="5" name="Footer Placeholder 4">
            <a:extLst>
              <a:ext uri="{FF2B5EF4-FFF2-40B4-BE49-F238E27FC236}">
                <a16:creationId xmlns:a16="http://schemas.microsoft.com/office/drawing/2014/main" id="{4EED505A-25EF-44BE-B969-28A1ED71B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3FAFAF-B89F-4358-9C4B-1B067A407372}"/>
              </a:ext>
            </a:extLst>
          </p:cNvPr>
          <p:cNvSpPr>
            <a:spLocks noGrp="1"/>
          </p:cNvSpPr>
          <p:nvPr>
            <p:ph type="sldNum" sz="quarter" idx="12"/>
          </p:nvPr>
        </p:nvSpPr>
        <p:spPr/>
        <p:txBody>
          <a:bodyPr/>
          <a:lstStyle/>
          <a:p>
            <a:fld id="{860052C5-0CD2-493D-861B-BB499FF17191}" type="slidenum">
              <a:rPr lang="en-US" smtClean="0"/>
              <a:t>‹#›</a:t>
            </a:fld>
            <a:endParaRPr lang="en-US"/>
          </a:p>
        </p:txBody>
      </p:sp>
    </p:spTree>
    <p:extLst>
      <p:ext uri="{BB962C8B-B14F-4D97-AF65-F5344CB8AC3E}">
        <p14:creationId xmlns:p14="http://schemas.microsoft.com/office/powerpoint/2010/main" val="402716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4/30/2021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84921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767008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80819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4033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70228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81724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4/30/2021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028684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60738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4/30/2021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10926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76654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84228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0E49B6-CB0E-49F5-AF08-FB642F6554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952792-7D19-4731-B5F4-44C826CB47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328299-8D38-4662-A1F1-CF7D9A849C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EFDB51-BC82-4F48-B91C-0CAB79A1CD5B}" type="datetimeFigureOut">
              <a:rPr lang="en-US" smtClean="0"/>
              <a:t>4/30/2021</a:t>
            </a:fld>
            <a:endParaRPr lang="en-US"/>
          </a:p>
        </p:txBody>
      </p:sp>
      <p:sp>
        <p:nvSpPr>
          <p:cNvPr id="5" name="Footer Placeholder 4">
            <a:extLst>
              <a:ext uri="{FF2B5EF4-FFF2-40B4-BE49-F238E27FC236}">
                <a16:creationId xmlns:a16="http://schemas.microsoft.com/office/drawing/2014/main" id="{1D1D0EC7-AAFD-4C49-9AB0-F7CE6FF327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B0192DB-8444-49C4-9D34-B8FD05D6DD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052C5-0CD2-493D-861B-BB499FF17191}" type="slidenum">
              <a:rPr lang="en-US" smtClean="0"/>
              <a:t>‹#›</a:t>
            </a:fld>
            <a:endParaRPr lang="en-US"/>
          </a:p>
        </p:txBody>
      </p:sp>
    </p:spTree>
    <p:extLst>
      <p:ext uri="{BB962C8B-B14F-4D97-AF65-F5344CB8AC3E}">
        <p14:creationId xmlns:p14="http://schemas.microsoft.com/office/powerpoint/2010/main" val="1845017602"/>
      </p:ext>
    </p:extLst>
  </p:cSld>
  <p:clrMap bg1="lt1" tx1="dk1" bg2="lt2" tx2="dk2" accent1="accent1" accent2="accent2" accent3="accent3" accent4="accent4" accent5="accent5" accent6="accent6" hlink="hlink" folHlink="folHlink"/>
  <p:sldLayoutIdLst>
    <p:sldLayoutId id="2147483673" r:id="rId1"/>
    <p:sldLayoutId id="2147483964" r:id="rId2"/>
    <p:sldLayoutId id="2147483651" r:id="rId3"/>
    <p:sldLayoutId id="2147483652" r:id="rId4"/>
    <p:sldLayoutId id="2147483653" r:id="rId5"/>
    <p:sldLayoutId id="2147483968" r:id="rId6"/>
    <p:sldLayoutId id="2147483967" r:id="rId7"/>
    <p:sldLayoutId id="2147483976" r:id="rId8"/>
    <p:sldLayoutId id="2147483975"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4/30/2021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436845"/>
      </p:ext>
    </p:extLst>
  </p:cSld>
  <p:clrMap bg1="lt1" tx1="dk1" bg2="lt2" tx2="dk2" accent1="accent1" accent2="accent2" accent3="accent3" accent4="accent4" accent5="accent5" accent6="accent6" hlink="hlink" folHlink="folHlink"/>
  <p:sldLayoutIdLst>
    <p:sldLayoutId id="2147483973"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FBFAE-0E57-4DCB-906F-696065BC83C0}"/>
              </a:ext>
            </a:extLst>
          </p:cNvPr>
          <p:cNvSpPr>
            <a:spLocks noGrp="1"/>
          </p:cNvSpPr>
          <p:nvPr>
            <p:ph type="title"/>
          </p:nvPr>
        </p:nvSpPr>
        <p:spPr/>
        <p:txBody>
          <a:bodyPr/>
          <a:lstStyle/>
          <a:p>
            <a:pPr algn="ctr"/>
            <a:r>
              <a:rPr lang="en-US" sz="3200" dirty="0"/>
              <a:t>Good Morning</a:t>
            </a:r>
            <a:br>
              <a:rPr lang="en-US" sz="3200" dirty="0"/>
            </a:br>
            <a:r>
              <a:rPr lang="en-US" sz="3200" dirty="0"/>
              <a:t> we will begin IAB Meeting shorty</a:t>
            </a:r>
            <a:endParaRPr lang="en-US" dirty="0"/>
          </a:p>
        </p:txBody>
      </p:sp>
      <p:sp>
        <p:nvSpPr>
          <p:cNvPr id="4" name="TextBox 3">
            <a:extLst>
              <a:ext uri="{FF2B5EF4-FFF2-40B4-BE49-F238E27FC236}">
                <a16:creationId xmlns:a16="http://schemas.microsoft.com/office/drawing/2014/main" id="{917A7A1E-BD62-4A4D-A638-5CCB19374B7B}"/>
              </a:ext>
            </a:extLst>
          </p:cNvPr>
          <p:cNvSpPr txBox="1"/>
          <p:nvPr/>
        </p:nvSpPr>
        <p:spPr>
          <a:xfrm>
            <a:off x="0" y="2458290"/>
            <a:ext cx="12424611" cy="2677656"/>
          </a:xfrm>
          <a:prstGeom prst="rect">
            <a:avLst/>
          </a:prstGeom>
          <a:noFill/>
        </p:spPr>
        <p:txBody>
          <a:bodyPr wrap="square">
            <a:spAutoFit/>
          </a:bodyPr>
          <a:lstStyle/>
          <a:p>
            <a:r>
              <a:rPr lang="en-US" sz="2800" dirty="0">
                <a:latin typeface="Arial" panose="020B0604020202020204" pitchFamily="34" charset="0"/>
                <a:cs typeface="Arial" panose="020B0604020202020204" pitchFamily="34" charset="0"/>
              </a:rPr>
              <a:t>To document attendance : send a message in chat with your name/organization</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Remain muted unless you are presenting or asking questions</a:t>
            </a:r>
            <a:br>
              <a:rPr lang="en-US" sz="2800"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 All those making presentations will be able to drive their own slides</a:t>
            </a:r>
          </a:p>
        </p:txBody>
      </p:sp>
      <p:pic>
        <p:nvPicPr>
          <p:cNvPr id="5" name="Picture 4">
            <a:extLst>
              <a:ext uri="{FF2B5EF4-FFF2-40B4-BE49-F238E27FC236}">
                <a16:creationId xmlns:a16="http://schemas.microsoft.com/office/drawing/2014/main" id="{AF41C97A-B8EF-44B5-8F3C-2F010437E66B}"/>
              </a:ext>
            </a:extLst>
          </p:cNvPr>
          <p:cNvPicPr>
            <a:picLocks noChangeAspect="1"/>
          </p:cNvPicPr>
          <p:nvPr/>
        </p:nvPicPr>
        <p:blipFill>
          <a:blip r:embed="rId2"/>
          <a:stretch>
            <a:fillRect/>
          </a:stretch>
        </p:blipFill>
        <p:spPr>
          <a:xfrm>
            <a:off x="9408695" y="88165"/>
            <a:ext cx="2325222" cy="1049235"/>
          </a:xfrm>
          <a:prstGeom prst="rect">
            <a:avLst/>
          </a:prstGeom>
        </p:spPr>
      </p:pic>
    </p:spTree>
    <p:extLst>
      <p:ext uri="{BB962C8B-B14F-4D97-AF65-F5344CB8AC3E}">
        <p14:creationId xmlns:p14="http://schemas.microsoft.com/office/powerpoint/2010/main" val="700234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D714B7F-3FC1-4DB4-899C-34C3FE90595B}"/>
              </a:ext>
            </a:extLst>
          </p:cNvPr>
          <p:cNvGraphicFramePr>
            <a:graphicFrameLocks noGrp="1"/>
          </p:cNvGraphicFramePr>
          <p:nvPr>
            <p:extLst>
              <p:ext uri="{D42A27DB-BD31-4B8C-83A1-F6EECF244321}">
                <p14:modId xmlns:p14="http://schemas.microsoft.com/office/powerpoint/2010/main" val="1168574201"/>
              </p:ext>
            </p:extLst>
          </p:nvPr>
        </p:nvGraphicFramePr>
        <p:xfrm>
          <a:off x="264695" y="88231"/>
          <a:ext cx="11438020" cy="6653302"/>
        </p:xfrm>
        <a:graphic>
          <a:graphicData uri="http://schemas.openxmlformats.org/drawingml/2006/table">
            <a:tbl>
              <a:tblPr firstRow="1" bandRow="1">
                <a:tableStyleId>{5C22544A-7EE6-4342-B048-85BDC9FD1C3A}</a:tableStyleId>
              </a:tblPr>
              <a:tblGrid>
                <a:gridCol w="1515931">
                  <a:extLst>
                    <a:ext uri="{9D8B030D-6E8A-4147-A177-3AD203B41FA5}">
                      <a16:colId xmlns:a16="http://schemas.microsoft.com/office/drawing/2014/main" val="3929278567"/>
                    </a:ext>
                  </a:extLst>
                </a:gridCol>
                <a:gridCol w="2531992">
                  <a:extLst>
                    <a:ext uri="{9D8B030D-6E8A-4147-A177-3AD203B41FA5}">
                      <a16:colId xmlns:a16="http://schemas.microsoft.com/office/drawing/2014/main" val="1005859392"/>
                    </a:ext>
                  </a:extLst>
                </a:gridCol>
                <a:gridCol w="1757928">
                  <a:extLst>
                    <a:ext uri="{9D8B030D-6E8A-4147-A177-3AD203B41FA5}">
                      <a16:colId xmlns:a16="http://schemas.microsoft.com/office/drawing/2014/main" val="2246709836"/>
                    </a:ext>
                  </a:extLst>
                </a:gridCol>
                <a:gridCol w="5632169">
                  <a:extLst>
                    <a:ext uri="{9D8B030D-6E8A-4147-A177-3AD203B41FA5}">
                      <a16:colId xmlns:a16="http://schemas.microsoft.com/office/drawing/2014/main" val="1304921930"/>
                    </a:ext>
                  </a:extLst>
                </a:gridCol>
              </a:tblGrid>
              <a:tr h="620466">
                <a:tc>
                  <a:txBody>
                    <a:bodyPr/>
                    <a:lstStyle/>
                    <a:p>
                      <a:pPr algn="ctr"/>
                      <a:r>
                        <a:rPr lang="en-US" dirty="0"/>
                        <a:t>Time</a:t>
                      </a:r>
                    </a:p>
                  </a:txBody>
                  <a:tcPr/>
                </a:tc>
                <a:tc>
                  <a:txBody>
                    <a:bodyPr/>
                    <a:lstStyle/>
                    <a:p>
                      <a:pPr algn="ctr"/>
                      <a:r>
                        <a:rPr lang="en-US" dirty="0"/>
                        <a:t>Topic</a:t>
                      </a:r>
                    </a:p>
                  </a:txBody>
                  <a:tcPr/>
                </a:tc>
                <a:tc>
                  <a:txBody>
                    <a:bodyPr/>
                    <a:lstStyle/>
                    <a:p>
                      <a:pPr algn="ctr"/>
                      <a:r>
                        <a:rPr lang="en-US" dirty="0"/>
                        <a:t>Presenter / Lead Person</a:t>
                      </a:r>
                    </a:p>
                  </a:txBody>
                  <a:tcPr/>
                </a:tc>
                <a:tc>
                  <a:txBody>
                    <a:bodyPr/>
                    <a:lstStyle/>
                    <a:p>
                      <a:pPr algn="ctr"/>
                      <a:r>
                        <a:rPr lang="en-US" dirty="0"/>
                        <a:t>Objective for this Topic</a:t>
                      </a:r>
                    </a:p>
                  </a:txBody>
                  <a:tcPr/>
                </a:tc>
                <a:extLst>
                  <a:ext uri="{0D108BD9-81ED-4DB2-BD59-A6C34878D82A}">
                    <a16:rowId xmlns:a16="http://schemas.microsoft.com/office/drawing/2014/main" val="554057043"/>
                  </a:ext>
                </a:extLst>
              </a:tr>
              <a:tr h="295460">
                <a:tc>
                  <a:txBody>
                    <a:bodyPr/>
                    <a:lstStyle/>
                    <a:p>
                      <a:pPr algn="ctr"/>
                      <a:r>
                        <a:rPr lang="en-US" sz="1400" dirty="0"/>
                        <a:t>8:00 to 8:10</a:t>
                      </a:r>
                    </a:p>
                  </a:txBody>
                  <a:tcPr/>
                </a:tc>
                <a:tc>
                  <a:txBody>
                    <a:bodyPr/>
                    <a:lstStyle/>
                    <a:p>
                      <a:pPr algn="ctr"/>
                      <a:r>
                        <a:rPr lang="en-US" sz="1400" dirty="0"/>
                        <a:t>Meeting Overview</a:t>
                      </a:r>
                    </a:p>
                  </a:txBody>
                  <a:tcPr/>
                </a:tc>
                <a:tc>
                  <a:txBody>
                    <a:bodyPr/>
                    <a:lstStyle/>
                    <a:p>
                      <a:pPr algn="ctr"/>
                      <a:r>
                        <a:rPr lang="en-US" sz="1400" dirty="0"/>
                        <a:t>VJ Turner</a:t>
                      </a:r>
                    </a:p>
                  </a:txBody>
                  <a:tcPr/>
                </a:tc>
                <a:tc>
                  <a:txBody>
                    <a:bodyPr/>
                    <a:lstStyle/>
                    <a:p>
                      <a:pPr algn="ctr"/>
                      <a:r>
                        <a:rPr lang="en-US" sz="1400" dirty="0"/>
                        <a:t>Kick Off</a:t>
                      </a:r>
                    </a:p>
                  </a:txBody>
                  <a:tcPr/>
                </a:tc>
                <a:extLst>
                  <a:ext uri="{0D108BD9-81ED-4DB2-BD59-A6C34878D82A}">
                    <a16:rowId xmlns:a16="http://schemas.microsoft.com/office/drawing/2014/main" val="3860513634"/>
                  </a:ext>
                </a:extLst>
              </a:tr>
              <a:tr h="1743214">
                <a:tc>
                  <a:txBody>
                    <a:bodyPr/>
                    <a:lstStyle/>
                    <a:p>
                      <a:pPr algn="ctr"/>
                      <a:r>
                        <a:rPr lang="en-US" sz="1400" dirty="0"/>
                        <a:t>8:10 to 9:15</a:t>
                      </a:r>
                    </a:p>
                  </a:txBody>
                  <a:tcPr/>
                </a:tc>
                <a:tc>
                  <a:txBody>
                    <a:bodyPr/>
                    <a:lstStyle/>
                    <a:p>
                      <a:pPr algn="ctr"/>
                      <a:r>
                        <a:rPr lang="en-US" sz="1400" dirty="0"/>
                        <a:t>Department Status and Highlights</a:t>
                      </a:r>
                    </a:p>
                    <a:p>
                      <a:pPr algn="ctr"/>
                      <a:endParaRPr lang="en-US" sz="1400" dirty="0"/>
                    </a:p>
                    <a:p>
                      <a:pPr algn="ctr"/>
                      <a:r>
                        <a:rPr lang="en-US" sz="1400" dirty="0"/>
                        <a:t>ABET Program Objective and Outcomes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ECE Curriculum Update </a:t>
                      </a:r>
                    </a:p>
                    <a:p>
                      <a:pPr algn="ctr"/>
                      <a:endParaRPr lang="en-US" sz="1400" dirty="0"/>
                    </a:p>
                  </a:txBody>
                  <a:tcPr/>
                </a:tc>
                <a:tc>
                  <a:txBody>
                    <a:bodyPr/>
                    <a:lstStyle/>
                    <a:p>
                      <a:pPr algn="ctr"/>
                      <a:r>
                        <a:rPr lang="en-US" sz="1400" dirty="0"/>
                        <a:t>Obiomon</a:t>
                      </a:r>
                    </a:p>
                    <a:p>
                      <a:pPr algn="ctr"/>
                      <a:endParaRPr lang="en-US" sz="1400" dirty="0"/>
                    </a:p>
                    <a:p>
                      <a:pPr algn="ctr"/>
                      <a:endParaRPr lang="en-US" sz="1400" dirty="0"/>
                    </a:p>
                    <a:p>
                      <a:pPr algn="ctr"/>
                      <a:r>
                        <a:rPr lang="en-US" sz="1400" dirty="0"/>
                        <a:t>Attia</a:t>
                      </a:r>
                    </a:p>
                    <a:p>
                      <a:pPr algn="ctr"/>
                      <a:endParaRPr lang="en-US" sz="1400" dirty="0"/>
                    </a:p>
                    <a:p>
                      <a:pPr algn="ctr"/>
                      <a:endParaRPr lang="en-US" sz="1400" dirty="0"/>
                    </a:p>
                    <a:p>
                      <a:pPr algn="ctr"/>
                      <a:r>
                        <a:rPr lang="en-US" sz="1400" dirty="0"/>
                        <a:t>Obiomon</a:t>
                      </a:r>
                    </a:p>
                  </a:txBody>
                  <a:tcPr/>
                </a:tc>
                <a:tc>
                  <a:txBody>
                    <a:bodyPr/>
                    <a:lstStyle/>
                    <a:p>
                      <a:pPr algn="ctr"/>
                      <a:endParaRPr lang="en-US" sz="1400" kern="1200" dirty="0">
                        <a:solidFill>
                          <a:schemeClr val="dk1"/>
                        </a:solidFill>
                        <a:effectLst/>
                        <a:latin typeface="+mn-lt"/>
                        <a:ea typeface="+mn-ea"/>
                        <a:cs typeface="+mn-cs"/>
                      </a:endParaRPr>
                    </a:p>
                    <a:p>
                      <a:pPr algn="ctr"/>
                      <a:endParaRPr lang="en-US" sz="1400" kern="1200" dirty="0">
                        <a:solidFill>
                          <a:schemeClr val="dk1"/>
                        </a:solidFill>
                        <a:effectLst/>
                        <a:latin typeface="+mn-lt"/>
                        <a:ea typeface="+mn-ea"/>
                        <a:cs typeface="+mn-cs"/>
                      </a:endParaRPr>
                    </a:p>
                    <a:p>
                      <a:pPr algn="ctr"/>
                      <a:r>
                        <a:rPr lang="en-US" sz="1400" kern="1200" dirty="0">
                          <a:solidFill>
                            <a:schemeClr val="dk1"/>
                          </a:solidFill>
                          <a:effectLst/>
                          <a:latin typeface="+mn-lt"/>
                          <a:ea typeface="+mn-ea"/>
                          <a:cs typeface="+mn-cs"/>
                        </a:rPr>
                        <a:t>Overview</a:t>
                      </a:r>
                      <a:endParaRPr lang="en-US" sz="1400" dirty="0"/>
                    </a:p>
                  </a:txBody>
                  <a:tcPr/>
                </a:tc>
                <a:extLst>
                  <a:ext uri="{0D108BD9-81ED-4DB2-BD59-A6C34878D82A}">
                    <a16:rowId xmlns:a16="http://schemas.microsoft.com/office/drawing/2014/main" val="3479696751"/>
                  </a:ext>
                </a:extLst>
              </a:tr>
              <a:tr h="450323">
                <a:tc>
                  <a:txBody>
                    <a:bodyPr/>
                    <a:lstStyle/>
                    <a:p>
                      <a:pPr algn="ctr"/>
                      <a:r>
                        <a:rPr lang="en-US" sz="1400" dirty="0"/>
                        <a:t>9:15 to 9:45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Open Discussion</a:t>
                      </a:r>
                    </a:p>
                  </a:txBody>
                  <a:tcPr/>
                </a:tc>
                <a:tc>
                  <a:txBody>
                    <a:bodyPr/>
                    <a:lstStyle/>
                    <a:p>
                      <a:pPr algn="ctr"/>
                      <a:r>
                        <a:rPr lang="en-US" sz="1400" dirty="0"/>
                        <a:t>All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a:t>
                      </a:r>
                    </a:p>
                  </a:txBody>
                  <a:tcPr/>
                </a:tc>
                <a:extLst>
                  <a:ext uri="{0D108BD9-81ED-4DB2-BD59-A6C34878D82A}">
                    <a16:rowId xmlns:a16="http://schemas.microsoft.com/office/drawing/2014/main" val="1495647520"/>
                  </a:ext>
                </a:extLst>
              </a:tr>
              <a:tr h="364439">
                <a:tc>
                  <a:txBody>
                    <a:bodyPr/>
                    <a:lstStyle/>
                    <a:p>
                      <a:pPr algn="ctr"/>
                      <a:r>
                        <a:rPr lang="en-US" sz="1400" dirty="0"/>
                        <a:t>9:45 to 10:00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Break </a:t>
                      </a:r>
                    </a:p>
                  </a:txBody>
                  <a:tcPr/>
                </a:tc>
                <a:tc>
                  <a:txBody>
                    <a:bodyPr/>
                    <a:lstStyle/>
                    <a:p>
                      <a:pPr algn="ctr"/>
                      <a:r>
                        <a:rPr lang="en-US" sz="1400" dirty="0"/>
                        <a:t>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u="none" strike="noStrike" kern="1200" dirty="0">
                          <a:solidFill>
                            <a:schemeClr val="dk1"/>
                          </a:solidFill>
                          <a:effectLst/>
                          <a:latin typeface="+mn-lt"/>
                          <a:ea typeface="+mn-ea"/>
                          <a:cs typeface="+mn-cs"/>
                        </a:rPr>
                        <a:t> </a:t>
                      </a:r>
                      <a:endParaRPr lang="en-US" sz="1400" dirty="0"/>
                    </a:p>
                  </a:txBody>
                  <a:tcPr/>
                </a:tc>
                <a:extLst>
                  <a:ext uri="{0D108BD9-81ED-4DB2-BD59-A6C34878D82A}">
                    <a16:rowId xmlns:a16="http://schemas.microsoft.com/office/drawing/2014/main" val="585130655"/>
                  </a:ext>
                </a:extLst>
              </a:tr>
              <a:tr h="482029">
                <a:tc>
                  <a:txBody>
                    <a:bodyPr/>
                    <a:lstStyle/>
                    <a:p>
                      <a:pPr algn="ctr"/>
                      <a:r>
                        <a:rPr lang="en-US" sz="1400" dirty="0"/>
                        <a:t>10:00 to 11:00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Industry Roundtable </a:t>
                      </a:r>
                    </a:p>
                  </a:txBody>
                  <a:tcPr/>
                </a:tc>
                <a:tc>
                  <a:txBody>
                    <a:bodyPr/>
                    <a:lstStyle/>
                    <a:p>
                      <a:pPr algn="ctr"/>
                      <a:r>
                        <a:rPr lang="en-US" sz="1400" dirty="0"/>
                        <a:t>IAB Participants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u="none" strike="noStrike" kern="1200" dirty="0">
                          <a:solidFill>
                            <a:schemeClr val="dk1"/>
                          </a:solidFill>
                          <a:effectLst/>
                          <a:latin typeface="+mn-lt"/>
                          <a:ea typeface="+mn-ea"/>
                          <a:cs typeface="+mn-cs"/>
                        </a:rPr>
                        <a:t>Feedback and Input from IAB – Technical and Soft Skills for New Hires </a:t>
                      </a:r>
                      <a:endParaRPr lang="en-US" sz="1400" dirty="0"/>
                    </a:p>
                  </a:txBody>
                  <a:tcPr/>
                </a:tc>
                <a:extLst>
                  <a:ext uri="{0D108BD9-81ED-4DB2-BD59-A6C34878D82A}">
                    <a16:rowId xmlns:a16="http://schemas.microsoft.com/office/drawing/2014/main" val="1624716730"/>
                  </a:ext>
                </a:extLst>
              </a:tr>
              <a:tr h="1950036">
                <a:tc>
                  <a:txBody>
                    <a:bodyPr/>
                    <a:lstStyle/>
                    <a:p>
                      <a:pPr algn="ctr"/>
                      <a:r>
                        <a:rPr lang="en-US" sz="1400" dirty="0"/>
                        <a:t> </a:t>
                      </a:r>
                    </a:p>
                    <a:p>
                      <a:pPr algn="ctr"/>
                      <a:endParaRPr lang="en-US" sz="1400" dirty="0"/>
                    </a:p>
                    <a:p>
                      <a:pPr algn="ctr"/>
                      <a:r>
                        <a:rPr lang="en-US" sz="1400" dirty="0"/>
                        <a:t>11:00 t0 12:15</a:t>
                      </a:r>
                    </a:p>
                  </a:txBody>
                  <a:tcPr/>
                </a:tc>
                <a:tc>
                  <a:txBody>
                    <a:bodyPr/>
                    <a:lstStyle/>
                    <a:p>
                      <a:pPr algn="ctr"/>
                      <a:r>
                        <a:rPr lang="en-US" sz="1400" b="0" i="0" kern="1200" dirty="0">
                          <a:solidFill>
                            <a:schemeClr val="dk1"/>
                          </a:solidFill>
                          <a:effectLst/>
                          <a:latin typeface="+mn-lt"/>
                          <a:ea typeface="+mn-ea"/>
                          <a:cs typeface="+mn-cs"/>
                        </a:rPr>
                        <a:t>Research Center Presentations</a:t>
                      </a:r>
                    </a:p>
                    <a:p>
                      <a:pPr algn="ctr"/>
                      <a:endParaRPr lang="en-US" sz="1400" b="0" i="0" kern="1200" dirty="0">
                        <a:solidFill>
                          <a:schemeClr val="dk1"/>
                        </a:solidFill>
                        <a:effectLst/>
                        <a:latin typeface="+mn-lt"/>
                        <a:ea typeface="+mn-ea"/>
                        <a:cs typeface="+mn-cs"/>
                      </a:endParaRPr>
                    </a:p>
                    <a:p>
                      <a:pPr algn="ctr"/>
                      <a:r>
                        <a:rPr lang="en-US" sz="1400" b="0" i="0" kern="1200" dirty="0">
                          <a:solidFill>
                            <a:schemeClr val="dk1"/>
                          </a:solidFill>
                          <a:effectLst/>
                          <a:latin typeface="+mn-lt"/>
                          <a:ea typeface="+mn-ea"/>
                          <a:cs typeface="+mn-cs"/>
                        </a:rPr>
                        <a:t>Computational Sys Biology</a:t>
                      </a:r>
                      <a:r>
                        <a:rPr lang="en-US" sz="1400" b="1" i="0" kern="1200" dirty="0">
                          <a:solidFill>
                            <a:schemeClr val="dk1"/>
                          </a:solidFill>
                          <a:effectLst/>
                          <a:latin typeface="+mn-lt"/>
                          <a:ea typeface="+mn-ea"/>
                          <a:cs typeface="+mn-cs"/>
                        </a:rPr>
                        <a:t> </a:t>
                      </a:r>
                      <a:r>
                        <a:rPr lang="en-US" sz="1400" b="0" i="0" kern="1200" dirty="0">
                          <a:solidFill>
                            <a:schemeClr val="dk1"/>
                          </a:solidFill>
                          <a:effectLst/>
                          <a:latin typeface="+mn-lt"/>
                          <a:ea typeface="+mn-ea"/>
                          <a:cs typeface="+mn-cs"/>
                        </a:rPr>
                        <a:t>Kim</a:t>
                      </a:r>
                    </a:p>
                    <a:p>
                      <a:pPr algn="ctr"/>
                      <a:r>
                        <a:rPr lang="en-US" sz="1400" b="0" i="0" kern="1200" dirty="0">
                          <a:solidFill>
                            <a:schemeClr val="dk1"/>
                          </a:solidFill>
                          <a:effectLst/>
                          <a:latin typeface="+mn-lt"/>
                          <a:ea typeface="+mn-ea"/>
                          <a:cs typeface="+mn-cs"/>
                        </a:rPr>
                        <a:t>CESTR – Akujoubi</a:t>
                      </a:r>
                    </a:p>
                    <a:p>
                      <a:pPr algn="ctr"/>
                      <a:r>
                        <a:rPr lang="en-US" sz="1400" b="0" i="0" kern="1200" dirty="0">
                          <a:solidFill>
                            <a:schemeClr val="dk1"/>
                          </a:solidFill>
                          <a:effectLst/>
                          <a:latin typeface="+mn-lt"/>
                          <a:ea typeface="+mn-ea"/>
                          <a:cs typeface="+mn-cs"/>
                        </a:rPr>
                        <a:t>SECURE – </a:t>
                      </a:r>
                      <a:r>
                        <a:rPr lang="en-US" sz="1400" b="1" i="0" kern="1200" dirty="0">
                          <a:solidFill>
                            <a:schemeClr val="dk1"/>
                          </a:solidFill>
                          <a:effectLst/>
                          <a:latin typeface="+mn-lt"/>
                          <a:ea typeface="+mn-ea"/>
                          <a:cs typeface="+mn-cs"/>
                        </a:rPr>
                        <a:t> </a:t>
                      </a:r>
                      <a:r>
                        <a:rPr lang="en-US" sz="1400" b="0" i="0" kern="1200" dirty="0">
                          <a:solidFill>
                            <a:schemeClr val="dk1"/>
                          </a:solidFill>
                          <a:effectLst/>
                          <a:latin typeface="+mn-lt"/>
                          <a:ea typeface="+mn-ea"/>
                          <a:cs typeface="+mn-cs"/>
                        </a:rPr>
                        <a:t>Chouikha</a:t>
                      </a:r>
                    </a:p>
                    <a:p>
                      <a:pPr algn="ctr"/>
                      <a:r>
                        <a:rPr lang="en-US" sz="1400" b="0" i="0" kern="1200" dirty="0">
                          <a:solidFill>
                            <a:schemeClr val="dk1"/>
                          </a:solidFill>
                          <a:effectLst/>
                          <a:latin typeface="+mn-lt"/>
                          <a:ea typeface="+mn-ea"/>
                          <a:cs typeface="+mn-cs"/>
                        </a:rPr>
                        <a:t>Smart Grid –</a:t>
                      </a:r>
                      <a:r>
                        <a:rPr lang="en-US" sz="1400" b="1" i="0" kern="1200" dirty="0">
                          <a:solidFill>
                            <a:schemeClr val="dk1"/>
                          </a:solidFill>
                          <a:effectLst/>
                          <a:latin typeface="+mn-lt"/>
                          <a:ea typeface="+mn-ea"/>
                          <a:cs typeface="+mn-cs"/>
                        </a:rPr>
                        <a:t> </a:t>
                      </a:r>
                      <a:r>
                        <a:rPr lang="en-US" sz="1400" b="0" i="0" kern="1200" dirty="0">
                          <a:solidFill>
                            <a:schemeClr val="dk1"/>
                          </a:solidFill>
                          <a:effectLst/>
                          <a:latin typeface="+mn-lt"/>
                          <a:ea typeface="+mn-ea"/>
                          <a:cs typeface="+mn-cs"/>
                        </a:rPr>
                        <a:t>Attia</a:t>
                      </a:r>
                    </a:p>
                    <a:p>
                      <a:pPr algn="ctr"/>
                      <a:r>
                        <a:rPr lang="en-US" sz="1400" b="0" i="0" kern="1200" dirty="0">
                          <a:solidFill>
                            <a:schemeClr val="dk1"/>
                          </a:solidFill>
                          <a:effectLst/>
                          <a:latin typeface="+mn-lt"/>
                          <a:ea typeface="+mn-ea"/>
                          <a:cs typeface="+mn-cs"/>
                        </a:rPr>
                        <a:t>CREDIT  </a:t>
                      </a:r>
                      <a:r>
                        <a:rPr lang="en-US" sz="1400" b="1" i="0" kern="1200" dirty="0">
                          <a:solidFill>
                            <a:schemeClr val="dk1"/>
                          </a:solidFill>
                          <a:effectLst/>
                          <a:latin typeface="+mn-lt"/>
                          <a:ea typeface="+mn-ea"/>
                          <a:cs typeface="+mn-cs"/>
                        </a:rPr>
                        <a:t>  - </a:t>
                      </a:r>
                      <a:r>
                        <a:rPr lang="en-US" sz="1400" b="0" i="0" kern="1200" dirty="0">
                          <a:solidFill>
                            <a:schemeClr val="dk1"/>
                          </a:solidFill>
                          <a:effectLst/>
                          <a:latin typeface="+mn-lt"/>
                          <a:ea typeface="+mn-ea"/>
                          <a:cs typeface="+mn-cs"/>
                        </a:rPr>
                        <a:t>Qian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p>
                  </a:txBody>
                  <a:tcPr/>
                </a:tc>
                <a:tc>
                  <a:txBody>
                    <a:bodyPr/>
                    <a:lstStyle/>
                    <a:p>
                      <a:pPr algn="ctr"/>
                      <a:endParaRPr lang="en-US" sz="1400" dirty="0"/>
                    </a:p>
                    <a:p>
                      <a:pPr algn="ctr"/>
                      <a:endParaRPr lang="en-US" sz="1400" dirty="0"/>
                    </a:p>
                    <a:p>
                      <a:pPr algn="ctr"/>
                      <a:r>
                        <a:rPr lang="en-US" sz="1400" dirty="0"/>
                        <a:t>Heads of Research Centers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General Update from ECE Research Center Directors</a:t>
                      </a:r>
                    </a:p>
                  </a:txBody>
                  <a:tcPr/>
                </a:tc>
                <a:extLst>
                  <a:ext uri="{0D108BD9-81ED-4DB2-BD59-A6C34878D82A}">
                    <a16:rowId xmlns:a16="http://schemas.microsoft.com/office/drawing/2014/main" val="3329216220"/>
                  </a:ext>
                </a:extLst>
              </a:tr>
              <a:tr h="320395">
                <a:tc>
                  <a:txBody>
                    <a:bodyPr/>
                    <a:lstStyle/>
                    <a:p>
                      <a:pPr algn="ctr"/>
                      <a:r>
                        <a:rPr lang="en-US" sz="1400" dirty="0"/>
                        <a:t>12:15 to 12:30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a:t>
                      </a:r>
                    </a:p>
                  </a:txBody>
                  <a:tcPr/>
                </a:tc>
                <a:tc>
                  <a:txBody>
                    <a:bodyPr/>
                    <a:lstStyle/>
                    <a:p>
                      <a:pPr algn="ctr"/>
                      <a:r>
                        <a:rPr lang="en-US" sz="1400" dirty="0"/>
                        <a:t>Obiomon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Closing   </a:t>
                      </a:r>
                    </a:p>
                  </a:txBody>
                  <a:tcPr/>
                </a:tc>
                <a:extLst>
                  <a:ext uri="{0D108BD9-81ED-4DB2-BD59-A6C34878D82A}">
                    <a16:rowId xmlns:a16="http://schemas.microsoft.com/office/drawing/2014/main" val="4245524286"/>
                  </a:ext>
                </a:extLst>
              </a:tr>
              <a:tr h="342880">
                <a:tc>
                  <a:txBody>
                    <a:bodyPr/>
                    <a:lstStyle/>
                    <a:p>
                      <a:endParaRPr lang="en-US" sz="1400" dirty="0"/>
                    </a:p>
                  </a:txBody>
                  <a:tcPr/>
                </a:tc>
                <a:tc>
                  <a:txBody>
                    <a:bodyPr/>
                    <a:lstStyle/>
                    <a:p>
                      <a:pPr algn="ctr"/>
                      <a:endParaRPr lang="en-US" sz="1400" dirty="0"/>
                    </a:p>
                  </a:txBody>
                  <a:tcPr/>
                </a:tc>
                <a:tc>
                  <a:txBody>
                    <a:bodyPr/>
                    <a:lstStyle/>
                    <a:p>
                      <a:pPr algn="ctr"/>
                      <a:endParaRPr 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solidFill>
                          <a:schemeClr val="tx1"/>
                        </a:solidFill>
                      </a:endParaRPr>
                    </a:p>
                  </a:txBody>
                  <a:tcPr/>
                </a:tc>
                <a:extLst>
                  <a:ext uri="{0D108BD9-81ED-4DB2-BD59-A6C34878D82A}">
                    <a16:rowId xmlns:a16="http://schemas.microsoft.com/office/drawing/2014/main" val="1590129229"/>
                  </a:ext>
                </a:extLst>
              </a:tr>
            </a:tbl>
          </a:graphicData>
        </a:graphic>
      </p:graphicFrame>
    </p:spTree>
    <p:extLst>
      <p:ext uri="{BB962C8B-B14F-4D97-AF65-F5344CB8AC3E}">
        <p14:creationId xmlns:p14="http://schemas.microsoft.com/office/powerpoint/2010/main" val="3128877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7A7A1E-BD62-4A4D-A638-5CCB19374B7B}"/>
              </a:ext>
            </a:extLst>
          </p:cNvPr>
          <p:cNvSpPr txBox="1"/>
          <p:nvPr/>
        </p:nvSpPr>
        <p:spPr>
          <a:xfrm>
            <a:off x="0" y="2458290"/>
            <a:ext cx="12424611" cy="2677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document attendance :  send a message in chat with your name/organization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itle 5">
            <a:extLst>
              <a:ext uri="{FF2B5EF4-FFF2-40B4-BE49-F238E27FC236}">
                <a16:creationId xmlns:a16="http://schemas.microsoft.com/office/drawing/2014/main" id="{7C3350AF-BECF-401E-B0DB-380DE2D83856}"/>
              </a:ext>
            </a:extLst>
          </p:cNvPr>
          <p:cNvSpPr>
            <a:spLocks noGrp="1"/>
          </p:cNvSpPr>
          <p:nvPr>
            <p:ph type="title"/>
          </p:nvPr>
        </p:nvSpPr>
        <p:spPr/>
        <p:txBody>
          <a:bodyPr/>
          <a:lstStyle/>
          <a:p>
            <a:r>
              <a:rPr lang="en-US" dirty="0"/>
              <a:t>For Attendance</a:t>
            </a:r>
          </a:p>
        </p:txBody>
      </p:sp>
    </p:spTree>
    <p:extLst>
      <p:ext uri="{BB962C8B-B14F-4D97-AF65-F5344CB8AC3E}">
        <p14:creationId xmlns:p14="http://schemas.microsoft.com/office/powerpoint/2010/main" val="3073976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CE5C10-7705-4074-A089-D5713CC3E739}"/>
              </a:ext>
            </a:extLst>
          </p:cNvPr>
          <p:cNvPicPr>
            <a:picLocks noChangeAspect="1"/>
          </p:cNvPicPr>
          <p:nvPr/>
        </p:nvPicPr>
        <p:blipFill>
          <a:blip r:embed="rId2"/>
          <a:stretch>
            <a:fillRect/>
          </a:stretch>
        </p:blipFill>
        <p:spPr>
          <a:xfrm>
            <a:off x="3054285" y="499621"/>
            <a:ext cx="6438507" cy="4703975"/>
          </a:xfrm>
          <a:prstGeom prst="rect">
            <a:avLst/>
          </a:prstGeom>
        </p:spPr>
      </p:pic>
    </p:spTree>
    <p:extLst>
      <p:ext uri="{BB962C8B-B14F-4D97-AF65-F5344CB8AC3E}">
        <p14:creationId xmlns:p14="http://schemas.microsoft.com/office/powerpoint/2010/main" val="2595712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FBFAE-0E57-4DCB-906F-696065BC83C0}"/>
              </a:ext>
            </a:extLst>
          </p:cNvPr>
          <p:cNvSpPr>
            <a:spLocks noGrp="1"/>
          </p:cNvSpPr>
          <p:nvPr>
            <p:ph type="title"/>
          </p:nvPr>
        </p:nvSpPr>
        <p:spPr/>
        <p:txBody>
          <a:bodyPr/>
          <a:lstStyle/>
          <a:p>
            <a:r>
              <a:rPr lang="en-US" dirty="0"/>
              <a:t>Industry </a:t>
            </a:r>
            <a:r>
              <a:rPr lang="en-US" dirty="0" err="1"/>
              <a:t>Rountable</a:t>
            </a:r>
            <a:r>
              <a:rPr lang="en-US" dirty="0"/>
              <a:t> </a:t>
            </a:r>
          </a:p>
        </p:txBody>
      </p:sp>
      <p:sp>
        <p:nvSpPr>
          <p:cNvPr id="4" name="TextBox 3">
            <a:extLst>
              <a:ext uri="{FF2B5EF4-FFF2-40B4-BE49-F238E27FC236}">
                <a16:creationId xmlns:a16="http://schemas.microsoft.com/office/drawing/2014/main" id="{C4882AC5-4508-45E9-9008-3E9550BB2DC8}"/>
              </a:ext>
            </a:extLst>
          </p:cNvPr>
          <p:cNvSpPr txBox="1"/>
          <p:nvPr/>
        </p:nvSpPr>
        <p:spPr>
          <a:xfrm>
            <a:off x="1724526" y="3109845"/>
            <a:ext cx="9063790" cy="206210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u="none" strike="noStrike" kern="1200" dirty="0">
                <a:solidFill>
                  <a:schemeClr val="dk1"/>
                </a:solidFill>
                <a:effectLst/>
                <a:latin typeface="+mn-lt"/>
                <a:ea typeface="+mn-ea"/>
                <a:cs typeface="+mn-cs"/>
              </a:rPr>
              <a:t>IAB Member Introduction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u="none" strike="noStrike" kern="1200" dirty="0">
              <a:solidFill>
                <a:schemeClr val="dk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u="none" strike="noStrike" kern="1200" dirty="0">
                <a:solidFill>
                  <a:schemeClr val="dk1"/>
                </a:solidFill>
                <a:effectLst/>
                <a:latin typeface="+mn-lt"/>
                <a:ea typeface="+mn-ea"/>
                <a:cs typeface="+mn-cs"/>
              </a:rPr>
              <a:t>Feedback and Input from IAB – Technical and Soft Skills for New Hires </a:t>
            </a:r>
            <a:endParaRPr lang="en-US" sz="3200" dirty="0"/>
          </a:p>
        </p:txBody>
      </p:sp>
    </p:spTree>
    <p:extLst>
      <p:ext uri="{BB962C8B-B14F-4D97-AF65-F5344CB8AC3E}">
        <p14:creationId xmlns:p14="http://schemas.microsoft.com/office/powerpoint/2010/main" val="2300653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D714B7F-3FC1-4DB4-899C-34C3FE90595B}"/>
              </a:ext>
            </a:extLst>
          </p:cNvPr>
          <p:cNvGraphicFramePr>
            <a:graphicFrameLocks noGrp="1"/>
          </p:cNvGraphicFramePr>
          <p:nvPr/>
        </p:nvGraphicFramePr>
        <p:xfrm>
          <a:off x="264695" y="88231"/>
          <a:ext cx="11438020" cy="6653302"/>
        </p:xfrm>
        <a:graphic>
          <a:graphicData uri="http://schemas.openxmlformats.org/drawingml/2006/table">
            <a:tbl>
              <a:tblPr firstRow="1" bandRow="1">
                <a:tableStyleId>{5C22544A-7EE6-4342-B048-85BDC9FD1C3A}</a:tableStyleId>
              </a:tblPr>
              <a:tblGrid>
                <a:gridCol w="1515931">
                  <a:extLst>
                    <a:ext uri="{9D8B030D-6E8A-4147-A177-3AD203B41FA5}">
                      <a16:colId xmlns:a16="http://schemas.microsoft.com/office/drawing/2014/main" val="3929278567"/>
                    </a:ext>
                  </a:extLst>
                </a:gridCol>
                <a:gridCol w="2531992">
                  <a:extLst>
                    <a:ext uri="{9D8B030D-6E8A-4147-A177-3AD203B41FA5}">
                      <a16:colId xmlns:a16="http://schemas.microsoft.com/office/drawing/2014/main" val="1005859392"/>
                    </a:ext>
                  </a:extLst>
                </a:gridCol>
                <a:gridCol w="1757928">
                  <a:extLst>
                    <a:ext uri="{9D8B030D-6E8A-4147-A177-3AD203B41FA5}">
                      <a16:colId xmlns:a16="http://schemas.microsoft.com/office/drawing/2014/main" val="2246709836"/>
                    </a:ext>
                  </a:extLst>
                </a:gridCol>
                <a:gridCol w="5632169">
                  <a:extLst>
                    <a:ext uri="{9D8B030D-6E8A-4147-A177-3AD203B41FA5}">
                      <a16:colId xmlns:a16="http://schemas.microsoft.com/office/drawing/2014/main" val="1304921930"/>
                    </a:ext>
                  </a:extLst>
                </a:gridCol>
              </a:tblGrid>
              <a:tr h="620466">
                <a:tc>
                  <a:txBody>
                    <a:bodyPr/>
                    <a:lstStyle/>
                    <a:p>
                      <a:pPr algn="ctr"/>
                      <a:r>
                        <a:rPr lang="en-US" dirty="0"/>
                        <a:t>Time</a:t>
                      </a:r>
                    </a:p>
                  </a:txBody>
                  <a:tcPr/>
                </a:tc>
                <a:tc>
                  <a:txBody>
                    <a:bodyPr/>
                    <a:lstStyle/>
                    <a:p>
                      <a:pPr algn="ctr"/>
                      <a:r>
                        <a:rPr lang="en-US" dirty="0"/>
                        <a:t>Topic</a:t>
                      </a:r>
                    </a:p>
                  </a:txBody>
                  <a:tcPr/>
                </a:tc>
                <a:tc>
                  <a:txBody>
                    <a:bodyPr/>
                    <a:lstStyle/>
                    <a:p>
                      <a:pPr algn="ctr"/>
                      <a:r>
                        <a:rPr lang="en-US" dirty="0"/>
                        <a:t>Presenter / Lead Person</a:t>
                      </a:r>
                    </a:p>
                  </a:txBody>
                  <a:tcPr/>
                </a:tc>
                <a:tc>
                  <a:txBody>
                    <a:bodyPr/>
                    <a:lstStyle/>
                    <a:p>
                      <a:pPr algn="ctr"/>
                      <a:r>
                        <a:rPr lang="en-US" dirty="0"/>
                        <a:t>Objective for this Topic</a:t>
                      </a:r>
                    </a:p>
                  </a:txBody>
                  <a:tcPr/>
                </a:tc>
                <a:extLst>
                  <a:ext uri="{0D108BD9-81ED-4DB2-BD59-A6C34878D82A}">
                    <a16:rowId xmlns:a16="http://schemas.microsoft.com/office/drawing/2014/main" val="554057043"/>
                  </a:ext>
                </a:extLst>
              </a:tr>
              <a:tr h="295460">
                <a:tc>
                  <a:txBody>
                    <a:bodyPr/>
                    <a:lstStyle/>
                    <a:p>
                      <a:pPr algn="ctr"/>
                      <a:r>
                        <a:rPr lang="en-US" sz="1400" dirty="0"/>
                        <a:t>8:00 to 8:10</a:t>
                      </a:r>
                    </a:p>
                  </a:txBody>
                  <a:tcPr/>
                </a:tc>
                <a:tc>
                  <a:txBody>
                    <a:bodyPr/>
                    <a:lstStyle/>
                    <a:p>
                      <a:pPr algn="ctr"/>
                      <a:r>
                        <a:rPr lang="en-US" sz="1400" dirty="0"/>
                        <a:t>Meeting Overview</a:t>
                      </a:r>
                    </a:p>
                  </a:txBody>
                  <a:tcPr/>
                </a:tc>
                <a:tc>
                  <a:txBody>
                    <a:bodyPr/>
                    <a:lstStyle/>
                    <a:p>
                      <a:pPr algn="ctr"/>
                      <a:r>
                        <a:rPr lang="en-US" sz="1400" dirty="0"/>
                        <a:t>VJ Turner</a:t>
                      </a:r>
                    </a:p>
                  </a:txBody>
                  <a:tcPr/>
                </a:tc>
                <a:tc>
                  <a:txBody>
                    <a:bodyPr/>
                    <a:lstStyle/>
                    <a:p>
                      <a:pPr algn="ctr"/>
                      <a:r>
                        <a:rPr lang="en-US" sz="1400" dirty="0"/>
                        <a:t>Kick Off</a:t>
                      </a:r>
                    </a:p>
                  </a:txBody>
                  <a:tcPr/>
                </a:tc>
                <a:extLst>
                  <a:ext uri="{0D108BD9-81ED-4DB2-BD59-A6C34878D82A}">
                    <a16:rowId xmlns:a16="http://schemas.microsoft.com/office/drawing/2014/main" val="3860513634"/>
                  </a:ext>
                </a:extLst>
              </a:tr>
              <a:tr h="1743214">
                <a:tc>
                  <a:txBody>
                    <a:bodyPr/>
                    <a:lstStyle/>
                    <a:p>
                      <a:pPr algn="ctr"/>
                      <a:r>
                        <a:rPr lang="en-US" sz="1400" dirty="0"/>
                        <a:t>8:10 to 9:15</a:t>
                      </a:r>
                    </a:p>
                  </a:txBody>
                  <a:tcPr/>
                </a:tc>
                <a:tc>
                  <a:txBody>
                    <a:bodyPr/>
                    <a:lstStyle/>
                    <a:p>
                      <a:pPr algn="ctr"/>
                      <a:r>
                        <a:rPr lang="en-US" sz="1400" dirty="0"/>
                        <a:t>Department Status and Highlights</a:t>
                      </a:r>
                    </a:p>
                    <a:p>
                      <a:pPr algn="ctr"/>
                      <a:endParaRPr lang="en-US" sz="1400" dirty="0"/>
                    </a:p>
                    <a:p>
                      <a:pPr algn="ctr"/>
                      <a:r>
                        <a:rPr lang="en-US" sz="1400" dirty="0"/>
                        <a:t>ABET Program Objective and Outcomes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ECE Curriculum Update </a:t>
                      </a:r>
                    </a:p>
                    <a:p>
                      <a:pPr algn="ctr"/>
                      <a:endParaRPr lang="en-US" sz="1400" dirty="0"/>
                    </a:p>
                  </a:txBody>
                  <a:tcPr/>
                </a:tc>
                <a:tc>
                  <a:txBody>
                    <a:bodyPr/>
                    <a:lstStyle/>
                    <a:p>
                      <a:pPr algn="ctr"/>
                      <a:r>
                        <a:rPr lang="en-US" sz="1400" dirty="0"/>
                        <a:t>Obiomon</a:t>
                      </a:r>
                    </a:p>
                    <a:p>
                      <a:pPr algn="ctr"/>
                      <a:endParaRPr lang="en-US" sz="1400" dirty="0"/>
                    </a:p>
                    <a:p>
                      <a:pPr algn="ctr"/>
                      <a:endParaRPr lang="en-US" sz="1400" dirty="0"/>
                    </a:p>
                    <a:p>
                      <a:pPr algn="ctr"/>
                      <a:r>
                        <a:rPr lang="en-US" sz="1400" dirty="0"/>
                        <a:t>Attia</a:t>
                      </a:r>
                    </a:p>
                    <a:p>
                      <a:pPr algn="ctr"/>
                      <a:endParaRPr lang="en-US" sz="1400" dirty="0"/>
                    </a:p>
                    <a:p>
                      <a:pPr algn="ctr"/>
                      <a:endParaRPr lang="en-US" sz="1400" dirty="0"/>
                    </a:p>
                    <a:p>
                      <a:pPr algn="ctr"/>
                      <a:r>
                        <a:rPr lang="en-US" sz="1400" dirty="0"/>
                        <a:t>Obiomon</a:t>
                      </a:r>
                    </a:p>
                  </a:txBody>
                  <a:tcPr/>
                </a:tc>
                <a:tc>
                  <a:txBody>
                    <a:bodyPr/>
                    <a:lstStyle/>
                    <a:p>
                      <a:pPr algn="ctr"/>
                      <a:endParaRPr lang="en-US" sz="1400" kern="1200" dirty="0">
                        <a:solidFill>
                          <a:schemeClr val="dk1"/>
                        </a:solidFill>
                        <a:effectLst/>
                        <a:latin typeface="+mn-lt"/>
                        <a:ea typeface="+mn-ea"/>
                        <a:cs typeface="+mn-cs"/>
                      </a:endParaRPr>
                    </a:p>
                    <a:p>
                      <a:pPr algn="ctr"/>
                      <a:endParaRPr lang="en-US" sz="1400" kern="1200" dirty="0">
                        <a:solidFill>
                          <a:schemeClr val="dk1"/>
                        </a:solidFill>
                        <a:effectLst/>
                        <a:latin typeface="+mn-lt"/>
                        <a:ea typeface="+mn-ea"/>
                        <a:cs typeface="+mn-cs"/>
                      </a:endParaRPr>
                    </a:p>
                    <a:p>
                      <a:pPr algn="ctr"/>
                      <a:r>
                        <a:rPr lang="en-US" sz="1400" kern="1200" dirty="0">
                          <a:solidFill>
                            <a:schemeClr val="dk1"/>
                          </a:solidFill>
                          <a:effectLst/>
                          <a:latin typeface="+mn-lt"/>
                          <a:ea typeface="+mn-ea"/>
                          <a:cs typeface="+mn-cs"/>
                        </a:rPr>
                        <a:t>Overview</a:t>
                      </a:r>
                      <a:endParaRPr lang="en-US" sz="1400" dirty="0"/>
                    </a:p>
                  </a:txBody>
                  <a:tcPr/>
                </a:tc>
                <a:extLst>
                  <a:ext uri="{0D108BD9-81ED-4DB2-BD59-A6C34878D82A}">
                    <a16:rowId xmlns:a16="http://schemas.microsoft.com/office/drawing/2014/main" val="3479696751"/>
                  </a:ext>
                </a:extLst>
              </a:tr>
              <a:tr h="450323">
                <a:tc>
                  <a:txBody>
                    <a:bodyPr/>
                    <a:lstStyle/>
                    <a:p>
                      <a:pPr algn="ctr"/>
                      <a:r>
                        <a:rPr lang="en-US" sz="1400" dirty="0"/>
                        <a:t>9:15 to 9:45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Open Discussion</a:t>
                      </a:r>
                    </a:p>
                  </a:txBody>
                  <a:tcPr/>
                </a:tc>
                <a:tc>
                  <a:txBody>
                    <a:bodyPr/>
                    <a:lstStyle/>
                    <a:p>
                      <a:pPr algn="ctr"/>
                      <a:r>
                        <a:rPr lang="en-US" sz="1400" dirty="0"/>
                        <a:t>All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a:t>
                      </a:r>
                    </a:p>
                  </a:txBody>
                  <a:tcPr/>
                </a:tc>
                <a:extLst>
                  <a:ext uri="{0D108BD9-81ED-4DB2-BD59-A6C34878D82A}">
                    <a16:rowId xmlns:a16="http://schemas.microsoft.com/office/drawing/2014/main" val="1495647520"/>
                  </a:ext>
                </a:extLst>
              </a:tr>
              <a:tr h="364439">
                <a:tc>
                  <a:txBody>
                    <a:bodyPr/>
                    <a:lstStyle/>
                    <a:p>
                      <a:pPr algn="ctr"/>
                      <a:r>
                        <a:rPr lang="en-US" sz="1400" dirty="0"/>
                        <a:t>9:45 to 10:00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Break </a:t>
                      </a:r>
                    </a:p>
                  </a:txBody>
                  <a:tcPr/>
                </a:tc>
                <a:tc>
                  <a:txBody>
                    <a:bodyPr/>
                    <a:lstStyle/>
                    <a:p>
                      <a:pPr algn="ctr"/>
                      <a:r>
                        <a:rPr lang="en-US" sz="1400" dirty="0"/>
                        <a:t>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u="none" strike="noStrike" kern="1200" dirty="0">
                          <a:solidFill>
                            <a:schemeClr val="dk1"/>
                          </a:solidFill>
                          <a:effectLst/>
                          <a:latin typeface="+mn-lt"/>
                          <a:ea typeface="+mn-ea"/>
                          <a:cs typeface="+mn-cs"/>
                        </a:rPr>
                        <a:t> </a:t>
                      </a:r>
                      <a:endParaRPr lang="en-US" sz="1400" dirty="0"/>
                    </a:p>
                  </a:txBody>
                  <a:tcPr/>
                </a:tc>
                <a:extLst>
                  <a:ext uri="{0D108BD9-81ED-4DB2-BD59-A6C34878D82A}">
                    <a16:rowId xmlns:a16="http://schemas.microsoft.com/office/drawing/2014/main" val="585130655"/>
                  </a:ext>
                </a:extLst>
              </a:tr>
              <a:tr h="482029">
                <a:tc>
                  <a:txBody>
                    <a:bodyPr/>
                    <a:lstStyle/>
                    <a:p>
                      <a:pPr algn="ctr"/>
                      <a:r>
                        <a:rPr lang="en-US" sz="1400" dirty="0"/>
                        <a:t>10:00 to 11:00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Industry Roundtable </a:t>
                      </a:r>
                    </a:p>
                  </a:txBody>
                  <a:tcPr/>
                </a:tc>
                <a:tc>
                  <a:txBody>
                    <a:bodyPr/>
                    <a:lstStyle/>
                    <a:p>
                      <a:pPr algn="ctr"/>
                      <a:r>
                        <a:rPr lang="en-US" sz="1400" dirty="0"/>
                        <a:t>IAB Participants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u="none" strike="noStrike" kern="1200" dirty="0">
                          <a:solidFill>
                            <a:schemeClr val="dk1"/>
                          </a:solidFill>
                          <a:effectLst/>
                          <a:latin typeface="+mn-lt"/>
                          <a:ea typeface="+mn-ea"/>
                          <a:cs typeface="+mn-cs"/>
                        </a:rPr>
                        <a:t>Feedback and Input from IAB – Technical and Soft Skills for New Hires </a:t>
                      </a:r>
                      <a:endParaRPr lang="en-US" sz="1400" dirty="0"/>
                    </a:p>
                  </a:txBody>
                  <a:tcPr/>
                </a:tc>
                <a:extLst>
                  <a:ext uri="{0D108BD9-81ED-4DB2-BD59-A6C34878D82A}">
                    <a16:rowId xmlns:a16="http://schemas.microsoft.com/office/drawing/2014/main" val="1624716730"/>
                  </a:ext>
                </a:extLst>
              </a:tr>
              <a:tr h="1950036">
                <a:tc>
                  <a:txBody>
                    <a:bodyPr/>
                    <a:lstStyle/>
                    <a:p>
                      <a:pPr algn="ctr"/>
                      <a:r>
                        <a:rPr lang="en-US" sz="1400" dirty="0"/>
                        <a:t> </a:t>
                      </a:r>
                    </a:p>
                    <a:p>
                      <a:pPr algn="ctr"/>
                      <a:endParaRPr lang="en-US" sz="1400" dirty="0"/>
                    </a:p>
                    <a:p>
                      <a:pPr algn="ctr"/>
                      <a:r>
                        <a:rPr lang="en-US" sz="1400" dirty="0"/>
                        <a:t>11:00 t0 12:15</a:t>
                      </a:r>
                    </a:p>
                  </a:txBody>
                  <a:tcPr/>
                </a:tc>
                <a:tc>
                  <a:txBody>
                    <a:bodyPr/>
                    <a:lstStyle/>
                    <a:p>
                      <a:pPr algn="ctr"/>
                      <a:r>
                        <a:rPr lang="en-US" sz="1400" b="0" i="0" kern="1200" dirty="0">
                          <a:solidFill>
                            <a:schemeClr val="dk1"/>
                          </a:solidFill>
                          <a:effectLst/>
                          <a:latin typeface="+mn-lt"/>
                          <a:ea typeface="+mn-ea"/>
                          <a:cs typeface="+mn-cs"/>
                        </a:rPr>
                        <a:t>Research Center Presentations</a:t>
                      </a:r>
                    </a:p>
                    <a:p>
                      <a:pPr algn="ctr"/>
                      <a:endParaRPr lang="en-US" sz="1400" b="0" i="0" kern="1200" dirty="0">
                        <a:solidFill>
                          <a:schemeClr val="dk1"/>
                        </a:solidFill>
                        <a:effectLst/>
                        <a:latin typeface="+mn-lt"/>
                        <a:ea typeface="+mn-ea"/>
                        <a:cs typeface="+mn-cs"/>
                      </a:endParaRPr>
                    </a:p>
                    <a:p>
                      <a:pPr algn="ctr"/>
                      <a:r>
                        <a:rPr lang="en-US" sz="1400" b="0" i="0" kern="1200" dirty="0">
                          <a:solidFill>
                            <a:schemeClr val="dk1"/>
                          </a:solidFill>
                          <a:effectLst/>
                          <a:latin typeface="+mn-lt"/>
                          <a:ea typeface="+mn-ea"/>
                          <a:cs typeface="+mn-cs"/>
                        </a:rPr>
                        <a:t>Computational Sys Biology</a:t>
                      </a:r>
                      <a:r>
                        <a:rPr lang="en-US" sz="1400" b="1" i="0" kern="1200" dirty="0">
                          <a:solidFill>
                            <a:schemeClr val="dk1"/>
                          </a:solidFill>
                          <a:effectLst/>
                          <a:latin typeface="+mn-lt"/>
                          <a:ea typeface="+mn-ea"/>
                          <a:cs typeface="+mn-cs"/>
                        </a:rPr>
                        <a:t> </a:t>
                      </a:r>
                      <a:r>
                        <a:rPr lang="en-US" sz="1400" b="0" i="0" kern="1200" dirty="0">
                          <a:solidFill>
                            <a:schemeClr val="dk1"/>
                          </a:solidFill>
                          <a:effectLst/>
                          <a:latin typeface="+mn-lt"/>
                          <a:ea typeface="+mn-ea"/>
                          <a:cs typeface="+mn-cs"/>
                        </a:rPr>
                        <a:t>Kim</a:t>
                      </a:r>
                    </a:p>
                    <a:p>
                      <a:pPr algn="ctr"/>
                      <a:r>
                        <a:rPr lang="en-US" sz="1400" b="0" i="0" kern="1200" dirty="0">
                          <a:solidFill>
                            <a:schemeClr val="dk1"/>
                          </a:solidFill>
                          <a:effectLst/>
                          <a:latin typeface="+mn-lt"/>
                          <a:ea typeface="+mn-ea"/>
                          <a:cs typeface="+mn-cs"/>
                        </a:rPr>
                        <a:t>CESTR – Akujoubi</a:t>
                      </a:r>
                    </a:p>
                    <a:p>
                      <a:pPr algn="ctr"/>
                      <a:r>
                        <a:rPr lang="en-US" sz="1400" b="0" i="0" kern="1200" dirty="0">
                          <a:solidFill>
                            <a:schemeClr val="dk1"/>
                          </a:solidFill>
                          <a:effectLst/>
                          <a:latin typeface="+mn-lt"/>
                          <a:ea typeface="+mn-ea"/>
                          <a:cs typeface="+mn-cs"/>
                        </a:rPr>
                        <a:t>SECURE – </a:t>
                      </a:r>
                      <a:r>
                        <a:rPr lang="en-US" sz="1400" b="1" i="0" kern="1200" dirty="0">
                          <a:solidFill>
                            <a:schemeClr val="dk1"/>
                          </a:solidFill>
                          <a:effectLst/>
                          <a:latin typeface="+mn-lt"/>
                          <a:ea typeface="+mn-ea"/>
                          <a:cs typeface="+mn-cs"/>
                        </a:rPr>
                        <a:t> </a:t>
                      </a:r>
                      <a:r>
                        <a:rPr lang="en-US" sz="1400" b="0" i="0" kern="1200" dirty="0">
                          <a:solidFill>
                            <a:schemeClr val="dk1"/>
                          </a:solidFill>
                          <a:effectLst/>
                          <a:latin typeface="+mn-lt"/>
                          <a:ea typeface="+mn-ea"/>
                          <a:cs typeface="+mn-cs"/>
                        </a:rPr>
                        <a:t>Chouikha</a:t>
                      </a:r>
                    </a:p>
                    <a:p>
                      <a:pPr algn="ctr"/>
                      <a:r>
                        <a:rPr lang="en-US" sz="1400" b="0" i="0" kern="1200" dirty="0">
                          <a:solidFill>
                            <a:schemeClr val="dk1"/>
                          </a:solidFill>
                          <a:effectLst/>
                          <a:latin typeface="+mn-lt"/>
                          <a:ea typeface="+mn-ea"/>
                          <a:cs typeface="+mn-cs"/>
                        </a:rPr>
                        <a:t>Smart Grid –</a:t>
                      </a:r>
                      <a:r>
                        <a:rPr lang="en-US" sz="1400" b="1" i="0" kern="1200" dirty="0">
                          <a:solidFill>
                            <a:schemeClr val="dk1"/>
                          </a:solidFill>
                          <a:effectLst/>
                          <a:latin typeface="+mn-lt"/>
                          <a:ea typeface="+mn-ea"/>
                          <a:cs typeface="+mn-cs"/>
                        </a:rPr>
                        <a:t> </a:t>
                      </a:r>
                      <a:r>
                        <a:rPr lang="en-US" sz="1400" b="0" i="0" kern="1200" dirty="0">
                          <a:solidFill>
                            <a:schemeClr val="dk1"/>
                          </a:solidFill>
                          <a:effectLst/>
                          <a:latin typeface="+mn-lt"/>
                          <a:ea typeface="+mn-ea"/>
                          <a:cs typeface="+mn-cs"/>
                        </a:rPr>
                        <a:t>Attia</a:t>
                      </a:r>
                    </a:p>
                    <a:p>
                      <a:pPr algn="ctr"/>
                      <a:r>
                        <a:rPr lang="en-US" sz="1400" b="0" i="0" kern="1200" dirty="0">
                          <a:solidFill>
                            <a:schemeClr val="dk1"/>
                          </a:solidFill>
                          <a:effectLst/>
                          <a:latin typeface="+mn-lt"/>
                          <a:ea typeface="+mn-ea"/>
                          <a:cs typeface="+mn-cs"/>
                        </a:rPr>
                        <a:t>CREDIT  </a:t>
                      </a:r>
                      <a:r>
                        <a:rPr lang="en-US" sz="1400" b="1" i="0" kern="1200" dirty="0">
                          <a:solidFill>
                            <a:schemeClr val="dk1"/>
                          </a:solidFill>
                          <a:effectLst/>
                          <a:latin typeface="+mn-lt"/>
                          <a:ea typeface="+mn-ea"/>
                          <a:cs typeface="+mn-cs"/>
                        </a:rPr>
                        <a:t>  - </a:t>
                      </a:r>
                      <a:r>
                        <a:rPr lang="en-US" sz="1400" b="0" i="0" kern="1200" dirty="0">
                          <a:solidFill>
                            <a:schemeClr val="dk1"/>
                          </a:solidFill>
                          <a:effectLst/>
                          <a:latin typeface="+mn-lt"/>
                          <a:ea typeface="+mn-ea"/>
                          <a:cs typeface="+mn-cs"/>
                        </a:rPr>
                        <a:t>Qian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p>
                  </a:txBody>
                  <a:tcPr/>
                </a:tc>
                <a:tc>
                  <a:txBody>
                    <a:bodyPr/>
                    <a:lstStyle/>
                    <a:p>
                      <a:pPr algn="ctr"/>
                      <a:endParaRPr lang="en-US" sz="1400" dirty="0"/>
                    </a:p>
                    <a:p>
                      <a:pPr algn="ctr"/>
                      <a:endParaRPr lang="en-US" sz="1400" dirty="0"/>
                    </a:p>
                    <a:p>
                      <a:pPr algn="ctr"/>
                      <a:r>
                        <a:rPr lang="en-US" sz="1400" dirty="0"/>
                        <a:t>Heads of Research Centers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General Update from ECE Research Center Directors</a:t>
                      </a:r>
                    </a:p>
                  </a:txBody>
                  <a:tcPr/>
                </a:tc>
                <a:extLst>
                  <a:ext uri="{0D108BD9-81ED-4DB2-BD59-A6C34878D82A}">
                    <a16:rowId xmlns:a16="http://schemas.microsoft.com/office/drawing/2014/main" val="3329216220"/>
                  </a:ext>
                </a:extLst>
              </a:tr>
              <a:tr h="320395">
                <a:tc>
                  <a:txBody>
                    <a:bodyPr/>
                    <a:lstStyle/>
                    <a:p>
                      <a:pPr algn="ctr"/>
                      <a:r>
                        <a:rPr lang="en-US" sz="1400" dirty="0"/>
                        <a:t>12:15 to 12:30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a:t>
                      </a:r>
                    </a:p>
                  </a:txBody>
                  <a:tcPr/>
                </a:tc>
                <a:tc>
                  <a:txBody>
                    <a:bodyPr/>
                    <a:lstStyle/>
                    <a:p>
                      <a:pPr algn="ctr"/>
                      <a:r>
                        <a:rPr lang="en-US" sz="1400" dirty="0"/>
                        <a:t>Obiomon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Closing   </a:t>
                      </a:r>
                    </a:p>
                  </a:txBody>
                  <a:tcPr/>
                </a:tc>
                <a:extLst>
                  <a:ext uri="{0D108BD9-81ED-4DB2-BD59-A6C34878D82A}">
                    <a16:rowId xmlns:a16="http://schemas.microsoft.com/office/drawing/2014/main" val="4245524286"/>
                  </a:ext>
                </a:extLst>
              </a:tr>
              <a:tr h="342880">
                <a:tc>
                  <a:txBody>
                    <a:bodyPr/>
                    <a:lstStyle/>
                    <a:p>
                      <a:endParaRPr lang="en-US" sz="1400" dirty="0"/>
                    </a:p>
                  </a:txBody>
                  <a:tcPr/>
                </a:tc>
                <a:tc>
                  <a:txBody>
                    <a:bodyPr/>
                    <a:lstStyle/>
                    <a:p>
                      <a:pPr algn="ctr"/>
                      <a:endParaRPr lang="en-US" sz="1400" dirty="0"/>
                    </a:p>
                  </a:txBody>
                  <a:tcPr/>
                </a:tc>
                <a:tc>
                  <a:txBody>
                    <a:bodyPr/>
                    <a:lstStyle/>
                    <a:p>
                      <a:pPr algn="ctr"/>
                      <a:endParaRPr 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solidFill>
                          <a:schemeClr val="tx1"/>
                        </a:solidFill>
                      </a:endParaRPr>
                    </a:p>
                  </a:txBody>
                  <a:tcPr/>
                </a:tc>
                <a:extLst>
                  <a:ext uri="{0D108BD9-81ED-4DB2-BD59-A6C34878D82A}">
                    <a16:rowId xmlns:a16="http://schemas.microsoft.com/office/drawing/2014/main" val="1590129229"/>
                  </a:ext>
                </a:extLst>
              </a:tr>
            </a:tbl>
          </a:graphicData>
        </a:graphic>
      </p:graphicFrame>
    </p:spTree>
    <p:extLst>
      <p:ext uri="{BB962C8B-B14F-4D97-AF65-F5344CB8AC3E}">
        <p14:creationId xmlns:p14="http://schemas.microsoft.com/office/powerpoint/2010/main" val="1061384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3FACC-879B-4433-9C39-B77BFD1AD247}"/>
              </a:ext>
            </a:extLst>
          </p:cNvPr>
          <p:cNvSpPr>
            <a:spLocks noGrp="1"/>
          </p:cNvSpPr>
          <p:nvPr>
            <p:ph type="title"/>
          </p:nvPr>
        </p:nvSpPr>
        <p:spPr>
          <a:xfrm>
            <a:off x="1451579" y="844276"/>
            <a:ext cx="9603275" cy="1049235"/>
          </a:xfrm>
        </p:spPr>
        <p:txBody>
          <a:bodyPr/>
          <a:lstStyle/>
          <a:p>
            <a:r>
              <a:rPr lang="en-US" dirty="0"/>
              <a:t>Closing Comments – Dean Obiomon</a:t>
            </a:r>
          </a:p>
        </p:txBody>
      </p:sp>
    </p:spTree>
    <p:extLst>
      <p:ext uri="{BB962C8B-B14F-4D97-AF65-F5344CB8AC3E}">
        <p14:creationId xmlns:p14="http://schemas.microsoft.com/office/powerpoint/2010/main" val="524268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A4854-DB22-427C-94DD-5FC31A5ADA1C}"/>
              </a:ext>
            </a:extLst>
          </p:cNvPr>
          <p:cNvSpPr>
            <a:spLocks noGrp="1"/>
          </p:cNvSpPr>
          <p:nvPr>
            <p:ph type="title"/>
          </p:nvPr>
        </p:nvSpPr>
        <p:spPr/>
        <p:txBody>
          <a:bodyPr/>
          <a:lstStyle/>
          <a:p>
            <a:r>
              <a:rPr lang="en-US" dirty="0"/>
              <a:t>Meeting  Adjourned </a:t>
            </a:r>
          </a:p>
        </p:txBody>
      </p:sp>
    </p:spTree>
    <p:extLst>
      <p:ext uri="{BB962C8B-B14F-4D97-AF65-F5344CB8AC3E}">
        <p14:creationId xmlns:p14="http://schemas.microsoft.com/office/powerpoint/2010/main" val="3513920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FBFAE-0E57-4DCB-906F-696065BC83C0}"/>
              </a:ext>
            </a:extLst>
          </p:cNvPr>
          <p:cNvSpPr>
            <a:spLocks noGrp="1"/>
          </p:cNvSpPr>
          <p:nvPr>
            <p:ph type="title"/>
          </p:nvPr>
        </p:nvSpPr>
        <p:spPr/>
        <p:txBody>
          <a:bodyPr/>
          <a:lstStyle/>
          <a:p>
            <a:r>
              <a:rPr lang="en-US" dirty="0"/>
              <a:t>Dean's Advisory board</a:t>
            </a:r>
          </a:p>
        </p:txBody>
      </p:sp>
    </p:spTree>
    <p:extLst>
      <p:ext uri="{BB962C8B-B14F-4D97-AF65-F5344CB8AC3E}">
        <p14:creationId xmlns:p14="http://schemas.microsoft.com/office/powerpoint/2010/main" val="651128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earning from Others: The Importance of Advisory Boards - Conway ...">
            <a:extLst>
              <a:ext uri="{FF2B5EF4-FFF2-40B4-BE49-F238E27FC236}">
                <a16:creationId xmlns:a16="http://schemas.microsoft.com/office/drawing/2014/main" id="{E9AD58C1-B6A7-4384-B843-936EF5CCE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4303" y="93122"/>
            <a:ext cx="8211076" cy="47570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1948B4C-CDC8-45EE-9F01-6CCB4E2F0309}"/>
              </a:ext>
            </a:extLst>
          </p:cNvPr>
          <p:cNvSpPr txBox="1"/>
          <p:nvPr/>
        </p:nvSpPr>
        <p:spPr>
          <a:xfrm>
            <a:off x="5049080" y="2516957"/>
            <a:ext cx="2425148" cy="1569660"/>
          </a:xfrm>
          <a:prstGeom prst="rect">
            <a:avLst/>
          </a:prstGeom>
          <a:noFill/>
        </p:spPr>
        <p:txBody>
          <a:bodyPr wrap="square" rtlCol="0">
            <a:spAutoFit/>
          </a:bodyPr>
          <a:lstStyle/>
          <a:p>
            <a:pPr algn="ctr"/>
            <a:r>
              <a:rPr lang="en-US" sz="2400" dirty="0">
                <a:solidFill>
                  <a:srgbClr val="FFFF00"/>
                </a:solidFill>
              </a:rPr>
              <a:t>College of Engineering</a:t>
            </a:r>
          </a:p>
          <a:p>
            <a:pPr algn="ctr"/>
            <a:r>
              <a:rPr lang="en-US" sz="2400" dirty="0">
                <a:solidFill>
                  <a:srgbClr val="FFFF00"/>
                </a:solidFill>
              </a:rPr>
              <a:t>Dean’s  Advisory Board</a:t>
            </a:r>
          </a:p>
        </p:txBody>
      </p:sp>
      <p:sp>
        <p:nvSpPr>
          <p:cNvPr id="7" name="TextBox 6">
            <a:extLst>
              <a:ext uri="{FF2B5EF4-FFF2-40B4-BE49-F238E27FC236}">
                <a16:creationId xmlns:a16="http://schemas.microsoft.com/office/drawing/2014/main" id="{0F78AF0D-E4EF-4D73-9F01-C4AA24DDA279}"/>
              </a:ext>
            </a:extLst>
          </p:cNvPr>
          <p:cNvSpPr txBox="1"/>
          <p:nvPr/>
        </p:nvSpPr>
        <p:spPr>
          <a:xfrm>
            <a:off x="1908318" y="5057030"/>
            <a:ext cx="8825944" cy="92333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dirty="0"/>
              <a:t>The objective of the Dean’s Advisory Board is to provide strategic or programmatic advice, cultivate political influence, greater leverage of industry partnerships, and to support find raising actives of the Roy G. Perry College of Engineering.</a:t>
            </a:r>
          </a:p>
        </p:txBody>
      </p:sp>
    </p:spTree>
    <p:extLst>
      <p:ext uri="{BB962C8B-B14F-4D97-AF65-F5344CB8AC3E}">
        <p14:creationId xmlns:p14="http://schemas.microsoft.com/office/powerpoint/2010/main" val="3381952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D50A8D-9872-4D7C-AB3A-3F356E35A2BD}"/>
              </a:ext>
            </a:extLst>
          </p:cNvPr>
          <p:cNvSpPr/>
          <p:nvPr/>
        </p:nvSpPr>
        <p:spPr>
          <a:xfrm>
            <a:off x="143123" y="179584"/>
            <a:ext cx="10781969" cy="4524315"/>
          </a:xfrm>
          <a:prstGeom prst="rect">
            <a:avLst/>
          </a:prstGeom>
        </p:spPr>
        <p:txBody>
          <a:bodyPr wrap="square">
            <a:spAutoFit/>
          </a:bodyPr>
          <a:lstStyle/>
          <a:p>
            <a:pPr algn="ctr"/>
            <a:r>
              <a:rPr lang="en-US" sz="2400" dirty="0"/>
              <a:t>Some key Advisory Board responsibilities  include :</a:t>
            </a:r>
          </a:p>
          <a:p>
            <a:pPr algn="ctr"/>
            <a:endParaRPr lang="en-US" sz="2400" dirty="0"/>
          </a:p>
          <a:p>
            <a:pPr algn="ctr"/>
            <a:r>
              <a:rPr lang="en-US" sz="2400" dirty="0"/>
              <a:t>Become informed advocates of the programs and opportunities offered by the College of Engineering by attending annual advisory board meetings</a:t>
            </a:r>
          </a:p>
          <a:p>
            <a:pPr algn="ctr"/>
            <a:endParaRPr lang="en-US" sz="2400" dirty="0"/>
          </a:p>
          <a:p>
            <a:pPr algn="ctr"/>
            <a:r>
              <a:rPr lang="en-US" sz="2400" dirty="0"/>
              <a:t>At the invitation of the Dean, assist with special projects and activities.  </a:t>
            </a:r>
          </a:p>
          <a:p>
            <a:pPr algn="ctr"/>
            <a:endParaRPr lang="en-US" sz="2400" dirty="0"/>
          </a:p>
          <a:p>
            <a:pPr algn="ctr"/>
            <a:r>
              <a:rPr lang="en-US" sz="2400" dirty="0"/>
              <a:t>Provide input and advice to the College of Engineering by providing an external perspective</a:t>
            </a:r>
          </a:p>
          <a:p>
            <a:pPr algn="ctr"/>
            <a:endParaRPr lang="en-US" sz="2400" dirty="0"/>
          </a:p>
          <a:p>
            <a:pPr algn="ctr"/>
            <a:r>
              <a:rPr lang="en-US" sz="2400" dirty="0"/>
              <a:t>Assist in identifying and communicating effectively with alumni and friends of the</a:t>
            </a:r>
          </a:p>
          <a:p>
            <a:pPr algn="ctr"/>
            <a:r>
              <a:rPr lang="en-US" sz="2400" dirty="0"/>
              <a:t>College of Engineering in their community</a:t>
            </a:r>
          </a:p>
        </p:txBody>
      </p:sp>
    </p:spTree>
    <p:extLst>
      <p:ext uri="{BB962C8B-B14F-4D97-AF65-F5344CB8AC3E}">
        <p14:creationId xmlns:p14="http://schemas.microsoft.com/office/powerpoint/2010/main" val="307615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earning from Others: The Importance of Advisory Boards - Conway ...">
            <a:extLst>
              <a:ext uri="{FF2B5EF4-FFF2-40B4-BE49-F238E27FC236}">
                <a16:creationId xmlns:a16="http://schemas.microsoft.com/office/drawing/2014/main" id="{E9AD58C1-B6A7-4384-B843-936EF5CCE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86" y="93121"/>
            <a:ext cx="8436334" cy="48875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71948B4C-CDC8-45EE-9F01-6CCB4E2F0309}"/>
              </a:ext>
            </a:extLst>
          </p:cNvPr>
          <p:cNvSpPr txBox="1"/>
          <p:nvPr/>
        </p:nvSpPr>
        <p:spPr>
          <a:xfrm>
            <a:off x="3307744" y="2516957"/>
            <a:ext cx="2425148" cy="1569660"/>
          </a:xfrm>
          <a:prstGeom prst="rect">
            <a:avLst/>
          </a:prstGeom>
          <a:noFill/>
        </p:spPr>
        <p:txBody>
          <a:bodyPr wrap="square" rtlCol="0">
            <a:spAutoFit/>
          </a:bodyPr>
          <a:lstStyle/>
          <a:p>
            <a:pPr algn="ctr"/>
            <a:r>
              <a:rPr lang="en-US" sz="2400" dirty="0">
                <a:solidFill>
                  <a:srgbClr val="FFFF00"/>
                </a:solidFill>
              </a:rPr>
              <a:t>Industry Partners On the new Board or Expected to Join</a:t>
            </a:r>
          </a:p>
        </p:txBody>
      </p:sp>
      <p:sp>
        <p:nvSpPr>
          <p:cNvPr id="2" name="TextBox 1">
            <a:extLst>
              <a:ext uri="{FF2B5EF4-FFF2-40B4-BE49-F238E27FC236}">
                <a16:creationId xmlns:a16="http://schemas.microsoft.com/office/drawing/2014/main" id="{B54511B3-B935-46BA-98C6-01530379A593}"/>
              </a:ext>
            </a:extLst>
          </p:cNvPr>
          <p:cNvSpPr txBox="1"/>
          <p:nvPr/>
        </p:nvSpPr>
        <p:spPr>
          <a:xfrm>
            <a:off x="8690776" y="373711"/>
            <a:ext cx="3116911" cy="480131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List of companies </a:t>
            </a:r>
          </a:p>
          <a:p>
            <a:pPr algn="ctr"/>
            <a:r>
              <a:rPr lang="en-US" dirty="0"/>
              <a:t>( Still being developed ) </a:t>
            </a:r>
          </a:p>
          <a:p>
            <a:pPr algn="ctr"/>
            <a:endParaRPr lang="en-US" dirty="0"/>
          </a:p>
          <a:p>
            <a:pPr algn="ctr"/>
            <a:r>
              <a:rPr lang="en-US" dirty="0"/>
              <a:t>Accenture</a:t>
            </a:r>
          </a:p>
          <a:p>
            <a:pPr algn="ctr"/>
            <a:r>
              <a:rPr lang="en-US" dirty="0"/>
              <a:t>Boeing</a:t>
            </a:r>
          </a:p>
          <a:p>
            <a:pPr algn="ctr"/>
            <a:r>
              <a:rPr lang="en-US" dirty="0"/>
              <a:t>Chevron</a:t>
            </a:r>
          </a:p>
          <a:p>
            <a:pPr algn="ctr"/>
            <a:r>
              <a:rPr lang="en-US" dirty="0"/>
              <a:t>IBM</a:t>
            </a:r>
          </a:p>
          <a:p>
            <a:pPr algn="ctr"/>
            <a:r>
              <a:rPr lang="en-US" dirty="0"/>
              <a:t>Intel</a:t>
            </a:r>
          </a:p>
          <a:p>
            <a:pPr algn="ctr"/>
            <a:r>
              <a:rPr lang="en-US" dirty="0"/>
              <a:t>Lockheed Martin</a:t>
            </a:r>
          </a:p>
          <a:p>
            <a:pPr algn="ctr"/>
            <a:r>
              <a:rPr lang="en-US" dirty="0"/>
              <a:t>Texas Instruments</a:t>
            </a:r>
          </a:p>
          <a:p>
            <a:pPr algn="ctr"/>
            <a:r>
              <a:rPr lang="en-US" dirty="0"/>
              <a:t>GM</a:t>
            </a:r>
          </a:p>
          <a:p>
            <a:pPr algn="ctr"/>
            <a:r>
              <a:rPr lang="en-US" dirty="0"/>
              <a:t>TE Connectivity</a:t>
            </a:r>
          </a:p>
          <a:p>
            <a:pPr algn="ctr"/>
            <a:r>
              <a:rPr lang="en-US" dirty="0"/>
              <a:t>HP</a:t>
            </a:r>
          </a:p>
          <a:p>
            <a:pPr algn="ctr"/>
            <a:r>
              <a:rPr lang="en-US" dirty="0"/>
              <a:t>HPE</a:t>
            </a:r>
          </a:p>
          <a:p>
            <a:pPr algn="ctr"/>
            <a:r>
              <a:rPr lang="en-US" dirty="0" err="1"/>
              <a:t>Rayetheon</a:t>
            </a:r>
            <a:endParaRPr lang="en-US" dirty="0"/>
          </a:p>
          <a:p>
            <a:pPr algn="ctr"/>
            <a:r>
              <a:rPr lang="en-US" dirty="0"/>
              <a:t>Intuit</a:t>
            </a:r>
          </a:p>
          <a:p>
            <a:endParaRPr lang="en-US" dirty="0"/>
          </a:p>
        </p:txBody>
      </p:sp>
    </p:spTree>
    <p:extLst>
      <p:ext uri="{BB962C8B-B14F-4D97-AF65-F5344CB8AC3E}">
        <p14:creationId xmlns:p14="http://schemas.microsoft.com/office/powerpoint/2010/main" val="4193245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earning from Others: The Importance of Advisory Boards - Conway ...">
            <a:extLst>
              <a:ext uri="{FF2B5EF4-FFF2-40B4-BE49-F238E27FC236}">
                <a16:creationId xmlns:a16="http://schemas.microsoft.com/office/drawing/2014/main" id="{E9AD58C1-B6A7-4384-B843-936EF5CCE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86" y="-6051"/>
            <a:ext cx="7097893" cy="54753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1948B4C-CDC8-45EE-9F01-6CCB4E2F0309}"/>
              </a:ext>
            </a:extLst>
          </p:cNvPr>
          <p:cNvSpPr txBox="1"/>
          <p:nvPr/>
        </p:nvSpPr>
        <p:spPr>
          <a:xfrm>
            <a:off x="2631882" y="2731642"/>
            <a:ext cx="2425148" cy="1938992"/>
          </a:xfrm>
          <a:prstGeom prst="rect">
            <a:avLst/>
          </a:prstGeom>
          <a:noFill/>
        </p:spPr>
        <p:txBody>
          <a:bodyPr wrap="square" rtlCol="0">
            <a:spAutoFit/>
          </a:bodyPr>
          <a:lstStyle/>
          <a:p>
            <a:pPr algn="ctr"/>
            <a:r>
              <a:rPr lang="en-US" sz="2400" dirty="0">
                <a:solidFill>
                  <a:srgbClr val="FFFF00"/>
                </a:solidFill>
              </a:rPr>
              <a:t>Proposed Changes for All Department Advisory Board Schedules</a:t>
            </a:r>
          </a:p>
        </p:txBody>
      </p:sp>
      <p:sp>
        <p:nvSpPr>
          <p:cNvPr id="8" name="TextBox 7">
            <a:extLst>
              <a:ext uri="{FF2B5EF4-FFF2-40B4-BE49-F238E27FC236}">
                <a16:creationId xmlns:a16="http://schemas.microsoft.com/office/drawing/2014/main" id="{D7B66619-A6E6-4463-9661-5AF1625EDE73}"/>
              </a:ext>
            </a:extLst>
          </p:cNvPr>
          <p:cNvSpPr txBox="1"/>
          <p:nvPr/>
        </p:nvSpPr>
        <p:spPr>
          <a:xfrm>
            <a:off x="7187979" y="577658"/>
            <a:ext cx="4913935" cy="4524315"/>
          </a:xfrm>
          <a:prstGeom prst="rect">
            <a:avLst/>
          </a:prstGeom>
          <a:noFill/>
        </p:spPr>
        <p:txBody>
          <a:bodyPr wrap="square" rtlCol="0">
            <a:spAutoFit/>
          </a:bodyPr>
          <a:lstStyle/>
          <a:p>
            <a:pPr algn="ctr"/>
            <a:r>
              <a:rPr lang="en-US" b="1" u="sng" dirty="0"/>
              <a:t>Dean’s Advisory Board</a:t>
            </a:r>
          </a:p>
          <a:p>
            <a:pPr algn="ctr"/>
            <a:r>
              <a:rPr lang="en-US" dirty="0"/>
              <a:t>November 2020 : One Time Only </a:t>
            </a:r>
          </a:p>
          <a:p>
            <a:pPr algn="ctr"/>
            <a:r>
              <a:rPr lang="en-US" dirty="0"/>
              <a:t>Dean’s Advisory Board Kick Off and Alignment Meeting </a:t>
            </a:r>
          </a:p>
          <a:p>
            <a:pPr algn="ctr"/>
            <a:endParaRPr lang="en-US" dirty="0"/>
          </a:p>
          <a:p>
            <a:pPr algn="ctr"/>
            <a:r>
              <a:rPr lang="en-US" i="1" dirty="0">
                <a:solidFill>
                  <a:srgbClr val="FF0000"/>
                </a:solidFill>
              </a:rPr>
              <a:t>Then College Wide Step Change </a:t>
            </a:r>
          </a:p>
          <a:p>
            <a:pPr algn="ctr"/>
            <a:endParaRPr lang="en-US" dirty="0"/>
          </a:p>
          <a:p>
            <a:pPr algn="ctr"/>
            <a:r>
              <a:rPr lang="en-US" b="1" u="sng" dirty="0"/>
              <a:t>College of Engineering Wide</a:t>
            </a:r>
          </a:p>
          <a:p>
            <a:pPr algn="ctr"/>
            <a:r>
              <a:rPr lang="en-US" dirty="0"/>
              <a:t>April 2021 : Start of Annual College of Engineering Advisory Board Conference and Showcase</a:t>
            </a:r>
          </a:p>
          <a:p>
            <a:pPr algn="ctr"/>
            <a:endParaRPr lang="en-US" dirty="0"/>
          </a:p>
          <a:p>
            <a:pPr algn="ctr"/>
            <a:r>
              <a:rPr lang="en-US" dirty="0"/>
              <a:t>How</a:t>
            </a:r>
          </a:p>
          <a:p>
            <a:pPr algn="ctr"/>
            <a:endParaRPr lang="en-US" dirty="0"/>
          </a:p>
          <a:p>
            <a:pPr algn="ctr"/>
            <a:r>
              <a:rPr lang="en-US" dirty="0"/>
              <a:t>By Aligning All Department Advisory Board Meetings and to highlight Research and Senior Design Projects</a:t>
            </a:r>
          </a:p>
        </p:txBody>
      </p:sp>
    </p:spTree>
    <p:extLst>
      <p:ext uri="{BB962C8B-B14F-4D97-AF65-F5344CB8AC3E}">
        <p14:creationId xmlns:p14="http://schemas.microsoft.com/office/powerpoint/2010/main" val="1086042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E631E8-81CB-4510-BE7C-D8F0A483F744}"/>
              </a:ext>
            </a:extLst>
          </p:cNvPr>
          <p:cNvSpPr txBox="1"/>
          <p:nvPr/>
        </p:nvSpPr>
        <p:spPr>
          <a:xfrm>
            <a:off x="278294" y="1653873"/>
            <a:ext cx="2941983" cy="3416320"/>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u="sng" dirty="0"/>
              <a:t>Last Thursday in April</a:t>
            </a:r>
          </a:p>
          <a:p>
            <a:endParaRPr lang="en-US" dirty="0"/>
          </a:p>
          <a:p>
            <a:pPr algn="ctr"/>
            <a:r>
              <a:rPr lang="en-US" u="sng" dirty="0"/>
              <a:t>Morning</a:t>
            </a:r>
          </a:p>
          <a:p>
            <a:pPr algn="ctr"/>
            <a:r>
              <a:rPr lang="en-US" dirty="0"/>
              <a:t>College of Engineering</a:t>
            </a:r>
          </a:p>
          <a:p>
            <a:pPr algn="ctr"/>
            <a:r>
              <a:rPr lang="en-US" dirty="0"/>
              <a:t>Dean’s Advisory Board Meeting</a:t>
            </a:r>
          </a:p>
          <a:p>
            <a:pPr algn="ctr"/>
            <a:endParaRPr lang="en-US" dirty="0"/>
          </a:p>
          <a:p>
            <a:pPr algn="ctr"/>
            <a:endParaRPr lang="en-US" dirty="0"/>
          </a:p>
          <a:p>
            <a:pPr algn="ctr"/>
            <a:r>
              <a:rPr lang="en-US" u="sng" dirty="0"/>
              <a:t>Afternoon</a:t>
            </a:r>
          </a:p>
          <a:p>
            <a:pPr algn="ctr"/>
            <a:r>
              <a:rPr lang="en-US" dirty="0"/>
              <a:t>Presentations From Research Centers</a:t>
            </a:r>
          </a:p>
          <a:p>
            <a:endParaRPr lang="en-US" dirty="0"/>
          </a:p>
        </p:txBody>
      </p:sp>
      <p:sp>
        <p:nvSpPr>
          <p:cNvPr id="4" name="TextBox 3">
            <a:extLst>
              <a:ext uri="{FF2B5EF4-FFF2-40B4-BE49-F238E27FC236}">
                <a16:creationId xmlns:a16="http://schemas.microsoft.com/office/drawing/2014/main" id="{12A07DCE-04BA-4933-8C7B-D38D10AEFACE}"/>
              </a:ext>
            </a:extLst>
          </p:cNvPr>
          <p:cNvSpPr txBox="1"/>
          <p:nvPr/>
        </p:nvSpPr>
        <p:spPr>
          <a:xfrm>
            <a:off x="3519777" y="1681150"/>
            <a:ext cx="3077155" cy="3416320"/>
          </a:xfrm>
          <a:prstGeom prst="rect">
            <a:avLst/>
          </a:prstGeom>
          <a:solidFill>
            <a:srgbClr val="FFC000"/>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u="sng" dirty="0"/>
              <a:t>Last Friday in April</a:t>
            </a:r>
          </a:p>
          <a:p>
            <a:pPr algn="ctr"/>
            <a:endParaRPr lang="en-US" dirty="0"/>
          </a:p>
          <a:p>
            <a:pPr algn="ctr"/>
            <a:r>
              <a:rPr lang="en-US" u="sng" dirty="0"/>
              <a:t>Morning</a:t>
            </a:r>
          </a:p>
          <a:p>
            <a:pPr algn="ctr"/>
            <a:r>
              <a:rPr lang="en-US" dirty="0"/>
              <a:t>Each COE Department</a:t>
            </a:r>
          </a:p>
          <a:p>
            <a:pPr algn="ctr"/>
            <a:r>
              <a:rPr lang="en-US" dirty="0"/>
              <a:t>Host Separate </a:t>
            </a:r>
          </a:p>
          <a:p>
            <a:pPr algn="ctr"/>
            <a:r>
              <a:rPr lang="en-US" dirty="0"/>
              <a:t> Advisory Board Meeting</a:t>
            </a:r>
          </a:p>
          <a:p>
            <a:pPr algn="ctr"/>
            <a:endParaRPr lang="en-US" dirty="0"/>
          </a:p>
          <a:p>
            <a:pPr algn="ctr"/>
            <a:endParaRPr lang="en-US" dirty="0"/>
          </a:p>
          <a:p>
            <a:pPr algn="ctr"/>
            <a:r>
              <a:rPr lang="en-US" u="sng" dirty="0"/>
              <a:t>Afternoon</a:t>
            </a:r>
          </a:p>
          <a:p>
            <a:pPr algn="ctr"/>
            <a:r>
              <a:rPr lang="en-US" dirty="0"/>
              <a:t>College Wide Sr. Design Project Showcase</a:t>
            </a:r>
          </a:p>
          <a:p>
            <a:pPr algn="ctr"/>
            <a:endParaRPr lang="en-US" dirty="0"/>
          </a:p>
        </p:txBody>
      </p:sp>
      <p:sp>
        <p:nvSpPr>
          <p:cNvPr id="5" name="Rectangle 4">
            <a:extLst>
              <a:ext uri="{FF2B5EF4-FFF2-40B4-BE49-F238E27FC236}">
                <a16:creationId xmlns:a16="http://schemas.microsoft.com/office/drawing/2014/main" id="{8DFB1AD1-566B-4084-8B20-94D70B7DA460}"/>
              </a:ext>
            </a:extLst>
          </p:cNvPr>
          <p:cNvSpPr/>
          <p:nvPr/>
        </p:nvSpPr>
        <p:spPr>
          <a:xfrm>
            <a:off x="519484" y="589895"/>
            <a:ext cx="6096000" cy="92333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a:spAutoFit/>
          </a:bodyPr>
          <a:lstStyle/>
          <a:p>
            <a:pPr algn="ctr"/>
            <a:r>
              <a:rPr lang="en-US" b="1" u="sng" dirty="0"/>
              <a:t>College of Engineering Wide</a:t>
            </a:r>
          </a:p>
          <a:p>
            <a:pPr algn="ctr"/>
            <a:r>
              <a:rPr lang="en-US" dirty="0"/>
              <a:t>April 2021 : Start of Annual College of Engineering Advisory Board Conference and Showcase</a:t>
            </a:r>
          </a:p>
        </p:txBody>
      </p:sp>
      <p:sp>
        <p:nvSpPr>
          <p:cNvPr id="7" name="TextBox 6">
            <a:extLst>
              <a:ext uri="{FF2B5EF4-FFF2-40B4-BE49-F238E27FC236}">
                <a16:creationId xmlns:a16="http://schemas.microsoft.com/office/drawing/2014/main" id="{8FE9F517-40C6-45F6-9B33-FEB9C1175E94}"/>
              </a:ext>
            </a:extLst>
          </p:cNvPr>
          <p:cNvSpPr txBox="1"/>
          <p:nvPr/>
        </p:nvSpPr>
        <p:spPr>
          <a:xfrm>
            <a:off x="7156172" y="978013"/>
            <a:ext cx="4937760" cy="34163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Some Benefits of Moving To This Two-day Format </a:t>
            </a:r>
          </a:p>
          <a:p>
            <a:endParaRPr lang="en-US" dirty="0"/>
          </a:p>
          <a:p>
            <a:pPr marL="285750" indent="-285750">
              <a:buFont typeface="Arial" panose="020B0604020202020204" pitchFamily="34" charset="0"/>
              <a:buChar char="•"/>
            </a:pPr>
            <a:r>
              <a:rPr lang="en-US" dirty="0"/>
              <a:t>COE Advisory Board Timing  Consistency and Standardization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More Efficient Time Usage for Board Members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Can Showcase Research and Sr Projects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Stronger Display of COE  wide Capability</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453095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E631E8-81CB-4510-BE7C-D8F0A483F744}"/>
              </a:ext>
            </a:extLst>
          </p:cNvPr>
          <p:cNvSpPr txBox="1"/>
          <p:nvPr/>
        </p:nvSpPr>
        <p:spPr>
          <a:xfrm>
            <a:off x="278294" y="1653873"/>
            <a:ext cx="2941983" cy="3416320"/>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Gill Sans MT" panose="020B0502020104020203"/>
                <a:ea typeface="+mn-ea"/>
                <a:cs typeface="+mn-cs"/>
              </a:rPr>
              <a:t>Last Thursday in April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Gill Sans MT" panose="020B0502020104020203"/>
                <a:ea typeface="+mn-ea"/>
                <a:cs typeface="+mn-cs"/>
              </a:rPr>
              <a:t>Morning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College of Engineering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Dean’s Advisory Board Meeting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Gill Sans MT" panose="020B0502020104020203"/>
                <a:ea typeface="+mn-ea"/>
                <a:cs typeface="+mn-cs"/>
              </a:rPr>
              <a:t>Afternoon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Presentations From Research Centers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12A07DCE-04BA-4933-8C7B-D38D10AEFACE}"/>
              </a:ext>
            </a:extLst>
          </p:cNvPr>
          <p:cNvSpPr txBox="1"/>
          <p:nvPr/>
        </p:nvSpPr>
        <p:spPr>
          <a:xfrm>
            <a:off x="3519777" y="1681150"/>
            <a:ext cx="3077155" cy="3416320"/>
          </a:xfrm>
          <a:prstGeom prst="rect">
            <a:avLst/>
          </a:prstGeom>
          <a:solidFill>
            <a:srgbClr val="FFC000"/>
          </a:solidFill>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Gill Sans MT" panose="020B0502020104020203"/>
                <a:ea typeface="+mn-ea"/>
                <a:cs typeface="+mn-cs"/>
              </a:rPr>
              <a:t>Last Friday in April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Gill Sans MT" panose="020B0502020104020203"/>
                <a:ea typeface="+mn-ea"/>
                <a:cs typeface="+mn-cs"/>
              </a:rPr>
              <a:t>Morning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Each COE Department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Host Separate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 Advisory Board Meeting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Gill Sans MT" panose="020B0502020104020203"/>
                <a:ea typeface="+mn-ea"/>
                <a:cs typeface="+mn-cs"/>
              </a:rPr>
              <a:t>Afternoon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College Wide Sr. Design Project Showcase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5" name="Rectangle 4">
            <a:extLst>
              <a:ext uri="{FF2B5EF4-FFF2-40B4-BE49-F238E27FC236}">
                <a16:creationId xmlns:a16="http://schemas.microsoft.com/office/drawing/2014/main" id="{8DFB1AD1-566B-4084-8B20-94D70B7DA460}"/>
              </a:ext>
            </a:extLst>
          </p:cNvPr>
          <p:cNvSpPr/>
          <p:nvPr/>
        </p:nvSpPr>
        <p:spPr>
          <a:xfrm>
            <a:off x="519484" y="589895"/>
            <a:ext cx="6096000" cy="923330"/>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Gill Sans MT" panose="020B0502020104020203"/>
                <a:ea typeface="+mn-ea"/>
                <a:cs typeface="+mn-cs"/>
              </a:rPr>
              <a:t>College of Engineering Wide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April 2021 : Start of Annual College of Engineering Advisory Board Conference and Showcase</a:t>
            </a:r>
          </a:p>
        </p:txBody>
      </p:sp>
      <p:sp>
        <p:nvSpPr>
          <p:cNvPr id="3" name="TextBox 2">
            <a:extLst>
              <a:ext uri="{FF2B5EF4-FFF2-40B4-BE49-F238E27FC236}">
                <a16:creationId xmlns:a16="http://schemas.microsoft.com/office/drawing/2014/main" id="{93202F2A-234D-4FD8-A55C-1267D59C0FF9}"/>
              </a:ext>
            </a:extLst>
          </p:cNvPr>
          <p:cNvSpPr txBox="1"/>
          <p:nvPr/>
        </p:nvSpPr>
        <p:spPr>
          <a:xfrm>
            <a:off x="6997148" y="755371"/>
            <a:ext cx="5019926" cy="4247317"/>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en-US" dirty="0"/>
              <a:t>Next Steps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Dean’s Office will continue with one-time COE Advisory Board Start Up and Kick Off Meeting in November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Department should calendar and inform their Advisory Board Members to hold last Friday in April 2021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Sr Design Professors should keep on their radar this College Wide Showcase the last Friday in April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More Information  To Follow</a:t>
            </a:r>
          </a:p>
        </p:txBody>
      </p:sp>
    </p:spTree>
    <p:extLst>
      <p:ext uri="{BB962C8B-B14F-4D97-AF65-F5344CB8AC3E}">
        <p14:creationId xmlns:p14="http://schemas.microsoft.com/office/powerpoint/2010/main" val="479934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EC0A139-4C3F-4E3D-AEC7-92B85DC67711}"/>
              </a:ext>
            </a:extLst>
          </p:cNvPr>
          <p:cNvPicPr>
            <a:picLocks noChangeAspect="1"/>
          </p:cNvPicPr>
          <p:nvPr/>
        </p:nvPicPr>
        <p:blipFill>
          <a:blip r:embed="rId2"/>
          <a:stretch>
            <a:fillRect/>
          </a:stretch>
        </p:blipFill>
        <p:spPr>
          <a:xfrm>
            <a:off x="3323645" y="954157"/>
            <a:ext cx="5263764" cy="3546405"/>
          </a:xfrm>
          <a:prstGeom prst="rect">
            <a:avLst/>
          </a:prstGeom>
        </p:spPr>
      </p:pic>
    </p:spTree>
    <p:extLst>
      <p:ext uri="{BB962C8B-B14F-4D97-AF65-F5344CB8AC3E}">
        <p14:creationId xmlns:p14="http://schemas.microsoft.com/office/powerpoint/2010/main" val="18759600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780</TotalTime>
  <Words>738</Words>
  <Application>Microsoft Office PowerPoint</Application>
  <PresentationFormat>Widescreen</PresentationFormat>
  <Paragraphs>233</Paragraphs>
  <Slides>16</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16</vt:i4>
      </vt:variant>
    </vt:vector>
  </HeadingPairs>
  <TitlesOfParts>
    <vt:vector size="22" baseType="lpstr">
      <vt:lpstr>Arial</vt:lpstr>
      <vt:lpstr>Calibri</vt:lpstr>
      <vt:lpstr>Calibri Light</vt:lpstr>
      <vt:lpstr>Gill Sans MT</vt:lpstr>
      <vt:lpstr>Office Theme</vt:lpstr>
      <vt:lpstr>Gallery</vt:lpstr>
      <vt:lpstr>Good Morning  we will begin IAB Meeting shorty</vt:lpstr>
      <vt:lpstr>PowerPoint Presentation</vt:lpstr>
      <vt:lpstr>For Attendance</vt:lpstr>
      <vt:lpstr>PowerPoint Presentation</vt:lpstr>
      <vt:lpstr>Industry Rountable </vt:lpstr>
      <vt:lpstr>PowerPoint Presentation</vt:lpstr>
      <vt:lpstr>Closing Comments – Dean Obiomon</vt:lpstr>
      <vt:lpstr>Meeting  Adjourned </vt:lpstr>
      <vt:lpstr>Dean's Advisory board</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VJ Turner</dc:creator>
  <cp:lastModifiedBy>VJ Turner</cp:lastModifiedBy>
  <cp:revision>138</cp:revision>
  <cp:lastPrinted>2020-05-12T22:10:03Z</cp:lastPrinted>
  <dcterms:created xsi:type="dcterms:W3CDTF">2019-04-21T17:20:44Z</dcterms:created>
  <dcterms:modified xsi:type="dcterms:W3CDTF">2021-04-30T12:28:35Z</dcterms:modified>
</cp:coreProperties>
</file>