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58" r:id="rId3"/>
    <p:sldId id="259" r:id="rId4"/>
    <p:sldId id="260" r:id="rId5"/>
    <p:sldId id="278" r:id="rId6"/>
    <p:sldId id="261" r:id="rId7"/>
    <p:sldId id="279" r:id="rId8"/>
    <p:sldId id="266" r:id="rId9"/>
    <p:sldId id="273" r:id="rId10"/>
    <p:sldId id="274" r:id="rId11"/>
    <p:sldId id="275" r:id="rId12"/>
    <p:sldId id="281" r:id="rId13"/>
    <p:sldId id="27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0" d="100"/>
          <a:sy n="60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69D50-4680-456C-878C-A61F6031D989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9529E-3678-4FE5-A3DB-3BA05334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10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48602-53C0-49D7-B8FD-E46DA07CD5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16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11225" eaLnBrk="0" hangingPunct="0">
              <a:defRPr>
                <a:solidFill>
                  <a:srgbClr val="0066CC"/>
                </a:solidFill>
                <a:latin typeface="Arial" panose="020B0604020202020204" pitchFamily="34" charset="0"/>
              </a:defRPr>
            </a:lvl1pPr>
            <a:lvl2pPr marL="742950" indent="-285750" algn="ctr" defTabSz="911225" eaLnBrk="0" hangingPunct="0">
              <a:defRPr>
                <a:solidFill>
                  <a:srgbClr val="0066CC"/>
                </a:solidFill>
                <a:latin typeface="Arial" panose="020B0604020202020204" pitchFamily="34" charset="0"/>
              </a:defRPr>
            </a:lvl2pPr>
            <a:lvl3pPr marL="1143000" indent="-228600" algn="ctr" defTabSz="911225" eaLnBrk="0" hangingPunct="0">
              <a:defRPr>
                <a:solidFill>
                  <a:srgbClr val="0066CC"/>
                </a:solidFill>
                <a:latin typeface="Arial" panose="020B0604020202020204" pitchFamily="34" charset="0"/>
              </a:defRPr>
            </a:lvl3pPr>
            <a:lvl4pPr marL="1600200" indent="-228600" algn="ctr" defTabSz="911225" eaLnBrk="0" hangingPunct="0">
              <a:defRPr>
                <a:solidFill>
                  <a:srgbClr val="0066CC"/>
                </a:solidFill>
                <a:latin typeface="Arial" panose="020B0604020202020204" pitchFamily="34" charset="0"/>
              </a:defRPr>
            </a:lvl4pPr>
            <a:lvl5pPr marL="2057400" indent="-228600" algn="ctr" defTabSz="911225" eaLnBrk="0" hangingPunct="0">
              <a:defRPr>
                <a:solidFill>
                  <a:srgbClr val="0066CC"/>
                </a:solidFill>
                <a:latin typeface="Arial" panose="020B0604020202020204" pitchFamily="34" charset="0"/>
              </a:defRPr>
            </a:lvl5pPr>
            <a:lvl6pPr marL="2514600" indent="-228600" algn="ctr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CC"/>
                </a:solidFill>
                <a:latin typeface="Arial" panose="020B0604020202020204" pitchFamily="34" charset="0"/>
              </a:defRPr>
            </a:lvl6pPr>
            <a:lvl7pPr marL="2971800" indent="-228600" algn="ctr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CC"/>
                </a:solidFill>
                <a:latin typeface="Arial" panose="020B0604020202020204" pitchFamily="34" charset="0"/>
              </a:defRPr>
            </a:lvl7pPr>
            <a:lvl8pPr marL="3429000" indent="-228600" algn="ctr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CC"/>
                </a:solidFill>
                <a:latin typeface="Arial" panose="020B0604020202020204" pitchFamily="34" charset="0"/>
              </a:defRPr>
            </a:lvl8pPr>
            <a:lvl9pPr marL="3886200" indent="-228600" algn="ctr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66CC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A5C529B-6C4A-4110-9A9D-4F8958E64CA5}" type="slidenum">
              <a:rPr lang="en-US" altLang="en-US">
                <a:solidFill>
                  <a:srgbClr val="000000"/>
                </a:solidFill>
              </a:rPr>
              <a:pPr algn="r" eaLnBrk="1" hangingPunct="1"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3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l-NL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46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48602-53C0-49D7-B8FD-E46DA07CD5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2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48602-53C0-49D7-B8FD-E46DA07CD5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76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48602-53C0-49D7-B8FD-E46DA07CD5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74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48602-53C0-49D7-B8FD-E46DA07CD5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2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48602-53C0-49D7-B8FD-E46DA07CD5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526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a44fe3b6e5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a44fe3b6e5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0760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a4a0acf219_1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a4a0acf219_1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1689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a4a0acf219_1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a4a0acf219_1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9489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48602-53C0-49D7-B8FD-E46DA07CD51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84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51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1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4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14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8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8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7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98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38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1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57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5875200" y="0"/>
            <a:ext cx="6316800" cy="68580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1098467" y="1155700"/>
            <a:ext cx="6116000" cy="46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09579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508002"/>
            <a:ext cx="1383800" cy="1355049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730000" y="525000"/>
            <a:ext cx="9385200" cy="12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730000" y="2090067"/>
            <a:ext cx="9385200" cy="38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07206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508002"/>
            <a:ext cx="1383800" cy="1355049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730000" y="525000"/>
            <a:ext cx="9385200" cy="12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730000" y="2090067"/>
            <a:ext cx="4537600" cy="38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6577628" y="2090067"/>
            <a:ext cx="4537600" cy="38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38196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D9659-17AE-402E-92D3-EECCBB15C647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DC429-9E97-40D4-9441-DC51EFF2B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3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422" y="1082846"/>
            <a:ext cx="10792326" cy="237564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Bell MT" panose="02020503060305020303" pitchFamily="18" charset="0"/>
              </a:rPr>
              <a:t>Center of Excellence in Cybersecurity Research and Education</a:t>
            </a:r>
            <a:br>
              <a:rPr lang="en-US" b="1" dirty="0">
                <a:latin typeface="Bell MT" panose="02020503060305020303" pitchFamily="18" charset="0"/>
              </a:rPr>
            </a:br>
            <a:br>
              <a:rPr lang="en-US" sz="700" b="1" dirty="0">
                <a:latin typeface="Bell MT" panose="02020503060305020303" pitchFamily="18" charset="0"/>
              </a:rPr>
            </a:br>
            <a:r>
              <a:rPr lang="en-US" b="1" dirty="0">
                <a:latin typeface="Bell MT" panose="02020503060305020303" pitchFamily="18" charset="0"/>
              </a:rPr>
              <a:t>SECURE@PVAMU</a:t>
            </a:r>
            <a:br>
              <a:rPr lang="en-US" b="1" dirty="0">
                <a:latin typeface="Bell MT" panose="02020503060305020303" pitchFamily="18" charset="0"/>
              </a:rPr>
            </a:br>
            <a:r>
              <a:rPr lang="en-US" b="1" dirty="0">
                <a:latin typeface="Bell MT" panose="02020503060305020303" pitchFamily="18" charset="0"/>
              </a:rPr>
              <a:t> </a:t>
            </a:r>
            <a:r>
              <a:rPr lang="en-US" sz="3600" b="1" dirty="0">
                <a:latin typeface="Bell MT" panose="02020503060305020303" pitchFamily="18" charset="0"/>
              </a:rPr>
              <a:t>https://securecenter.pvamu.edu/</a:t>
            </a:r>
            <a:br>
              <a:rPr lang="en-US" b="1" dirty="0">
                <a:latin typeface="Bell MT" panose="02020503060305020303" pitchFamily="18" charset="0"/>
              </a:rPr>
            </a:br>
            <a:br>
              <a:rPr lang="en-US" b="1" dirty="0">
                <a:latin typeface="Bell MT" panose="02020503060305020303" pitchFamily="18" charset="0"/>
              </a:rPr>
            </a:br>
            <a:r>
              <a:rPr lang="en-US" b="1" dirty="0">
                <a:solidFill>
                  <a:srgbClr val="0070C0"/>
                </a:solidFill>
                <a:latin typeface="Bell MT" panose="02020503060305020303" pitchFamily="18" charset="0"/>
              </a:rPr>
              <a:t>Status Update/Activities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9197" y="4414179"/>
            <a:ext cx="9329272" cy="19033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Bahnschrift SemiBold" panose="020B0502040204020203" pitchFamily="34" charset="0"/>
              </a:rPr>
              <a:t>Presentation for  IAB </a:t>
            </a:r>
          </a:p>
          <a:p>
            <a:pPr marL="0" indent="0" algn="ctr">
              <a:buNone/>
            </a:pPr>
            <a:r>
              <a:rPr lang="en-US" dirty="0">
                <a:latin typeface="Bahnschrift SemiBold" panose="020B0502040204020203" pitchFamily="34" charset="0"/>
              </a:rPr>
              <a:t>April 30</a:t>
            </a:r>
            <a:r>
              <a:rPr lang="en-US" baseline="30000" dirty="0">
                <a:latin typeface="Bahnschrift SemiBold" panose="020B0502040204020203" pitchFamily="34" charset="0"/>
              </a:rPr>
              <a:t>th</a:t>
            </a:r>
            <a:r>
              <a:rPr lang="en-US" dirty="0">
                <a:latin typeface="Bahnschrift SemiBold" panose="020B0502040204020203" pitchFamily="34" charset="0"/>
              </a:rPr>
              <a:t> 2021</a:t>
            </a:r>
          </a:p>
          <a:p>
            <a:pPr marL="0" indent="0" algn="ctr">
              <a:buNone/>
            </a:pPr>
            <a:r>
              <a:rPr lang="en-US" dirty="0">
                <a:latin typeface="Bahnschrift SemiBold" panose="020B0502040204020203" pitchFamily="34" charset="0"/>
              </a:rPr>
              <a:t>Mohamed Chouikha, PhD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682" y="5125795"/>
            <a:ext cx="1830479" cy="113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72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93294" y="2111828"/>
            <a:ext cx="11213431" cy="32512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667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MISSION</a:t>
            </a:r>
          </a:p>
          <a:p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Promote </a:t>
            </a:r>
            <a:r>
              <a:rPr lang="en-US" sz="266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&amp; education</a:t>
            </a:r>
            <a:r>
              <a:rPr lang="en-US" sz="2667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cybersecurity through </a:t>
            </a:r>
            <a:r>
              <a:rPr lang="en-US" sz="266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multidisciplinary</a:t>
            </a:r>
            <a:r>
              <a:rPr lang="en-US" sz="2667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integrative initiatives.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 a </a:t>
            </a:r>
            <a:r>
              <a:rPr lang="en-US" sz="266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well-trained workforce </a:t>
            </a:r>
            <a:r>
              <a:rPr lang="en-US" sz="2667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cybersecurity and related disciplines.</a:t>
            </a: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1"/>
            <a:ext cx="1828800" cy="1132047"/>
          </a:xfrm>
        </p:spPr>
      </p:pic>
      <p:sp>
        <p:nvSpPr>
          <p:cNvPr id="2" name="Rectangle 1"/>
          <p:cNvSpPr/>
          <p:nvPr/>
        </p:nvSpPr>
        <p:spPr>
          <a:xfrm>
            <a:off x="2133600" y="-3331"/>
            <a:ext cx="8153400" cy="1467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67" b="1" dirty="0"/>
              <a:t>Chief Scientist and Executive Director: Dr. Mohamed Chouikha</a:t>
            </a:r>
          </a:p>
          <a:p>
            <a:endParaRPr lang="en-US" sz="1867" b="1" dirty="0"/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SECURE MISSION</a:t>
            </a:r>
          </a:p>
          <a:p>
            <a:pPr algn="ctr"/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2277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4651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2"/>
    </mc:Choice>
    <mc:Fallback xmlns="">
      <p:transition spd="slow" advTm="10762"/>
    </mc:Fallback>
  </mc:AlternateContent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4367" y="1120747"/>
            <a:ext cx="82296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en-US" altLang="en-US" sz="2400" b="1" dirty="0"/>
            </a:br>
            <a:endParaRPr lang="en-US" altLang="en-US" sz="2400" b="1" dirty="0"/>
          </a:p>
        </p:txBody>
      </p:sp>
      <p:pic>
        <p:nvPicPr>
          <p:cNvPr id="21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7150"/>
            <a:ext cx="1371600" cy="849035"/>
          </a:xfrm>
        </p:spPr>
      </p:pic>
      <p:grpSp>
        <p:nvGrpSpPr>
          <p:cNvPr id="15363" name="Group 16"/>
          <p:cNvGrpSpPr>
            <a:grpSpLocks/>
          </p:cNvGrpSpPr>
          <p:nvPr/>
        </p:nvGrpSpPr>
        <p:grpSpPr bwMode="auto">
          <a:xfrm>
            <a:off x="2144367" y="1704951"/>
            <a:ext cx="8001000" cy="4953000"/>
            <a:chOff x="990600" y="1524000"/>
            <a:chExt cx="7010400" cy="4191000"/>
          </a:xfrm>
        </p:grpSpPr>
        <p:sp>
          <p:nvSpPr>
            <p:cNvPr id="18" name="Rounded Rectangle 17"/>
            <p:cNvSpPr/>
            <p:nvPr/>
          </p:nvSpPr>
          <p:spPr bwMode="auto">
            <a:xfrm>
              <a:off x="990600" y="1524000"/>
              <a:ext cx="7010400" cy="419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srgbClr val="0066CC"/>
                </a:solidFill>
                <a:latin typeface="Arial" charset="0"/>
              </a:endParaRPr>
            </a:p>
          </p:txBody>
        </p:sp>
        <p:sp>
          <p:nvSpPr>
            <p:cNvPr id="16389" name="Oval 5"/>
            <p:cNvSpPr>
              <a:spLocks noChangeArrowheads="1"/>
            </p:cNvSpPr>
            <p:nvPr/>
          </p:nvSpPr>
          <p:spPr bwMode="auto">
            <a:xfrm>
              <a:off x="2971800" y="2133600"/>
              <a:ext cx="3028577" cy="1905000"/>
            </a:xfrm>
            <a:prstGeom prst="ellipse">
              <a:avLst/>
            </a:prstGeom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36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SECURE</a:t>
              </a:r>
            </a:p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(Faculty + </a:t>
              </a:r>
              <a:r>
                <a:rPr lang="en-US" b="1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STUDENTS</a:t>
              </a:r>
              <a:r>
                <a:rPr lang="en-US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2007091" y="1676400"/>
              <a:ext cx="1676400" cy="609600"/>
            </a:xfrm>
            <a:prstGeom prst="roundRect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University </a:t>
              </a:r>
            </a:p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of Florida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2057400" y="3886200"/>
              <a:ext cx="1676400" cy="609600"/>
            </a:xfrm>
            <a:prstGeom prst="roundRect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Government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5221366" y="3886200"/>
              <a:ext cx="1752600" cy="609600"/>
            </a:xfrm>
            <a:prstGeom prst="roundRect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Industry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5242451" y="1676400"/>
              <a:ext cx="1676400" cy="609600"/>
            </a:xfrm>
            <a:prstGeom prst="roundRect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Norfolk State </a:t>
              </a:r>
            </a:p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University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6006854" y="2438400"/>
              <a:ext cx="1676400" cy="1219199"/>
            </a:xfrm>
            <a:prstGeom prst="roundRect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GaTech, UTSA,</a:t>
              </a:r>
            </a:p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Fordham 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1295400" y="2438400"/>
              <a:ext cx="1676400" cy="609600"/>
            </a:xfrm>
            <a:prstGeom prst="roundRect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TAMUS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4572000" y="4724400"/>
              <a:ext cx="2667000" cy="762000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Advisory Committee</a:t>
              </a:r>
            </a:p>
            <a:p>
              <a:pPr algn="ctr">
                <a:defRPr/>
              </a:pPr>
              <a:r>
                <a:rPr lang="en-US" sz="14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Chair: M. Tehranipoor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1714500" y="4724399"/>
              <a:ext cx="2743200" cy="762000"/>
            </a:xfrm>
            <a:prstGeom prst="roundRect">
              <a:avLst/>
            </a:prstGeom>
            <a:solidFill>
              <a:srgbClr val="00B05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Executive Committee</a:t>
              </a:r>
            </a:p>
            <a:p>
              <a:pPr algn="ctr">
                <a:defRPr/>
              </a:pPr>
              <a:r>
                <a:rPr lang="en-US" sz="14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Chair:  M. </a:t>
              </a:r>
              <a:r>
                <a:rPr lang="en-US" sz="1400" b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Chouikha</a:t>
              </a:r>
              <a:endParaRPr lang="en-US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394" name="Straight Arrow Connector 15"/>
            <p:cNvCxnSpPr>
              <a:cxnSpLocks noChangeShapeType="1"/>
            </p:cNvCxnSpPr>
            <p:nvPr/>
          </p:nvCxnSpPr>
          <p:spPr bwMode="auto">
            <a:xfrm flipH="1">
              <a:off x="3733800" y="4038600"/>
              <a:ext cx="609600" cy="685800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395" name="Straight Arrow Connector 16"/>
            <p:cNvCxnSpPr>
              <a:cxnSpLocks noChangeShapeType="1"/>
            </p:cNvCxnSpPr>
            <p:nvPr/>
          </p:nvCxnSpPr>
          <p:spPr bwMode="auto">
            <a:xfrm>
              <a:off x="4495800" y="4038600"/>
              <a:ext cx="533400" cy="685800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Rounded Rectangle 19"/>
            <p:cNvSpPr/>
            <p:nvPr/>
          </p:nvSpPr>
          <p:spPr bwMode="auto">
            <a:xfrm>
              <a:off x="1352176" y="3200400"/>
              <a:ext cx="1676400" cy="609600"/>
            </a:xfrm>
            <a:prstGeom prst="roundRect">
              <a:avLst/>
            </a:prstGeom>
            <a:solidFill>
              <a:srgbClr val="C00000"/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National Labs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1524001" y="2513"/>
            <a:ext cx="96413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Chief Scientist and Executive Director: Dr. Mohamed Chouikha</a:t>
            </a:r>
          </a:p>
          <a:p>
            <a:endParaRPr lang="en-US" b="1" dirty="0"/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ORGANIZATION &amp; PARTNERSHIPS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-1" y="0"/>
            <a:ext cx="12192001" cy="12188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8240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1"/>
            <a:ext cx="1828800" cy="1132047"/>
          </a:xfrm>
        </p:spPr>
      </p:pic>
      <p:sp>
        <p:nvSpPr>
          <p:cNvPr id="2" name="Rectangle 1"/>
          <p:cNvSpPr/>
          <p:nvPr/>
        </p:nvSpPr>
        <p:spPr>
          <a:xfrm>
            <a:off x="2133600" y="-3331"/>
            <a:ext cx="8333874" cy="1241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b="1" dirty="0"/>
              <a:t>Chief Scientist and Executive Director: Dr. Mohamed Chouikha </a:t>
            </a:r>
          </a:p>
          <a:p>
            <a:endParaRPr lang="en-US" sz="2133" b="1" dirty="0"/>
          </a:p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Current Research &amp; Education Focus 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39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ounded Rectangle 8"/>
          <p:cNvSpPr/>
          <p:nvPr/>
        </p:nvSpPr>
        <p:spPr>
          <a:xfrm>
            <a:off x="548344" y="1500095"/>
            <a:ext cx="11086194" cy="52736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Cybersecurity Research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Machine/deep learning based data analysis for network intrusion detection (collaboration with TAMU)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Cyber-Physical Systems,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Manufacturing Security Solutions  (collaboration with TAMU Secure America Institute)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Securing Autonomous Systems (e.g., Secure AI for 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Precision Agriculture – collaboration with College of Agriculture &amp; U of Florida)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Hardware Security and Trust (collaboration with U of Florida)</a:t>
            </a:r>
          </a:p>
          <a:p>
            <a:pPr marL="380990" indent="-38099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Cybersecurity Education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 for NSA/DHS CAE designation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a multidisciplinary cybersecurity curriculum and certificate programs for skilled cyber workforce development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Biweekly SECURE student seminar series, CompTIA seminar series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31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2"/>
    </mc:Choice>
    <mc:Fallback xmlns="">
      <p:transition spd="slow" advTm="10762"/>
    </mc:Fallback>
  </mc:AlternateContent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1"/>
            <a:ext cx="1828800" cy="1132047"/>
          </a:xfrm>
        </p:spPr>
      </p:pic>
      <p:sp>
        <p:nvSpPr>
          <p:cNvPr id="2" name="Rectangle 1"/>
          <p:cNvSpPr/>
          <p:nvPr/>
        </p:nvSpPr>
        <p:spPr>
          <a:xfrm>
            <a:off x="2133600" y="-3331"/>
            <a:ext cx="7467600" cy="1282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b="1" dirty="0"/>
              <a:t>Chief Scientist and Executive Director: Dr. Mohamed Chouikha</a:t>
            </a:r>
          </a:p>
          <a:p>
            <a:pPr algn="ctr"/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3200" b="1" dirty="0"/>
              <a:t>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Sponsored Research Activities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39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ounded Rectangle 8"/>
          <p:cNvSpPr/>
          <p:nvPr/>
        </p:nvSpPr>
        <p:spPr>
          <a:xfrm>
            <a:off x="457200" y="1397000"/>
            <a:ext cx="11125200" cy="52203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NSA CEDI: Developing and Promoting Cybersecurity Programs in Non-STEM Curriculum at PVAMU, 10/2020 – 09/2022, $300,000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OnRamp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II: Advancing Data Analytics Engines for Large Scale Autonomous Cyber Defense, 12/2020 – 12/2021, $112,000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NSF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CyberCorps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Scholarship for Service: UF/FIU/PVAMU SURPASS, 09/2019 - 12/2022, $466,987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NSF CISE/CIF: Mathematical Tools for Unifying and Simplifying the Analysis and Optimization of Wireless Network, 10/2019 – 08/2022, $420,878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DoD: Acquisition of Spirent CF20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CyberFlood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Cybersecurity Research and Teaching for Multidisciplinary Engineering at PVAMU, 08/2019 – 08/2021, $432,854</a:t>
            </a:r>
          </a:p>
        </p:txBody>
      </p:sp>
    </p:spTree>
    <p:extLst>
      <p:ext uri="{BB962C8B-B14F-4D97-AF65-F5344CB8AC3E}">
        <p14:creationId xmlns:p14="http://schemas.microsoft.com/office/powerpoint/2010/main" val="92648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2"/>
    </mc:Choice>
    <mc:Fallback xmlns="">
      <p:transition spd="slow" advTm="10762"/>
    </mc:Fallback>
  </mc:AlternateContent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1"/>
            <a:ext cx="1828800" cy="1132047"/>
          </a:xfrm>
        </p:spPr>
      </p:pic>
      <p:sp>
        <p:nvSpPr>
          <p:cNvPr id="2" name="Rectangle 1"/>
          <p:cNvSpPr/>
          <p:nvPr/>
        </p:nvSpPr>
        <p:spPr>
          <a:xfrm>
            <a:off x="2133600" y="-3331"/>
            <a:ext cx="9448800" cy="111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b="1" dirty="0"/>
              <a:t>Chief Scientist and Executive Director: Dr. Mohamed Chouikha</a:t>
            </a:r>
          </a:p>
          <a:p>
            <a:pPr algn="ctr"/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133" b="1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39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ounded Rectangle 8"/>
          <p:cNvSpPr/>
          <p:nvPr/>
        </p:nvSpPr>
        <p:spPr>
          <a:xfrm>
            <a:off x="340426" y="1311441"/>
            <a:ext cx="11510679" cy="54863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Focused Educational Activities</a:t>
            </a:r>
          </a:p>
          <a:p>
            <a:pPr algn="ctr"/>
            <a:r>
              <a:rPr lang="en-US" sz="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ECE cybersecurity courses (3 + Hardware security )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new courses added to the EE/CE curricula (not yet certified)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on-site and virtual labs (Spirent, InfoSec learning modules)</a:t>
            </a:r>
          </a:p>
          <a:p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Planned Labs Development for Hands-on Training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Virus and Malware (Lab A)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 Environments (Lab B)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Wireless Security (Lab C)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Cloud Security (Lab D)*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 Networking Exploits (Lab E)*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Hardware Security  *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Cyber-Physical Systems*                </a:t>
            </a:r>
          </a:p>
          <a:p>
            <a:pPr lvl="1"/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* Not fully supported by InfoSec cyber ranges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257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2"/>
    </mc:Choice>
    <mc:Fallback xmlns="">
      <p:transition spd="slow" advTm="10762"/>
    </mc:Fallback>
  </mc:AlternateContent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1"/>
            <a:ext cx="1828800" cy="1132047"/>
          </a:xfrm>
        </p:spPr>
      </p:pic>
      <p:sp>
        <p:nvSpPr>
          <p:cNvPr id="2" name="Rectangle 1"/>
          <p:cNvSpPr/>
          <p:nvPr/>
        </p:nvSpPr>
        <p:spPr>
          <a:xfrm>
            <a:off x="2133599" y="-3331"/>
            <a:ext cx="9762177" cy="1918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b="1" dirty="0"/>
              <a:t>Chief Scientist and Executive Director: Dr. Mohamed Chouikha</a:t>
            </a:r>
          </a:p>
          <a:p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Graduate/Undergraduate Students (AY 2020 – 2021)</a:t>
            </a:r>
          </a:p>
          <a:p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133" b="1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39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ounded Rectangle 8"/>
          <p:cNvSpPr/>
          <p:nvPr/>
        </p:nvSpPr>
        <p:spPr>
          <a:xfrm>
            <a:off x="551115" y="1473200"/>
            <a:ext cx="11203738" cy="52765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 Students: 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PhD – 7, MS – 4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NSF </a:t>
            </a:r>
            <a:r>
              <a:rPr lang="en-US" sz="2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CyberCorps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SFS Scholars   </a:t>
            </a:r>
          </a:p>
          <a:p>
            <a:endParaRPr lang="en-US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Undergraduate Students: 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NSA/CEDI Scholars</a:t>
            </a:r>
          </a:p>
          <a:p>
            <a:endParaRPr lang="en-US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 Theses Defended: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Toya Acharya, Efficacy of Machine Learning Based Classifiers for Binary and Multi-Class Network Intrusion Detection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Murphy, Low-Power GPS Tracker utilizing MQTT to Provide Secure Data Transmission and Smartphone Notifications</a:t>
            </a:r>
          </a:p>
          <a:p>
            <a:endParaRPr lang="en-US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ECE Senior Design Projects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3 Teams</a:t>
            </a:r>
          </a:p>
          <a:p>
            <a:endParaRPr lang="en-US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 the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Society of Underwater Technology Chapter 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PVAMU</a:t>
            </a:r>
          </a:p>
          <a:p>
            <a:endParaRPr lang="en-US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SECURE students also participated in the both the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Cyber League Challenge 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Winter Classic Invitational Cluster Competition</a:t>
            </a:r>
            <a:b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199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2"/>
    </mc:Choice>
    <mc:Fallback xmlns="">
      <p:transition spd="slow" advTm="10762"/>
    </mc:Fallback>
  </mc:AlternateContent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1"/>
            <a:ext cx="1828800" cy="1132047"/>
          </a:xfrm>
        </p:spPr>
      </p:pic>
      <p:sp>
        <p:nvSpPr>
          <p:cNvPr id="2" name="Rectangle 1"/>
          <p:cNvSpPr/>
          <p:nvPr/>
        </p:nvSpPr>
        <p:spPr>
          <a:xfrm>
            <a:off x="2133600" y="-3331"/>
            <a:ext cx="7852611" cy="117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b="1" dirty="0"/>
              <a:t>Chief Scientist and Executive Director: Dr. Mohamed Chouikha</a:t>
            </a:r>
          </a:p>
          <a:p>
            <a:endParaRPr lang="en-US" sz="2133" b="1" dirty="0"/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NEW INITIATIVES 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39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ounded Rectangle 8"/>
          <p:cNvSpPr/>
          <p:nvPr/>
        </p:nvSpPr>
        <p:spPr>
          <a:xfrm>
            <a:off x="645245" y="1397001"/>
            <a:ext cx="10739931" cy="52925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600"/>
              </a:spcAft>
            </a:pPr>
            <a:endParaRPr lang="en-US" sz="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 graduate certificate in cybersecurity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Securing Cyber-Physical Systems: Study cyber-attacks on industrial control systems (ICS) &amp; operational technology (OT) from first principle (observability and controllability (collaboration with U of Florida)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Securing ICs: Trojan Intrusion Detection using AI and computer vision (collaboration with U of Florida)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 site in cybersecurity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Cybersecurity </a:t>
            </a:r>
            <a:r>
              <a:rPr lang="en-US" sz="2700" dirty="0">
                <a:solidFill>
                  <a:schemeClr val="tx1"/>
                </a:solidFill>
                <a:cs typeface="Arial" panose="020B0604020202020204" pitchFamily="34" charset="0"/>
              </a:rPr>
              <a:t>Workshop (in collaboration with College of Business &amp; College of </a:t>
            </a:r>
            <a:r>
              <a:rPr lang="en-US" sz="2700" dirty="0" err="1">
                <a:solidFill>
                  <a:schemeClr val="tx1"/>
                </a:solidFill>
                <a:cs typeface="Arial" panose="020B0604020202020204" pitchFamily="34" charset="0"/>
              </a:rPr>
              <a:t>Juvenille</a:t>
            </a:r>
            <a:r>
              <a:rPr lang="en-US" sz="2700" dirty="0">
                <a:solidFill>
                  <a:schemeClr val="tx1"/>
                </a:solidFill>
                <a:cs typeface="Arial" panose="020B0604020202020204" pitchFamily="34" charset="0"/>
              </a:rPr>
              <a:t> Justice)</a:t>
            </a:r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878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2"/>
    </mc:Choice>
    <mc:Fallback xmlns="">
      <p:transition spd="slow" advTm="10762"/>
    </mc:Fallback>
  </mc:AlternateContent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/>
        </p:nvSpPr>
        <p:spPr>
          <a:xfrm>
            <a:off x="2245800" y="80200"/>
            <a:ext cx="7700400" cy="8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4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Overview</a:t>
            </a:r>
            <a:endParaRPr sz="4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14"/>
          <p:cNvSpPr txBox="1"/>
          <p:nvPr/>
        </p:nvSpPr>
        <p:spPr>
          <a:xfrm>
            <a:off x="355349" y="370913"/>
            <a:ext cx="8180937" cy="445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dirty="0">
                <a:latin typeface="Lato"/>
                <a:ea typeface="Lato"/>
                <a:cs typeface="Lato"/>
                <a:sym typeface="Lato"/>
              </a:rPr>
              <a:t>Student Project: </a:t>
            </a:r>
            <a:r>
              <a:rPr lang="fr-FR" sz="2400" dirty="0"/>
              <a:t>Charles Stewart Ben Le Nguyen</a:t>
            </a:r>
          </a:p>
          <a:p>
            <a:endParaRPr lang="en" sz="2400" dirty="0">
              <a:latin typeface="Lato"/>
              <a:ea typeface="Lato"/>
              <a:cs typeface="Lato"/>
              <a:sym typeface="Lato"/>
            </a:endParaRPr>
          </a:p>
          <a:p>
            <a:r>
              <a:rPr lang="en" sz="2400" dirty="0">
                <a:latin typeface="Lato"/>
                <a:ea typeface="Lato"/>
                <a:cs typeface="Lato"/>
                <a:sym typeface="Lato"/>
              </a:rPr>
              <a:t>Objectives: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sz="2400" dirty="0">
                <a:latin typeface="Lato"/>
                <a:ea typeface="Lato"/>
                <a:cs typeface="Lato"/>
                <a:sym typeface="Lato"/>
              </a:rPr>
              <a:t>Construct a “small” autonomous drone capable of carrying a payload of 3-5 pounds.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sz="2400" dirty="0">
                <a:latin typeface="Lato"/>
                <a:ea typeface="Lato"/>
                <a:cs typeface="Lato"/>
                <a:sym typeface="Lato"/>
              </a:rPr>
              <a:t>MAVLink vulnerability analysis and penetration testing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" sz="2400" dirty="0">
                <a:latin typeface="Lato"/>
                <a:ea typeface="Lato"/>
                <a:cs typeface="Lato"/>
                <a:sym typeface="Lato"/>
              </a:rPr>
              <a:t>Implement defensive measures</a:t>
            </a:r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210951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2800" y="265800"/>
            <a:ext cx="10226432" cy="6508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3556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7"/>
          <p:cNvSpPr txBox="1">
            <a:spLocks noGrp="1"/>
          </p:cNvSpPr>
          <p:nvPr>
            <p:ph type="title"/>
          </p:nvPr>
        </p:nvSpPr>
        <p:spPr>
          <a:xfrm>
            <a:off x="1461967" y="311367"/>
            <a:ext cx="9640000" cy="1459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MAVLink in a </a:t>
            </a:r>
            <a:endParaRPr/>
          </a:p>
          <a:p>
            <a:r>
              <a:rPr lang="en"/>
              <a:t>nutshell</a:t>
            </a:r>
            <a:endParaRPr/>
          </a:p>
        </p:txBody>
      </p:sp>
      <p:sp>
        <p:nvSpPr>
          <p:cNvPr id="272" name="Google Shape;272;p27"/>
          <p:cNvSpPr txBox="1">
            <a:spLocks noGrp="1"/>
          </p:cNvSpPr>
          <p:nvPr>
            <p:ph type="body" idx="1"/>
          </p:nvPr>
        </p:nvSpPr>
        <p:spPr>
          <a:xfrm>
            <a:off x="933767" y="1660967"/>
            <a:ext cx="4537600" cy="3881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sz="2000" dirty="0"/>
              <a:t>A lightweight (8-263 bytes) messaging protocol for communicating with drones and between onboard components</a:t>
            </a:r>
            <a:endParaRPr sz="2000" dirty="0"/>
          </a:p>
          <a:p>
            <a:r>
              <a:rPr lang="en" sz="2000" dirty="0"/>
              <a:t>Defined within extensible markup language (XML) data files.</a:t>
            </a:r>
            <a:endParaRPr sz="2000" dirty="0"/>
          </a:p>
          <a:p>
            <a:r>
              <a:rPr lang="en" sz="2000" dirty="0"/>
              <a:t>Over 400 distinct mavlink commands</a:t>
            </a:r>
            <a:endParaRPr sz="2000" dirty="0"/>
          </a:p>
          <a:p>
            <a:r>
              <a:rPr lang="en" sz="2000" dirty="0"/>
              <a:t>Up to 254 drones can be managed by one ground control station</a:t>
            </a:r>
            <a:endParaRPr sz="2000" dirty="0"/>
          </a:p>
          <a:p>
            <a:r>
              <a:rPr lang="en" sz="2000" dirty="0"/>
              <a:t>Can be transmitted through wifi, ethernet, or serial telemetry low bandwidth channels operating at sub GHz frequencies like 433MHz, 868MHz, or 915 MHz</a:t>
            </a:r>
            <a:endParaRPr sz="2000" dirty="0"/>
          </a:p>
        </p:txBody>
      </p:sp>
      <p:sp>
        <p:nvSpPr>
          <p:cNvPr id="273" name="Google Shape;273;p27"/>
          <p:cNvSpPr txBox="1">
            <a:spLocks noGrp="1"/>
          </p:cNvSpPr>
          <p:nvPr>
            <p:ph type="body" idx="2"/>
          </p:nvPr>
        </p:nvSpPr>
        <p:spPr>
          <a:xfrm>
            <a:off x="5616868" y="5398800"/>
            <a:ext cx="6342521" cy="119450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spcAft>
                <a:spcPts val="2133"/>
              </a:spcAft>
              <a:buNone/>
            </a:pPr>
            <a:r>
              <a:rPr lang="en" sz="2000" dirty="0"/>
              <a:t>Autonomous Mission Commands: Missions are stored on the flight controller eeprom and executed one-by-one when the vehicle is switched to autonomous mode.</a:t>
            </a:r>
            <a:endParaRPr dirty="0"/>
          </a:p>
        </p:txBody>
      </p:sp>
      <p:pic>
        <p:nvPicPr>
          <p:cNvPr id="274" name="Google Shape;27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6867" y="125168"/>
            <a:ext cx="6487499" cy="5273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4981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;p14"/>
          <p:cNvSpPr txBox="1"/>
          <p:nvPr/>
        </p:nvSpPr>
        <p:spPr>
          <a:xfrm>
            <a:off x="355350" y="370913"/>
            <a:ext cx="11676230" cy="340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dirty="0">
                <a:latin typeface="Lato"/>
                <a:ea typeface="Lato"/>
                <a:cs typeface="Lato"/>
                <a:sym typeface="Lato"/>
              </a:rPr>
              <a:t>Research Project: </a:t>
            </a:r>
            <a:r>
              <a:rPr lang="en-US" sz="2400" dirty="0">
                <a:latin typeface="Lato"/>
                <a:ea typeface="Lato"/>
                <a:cs typeface="Lato"/>
                <a:sym typeface="Lato"/>
              </a:rPr>
              <a:t>Data-Driven Network Analysis and Discovery of System Vulnerabilities (Shumon Alam, Justin Foreman)</a:t>
            </a:r>
            <a:endParaRPr lang="fr-FR" sz="2400" dirty="0">
              <a:sym typeface="Lato"/>
            </a:endParaRPr>
          </a:p>
          <a:p>
            <a:endParaRPr lang="en" sz="1200" dirty="0">
              <a:latin typeface="Lato"/>
              <a:ea typeface="Lato"/>
              <a:cs typeface="Lato"/>
              <a:sym typeface="Lato"/>
            </a:endParaRPr>
          </a:p>
          <a:p>
            <a:r>
              <a:rPr lang="en" sz="2400" dirty="0">
                <a:latin typeface="Lato"/>
                <a:ea typeface="Lato"/>
                <a:cs typeface="Lato"/>
                <a:sym typeface="Lato"/>
              </a:rPr>
              <a:t>Objectives: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/>
                <a:ea typeface="Lato"/>
                <a:cs typeface="Lato"/>
                <a:sym typeface="Lato"/>
              </a:rPr>
              <a:t>Develop IDS datasets for various attack/use cases using </a:t>
            </a:r>
            <a:r>
              <a:rPr lang="en-US" sz="2400" dirty="0" err="1">
                <a:latin typeface="Lato"/>
                <a:ea typeface="Lato"/>
                <a:cs typeface="Lato"/>
                <a:sym typeface="Lato"/>
              </a:rPr>
              <a:t>CyberFlood</a:t>
            </a:r>
            <a:r>
              <a:rPr lang="en-US" sz="2400" dirty="0">
                <a:latin typeface="Lato"/>
                <a:ea typeface="Lato"/>
                <a:cs typeface="Lato"/>
                <a:sym typeface="Lato"/>
              </a:rPr>
              <a:t> CF20 emulator and other attack tools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/>
                <a:ea typeface="Lato"/>
                <a:cs typeface="Lato"/>
                <a:sym typeface="Lato"/>
              </a:rPr>
              <a:t>Develop/enhance algorithms to extract features from raw or labelled IDS datasets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/>
                <a:ea typeface="Lato"/>
                <a:cs typeface="Lato"/>
                <a:sym typeface="Lato"/>
              </a:rPr>
              <a:t>Develop machine-learning algorithms to detect  anomalies behavior and identify/predict attacks</a:t>
            </a:r>
          </a:p>
          <a:p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endParaRPr sz="24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684" y="3610050"/>
            <a:ext cx="8992663" cy="30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20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1"/>
            <a:ext cx="1828800" cy="1132047"/>
          </a:xfrm>
        </p:spPr>
      </p:pic>
      <p:sp>
        <p:nvSpPr>
          <p:cNvPr id="2" name="Rectangle 1"/>
          <p:cNvSpPr/>
          <p:nvPr/>
        </p:nvSpPr>
        <p:spPr>
          <a:xfrm>
            <a:off x="2133600" y="-3331"/>
            <a:ext cx="9448800" cy="1487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33" b="1" dirty="0"/>
              <a:t>Chief Scientist and Executive Director: Dr. Mohamed Chouikha</a:t>
            </a:r>
          </a:p>
          <a:p>
            <a:endParaRPr lang="en-US" sz="2133" b="1" dirty="0"/>
          </a:p>
          <a:p>
            <a:pPr algn="ctr"/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39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ounded Rectangle 8"/>
          <p:cNvSpPr/>
          <p:nvPr/>
        </p:nvSpPr>
        <p:spPr>
          <a:xfrm>
            <a:off x="264696" y="1397001"/>
            <a:ext cx="11664914" cy="49436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27318" y="1803401"/>
            <a:ext cx="11351598" cy="3562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2400"/>
              </a:spcAft>
              <a:buNone/>
              <a:defRPr/>
            </a:pPr>
            <a:endParaRPr lang="en-US" sz="2400" dirty="0"/>
          </a:p>
          <a:p>
            <a:pPr marL="0" indent="0" algn="ctr">
              <a:spcAft>
                <a:spcPts val="2400"/>
              </a:spcAft>
              <a:buNone/>
              <a:defRPr/>
            </a:pPr>
            <a:r>
              <a:rPr lang="en-US" sz="5400" dirty="0"/>
              <a:t>COVID-19</a:t>
            </a:r>
          </a:p>
          <a:p>
            <a:pPr marL="0" indent="0" algn="ctr">
              <a:buNone/>
              <a:defRPr/>
            </a:pPr>
            <a:r>
              <a:rPr lang="en-US" sz="5400" dirty="0"/>
              <a:t>go away !!</a:t>
            </a:r>
          </a:p>
        </p:txBody>
      </p:sp>
    </p:spTree>
    <p:extLst>
      <p:ext uri="{BB962C8B-B14F-4D97-AF65-F5344CB8AC3E}">
        <p14:creationId xmlns:p14="http://schemas.microsoft.com/office/powerpoint/2010/main" val="255549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2"/>
    </mc:Choice>
    <mc:Fallback xmlns="">
      <p:transition spd="slow" advTm="10762"/>
    </mc:Fallback>
  </mc:AlternateContent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907</Words>
  <Application>Microsoft Office PowerPoint</Application>
  <PresentationFormat>Widescreen</PresentationFormat>
  <Paragraphs>155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Bahnschrift SemiBold</vt:lpstr>
      <vt:lpstr>Bell MT</vt:lpstr>
      <vt:lpstr>Calibri</vt:lpstr>
      <vt:lpstr>Calibri Light</vt:lpstr>
      <vt:lpstr>Lato</vt:lpstr>
      <vt:lpstr>Montserrat</vt:lpstr>
      <vt:lpstr>Times New Roman</vt:lpstr>
      <vt:lpstr>Wingdings</vt:lpstr>
      <vt:lpstr>Office Theme</vt:lpstr>
      <vt:lpstr>Center of Excellence in Cybersecurity Research and Education  SECURE@PVAMU  https://securecenter.pvamu.edu/  Status Update/Activities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MAVLink in a  nutshell</vt:lpstr>
      <vt:lpstr>PowerPoint Presentation</vt:lpstr>
      <vt:lpstr>PowerPoint Presentation</vt:lpstr>
    </vt:vector>
  </TitlesOfParts>
  <Company>PVAMU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Chouikha, Mohamed</dc:creator>
  <cp:lastModifiedBy>VJ Turner</cp:lastModifiedBy>
  <cp:revision>72</cp:revision>
  <dcterms:created xsi:type="dcterms:W3CDTF">2020-01-27T06:15:28Z</dcterms:created>
  <dcterms:modified xsi:type="dcterms:W3CDTF">2021-04-30T11:28:00Z</dcterms:modified>
</cp:coreProperties>
</file>