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2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8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75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35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244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9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5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9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419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36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9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67F1F-735E-431F-B38D-978F415EFEDD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E4DC9-5128-4478-B121-BBB573CA1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5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atalog.pvamu.edu/search/?P=COMP%205283" TargetMode="External"/><Relationship Id="rId13" Type="http://schemas.openxmlformats.org/officeDocument/2006/relationships/hyperlink" Target="https://catalog.pvamu.edu/search/?P=ELEG%206153" TargetMode="External"/><Relationship Id="rId3" Type="http://schemas.openxmlformats.org/officeDocument/2006/relationships/hyperlink" Target="https://catalog.pvamu.edu/search/?P=ELEG%206183" TargetMode="External"/><Relationship Id="rId7" Type="http://schemas.openxmlformats.org/officeDocument/2006/relationships/hyperlink" Target="https://catalog.pvamu.edu/search/?P=COMP%205273" TargetMode="External"/><Relationship Id="rId12" Type="http://schemas.openxmlformats.org/officeDocument/2006/relationships/hyperlink" Target="https://catalog.pvamu.edu/search/?P=ELEG%206123" TargetMode="External"/><Relationship Id="rId2" Type="http://schemas.openxmlformats.org/officeDocument/2006/relationships/hyperlink" Target="https://catalog.pvamu.edu/search/?P=ELEG%206163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atalog.pvamu.edu/search/?P=COMP%205153" TargetMode="External"/><Relationship Id="rId11" Type="http://schemas.openxmlformats.org/officeDocument/2006/relationships/hyperlink" Target="https://catalog.pvamu.edu/search/?P=ELEG%206113" TargetMode="External"/><Relationship Id="rId5" Type="http://schemas.openxmlformats.org/officeDocument/2006/relationships/hyperlink" Target="https://catalog.pvamu.edu/search/?P=COMP%205143" TargetMode="External"/><Relationship Id="rId15" Type="http://schemas.openxmlformats.org/officeDocument/2006/relationships/hyperlink" Target="https://catalog.pvamu.edu/search/?P=ELEG%206313" TargetMode="External"/><Relationship Id="rId10" Type="http://schemas.openxmlformats.org/officeDocument/2006/relationships/hyperlink" Target="https://catalog.pvamu.edu/search/?P=CINS%205173" TargetMode="External"/><Relationship Id="rId4" Type="http://schemas.openxmlformats.org/officeDocument/2006/relationships/hyperlink" Target="https://catalog.pvamu.edu/search/?P=ELEG%206603" TargetMode="External"/><Relationship Id="rId9" Type="http://schemas.openxmlformats.org/officeDocument/2006/relationships/hyperlink" Target="https://catalog.pvamu.edu/search/?P=COMP%205293" TargetMode="External"/><Relationship Id="rId14" Type="http://schemas.openxmlformats.org/officeDocument/2006/relationships/hyperlink" Target="https://catalog.pvamu.edu/search/?P=ELEG%20620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Curriculum Updates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Electrical and Computer Engineering Department</a:t>
            </a:r>
          </a:p>
        </p:txBody>
      </p:sp>
    </p:spTree>
    <p:extLst>
      <p:ext uri="{BB962C8B-B14F-4D97-AF65-F5344CB8AC3E}">
        <p14:creationId xmlns:p14="http://schemas.microsoft.com/office/powerpoint/2010/main" val="2807797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BS Computer Engineering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6311" y="1681163"/>
            <a:ext cx="5157787" cy="823912"/>
          </a:xfrm>
        </p:spPr>
        <p:txBody>
          <a:bodyPr/>
          <a:lstStyle/>
          <a:p>
            <a:r>
              <a:rPr lang="en-US" i="1" dirty="0"/>
              <a:t>BS Computer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58991" y="2505075"/>
            <a:ext cx="5332412" cy="3684588"/>
          </a:xfrm>
        </p:spPr>
        <p:txBody>
          <a:bodyPr>
            <a:normAutofit/>
          </a:bodyPr>
          <a:lstStyle/>
          <a:p>
            <a:r>
              <a:rPr lang="en-US" sz="1800" dirty="0"/>
              <a:t>ELEG 1XXX Programming for Computer Engineering I</a:t>
            </a:r>
          </a:p>
          <a:p>
            <a:r>
              <a:rPr lang="en-US" sz="1800" dirty="0"/>
              <a:t>ELEG 1XXX Programming for Computer Engineering II</a:t>
            </a:r>
          </a:p>
          <a:p>
            <a:r>
              <a:rPr lang="en-US" sz="1800" dirty="0"/>
              <a:t>ELEG 2XXX Data Structures and Algorithms with Python </a:t>
            </a:r>
          </a:p>
          <a:p>
            <a:r>
              <a:rPr lang="en-US" sz="1800" dirty="0"/>
              <a:t>ELEG 2XXX Logic Circuits </a:t>
            </a:r>
          </a:p>
          <a:p>
            <a:r>
              <a:rPr lang="en-US" sz="1800" dirty="0"/>
              <a:t>ELEG 2XXX Logic Circuits Lab </a:t>
            </a:r>
          </a:p>
          <a:p>
            <a:r>
              <a:rPr lang="en-US" sz="1800" dirty="0"/>
              <a:t>ELEG 2XXX Advanced Programming and Applications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930562" cy="823912"/>
          </a:xfrm>
        </p:spPr>
        <p:txBody>
          <a:bodyPr/>
          <a:lstStyle/>
          <a:p>
            <a:r>
              <a:rPr lang="en-US" i="1" dirty="0"/>
              <a:t>BS Computer Engineering –Technical Electives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ELEG 4XXX Machine Learning for Engineering Applications </a:t>
            </a:r>
          </a:p>
          <a:p>
            <a:r>
              <a:rPr lang="en-US" sz="1800" dirty="0"/>
              <a:t>ELEG 4XXX Foundations and Applications of IOT </a:t>
            </a:r>
          </a:p>
          <a:p>
            <a:r>
              <a:rPr lang="en-US" sz="1800" dirty="0"/>
              <a:t>ELEG 4XXX Design Using FPGA's </a:t>
            </a:r>
          </a:p>
          <a:p>
            <a:r>
              <a:rPr lang="en-US" sz="1800" dirty="0"/>
              <a:t>ELEG 4XXX Mobile Edge Computing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23859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250" y="0"/>
            <a:ext cx="6194701" cy="657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55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BS Computer Engineering</a:t>
            </a:r>
            <a:r>
              <a:rPr lang="en-US" i="1" dirty="0"/>
              <a:t> </a:t>
            </a:r>
            <a:r>
              <a:rPr lang="en-US" dirty="0"/>
              <a:t>– Technical Electives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ELEG 4XXX Machine Learning for Engineering Applications </a:t>
            </a:r>
          </a:p>
          <a:p>
            <a:r>
              <a:rPr lang="en-US" dirty="0"/>
              <a:t>ELEG 4XXX Foundations and Applications of IOT </a:t>
            </a:r>
          </a:p>
          <a:p>
            <a:r>
              <a:rPr lang="en-US" dirty="0"/>
              <a:t>ELEG 4XXX Design Using FPGA's </a:t>
            </a:r>
          </a:p>
          <a:p>
            <a:r>
              <a:rPr lang="en-US" dirty="0"/>
              <a:t>ELEG 4XXX Mobile Edge Computing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804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BS Electrical Engineering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Technical Elective Reactivated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ELEG 4263 VLSI Circuit Design </a:t>
            </a:r>
          </a:p>
          <a:p>
            <a:r>
              <a:rPr lang="en-US" dirty="0"/>
              <a:t>ELEG 4053 Digital Signal Processing I </a:t>
            </a:r>
          </a:p>
          <a:p>
            <a:r>
              <a:rPr lang="en-US" dirty="0"/>
              <a:t>ELEG 4163 Digital Signal Processing II </a:t>
            </a:r>
          </a:p>
          <a:p>
            <a:r>
              <a:rPr lang="en-US" dirty="0"/>
              <a:t>ELEG 4313 Broadband Communication Systems I</a:t>
            </a:r>
          </a:p>
          <a:p>
            <a:r>
              <a:rPr lang="en-US" dirty="0"/>
              <a:t>ELEG 4323 Broadband Communication Systems II </a:t>
            </a:r>
          </a:p>
          <a:p>
            <a:r>
              <a:rPr lang="en-US" dirty="0"/>
              <a:t>ELEG 4031 Communications Lab</a:t>
            </a:r>
          </a:p>
          <a:p>
            <a:r>
              <a:rPr lang="en-US" dirty="0"/>
              <a:t>ELEG 4051 Digital Signal Processing Lab </a:t>
            </a:r>
          </a:p>
          <a:p>
            <a:r>
              <a:rPr lang="en-US" dirty="0"/>
              <a:t>ELEG 4273 Analog and Mixed Signal Techniques I </a:t>
            </a:r>
          </a:p>
          <a:p>
            <a:r>
              <a:rPr lang="en-US" dirty="0"/>
              <a:t>ELEG 4293 Analog and Mixed Signal Techniques II</a:t>
            </a:r>
          </a:p>
          <a:p>
            <a:r>
              <a:rPr lang="en-US" dirty="0"/>
              <a:t>ELEG 4291 Mixed Signal Techniques Lab</a:t>
            </a:r>
          </a:p>
          <a:p>
            <a:r>
              <a:rPr lang="en-US" dirty="0"/>
              <a:t>ELEG 4283 Reliability Analysis of Electric Facilities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New Technical Electives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ELEG 4XXX Introduction to Bioinformatics </a:t>
            </a:r>
          </a:p>
          <a:p>
            <a:r>
              <a:rPr lang="en-US" sz="1800" dirty="0"/>
              <a:t>ELEG 4XXX Digital Imaging Processing I </a:t>
            </a:r>
          </a:p>
          <a:p>
            <a:r>
              <a:rPr lang="en-US" sz="1800" dirty="0"/>
              <a:t>ELEG 4XXX Digital Imaging Processing II</a:t>
            </a:r>
          </a:p>
          <a:p>
            <a:r>
              <a:rPr lang="en-US" sz="1800" dirty="0"/>
              <a:t>ELEG 4XXX Introduction to Wireless Communications </a:t>
            </a:r>
          </a:p>
          <a:p>
            <a:r>
              <a:rPr lang="en-US" sz="1800" dirty="0"/>
              <a:t>ELEG 4XXX Computer and Network Security </a:t>
            </a:r>
          </a:p>
          <a:p>
            <a:r>
              <a:rPr lang="en-US" sz="1800" dirty="0"/>
              <a:t>ELEG 4XXX Introduction to Cryptography</a:t>
            </a:r>
          </a:p>
          <a:p>
            <a:r>
              <a:rPr lang="en-US" sz="1800" dirty="0"/>
              <a:t>ELEG 4XXX Cyber Physical Security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63325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 - PHS Electrical Engineering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Graduate Certificate in Smart Electric Power Grid:  Sources, Devices and Systems </a:t>
            </a:r>
          </a:p>
          <a:p>
            <a:r>
              <a:rPr lang="en-US" dirty="0"/>
              <a:t>ELEG 6XXX Fundamentals of Power Electronics and Motor Drives </a:t>
            </a:r>
          </a:p>
          <a:p>
            <a:r>
              <a:rPr lang="en-US" dirty="0"/>
              <a:t>ELEG 6XXX Renewable Energy Sources </a:t>
            </a:r>
          </a:p>
          <a:p>
            <a:r>
              <a:rPr lang="en-US" dirty="0"/>
              <a:t>ELEG 6XXX Smart Grid:  Fundamentals of Design and Analysis</a:t>
            </a:r>
          </a:p>
          <a:p>
            <a:r>
              <a:rPr lang="en-US" dirty="0"/>
              <a:t>ELEG 6XXX Smart Sensors Technology:  Design &amp; Implementation</a:t>
            </a:r>
          </a:p>
          <a:p>
            <a:r>
              <a:rPr lang="en-US" dirty="0"/>
              <a:t>ELEG 6XXX Computational Systems Biology </a:t>
            </a:r>
          </a:p>
          <a:p>
            <a:r>
              <a:rPr lang="en-US" dirty="0"/>
              <a:t>ELEG 6XXX Computational Modeling of Biological Systems </a:t>
            </a:r>
          </a:p>
          <a:p>
            <a:r>
              <a:rPr lang="en-US" dirty="0"/>
              <a:t>ELEG 6XXX Advanced Bioinformatics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0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Undergraduate Data Science Certificate Program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540" y="1404593"/>
            <a:ext cx="6680756" cy="51715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65028" y="2016548"/>
            <a:ext cx="3017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Five courses (3 credit hours each) for a total of 15 credit hours of coursework.</a:t>
            </a:r>
          </a:p>
        </p:txBody>
      </p:sp>
    </p:spTree>
    <p:extLst>
      <p:ext uri="{BB962C8B-B14F-4D97-AF65-F5344CB8AC3E}">
        <p14:creationId xmlns:p14="http://schemas.microsoft.com/office/powerpoint/2010/main" val="3544017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Graduate Certificate in Smart Electric Power Grid:  Sources, Devices and Systems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51" y="1928467"/>
            <a:ext cx="11715497" cy="30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47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927882"/>
              </p:ext>
            </p:extLst>
          </p:nvPr>
        </p:nvGraphicFramePr>
        <p:xfrm>
          <a:off x="729841" y="451716"/>
          <a:ext cx="7061681" cy="6454797"/>
        </p:xfrm>
        <a:graphic>
          <a:graphicData uri="http://schemas.openxmlformats.org/drawingml/2006/table">
            <a:tbl>
              <a:tblPr/>
              <a:tblGrid>
                <a:gridCol w="1783890">
                  <a:extLst>
                    <a:ext uri="{9D8B030D-6E8A-4147-A177-3AD203B41FA5}">
                      <a16:colId xmlns:a16="http://schemas.microsoft.com/office/drawing/2014/main" val="2628879531"/>
                    </a:ext>
                  </a:extLst>
                </a:gridCol>
                <a:gridCol w="4801469">
                  <a:extLst>
                    <a:ext uri="{9D8B030D-6E8A-4147-A177-3AD203B41FA5}">
                      <a16:colId xmlns:a16="http://schemas.microsoft.com/office/drawing/2014/main" val="2017814691"/>
                    </a:ext>
                  </a:extLst>
                </a:gridCol>
                <a:gridCol w="476322">
                  <a:extLst>
                    <a:ext uri="{9D8B030D-6E8A-4147-A177-3AD203B41FA5}">
                      <a16:colId xmlns:a16="http://schemas.microsoft.com/office/drawing/2014/main" val="284436844"/>
                    </a:ext>
                  </a:extLst>
                </a:gridCol>
              </a:tblGrid>
              <a:tr h="154477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Required Courses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979385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2" tooltip="ELEG 6163"/>
                        </a:rPr>
                        <a:t>ELEG 6163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Statistical Learning for Big Data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526148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3" tooltip="ELEG 6183"/>
                        </a:rPr>
                        <a:t>ELEG 6183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Deep Learning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89836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4" tooltip="ELEG 6603"/>
                        </a:rPr>
                        <a:t>ELEG 6603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Modern Artificial </a:t>
                      </a:r>
                      <a:r>
                        <a:rPr lang="en-US" sz="1800" b="0" dirty="0" err="1">
                          <a:effectLst/>
                        </a:rPr>
                        <a:t>Intellegence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347556"/>
                  </a:ext>
                </a:extLst>
              </a:tr>
              <a:tr h="154477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Elective Courses (choose 3 below):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9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908843"/>
                  </a:ext>
                </a:extLst>
              </a:tr>
              <a:tr h="549349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5" tooltip="COMP 5143"/>
                        </a:rPr>
                        <a:t>COMP 5143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Advanced Database Management System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732045"/>
                  </a:ext>
                </a:extLst>
              </a:tr>
              <a:tr h="417725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 dirty="0">
                          <a:solidFill>
                            <a:srgbClr val="4F2582"/>
                          </a:solidFill>
                          <a:effectLst/>
                          <a:hlinkClick r:id="rId6" tooltip="COMP 5153"/>
                        </a:rPr>
                        <a:t>COMP 5153</a:t>
                      </a:r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Design and Analysis of Algorithms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830127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7" tooltip="COMP 5273"/>
                        </a:rPr>
                        <a:t>COMP 5273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Data Mining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 dirty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431676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8" tooltip="COMP 5283"/>
                        </a:rPr>
                        <a:t>COMP 5283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Machine Learning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814344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9" tooltip="COMP 5293"/>
                        </a:rPr>
                        <a:t>COMP 5293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Text Mining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851408"/>
                  </a:ext>
                </a:extLst>
              </a:tr>
              <a:tr h="417725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0" tooltip="CINS 5173"/>
                        </a:rPr>
                        <a:t>CINS 5173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Information Storage and Retrieval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295188"/>
                  </a:ext>
                </a:extLst>
              </a:tr>
              <a:tr h="549349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1" tooltip="ELEG 6113"/>
                        </a:rPr>
                        <a:t>ELEG 6113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Computer Architecture &amp; Advanced Logic Design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227478"/>
                  </a:ext>
                </a:extLst>
              </a:tr>
              <a:tr h="417725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2" tooltip="ELEG 6123"/>
                        </a:rPr>
                        <a:t>ELEG 6123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The Internet: Design and Implementation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433509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3" tooltip="ELEG 6153"/>
                        </a:rPr>
                        <a:t>ELEG 6153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Information Networks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108720"/>
                  </a:ext>
                </a:extLst>
              </a:tr>
              <a:tr h="154477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4" tooltip="ELEG 6203"/>
                        </a:rPr>
                        <a:t>ELEG 6203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Wireless Networks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271406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u="sng">
                          <a:solidFill>
                            <a:srgbClr val="4F2582"/>
                          </a:solidFill>
                          <a:effectLst/>
                          <a:hlinkClick r:id="rId15" tooltip="ELEG 6313"/>
                        </a:rPr>
                        <a:t>ELEG 6313</a:t>
                      </a:r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Stochastic Processes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113329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ELEG 6613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Advanced Artificial Intelligence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253587"/>
                  </a:ext>
                </a:extLst>
              </a:tr>
              <a:tr h="286101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ELEG 6703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Selected Topics in Deep Learning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0">
                        <a:effectLst/>
                      </a:endParaRP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191177"/>
                  </a:ext>
                </a:extLst>
              </a:tr>
              <a:tr h="154477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0">
                          <a:effectLst/>
                        </a:rPr>
                        <a:t>Total Hours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effectLst/>
                        </a:rPr>
                        <a:t>18</a:t>
                      </a:r>
                    </a:p>
                  </a:txBody>
                  <a:tcPr marL="9373" marR="9373" marT="9373" marB="9373" anchor="ctr">
                    <a:lnL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E0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86202"/>
                  </a:ext>
                </a:extLst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1744" y="-229409"/>
            <a:ext cx="10515600" cy="1325563"/>
          </a:xfrm>
        </p:spPr>
        <p:txBody>
          <a:bodyPr>
            <a:noAutofit/>
          </a:bodyPr>
          <a:lstStyle/>
          <a:p>
            <a:r>
              <a:rPr lang="en-US" sz="3200" b="1" dirty="0"/>
              <a:t>Graduate Certificate in Deep Learning for Artificial Intelligence</a:t>
            </a:r>
            <a:br>
              <a:rPr lang="en-US" sz="3200" b="1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85595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441</Words>
  <Application>Microsoft Office PowerPoint</Application>
  <PresentationFormat>Widescreen</PresentationFormat>
  <Paragraphs>94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Curriculum Updates</vt:lpstr>
      <vt:lpstr>BS Computer Engineering </vt:lpstr>
      <vt:lpstr>PowerPoint Presentation</vt:lpstr>
      <vt:lpstr>BS Computer Engineering – Technical Electives</vt:lpstr>
      <vt:lpstr>BS Electrical Engineering</vt:lpstr>
      <vt:lpstr>MS - PHS Electrical Engineering </vt:lpstr>
      <vt:lpstr>Undergraduate Data Science Certificate Program</vt:lpstr>
      <vt:lpstr>Graduate Certificate in Smart Electric Power Grid:  Sources, Devices and Systems </vt:lpstr>
      <vt:lpstr>Graduate Certificate in Deep Learning for Artificial Intelligence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Updates</dc:title>
  <dc:creator>rgpcoedean348</dc:creator>
  <cp:lastModifiedBy>VJ Turner</cp:lastModifiedBy>
  <cp:revision>13</cp:revision>
  <dcterms:created xsi:type="dcterms:W3CDTF">2021-04-30T10:11:54Z</dcterms:created>
  <dcterms:modified xsi:type="dcterms:W3CDTF">2021-04-30T12:18:49Z</dcterms:modified>
</cp:coreProperties>
</file>