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58" r:id="rId6"/>
    <p:sldId id="260" r:id="rId7"/>
    <p:sldId id="261" r:id="rId8"/>
    <p:sldId id="262" r:id="rId9"/>
    <p:sldId id="264" r:id="rId10"/>
    <p:sldId id="267" r:id="rId11"/>
    <p:sldId id="268" r:id="rId12"/>
    <p:sldId id="269" r:id="rId13"/>
    <p:sldId id="270" r:id="rId14"/>
    <p:sldId id="271" r:id="rId15"/>
    <p:sldId id="265" r:id="rId16"/>
    <p:sldId id="263" r:id="rId17"/>
    <p:sldId id="266" r:id="rId18"/>
    <p:sldId id="273" r:id="rId19"/>
    <p:sldId id="274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87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Award Amount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Sheet1!$Q$22</c:f>
              <c:strCache>
                <c:ptCount val="1"/>
                <c:pt idx="0">
                  <c:v>Fiscal Year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42-4B9E-AA08-72894B6C83F4}"/>
            </c:ext>
          </c:extLst>
        </c:ser>
        <c:ser>
          <c:idx val="1"/>
          <c:order val="1"/>
          <c:tx>
            <c:strRef>
              <c:f>Sheet1!$R$22</c:f>
              <c:strCache>
                <c:ptCount val="1"/>
                <c:pt idx="0">
                  <c:v>Award Amount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Sheet1!$Q$23:$Q$26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Sheet1!$R$23:$R$26</c:f>
              <c:numCache>
                <c:formatCode>#,##0.00</c:formatCode>
                <c:ptCount val="4"/>
                <c:pt idx="0">
                  <c:v>1767324.67</c:v>
                </c:pt>
                <c:pt idx="1">
                  <c:v>2091016.58</c:v>
                </c:pt>
                <c:pt idx="2">
                  <c:v>849854</c:v>
                </c:pt>
                <c:pt idx="3">
                  <c:v>3754084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42-4B9E-AA08-72894B6C8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0005160"/>
        <c:axId val="480005488"/>
      </c:lineChart>
      <c:catAx>
        <c:axId val="48000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05488"/>
        <c:crosses val="autoZero"/>
        <c:auto val="1"/>
        <c:lblAlgn val="ctr"/>
        <c:lblOffset val="100"/>
        <c:noMultiLvlLbl val="0"/>
      </c:catAx>
      <c:valAx>
        <c:axId val="48000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000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Sheet1!$B$66</c:f>
              <c:strCache>
                <c:ptCount val="1"/>
                <c:pt idx="0">
                  <c:v>ECE Total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Sheet1!$A$67:$A$72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Sheet1!$B$67:$B$72</c:f>
              <c:numCache>
                <c:formatCode>General</c:formatCode>
                <c:ptCount val="6"/>
                <c:pt idx="0">
                  <c:v>309</c:v>
                </c:pt>
                <c:pt idx="1">
                  <c:v>333</c:v>
                </c:pt>
                <c:pt idx="2">
                  <c:v>342</c:v>
                </c:pt>
                <c:pt idx="3">
                  <c:v>323</c:v>
                </c:pt>
                <c:pt idx="4">
                  <c:v>307</c:v>
                </c:pt>
                <c:pt idx="5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82-4D9E-A1F4-622BE72B9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1202000"/>
        <c:axId val="591202328"/>
      </c:barChart>
      <c:catAx>
        <c:axId val="59120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202328"/>
        <c:crosses val="autoZero"/>
        <c:auto val="1"/>
        <c:lblAlgn val="ctr"/>
        <c:lblOffset val="100"/>
        <c:noMultiLvlLbl val="0"/>
      </c:catAx>
      <c:valAx>
        <c:axId val="59120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1202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Sheet1!$B$79</c:f>
              <c:strCache>
                <c:ptCount val="1"/>
                <c:pt idx="0">
                  <c:v>Computer Engineering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Sheet1!$A$80:$A$85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Sheet1!$B$80:$B$85</c:f>
              <c:numCache>
                <c:formatCode>General</c:formatCode>
                <c:ptCount val="6"/>
                <c:pt idx="0">
                  <c:v>91</c:v>
                </c:pt>
                <c:pt idx="1">
                  <c:v>88</c:v>
                </c:pt>
                <c:pt idx="2">
                  <c:v>99</c:v>
                </c:pt>
                <c:pt idx="3">
                  <c:v>105</c:v>
                </c:pt>
                <c:pt idx="4">
                  <c:v>96</c:v>
                </c:pt>
                <c:pt idx="5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A-47D9-B2AB-CB4E0C08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920640"/>
        <c:axId val="594921952"/>
      </c:barChart>
      <c:catAx>
        <c:axId val="59492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921952"/>
        <c:crosses val="autoZero"/>
        <c:auto val="1"/>
        <c:lblAlgn val="ctr"/>
        <c:lblOffset val="100"/>
        <c:noMultiLvlLbl val="0"/>
      </c:catAx>
      <c:valAx>
        <c:axId val="59492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4920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Sheet1!$B$90</c:f>
              <c:strCache>
                <c:ptCount val="1"/>
                <c:pt idx="0">
                  <c:v>Electrical Engineering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Sheet1!$A$91:$A$96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Sheet1!$B$91:$B$96</c:f>
              <c:numCache>
                <c:formatCode>General</c:formatCode>
                <c:ptCount val="6"/>
                <c:pt idx="0">
                  <c:v>91</c:v>
                </c:pt>
                <c:pt idx="1">
                  <c:v>88</c:v>
                </c:pt>
                <c:pt idx="2">
                  <c:v>99</c:v>
                </c:pt>
                <c:pt idx="3">
                  <c:v>105</c:v>
                </c:pt>
                <c:pt idx="4">
                  <c:v>96</c:v>
                </c:pt>
                <c:pt idx="5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D0-4E69-81C7-5754EF56F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0193368"/>
        <c:axId val="620192056"/>
      </c:barChart>
      <c:catAx>
        <c:axId val="62019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192056"/>
        <c:crosses val="autoZero"/>
        <c:auto val="1"/>
        <c:lblAlgn val="ctr"/>
        <c:lblOffset val="100"/>
        <c:noMultiLvlLbl val="0"/>
      </c:catAx>
      <c:valAx>
        <c:axId val="62019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193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Sheet1!$B$100</c:f>
              <c:strCache>
                <c:ptCount val="1"/>
                <c:pt idx="0">
                  <c:v>Master's Electrical Engineering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Sheet1!$A$101:$A$106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Sheet1!$B$101:$B$106</c:f>
              <c:numCache>
                <c:formatCode>General</c:formatCode>
                <c:ptCount val="6"/>
                <c:pt idx="0">
                  <c:v>30</c:v>
                </c:pt>
                <c:pt idx="1">
                  <c:v>48</c:v>
                </c:pt>
                <c:pt idx="2">
                  <c:v>47</c:v>
                </c:pt>
                <c:pt idx="3">
                  <c:v>30</c:v>
                </c:pt>
                <c:pt idx="4">
                  <c:v>32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38-4C06-8607-9A170301D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0126064"/>
        <c:axId val="620126392"/>
      </c:barChart>
      <c:catAx>
        <c:axId val="62012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126392"/>
        <c:crosses val="autoZero"/>
        <c:auto val="1"/>
        <c:lblAlgn val="ctr"/>
        <c:lblOffset val="100"/>
        <c:noMultiLvlLbl val="0"/>
      </c:catAx>
      <c:valAx>
        <c:axId val="62012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126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Sheet1!$B$109</c:f>
              <c:strCache>
                <c:ptCount val="1"/>
                <c:pt idx="0">
                  <c:v>PhD  Electrical Engineering Enrollment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Sheet1!$A$110:$A$115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Sheet1!$B$110:$B$115</c:f>
              <c:numCache>
                <c:formatCode>General</c:formatCode>
                <c:ptCount val="6"/>
                <c:pt idx="0">
                  <c:v>30</c:v>
                </c:pt>
                <c:pt idx="1">
                  <c:v>48</c:v>
                </c:pt>
                <c:pt idx="2">
                  <c:v>47</c:v>
                </c:pt>
                <c:pt idx="3">
                  <c:v>30</c:v>
                </c:pt>
                <c:pt idx="4">
                  <c:v>32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30-48A7-AD44-C00613587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89586416"/>
        <c:axId val="589586744"/>
      </c:barChart>
      <c:catAx>
        <c:axId val="58958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586744"/>
        <c:crosses val="autoZero"/>
        <c:auto val="1"/>
        <c:lblAlgn val="ctr"/>
        <c:lblOffset val="100"/>
        <c:noMultiLvlLbl val="0"/>
      </c:catAx>
      <c:valAx>
        <c:axId val="5895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958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All Degrees </a:t>
            </a:r>
            <a:r>
              <a:rPr lang="en-US" dirty="0"/>
              <a:t>Awarded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Sheet1!$B$36</c:f>
              <c:strCache>
                <c:ptCount val="1"/>
                <c:pt idx="0">
                  <c:v>All Degrees Awarded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Sheet1!$A$37:$A$42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</c:strCache>
            </c:strRef>
          </c:cat>
          <c:val>
            <c:numRef>
              <c:f>Sheet1!$B$37:$B$42</c:f>
              <c:numCache>
                <c:formatCode>General</c:formatCode>
                <c:ptCount val="6"/>
                <c:pt idx="0">
                  <c:v>61</c:v>
                </c:pt>
                <c:pt idx="1">
                  <c:v>38</c:v>
                </c:pt>
                <c:pt idx="2">
                  <c:v>51</c:v>
                </c:pt>
                <c:pt idx="3">
                  <c:v>69</c:v>
                </c:pt>
                <c:pt idx="4">
                  <c:v>58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CB-46B8-9DA5-0ABE41096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6641320"/>
        <c:axId val="476636728"/>
      </c:barChart>
      <c:catAx>
        <c:axId val="4766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636728"/>
        <c:crosses val="autoZero"/>
        <c:auto val="1"/>
        <c:lblAlgn val="ctr"/>
        <c:lblOffset val="100"/>
        <c:noMultiLvlLbl val="0"/>
      </c:catAx>
      <c:valAx>
        <c:axId val="47663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641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5938075883989647E-2"/>
          <c:y val="9.6695360234820851E-2"/>
          <c:w val="0.93905765912415051"/>
          <c:h val="0.817651106996338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Sheet1!$B$47</c:f>
              <c:strCache>
                <c:ptCount val="1"/>
                <c:pt idx="0">
                  <c:v>Undergraduate Degrees Awarded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Sheet1!$A$48:$A$53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</c:strCache>
            </c:strRef>
          </c:cat>
          <c:val>
            <c:numRef>
              <c:f>Sheet1!$B$48:$B$53</c:f>
              <c:numCache>
                <c:formatCode>General</c:formatCode>
                <c:ptCount val="6"/>
                <c:pt idx="0">
                  <c:v>45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44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C3-4495-A179-FAD055BDC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351504"/>
        <c:axId val="489351832"/>
      </c:barChart>
      <c:catAx>
        <c:axId val="48935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351832"/>
        <c:crosses val="autoZero"/>
        <c:auto val="1"/>
        <c:lblAlgn val="ctr"/>
        <c:lblOffset val="100"/>
        <c:noMultiLvlLbl val="0"/>
      </c:catAx>
      <c:valAx>
        <c:axId val="48935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35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Sheet1!$B$57</c:f>
              <c:strCache>
                <c:ptCount val="1"/>
                <c:pt idx="0">
                  <c:v>Master's Degrees Awarded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Sheet1!$A$58:$A$63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</c:strCache>
            </c:strRef>
          </c:cat>
          <c:val>
            <c:numRef>
              <c:f>Sheet1!$B$58:$B$63</c:f>
              <c:numCache>
                <c:formatCode>General</c:formatCode>
                <c:ptCount val="6"/>
                <c:pt idx="0">
                  <c:v>10</c:v>
                </c:pt>
                <c:pt idx="1">
                  <c:v>5</c:v>
                </c:pt>
                <c:pt idx="2">
                  <c:v>12</c:v>
                </c:pt>
                <c:pt idx="3">
                  <c:v>19</c:v>
                </c:pt>
                <c:pt idx="4">
                  <c:v>12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AA-425E-B080-0AEFBD33B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04520"/>
        <c:axId val="395504848"/>
      </c:barChart>
      <c:catAx>
        <c:axId val="39550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4848"/>
        <c:crosses val="autoZero"/>
        <c:auto val="1"/>
        <c:lblAlgn val="ctr"/>
        <c:lblOffset val="100"/>
        <c:noMultiLvlLbl val="0"/>
      </c:catAx>
      <c:valAx>
        <c:axId val="39550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4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PhD Degrees Awarded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Ph/d Degrees Awarded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  <c:pt idx="3">
                  <c:v>2017-2018</c:v>
                </c:pt>
                <c:pt idx="4">
                  <c:v>2018-2019</c:v>
                </c:pt>
                <c:pt idx="5">
                  <c:v>2019-2020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B-4B07-A425-7407A2E26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781704"/>
        <c:axId val="400782360"/>
      </c:barChart>
      <c:catAx>
        <c:axId val="40078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82360"/>
        <c:crosses val="autoZero"/>
        <c:auto val="1"/>
        <c:lblAlgn val="ctr"/>
        <c:lblOffset val="100"/>
        <c:noMultiLvlLbl val="0"/>
      </c:catAx>
      <c:valAx>
        <c:axId val="40078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81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5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24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417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82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74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1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36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2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F36CA-83C3-48E6-A8E0-0847914AA0AF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9B911-0FB0-49A0-AF37-A7000E36A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7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790576"/>
              </p:ext>
            </p:extLst>
          </p:nvPr>
        </p:nvGraphicFramePr>
        <p:xfrm>
          <a:off x="1102870" y="1826752"/>
          <a:ext cx="8009838" cy="45427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04919">
                  <a:extLst>
                    <a:ext uri="{9D8B030D-6E8A-4147-A177-3AD203B41FA5}">
                      <a16:colId xmlns:a16="http://schemas.microsoft.com/office/drawing/2014/main" val="3456084439"/>
                    </a:ext>
                  </a:extLst>
                </a:gridCol>
                <a:gridCol w="4004919">
                  <a:extLst>
                    <a:ext uri="{9D8B030D-6E8A-4147-A177-3AD203B41FA5}">
                      <a16:colId xmlns:a16="http://schemas.microsoft.com/office/drawing/2014/main" val="3435146402"/>
                    </a:ext>
                  </a:extLst>
                </a:gridCol>
              </a:tblGrid>
              <a:tr h="47365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8:00am-8:10am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Zoom meeting room:  Arrival, Sign in and Welcome- 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10 min - </a:t>
                      </a:r>
                      <a:r>
                        <a:rPr lang="en-US" sz="1100" dirty="0" err="1">
                          <a:solidFill>
                            <a:srgbClr val="FF0000"/>
                          </a:solidFill>
                          <a:effectLst/>
                        </a:rPr>
                        <a:t>Obiomon</a:t>
                      </a:r>
                      <a:endParaRPr lang="en-US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0596906"/>
                  </a:ext>
                </a:extLst>
              </a:tr>
              <a:tr h="236826">
                <a:tc rowSpan="5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8:10am-10:10am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Department status report and highlights- 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15 min </a:t>
                      </a: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Obiomon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4828447"/>
                  </a:ext>
                </a:extLst>
              </a:tr>
              <a:tr h="473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ABET Program Educational Objectives reviewed- 15 min  - Attia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4457834"/>
                  </a:ext>
                </a:extLst>
              </a:tr>
              <a:tr h="23682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ABET Outcomes reviewed - 15 min- Attia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9590461"/>
                  </a:ext>
                </a:extLst>
              </a:tr>
              <a:tr h="473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ECE Curriculum Updates  (Undergraduate and Graduate) 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20 min - </a:t>
                      </a: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Obiomon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0335428"/>
                  </a:ext>
                </a:extLst>
              </a:tr>
              <a:tr h="4736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Open Discussion –45 min- Group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Break - 10 min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2115887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10:00am – 11:00am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Industry Roundtable Trends and Skills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3732505"/>
                  </a:ext>
                </a:extLst>
              </a:tr>
              <a:tr h="165778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11:00am-12:15pm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Research Center Presentations -10 min presentation + 3 min questions each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Computational Systems Biology:  11:00am- Kim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CESTR – 11:15 am -  Akujoubi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SECURE – 11:30 am - Chouikha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Smart Grid – 11:45pm -  Attia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CREDIT  - 12:00pm  - Qian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4264389"/>
                  </a:ext>
                </a:extLst>
              </a:tr>
              <a:tr h="2583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12:15 -12:30pm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Wrap up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4963809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-1449829" y="-422777"/>
            <a:ext cx="13780365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201F1E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IAB Agenda Friday,  April 30 th, 2021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738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153" y="66119"/>
            <a:ext cx="10515600" cy="1325563"/>
          </a:xfrm>
        </p:spPr>
        <p:txBody>
          <a:bodyPr/>
          <a:lstStyle/>
          <a:p>
            <a:r>
              <a:rPr lang="en-US" b="1" dirty="0" smtClean="0"/>
              <a:t>Welcome Industrial Advisory Board Members</a:t>
            </a: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2335168"/>
              </p:ext>
            </p:extLst>
          </p:nvPr>
        </p:nvGraphicFramePr>
        <p:xfrm>
          <a:off x="6696916" y="2129883"/>
          <a:ext cx="4663837" cy="3258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5377">
                  <a:extLst>
                    <a:ext uri="{9D8B030D-6E8A-4147-A177-3AD203B41FA5}">
                      <a16:colId xmlns:a16="http://schemas.microsoft.com/office/drawing/2014/main" val="1809199437"/>
                    </a:ext>
                  </a:extLst>
                </a:gridCol>
                <a:gridCol w="1242198">
                  <a:extLst>
                    <a:ext uri="{9D8B030D-6E8A-4147-A177-3AD203B41FA5}">
                      <a16:colId xmlns:a16="http://schemas.microsoft.com/office/drawing/2014/main" val="3018637504"/>
                    </a:ext>
                  </a:extLst>
                </a:gridCol>
                <a:gridCol w="2666262">
                  <a:extLst>
                    <a:ext uri="{9D8B030D-6E8A-4147-A177-3AD203B41FA5}">
                      <a16:colId xmlns:a16="http://schemas.microsoft.com/office/drawing/2014/main" val="717051717"/>
                    </a:ext>
                  </a:extLst>
                </a:gridCol>
              </a:tblGrid>
              <a:tr h="28335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Last 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/>
                </a:tc>
                <a:extLst>
                  <a:ext uri="{0D108BD9-81ED-4DB2-BD59-A6C34878D82A}">
                    <a16:rowId xmlns:a16="http://schemas.microsoft.com/office/drawing/2014/main" val="693040655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Andre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Craft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Texas Instruments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1111553683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Jimmie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Finister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</a:rPr>
                        <a:t>Baker Hughes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1925550884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William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Fisher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DuPont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1325289926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Shirley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Holland-Hunt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NASA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3067713587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Vera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Lewis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Galveston College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2330669377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Shannon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Booty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Raytheon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2083802896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Billy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Dennie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Intel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3586548069"/>
                  </a:ext>
                </a:extLst>
              </a:tr>
              <a:tr h="396851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Anthony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</a:rPr>
                        <a:t>Sanders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National Sandia </a:t>
                      </a:r>
                      <a:r>
                        <a:rPr lang="en-US" sz="1200" b="0" i="0" u="none" strike="noStrike" dirty="0" err="1">
                          <a:effectLst/>
                        </a:rPr>
                        <a:t>Laboratorie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3964331018"/>
                  </a:ext>
                </a:extLst>
              </a:tr>
              <a:tr h="29741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err="1">
                          <a:effectLst/>
                        </a:rPr>
                        <a:t>Jerin</a:t>
                      </a:r>
                      <a:r>
                        <a:rPr lang="en-US" sz="1200" b="0" i="0" u="none" strike="noStrike" dirty="0">
                          <a:effectLst/>
                        </a:rPr>
                        <a:t>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 err="1">
                          <a:effectLst/>
                        </a:rPr>
                        <a:t>Varkey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</a:rPr>
                        <a:t>Shell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240" marR="2240" marT="2240" marB="0"/>
                </a:tc>
                <a:extLst>
                  <a:ext uri="{0D108BD9-81ED-4DB2-BD59-A6C34878D82A}">
                    <a16:rowId xmlns:a16="http://schemas.microsoft.com/office/drawing/2014/main" val="54375653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802813"/>
              </p:ext>
            </p:extLst>
          </p:nvPr>
        </p:nvGraphicFramePr>
        <p:xfrm>
          <a:off x="511380" y="2184393"/>
          <a:ext cx="5336607" cy="29272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342">
                  <a:extLst>
                    <a:ext uri="{9D8B030D-6E8A-4147-A177-3AD203B41FA5}">
                      <a16:colId xmlns:a16="http://schemas.microsoft.com/office/drawing/2014/main" val="963456942"/>
                    </a:ext>
                  </a:extLst>
                </a:gridCol>
                <a:gridCol w="1421388">
                  <a:extLst>
                    <a:ext uri="{9D8B030D-6E8A-4147-A177-3AD203B41FA5}">
                      <a16:colId xmlns:a16="http://schemas.microsoft.com/office/drawing/2014/main" val="352646726"/>
                    </a:ext>
                  </a:extLst>
                </a:gridCol>
                <a:gridCol w="3050877">
                  <a:extLst>
                    <a:ext uri="{9D8B030D-6E8A-4147-A177-3AD203B41FA5}">
                      <a16:colId xmlns:a16="http://schemas.microsoft.com/office/drawing/2014/main" val="3162842698"/>
                    </a:ext>
                  </a:extLst>
                </a:gridCol>
              </a:tblGrid>
              <a:tr h="22176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First 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 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Company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763" marR="4763" marT="4763" marB="0"/>
                </a:tc>
                <a:extLst>
                  <a:ext uri="{0D108BD9-81ED-4DB2-BD59-A6C34878D82A}">
                    <a16:rowId xmlns:a16="http://schemas.microsoft.com/office/drawing/2014/main" val="2668946095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Jason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Bell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Perspecta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extLst>
                  <a:ext uri="{0D108BD9-81ED-4DB2-BD59-A6C34878D82A}">
                    <a16:rowId xmlns:a16="http://schemas.microsoft.com/office/drawing/2014/main" val="2332258846"/>
                  </a:ext>
                </a:extLst>
              </a:tr>
              <a:tr h="413367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Frederick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Davis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Goodman Manufacturing Company, L.P.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10094631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Kameron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Drawhorn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Qualcomm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extLst>
                  <a:ext uri="{0D108BD9-81ED-4DB2-BD59-A6C34878D82A}">
                    <a16:rowId xmlns:a16="http://schemas.microsoft.com/office/drawing/2014/main" val="1341824634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David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Gibson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IBM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600146665"/>
                  </a:ext>
                </a:extLst>
              </a:tr>
              <a:tr h="41336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Michael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Handy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Advanced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Productization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and Integration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extLst>
                  <a:ext uri="{0D108BD9-81ED-4DB2-BD59-A6C34878D82A}">
                    <a16:rowId xmlns:a16="http://schemas.microsoft.com/office/drawing/2014/main" val="3855802076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Brandon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Johnson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Ford Motor Company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2489030215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Angie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Newsome-Gray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NAVSEA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3118565158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Tarique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Rashaud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NRG Energy Inc.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extLst>
                  <a:ext uri="{0D108BD9-81ED-4DB2-BD59-A6C34878D82A}">
                    <a16:rowId xmlns:a16="http://schemas.microsoft.com/office/drawing/2014/main" val="3586546835"/>
                  </a:ext>
                </a:extLst>
              </a:tr>
              <a:tr h="232773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Elna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Reid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Ford Motor Company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ctr"/>
                </a:tc>
                <a:extLst>
                  <a:ext uri="{0D108BD9-81ED-4DB2-BD59-A6C34878D82A}">
                    <a16:rowId xmlns:a16="http://schemas.microsoft.com/office/drawing/2014/main" val="1988977722"/>
                  </a:ext>
                </a:extLst>
              </a:tr>
              <a:tr h="24932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Jessica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Smith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Bechtel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240" marR="2240" marT="2240" marB="0" anchor="b"/>
                </a:tc>
                <a:extLst>
                  <a:ext uri="{0D108BD9-81ED-4DB2-BD59-A6C34878D82A}">
                    <a16:rowId xmlns:a16="http://schemas.microsoft.com/office/drawing/2014/main" val="516410825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11380" y="1589202"/>
            <a:ext cx="5862066" cy="4351338"/>
          </a:xfrm>
        </p:spPr>
        <p:txBody>
          <a:bodyPr/>
          <a:lstStyle/>
          <a:p>
            <a:r>
              <a:rPr lang="en-US" dirty="0" smtClean="0"/>
              <a:t>10 New Board Members: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48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2000" cy="488950"/>
            <a:chOff x="1536700" y="6343651"/>
            <a:chExt cx="9144000" cy="4889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 txBox="1">
            <a:spLocks/>
          </p:cNvSpPr>
          <p:nvPr/>
        </p:nvSpPr>
        <p:spPr>
          <a:xfrm>
            <a:off x="1163411" y="127332"/>
            <a:ext cx="9739993" cy="775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dirty="0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and Computer Engineering Department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34B483-57D6-AE4C-9AC9-ED3FC1744F73}"/>
              </a:ext>
            </a:extLst>
          </p:cNvPr>
          <p:cNvSpPr txBox="1">
            <a:spLocks/>
          </p:cNvSpPr>
          <p:nvPr/>
        </p:nvSpPr>
        <p:spPr>
          <a:xfrm>
            <a:off x="422206" y="1573450"/>
            <a:ext cx="5641366" cy="496546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Computer </a:t>
            </a: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</a:p>
          <a:p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</a:t>
            </a:r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of Science in Electrical Engineering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Ph.D. in Electrical Engineering</a:t>
            </a:r>
          </a:p>
          <a:p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Areas of concentration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Communications and Signal Processing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Computer Engineering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Microelectronics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Power Systems and </a:t>
            </a:r>
            <a:r>
              <a:rPr lang="en-US" sz="2000" dirty="0" smtClean="0">
                <a:solidFill>
                  <a:srgbClr val="7030A0"/>
                </a:solidFill>
              </a:rPr>
              <a:t>Control</a:t>
            </a:r>
            <a:endParaRPr 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5653375" y="1548331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5036F02-0306-4F7A-91F3-C347BBBED498}" type="slidenum">
              <a:rPr lang="en-US" smtClean="0"/>
              <a:t>3</a:t>
            </a:fld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FC39F12B-44F0-C04F-8C9D-A112A8F22CFE}"/>
              </a:ext>
            </a:extLst>
          </p:cNvPr>
          <p:cNvSpPr txBox="1">
            <a:spLocks/>
          </p:cNvSpPr>
          <p:nvPr/>
        </p:nvSpPr>
        <p:spPr>
          <a:xfrm>
            <a:off x="6540047" y="1255712"/>
            <a:ext cx="5270768" cy="43465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alt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Undergraduate Certificate </a:t>
            </a:r>
            <a:r>
              <a:rPr lang="en-US" alt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in Data Science</a:t>
            </a:r>
          </a:p>
          <a:p>
            <a:r>
              <a:rPr lang="en-US" alt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</a:t>
            </a:r>
            <a:r>
              <a:rPr lang="en-US" alt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 Program: Deep Learning for Artificial </a:t>
            </a:r>
            <a:r>
              <a:rPr lang="en-US" alt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</a:p>
          <a:p>
            <a:r>
              <a:rPr lang="en-US" alt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Smart Grid (for all majors)</a:t>
            </a:r>
          </a:p>
          <a:p>
            <a:r>
              <a:rPr lang="en-US" alt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Cybersecurity (in progress)</a:t>
            </a:r>
            <a:endParaRPr lang="en-US" alt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787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C8D846-0FA7-9345-BD0A-9C9E2AE11980}"/>
              </a:ext>
            </a:extLst>
          </p:cNvPr>
          <p:cNvGrpSpPr/>
          <p:nvPr/>
        </p:nvGrpSpPr>
        <p:grpSpPr>
          <a:xfrm>
            <a:off x="0" y="6240807"/>
            <a:ext cx="12191999" cy="488950"/>
            <a:chOff x="1536700" y="6343651"/>
            <a:chExt cx="9144000" cy="48895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EF06FC-13D6-5A44-BEE1-E83F2E4AD46C}"/>
                </a:ext>
              </a:extLst>
            </p:cNvPr>
            <p:cNvSpPr/>
            <p:nvPr/>
          </p:nvSpPr>
          <p:spPr>
            <a:xfrm>
              <a:off x="1536700" y="6569075"/>
              <a:ext cx="9144000" cy="50800"/>
            </a:xfrm>
            <a:prstGeom prst="rect">
              <a:avLst/>
            </a:prstGeom>
            <a:solidFill>
              <a:srgbClr val="FFC4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4" name="Picture 23">
              <a:extLst>
                <a:ext uri="{FF2B5EF4-FFF2-40B4-BE49-F238E27FC236}">
                  <a16:creationId xmlns:a16="http://schemas.microsoft.com/office/drawing/2014/main" id="{080D2C6B-DF01-1145-A9A9-AC48BAA24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8964" y="6562726"/>
              <a:ext cx="2078037" cy="269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14D089D0-D429-644A-96A4-686C21D8B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350" y="6343651"/>
              <a:ext cx="1530350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075B9B9-E494-6D4F-9EA7-E1D2571C3FF0}"/>
              </a:ext>
            </a:extLst>
          </p:cNvPr>
          <p:cNvSpPr/>
          <p:nvPr/>
        </p:nvSpPr>
        <p:spPr>
          <a:xfrm>
            <a:off x="0" y="7718"/>
            <a:ext cx="12192000" cy="914400"/>
          </a:xfrm>
          <a:prstGeom prst="rect">
            <a:avLst/>
          </a:prstGeom>
          <a:solidFill>
            <a:srgbClr val="4F2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DA50D1B2-1F45-3B4B-BDA5-761DCED1727F}"/>
              </a:ext>
            </a:extLst>
          </p:cNvPr>
          <p:cNvSpPr txBox="1">
            <a:spLocks/>
          </p:cNvSpPr>
          <p:nvPr/>
        </p:nvSpPr>
        <p:spPr>
          <a:xfrm>
            <a:off x="3065224" y="127332"/>
            <a:ext cx="6110207" cy="7752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dirty="0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Electrical and Computer Engineering </a:t>
            </a:r>
            <a:r>
              <a:rPr lang="en-US" altLang="en-US" sz="3200" dirty="0" err="1" smtClean="0">
                <a:solidFill>
                  <a:srgbClr val="FFC42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Deparmtent</a:t>
            </a:r>
            <a:endParaRPr lang="en-US" altLang="en-US" sz="3200" dirty="0">
              <a:solidFill>
                <a:srgbClr val="FFC42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F0605D-6B99-6A43-91BC-90986F7E223C}"/>
              </a:ext>
            </a:extLst>
          </p:cNvPr>
          <p:cNvCxnSpPr/>
          <p:nvPr/>
        </p:nvCxnSpPr>
        <p:spPr>
          <a:xfrm>
            <a:off x="6050646" y="1608572"/>
            <a:ext cx="0" cy="4268788"/>
          </a:xfrm>
          <a:prstGeom prst="line">
            <a:avLst/>
          </a:prstGeom>
          <a:ln w="15875">
            <a:solidFill>
              <a:srgbClr val="FFC4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FC39F12B-44F0-C04F-8C9D-A112A8F22CFE}"/>
              </a:ext>
            </a:extLst>
          </p:cNvPr>
          <p:cNvSpPr txBox="1">
            <a:spLocks/>
          </p:cNvSpPr>
          <p:nvPr/>
        </p:nvSpPr>
        <p:spPr>
          <a:xfrm>
            <a:off x="6540047" y="1255712"/>
            <a:ext cx="5270768" cy="43465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4F2684"/>
              </a:buClr>
              <a:buFont typeface="Arial" panose="020B0604020202020204" pitchFamily="34" charset="0"/>
              <a:buNone/>
            </a:pPr>
            <a:r>
              <a:rPr lang="en-US" altLang="en-US" sz="22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 Programs</a:t>
            </a:r>
          </a:p>
          <a:p>
            <a:pPr marL="285750" indent="-285750"/>
            <a:r>
              <a:rPr lang="en-US" sz="2000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</a:t>
            </a:r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Science in Electrical Engineering</a:t>
            </a:r>
          </a:p>
          <a:p>
            <a:pPr marL="285750" indent="-285750"/>
            <a:r>
              <a:rPr lang="en-US" sz="2000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Ph.D. in Electrical Engineering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2000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Program: Deep Learning for Artificial </a:t>
            </a: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Smart Grid (for all majors)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4F26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Graduate Certification in Cybersecurity (in progress)</a:t>
            </a:r>
            <a:endParaRPr lang="en-US" altLang="en-US" sz="2000" b="1" dirty="0">
              <a:solidFill>
                <a:srgbClr val="4F26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94F419-713E-8141-8B94-D6005430FAD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52428" y="1608571"/>
            <a:ext cx="5029200" cy="3657600"/>
          </a:xfrm>
          <a:prstGeom prst="rect">
            <a:avLst/>
          </a:prstGeom>
        </p:spPr>
      </p:pic>
      <p:sp>
        <p:nvSpPr>
          <p:cNvPr id="11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5036F02-0306-4F7A-91F3-C347BBBED4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Department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9186"/>
            <a:ext cx="10515600" cy="4351338"/>
          </a:xfrm>
        </p:spPr>
        <p:txBody>
          <a:bodyPr/>
          <a:lstStyle/>
          <a:p>
            <a:r>
              <a:rPr lang="en-US" dirty="0" smtClean="0"/>
              <a:t>New hires: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883117"/>
              </p:ext>
            </p:extLst>
          </p:nvPr>
        </p:nvGraphicFramePr>
        <p:xfrm>
          <a:off x="4181403" y="1715695"/>
          <a:ext cx="3314186" cy="48651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940">
                  <a:extLst>
                    <a:ext uri="{9D8B030D-6E8A-4147-A177-3AD203B41FA5}">
                      <a16:colId xmlns:a16="http://schemas.microsoft.com/office/drawing/2014/main" val="3181895365"/>
                    </a:ext>
                  </a:extLst>
                </a:gridCol>
                <a:gridCol w="1247274">
                  <a:extLst>
                    <a:ext uri="{9D8B030D-6E8A-4147-A177-3AD203B41FA5}">
                      <a16:colId xmlns:a16="http://schemas.microsoft.com/office/drawing/2014/main" val="3286666999"/>
                    </a:ext>
                  </a:extLst>
                </a:gridCol>
                <a:gridCol w="1472972">
                  <a:extLst>
                    <a:ext uri="{9D8B030D-6E8A-4147-A177-3AD203B41FA5}">
                      <a16:colId xmlns:a16="http://schemas.microsoft.com/office/drawing/2014/main" val="1387549150"/>
                    </a:ext>
                  </a:extLst>
                </a:gridCol>
              </a:tblGrid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Cajetan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Akujuobi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270754275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Warsame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Ali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47963399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Annamalai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Annamalai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07265786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John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Attia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14389323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Mohamed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Chouikha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4248697643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Penrose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Cofie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955546126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Suxia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Cui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247981636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Xishuang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Dong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341449293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Ramesh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Dwivedi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343857751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Justin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Foreman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463555124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John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Fuller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560981174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Anthony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Hill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840123496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Mohan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Ketkar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121105942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Seungchan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Kim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797536381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Kelvin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Kirby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920297040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Siew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Koay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310386429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Abburi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Kumar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879981479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Xiangfang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Li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4021716090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19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Sarhan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Musa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57455378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Pamela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Obiomon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45906566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Olusegun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Odejide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709454405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Lijun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Qian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82616807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Horace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StJulian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554948742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Charlie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Tolliver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734189680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Vewiser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Turner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891357805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 smtClean="0">
                          <a:effectLst/>
                        </a:rPr>
                        <a:t>26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>
                          <a:solidFill>
                            <a:schemeClr val="tx1"/>
                          </a:solidFill>
                          <a:effectLst/>
                        </a:rPr>
                        <a:t>Richard</a:t>
                      </a:r>
                      <a:endParaRPr lang="en-US" sz="12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Wilkins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178159512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09627"/>
              </p:ext>
            </p:extLst>
          </p:nvPr>
        </p:nvGraphicFramePr>
        <p:xfrm>
          <a:off x="999951" y="2374080"/>
          <a:ext cx="2000533" cy="748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7275">
                  <a:extLst>
                    <a:ext uri="{9D8B030D-6E8A-4147-A177-3AD203B41FA5}">
                      <a16:colId xmlns:a16="http://schemas.microsoft.com/office/drawing/2014/main" val="3286666999"/>
                    </a:ext>
                  </a:extLst>
                </a:gridCol>
                <a:gridCol w="1083258">
                  <a:extLst>
                    <a:ext uri="{9D8B030D-6E8A-4147-A177-3AD203B41FA5}">
                      <a16:colId xmlns:a16="http://schemas.microsoft.com/office/drawing/2014/main" val="1387549150"/>
                    </a:ext>
                  </a:extLst>
                </a:gridCol>
              </a:tblGrid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Xishuang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Dong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3341449293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Mohan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Ketkar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121105942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Sarhan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Musa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57455378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rgbClr val="7030A0"/>
                          </a:solidFill>
                          <a:effectLst/>
                        </a:rPr>
                        <a:t>Horace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 err="1">
                          <a:solidFill>
                            <a:srgbClr val="7030A0"/>
                          </a:solidFill>
                          <a:effectLst/>
                        </a:rPr>
                        <a:t>StJulian</a:t>
                      </a:r>
                      <a:endParaRPr lang="en-US" sz="1200" b="1" i="0" u="none" strike="noStrike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554948742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473279"/>
              </p:ext>
            </p:extLst>
          </p:nvPr>
        </p:nvGraphicFramePr>
        <p:xfrm>
          <a:off x="8645247" y="1912731"/>
          <a:ext cx="1740877" cy="374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660">
                  <a:extLst>
                    <a:ext uri="{9D8B030D-6E8A-4147-A177-3AD203B41FA5}">
                      <a16:colId xmlns:a16="http://schemas.microsoft.com/office/drawing/2014/main" val="1479129460"/>
                    </a:ext>
                  </a:extLst>
                </a:gridCol>
                <a:gridCol w="1278217">
                  <a:extLst>
                    <a:ext uri="{9D8B030D-6E8A-4147-A177-3AD203B41FA5}">
                      <a16:colId xmlns:a16="http://schemas.microsoft.com/office/drawing/2014/main" val="4139205179"/>
                    </a:ext>
                  </a:extLst>
                </a:gridCol>
              </a:tblGrid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Anne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Robinson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338609525"/>
                  </a:ext>
                </a:extLst>
              </a:tr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Sandra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Kennerson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1688797926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600583"/>
              </p:ext>
            </p:extLst>
          </p:nvPr>
        </p:nvGraphicFramePr>
        <p:xfrm>
          <a:off x="8645248" y="3029007"/>
          <a:ext cx="1740877" cy="187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291">
                  <a:extLst>
                    <a:ext uri="{9D8B030D-6E8A-4147-A177-3AD203B41FA5}">
                      <a16:colId xmlns:a16="http://schemas.microsoft.com/office/drawing/2014/main" val="4150615613"/>
                    </a:ext>
                  </a:extLst>
                </a:gridCol>
                <a:gridCol w="968586">
                  <a:extLst>
                    <a:ext uri="{9D8B030D-6E8A-4147-A177-3AD203B41FA5}">
                      <a16:colId xmlns:a16="http://schemas.microsoft.com/office/drawing/2014/main" val="2259550689"/>
                    </a:ext>
                  </a:extLst>
                </a:gridCol>
              </a:tblGrid>
              <a:tr h="1633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Anthony 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Hill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242" marR="4242" marT="4242" marB="0" anchor="b"/>
                </a:tc>
                <a:extLst>
                  <a:ext uri="{0D108BD9-81ED-4DB2-BD59-A6C34878D82A}">
                    <a16:rowId xmlns:a16="http://schemas.microsoft.com/office/drawing/2014/main" val="244257856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676509" y="2692400"/>
            <a:ext cx="178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Lab Technician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352672" y="1506022"/>
            <a:ext cx="266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Administrative Assistants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39846" y="1371600"/>
            <a:ext cx="2805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ECE Faculty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06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3BAF07C-C39E-42EB-BB22-8D46691D97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1"/>
            <a:ext cx="12193061" cy="686920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CF54-0466-4261-9E62-0249E60E18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33E32106-E8B1-4F76-9EE6-58537738A3C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C32C2C46-A045-44FB-8A74-5EBD650C27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A76F79C-6683-4940-BCF7-4BCCCEE4068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F4675A3-6D07-4B1F-9BFC-AEBEA1AD067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65E127A-B6B7-4B1D-B7BD-6C8C969D29C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BCA9D9E-C72C-4751-BFA9-10B85CACE3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080C708C-69BF-441B-AB75-C98160ED06D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E79964E-F8F1-4763-8892-7BC3DAE306E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E09592A-FCC9-4AE5-BA0B-730C6F3BBE9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96448994-820C-4BC1-ABF3-4579C6F99A6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BB0D192-565A-42B9-B292-CC032D71A6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D1CA09C-5F40-4E92-A7E9-D1FCEE51283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379F5AA5-2E14-4880-A5A6-07AEF2AD89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EF14BD32-D239-4DA3-98B3-7752073657C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CF07B250-E5E4-4624-9BD7-8D513A67B73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BCC5D120-7C8C-4290-865C-4EE6E4F245F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C24688C6-CAE5-4EF2-B2BA-A138DA0A24B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6BD31099-7C13-4901-A04F-632B1CD8462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679F5FF7-82B2-4033-8FBE-63170C93783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2BC87E-BDA5-407A-A694-85ABE14E2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425" y="5199797"/>
            <a:ext cx="9435152" cy="78967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Achievements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7795DFA-888F-47E2-B44E-DE1D3B3E46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058957"/>
          </a:xfrm>
          <a:custGeom>
            <a:avLst/>
            <a:gdLst>
              <a:gd name="connsiteX0" fmla="*/ 0 w 12192000"/>
              <a:gd name="connsiteY0" fmla="*/ 0 h 5058957"/>
              <a:gd name="connsiteX1" fmla="*/ 12192000 w 12192000"/>
              <a:gd name="connsiteY1" fmla="*/ 0 h 5058957"/>
              <a:gd name="connsiteX2" fmla="*/ 12192000 w 12192000"/>
              <a:gd name="connsiteY2" fmla="*/ 259692 h 5058957"/>
              <a:gd name="connsiteX3" fmla="*/ 12192000 w 12192000"/>
              <a:gd name="connsiteY3" fmla="*/ 3542069 h 5058957"/>
              <a:gd name="connsiteX4" fmla="*/ 12192000 w 12192000"/>
              <a:gd name="connsiteY4" fmla="*/ 3734194 h 5058957"/>
              <a:gd name="connsiteX5" fmla="*/ 12192000 w 12192000"/>
              <a:gd name="connsiteY5" fmla="*/ 4710012 h 5058957"/>
              <a:gd name="connsiteX6" fmla="*/ 12113803 w 12192000"/>
              <a:gd name="connsiteY6" fmla="*/ 4718295 h 5058957"/>
              <a:gd name="connsiteX7" fmla="*/ 6753597 w 12192000"/>
              <a:gd name="connsiteY7" fmla="*/ 5041852 h 5058957"/>
              <a:gd name="connsiteX8" fmla="*/ 400746 w 12192000"/>
              <a:gd name="connsiteY8" fmla="*/ 4870509 h 5058957"/>
              <a:gd name="connsiteX9" fmla="*/ 0 w 12192000"/>
              <a:gd name="connsiteY9" fmla="*/ 4833533 h 5058957"/>
              <a:gd name="connsiteX10" fmla="*/ 0 w 12192000"/>
              <a:gd name="connsiteY10" fmla="*/ 3734194 h 5058957"/>
              <a:gd name="connsiteX11" fmla="*/ 0 w 12192000"/>
              <a:gd name="connsiteY11" fmla="*/ 3542069 h 5058957"/>
              <a:gd name="connsiteX12" fmla="*/ 0 w 12192000"/>
              <a:gd name="connsiteY12" fmla="*/ 259692 h 505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5058957">
                <a:moveTo>
                  <a:pt x="0" y="0"/>
                </a:moveTo>
                <a:lnTo>
                  <a:pt x="12192000" y="0"/>
                </a:lnTo>
                <a:lnTo>
                  <a:pt x="12192000" y="259692"/>
                </a:lnTo>
                <a:lnTo>
                  <a:pt x="12192000" y="3542069"/>
                </a:lnTo>
                <a:lnTo>
                  <a:pt x="12192000" y="3734194"/>
                </a:lnTo>
                <a:lnTo>
                  <a:pt x="12192000" y="4710012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0" y="4833533"/>
                </a:lnTo>
                <a:lnTo>
                  <a:pt x="0" y="3734194"/>
                </a:lnTo>
                <a:lnTo>
                  <a:pt x="0" y="3542069"/>
                </a:lnTo>
                <a:lnTo>
                  <a:pt x="0" y="259692"/>
                </a:lnTo>
                <a:close/>
              </a:path>
            </a:pathLst>
          </a:custGeom>
          <a:solidFill>
            <a:schemeClr val="bg1"/>
          </a:solidFill>
          <a:ln w="444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5EC87-9DEB-4400-BCDD-568E4E16A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3FAE866-D92D-4836-A7B2-E68A0BB26F74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89898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AC890-D0B5-4D04-B6E2-E8FE5B02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88" y="626940"/>
            <a:ext cx="10660818" cy="386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74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46C4E63-5F8D-44B8-9860-1D7841E3D2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-1004"/>
            <a:ext cx="12188952" cy="6860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862BE82-D00D-42C1-BF16-93AA37870C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5609220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F6D92C2D-1D3D-4974-918C-06579FB354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33" y="-2"/>
            <a:ext cx="5441859" cy="5654940"/>
          </a:xfrm>
          <a:custGeom>
            <a:avLst/>
            <a:gdLst>
              <a:gd name="connsiteX0" fmla="*/ 0 w 5441859"/>
              <a:gd name="connsiteY0" fmla="*/ 0 h 5654940"/>
              <a:gd name="connsiteX1" fmla="*/ 4400492 w 5441859"/>
              <a:gd name="connsiteY1" fmla="*/ 0 h 5654940"/>
              <a:gd name="connsiteX2" fmla="*/ 4484767 w 5441859"/>
              <a:gd name="connsiteY2" fmla="*/ 76595 h 5654940"/>
              <a:gd name="connsiteX3" fmla="*/ 5441859 w 5441859"/>
              <a:gd name="connsiteY3" fmla="*/ 2387221 h 5654940"/>
              <a:gd name="connsiteX4" fmla="*/ 2174140 w 5441859"/>
              <a:gd name="connsiteY4" fmla="*/ 5654940 h 5654940"/>
              <a:gd name="connsiteX5" fmla="*/ 156693 w 5441859"/>
              <a:gd name="connsiteY5" fmla="*/ 4957981 h 5654940"/>
              <a:gd name="connsiteX6" fmla="*/ 0 w 5441859"/>
              <a:gd name="connsiteY6" fmla="*/ 4820612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0" y="0"/>
                </a:moveTo>
                <a:lnTo>
                  <a:pt x="4400492" y="0"/>
                </a:lnTo>
                <a:lnTo>
                  <a:pt x="4484767" y="76595"/>
                </a:lnTo>
                <a:cubicBezTo>
                  <a:pt x="5076108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77337C-4106-48CB-B70F-63F2087D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42" y="632990"/>
            <a:ext cx="4062643" cy="10434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DB5E20-C8AB-48A0-8C04-1182E8657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8474" y="1774372"/>
            <a:ext cx="4064409" cy="27540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Named:  TI Endowed Professor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F8BB28-72DE-4EC9-B074-6C0A6554D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875" y="936393"/>
            <a:ext cx="4546893" cy="46634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782670-C171-4105-9D9C-114499C5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0232" y="6108192"/>
            <a:ext cx="548640" cy="548640"/>
          </a:xfrm>
          <a:prstGeom prst="ellipse">
            <a:avLst/>
          </a:prstGeom>
          <a:solidFill>
            <a:srgbClr val="73423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3FAE866-D92D-4836-A7B2-E68A0BB26F74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7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27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C9D7CA-9904-4B65-B346-4D744A75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5029" y="5419609"/>
            <a:ext cx="5242259" cy="192225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Achievement</a:t>
            </a:r>
            <a:b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ED4FD8D-F17F-472F-9318-992223887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51089" y="2683632"/>
            <a:ext cx="5161606" cy="2970799"/>
          </a:xfrm>
        </p:spPr>
        <p:txBody>
          <a:bodyPr vert="horz" lIns="91440" tIns="45720" rIns="91440" bIns="45720" rtlCol="0" anchor="b">
            <a:normAutofit fontScale="85000" lnSpcReduction="20000"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A&amp;M System’s Regents Professor Lijun Qian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COVID-19 research </a:t>
            </a:r>
            <a:r>
              <a:rPr lang="en-US" sz="2000" dirty="0">
                <a:effectLst/>
              </a:rPr>
              <a:t>in the CREDIT Center</a:t>
            </a:r>
          </a:p>
          <a:p>
            <a:endParaRPr lang="en-US" sz="2000" dirty="0"/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Texas Higher Education Coordinating Board approved the Graduate Certificate in Deep Learning for Artificial Intelligence.  </a:t>
            </a:r>
          </a:p>
          <a:p>
            <a:endParaRPr lang="en-US" sz="1800" dirty="0">
              <a:latin typeface="Calibri" panose="020F0502020204030204" pitchFamily="34" charset="0"/>
            </a:endParaRPr>
          </a:p>
          <a:p>
            <a:r>
              <a:rPr lang="en-US" sz="2000" dirty="0">
                <a:effectLst/>
              </a:rPr>
              <a:t>Awarded $1M extension of AFRL Credit </a:t>
            </a:r>
            <a:r>
              <a:rPr lang="en-US" sz="2000" dirty="0" smtClean="0">
                <a:effectLst/>
              </a:rPr>
              <a:t>Center and </a:t>
            </a:r>
            <a:r>
              <a:rPr lang="en-US" sz="2000" dirty="0" smtClean="0">
                <a:ea typeface="Calibri" panose="020F0502020204030204" pitchFamily="34" charset="0"/>
                <a:cs typeface="Calibri" panose="020F0502020204030204" pitchFamily="34" charset="0"/>
              </a:rPr>
              <a:t>$487,587.00 DoD Instrumentation Grant</a:t>
            </a:r>
            <a:endParaRPr lang="en-US" sz="2000" dirty="0" smtClean="0">
              <a:ea typeface="Calibri" panose="020F0502020204030204" pitchFamily="34" charset="0"/>
            </a:endParaRPr>
          </a:p>
          <a:p>
            <a:endParaRPr lang="en-US" sz="2000" dirty="0" smtClean="0">
              <a:effectLst/>
            </a:endParaRPr>
          </a:p>
          <a:p>
            <a:r>
              <a:rPr lang="en-US" sz="2000" dirty="0" smtClean="0"/>
              <a:t>National Academy of Engineering taps ECE Dr. Qian for prestigious symposium </a:t>
            </a:r>
            <a:endParaRPr lang="en-US" sz="2000" dirty="0">
              <a:effectLst/>
            </a:endParaRPr>
          </a:p>
          <a:p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60B21A5C-062F-46C2-8389-53D40F46AA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483466"/>
            <a:ext cx="5549037" cy="6374535"/>
          </a:xfrm>
          <a:custGeom>
            <a:avLst/>
            <a:gdLst>
              <a:gd name="connsiteX0" fmla="*/ 2203019 w 5549037"/>
              <a:gd name="connsiteY0" fmla="*/ 0 h 6374535"/>
              <a:gd name="connsiteX1" fmla="*/ 5549037 w 5549037"/>
              <a:gd name="connsiteY1" fmla="*/ 3346018 h 6374535"/>
              <a:gd name="connsiteX2" fmla="*/ 3797930 w 5549037"/>
              <a:gd name="connsiteY2" fmla="*/ 6288190 h 6374535"/>
              <a:gd name="connsiteX3" fmla="*/ 3618689 w 5549037"/>
              <a:gd name="connsiteY3" fmla="*/ 6374535 h 6374535"/>
              <a:gd name="connsiteX4" fmla="*/ 779546 w 5549037"/>
              <a:gd name="connsiteY4" fmla="*/ 6374535 h 6374535"/>
              <a:gd name="connsiteX5" fmla="*/ 537516 w 5549037"/>
              <a:gd name="connsiteY5" fmla="*/ 6248727 h 6374535"/>
              <a:gd name="connsiteX6" fmla="*/ 74641 w 5549037"/>
              <a:gd name="connsiteY6" fmla="*/ 5927968 h 6374535"/>
              <a:gd name="connsiteX7" fmla="*/ 0 w 5549037"/>
              <a:gd name="connsiteY7" fmla="*/ 5860130 h 6374535"/>
              <a:gd name="connsiteX8" fmla="*/ 0 w 5549037"/>
              <a:gd name="connsiteY8" fmla="*/ 831906 h 6374535"/>
              <a:gd name="connsiteX9" fmla="*/ 74641 w 5549037"/>
              <a:gd name="connsiteY9" fmla="*/ 764068 h 6374535"/>
              <a:gd name="connsiteX10" fmla="*/ 2203019 w 5549037"/>
              <a:gd name="connsiteY10" fmla="*/ 0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037" h="6374535">
                <a:moveTo>
                  <a:pt x="2203019" y="0"/>
                </a:moveTo>
                <a:cubicBezTo>
                  <a:pt x="4050974" y="0"/>
                  <a:pt x="5549037" y="1498063"/>
                  <a:pt x="5549037" y="3346018"/>
                </a:cubicBezTo>
                <a:cubicBezTo>
                  <a:pt x="5549037" y="4616487"/>
                  <a:pt x="4840968" y="5721578"/>
                  <a:pt x="3797930" y="6288190"/>
                </a:cubicBezTo>
                <a:lnTo>
                  <a:pt x="3618689" y="6374535"/>
                </a:lnTo>
                <a:lnTo>
                  <a:pt x="779546" y="6374535"/>
                </a:lnTo>
                <a:lnTo>
                  <a:pt x="537516" y="6248727"/>
                </a:lnTo>
                <a:cubicBezTo>
                  <a:pt x="374031" y="6154721"/>
                  <a:pt x="219238" y="6047301"/>
                  <a:pt x="74641" y="5927968"/>
                </a:cubicBezTo>
                <a:lnTo>
                  <a:pt x="0" y="5860130"/>
                </a:lnTo>
                <a:lnTo>
                  <a:pt x="0" y="831906"/>
                </a:lnTo>
                <a:lnTo>
                  <a:pt x="74641" y="764068"/>
                </a:lnTo>
                <a:cubicBezTo>
                  <a:pt x="653030" y="286739"/>
                  <a:pt x="1394539" y="0"/>
                  <a:pt x="2203019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F6571E6-B21D-46D7-B8D5-C7014193DC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0" r="6208" b="3"/>
          <a:stretch/>
        </p:blipFill>
        <p:spPr>
          <a:xfrm>
            <a:off x="1" y="647373"/>
            <a:ext cx="5385130" cy="6210629"/>
          </a:xfrm>
          <a:custGeom>
            <a:avLst/>
            <a:gdLst/>
            <a:ahLst/>
            <a:cxnLst/>
            <a:rect l="l" t="t" r="r" b="b"/>
            <a:pathLst>
              <a:path w="5385130" h="6210629">
                <a:moveTo>
                  <a:pt x="2203018" y="0"/>
                </a:moveTo>
                <a:cubicBezTo>
                  <a:pt x="3960450" y="0"/>
                  <a:pt x="5385130" y="1424680"/>
                  <a:pt x="5385130" y="3182112"/>
                </a:cubicBezTo>
                <a:cubicBezTo>
                  <a:pt x="5385130" y="4500186"/>
                  <a:pt x="4583748" y="5631087"/>
                  <a:pt x="3441640" y="6114158"/>
                </a:cubicBezTo>
                <a:lnTo>
                  <a:pt x="3178061" y="6210629"/>
                </a:lnTo>
                <a:lnTo>
                  <a:pt x="1233206" y="6210629"/>
                </a:lnTo>
                <a:lnTo>
                  <a:pt x="1108901" y="6171135"/>
                </a:lnTo>
                <a:cubicBezTo>
                  <a:pt x="767738" y="6046219"/>
                  <a:pt x="453928" y="5864559"/>
                  <a:pt x="178899" y="5637585"/>
                </a:cubicBezTo>
                <a:lnTo>
                  <a:pt x="0" y="5474990"/>
                </a:lnTo>
                <a:lnTo>
                  <a:pt x="0" y="889234"/>
                </a:lnTo>
                <a:lnTo>
                  <a:pt x="178899" y="726640"/>
                </a:lnTo>
                <a:cubicBezTo>
                  <a:pt x="728956" y="272693"/>
                  <a:pt x="1434142" y="0"/>
                  <a:pt x="2203018" y="0"/>
                </a:cubicBezTo>
                <a:close/>
              </a:path>
            </a:pathLst>
          </a:custGeom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A177BCC-4208-4795-8572-4D623BA1E2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3763" y="1"/>
            <a:ext cx="4480560" cy="2513993"/>
          </a:xfrm>
          <a:custGeom>
            <a:avLst/>
            <a:gdLst>
              <a:gd name="connsiteX0" fmla="*/ 18382 w 4480560"/>
              <a:gd name="connsiteY0" fmla="*/ 0 h 2513993"/>
              <a:gd name="connsiteX1" fmla="*/ 4462178 w 4480560"/>
              <a:gd name="connsiteY1" fmla="*/ 0 h 2513993"/>
              <a:gd name="connsiteX2" fmla="*/ 4468994 w 4480560"/>
              <a:gd name="connsiteY2" fmla="*/ 44657 h 2513993"/>
              <a:gd name="connsiteX3" fmla="*/ 4480560 w 4480560"/>
              <a:gd name="connsiteY3" fmla="*/ 273713 h 2513993"/>
              <a:gd name="connsiteX4" fmla="*/ 2240280 w 4480560"/>
              <a:gd name="connsiteY4" fmla="*/ 2513993 h 2513993"/>
              <a:gd name="connsiteX5" fmla="*/ 0 w 4480560"/>
              <a:gd name="connsiteY5" fmla="*/ 273713 h 2513993"/>
              <a:gd name="connsiteX6" fmla="*/ 11567 w 4480560"/>
              <a:gd name="connsiteY6" fmla="*/ 44657 h 2513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80560" h="2513993">
                <a:moveTo>
                  <a:pt x="18382" y="0"/>
                </a:moveTo>
                <a:lnTo>
                  <a:pt x="4462178" y="0"/>
                </a:lnTo>
                <a:lnTo>
                  <a:pt x="4468994" y="44657"/>
                </a:lnTo>
                <a:cubicBezTo>
                  <a:pt x="4476642" y="119969"/>
                  <a:pt x="4480560" y="196384"/>
                  <a:pt x="4480560" y="273713"/>
                </a:cubicBezTo>
                <a:cubicBezTo>
                  <a:pt x="4480560" y="1510985"/>
                  <a:pt x="3477552" y="2513993"/>
                  <a:pt x="2240280" y="2513993"/>
                </a:cubicBezTo>
                <a:cubicBezTo>
                  <a:pt x="1003008" y="2513993"/>
                  <a:pt x="0" y="1510985"/>
                  <a:pt x="0" y="273713"/>
                </a:cubicBezTo>
                <a:cubicBezTo>
                  <a:pt x="0" y="196384"/>
                  <a:pt x="3918" y="119969"/>
                  <a:pt x="11567" y="4465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Coronavirus Update: N.H. Has 1 Additional Death, 43 New Cases of COVID-19 |  New Hampshire Public Radio">
            <a:extLst>
              <a:ext uri="{FF2B5EF4-FFF2-40B4-BE49-F238E27FC236}">
                <a16:creationId xmlns:a16="http://schemas.microsoft.com/office/drawing/2014/main" id="{1E0798BA-E76B-4520-AFE7-4F1CCA9899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" r="3" b="3"/>
          <a:stretch/>
        </p:blipFill>
        <p:spPr bwMode="auto">
          <a:xfrm>
            <a:off x="5398355" y="1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81E56-0708-4B17-A0AD-45532DD5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3280" y="6106415"/>
            <a:ext cx="548640" cy="548640"/>
          </a:xfrm>
          <a:prstGeom prst="ellipse">
            <a:avLst/>
          </a:prstGeom>
          <a:solidFill>
            <a:srgbClr val="7F7F7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fld id="{23FAE866-D92D-4836-A7B2-E68A0BB26F74}" type="slidenum">
              <a:rPr lang="en-US" sz="1500">
                <a:solidFill>
                  <a:srgbClr val="FFFFFF"/>
                </a:solidFill>
              </a:rPr>
              <a:pPr algn="ctr">
                <a:spcAft>
                  <a:spcPts val="600"/>
                </a:spcAft>
              </a:pPr>
              <a:t>8</a:t>
            </a:fld>
            <a:endParaRPr lang="en-US" sz="15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45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039336"/>
              </p:ext>
            </p:extLst>
          </p:nvPr>
        </p:nvGraphicFramePr>
        <p:xfrm>
          <a:off x="747345" y="1392010"/>
          <a:ext cx="3669533" cy="1090615"/>
        </p:xfrm>
        <a:graphic>
          <a:graphicData uri="http://schemas.openxmlformats.org/drawingml/2006/table">
            <a:tbl>
              <a:tblPr/>
              <a:tblGrid>
                <a:gridCol w="984980">
                  <a:extLst>
                    <a:ext uri="{9D8B030D-6E8A-4147-A177-3AD203B41FA5}">
                      <a16:colId xmlns:a16="http://schemas.microsoft.com/office/drawing/2014/main" val="888602412"/>
                    </a:ext>
                  </a:extLst>
                </a:gridCol>
                <a:gridCol w="1384617">
                  <a:extLst>
                    <a:ext uri="{9D8B030D-6E8A-4147-A177-3AD203B41FA5}">
                      <a16:colId xmlns:a16="http://schemas.microsoft.com/office/drawing/2014/main" val="500854240"/>
                    </a:ext>
                  </a:extLst>
                </a:gridCol>
                <a:gridCol w="1299936">
                  <a:extLst>
                    <a:ext uri="{9D8B030D-6E8A-4147-A177-3AD203B41FA5}">
                      <a16:colId xmlns:a16="http://schemas.microsoft.com/office/drawing/2014/main" val="1993882593"/>
                    </a:ext>
                  </a:extLst>
                </a:gridCol>
              </a:tblGrid>
              <a:tr h="1739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Fiscal Year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Award Amount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Award Count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6810031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1,767,324.67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8991024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2,091,016.58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4531351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849,854.00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894292"/>
                  </a:ext>
                </a:extLst>
              </a:tr>
              <a:tr h="173901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3,754,084.00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368853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1217" y="460327"/>
            <a:ext cx="3503839" cy="2601964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776463"/>
              </p:ext>
            </p:extLst>
          </p:nvPr>
        </p:nvGraphicFramePr>
        <p:xfrm>
          <a:off x="377577" y="3002485"/>
          <a:ext cx="7370329" cy="3593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7263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ECE Enrollment Trend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166798"/>
              </p:ext>
            </p:extLst>
          </p:nvPr>
        </p:nvGraphicFramePr>
        <p:xfrm>
          <a:off x="1062717" y="1763486"/>
          <a:ext cx="10291083" cy="4633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2050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Engineering Undergraduate Enrollment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366360"/>
              </p:ext>
            </p:extLst>
          </p:nvPr>
        </p:nvGraphicFramePr>
        <p:xfrm>
          <a:off x="1151164" y="2057400"/>
          <a:ext cx="7230836" cy="3824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388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Electrical Engineering Undergraduate Enrollment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417770"/>
              </p:ext>
            </p:extLst>
          </p:nvPr>
        </p:nvGraphicFramePr>
        <p:xfrm>
          <a:off x="951139" y="1690688"/>
          <a:ext cx="9666515" cy="4183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352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Master’s </a:t>
            </a:r>
            <a:r>
              <a:rPr lang="en-US" dirty="0" smtClean="0"/>
              <a:t>Electrical Engineering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7670002"/>
              </p:ext>
            </p:extLst>
          </p:nvPr>
        </p:nvGraphicFramePr>
        <p:xfrm>
          <a:off x="1114425" y="1857375"/>
          <a:ext cx="8556172" cy="3837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1152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Electrical Engineering PhD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5611430"/>
              </p:ext>
            </p:extLst>
          </p:nvPr>
        </p:nvGraphicFramePr>
        <p:xfrm>
          <a:off x="955221" y="2057399"/>
          <a:ext cx="9074604" cy="3053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9321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 Student Profile 2020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76" y="1976134"/>
            <a:ext cx="3762863" cy="28046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787" y="1506689"/>
            <a:ext cx="3434399" cy="5006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386" y="3638693"/>
            <a:ext cx="3085222" cy="1647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6812" y="1291766"/>
            <a:ext cx="3450371" cy="16278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98892" y="5181600"/>
            <a:ext cx="1594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20% Female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683261" y="2762738"/>
            <a:ext cx="160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76% Full-time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724797" y="2105711"/>
            <a:ext cx="1108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74% 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36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877" y="933939"/>
            <a:ext cx="7326176" cy="463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91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Awarded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06084"/>
              </p:ext>
            </p:extLst>
          </p:nvPr>
        </p:nvGraphicFramePr>
        <p:xfrm>
          <a:off x="719017" y="2705869"/>
          <a:ext cx="2844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661">
                  <a:extLst>
                    <a:ext uri="{9D8B030D-6E8A-4147-A177-3AD203B41FA5}">
                      <a16:colId xmlns:a16="http://schemas.microsoft.com/office/drawing/2014/main" val="1109983882"/>
                    </a:ext>
                  </a:extLst>
                </a:gridCol>
                <a:gridCol w="1391139">
                  <a:extLst>
                    <a:ext uri="{9D8B030D-6E8A-4147-A177-3AD203B41FA5}">
                      <a16:colId xmlns:a16="http://schemas.microsoft.com/office/drawing/2014/main" val="924904372"/>
                    </a:ext>
                  </a:extLst>
                </a:gridCol>
              </a:tblGrid>
              <a:tr h="296051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Degrees Awarded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13562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r>
                        <a:rPr lang="en-US" dirty="0" smtClean="0"/>
                        <a:t>2014-2015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22135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2015-2016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94025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2016-2017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437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2017-2018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253858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70608"/>
                  </a:ext>
                </a:extLst>
              </a:tr>
              <a:tr h="2960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96773"/>
                  </a:ext>
                </a:extLst>
              </a:tr>
            </a:tbl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81997"/>
              </p:ext>
            </p:extLst>
          </p:nvPr>
        </p:nvGraphicFramePr>
        <p:xfrm>
          <a:off x="4225017" y="2269671"/>
          <a:ext cx="7531725" cy="3331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13671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Degrees Awarded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076647"/>
              </p:ext>
            </p:extLst>
          </p:nvPr>
        </p:nvGraphicFramePr>
        <p:xfrm>
          <a:off x="1693750" y="1832883"/>
          <a:ext cx="8189118" cy="4779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031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Master’s Degrees Awarded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842774"/>
              </p:ext>
            </p:extLst>
          </p:nvPr>
        </p:nvGraphicFramePr>
        <p:xfrm>
          <a:off x="1567712" y="2493678"/>
          <a:ext cx="7774783" cy="37647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589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243" y="83458"/>
            <a:ext cx="10515600" cy="1325563"/>
          </a:xfrm>
        </p:spPr>
        <p:txBody>
          <a:bodyPr/>
          <a:lstStyle/>
          <a:p>
            <a:r>
              <a:rPr lang="en-US" dirty="0" smtClean="0"/>
              <a:t>PhD Degrees Awarded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433326"/>
              </p:ext>
            </p:extLst>
          </p:nvPr>
        </p:nvGraphicFramePr>
        <p:xfrm>
          <a:off x="1397453" y="1604282"/>
          <a:ext cx="8326211" cy="3743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7425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525</Words>
  <Application>Microsoft Office PowerPoint</Application>
  <PresentationFormat>Widescreen</PresentationFormat>
  <Paragraphs>277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AGENDA</vt:lpstr>
      <vt:lpstr>Welcome Industrial Advisory Board Members</vt:lpstr>
      <vt:lpstr>PowerPoint Presentation</vt:lpstr>
      <vt:lpstr>PowerPoint Presentation</vt:lpstr>
      <vt:lpstr>Department Updates</vt:lpstr>
      <vt:lpstr>Achievements</vt:lpstr>
      <vt:lpstr>Achievement</vt:lpstr>
      <vt:lpstr>Achievement </vt:lpstr>
      <vt:lpstr>Research</vt:lpstr>
      <vt:lpstr>ECE Enrollment Trend</vt:lpstr>
      <vt:lpstr>Computer Engineering Undergraduate Enrollment</vt:lpstr>
      <vt:lpstr>Electrical Engineering Undergraduate Enrollment</vt:lpstr>
      <vt:lpstr>Master’s Electrical Engineering</vt:lpstr>
      <vt:lpstr>Electrical Engineering PhD</vt:lpstr>
      <vt:lpstr>Enrollment Student Profile 2020</vt:lpstr>
      <vt:lpstr>PowerPoint Presentation</vt:lpstr>
      <vt:lpstr>Degrees Awarded</vt:lpstr>
      <vt:lpstr>Undergraduate Degrees Awarded</vt:lpstr>
      <vt:lpstr>Master’s Degrees Awarded</vt:lpstr>
      <vt:lpstr>PhD Degrees Awarded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rgpcoedean348</dc:creator>
  <cp:lastModifiedBy>rgpcoedean348</cp:lastModifiedBy>
  <cp:revision>38</cp:revision>
  <dcterms:created xsi:type="dcterms:W3CDTF">2021-04-29T19:33:56Z</dcterms:created>
  <dcterms:modified xsi:type="dcterms:W3CDTF">2021-04-30T03:57:59Z</dcterms:modified>
</cp:coreProperties>
</file>