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2" r:id="rId8"/>
    <p:sldId id="263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4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60" y="11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Award Amount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Sheet1!$Q$22</c:f>
              <c:strCache>
                <c:ptCount val="1"/>
                <c:pt idx="0">
                  <c:v>Fiscal Year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Sheet1!$Q$23:$Q$26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Sheet1!$Q$23:$Q$26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42-4B9E-AA08-72894B6C83F4}"/>
            </c:ext>
          </c:extLst>
        </c:ser>
        <c:ser>
          <c:idx val="1"/>
          <c:order val="1"/>
          <c:tx>
            <c:strRef>
              <c:f>Sheet1!$R$22</c:f>
              <c:strCache>
                <c:ptCount val="1"/>
                <c:pt idx="0">
                  <c:v>Award Amount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Sheet1!$Q$23:$Q$26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Sheet1!$R$23:$R$26</c:f>
              <c:numCache>
                <c:formatCode>#,##0.00</c:formatCode>
                <c:ptCount val="4"/>
                <c:pt idx="0">
                  <c:v>1767324.67</c:v>
                </c:pt>
                <c:pt idx="1">
                  <c:v>2091016.58</c:v>
                </c:pt>
                <c:pt idx="2">
                  <c:v>849854</c:v>
                </c:pt>
                <c:pt idx="3">
                  <c:v>3754084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42-4B9E-AA08-72894B6C8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0005160"/>
        <c:axId val="480005488"/>
      </c:lineChart>
      <c:catAx>
        <c:axId val="48000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005488"/>
        <c:crosses val="autoZero"/>
        <c:auto val="1"/>
        <c:lblAlgn val="ctr"/>
        <c:lblOffset val="100"/>
        <c:noMultiLvlLbl val="0"/>
      </c:catAx>
      <c:valAx>
        <c:axId val="48000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00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8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75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35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244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9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5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9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419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36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9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5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allenge.gov/challenge/AI-tracks-at-sea/#descriptio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atalog.pvamu.edu/search/?P=COMP%205283" TargetMode="External"/><Relationship Id="rId13" Type="http://schemas.openxmlformats.org/officeDocument/2006/relationships/hyperlink" Target="https://catalog.pvamu.edu/search/?P=ELEG%206153" TargetMode="External"/><Relationship Id="rId3" Type="http://schemas.openxmlformats.org/officeDocument/2006/relationships/hyperlink" Target="https://catalog.pvamu.edu/search/?P=ELEG%206183" TargetMode="External"/><Relationship Id="rId7" Type="http://schemas.openxmlformats.org/officeDocument/2006/relationships/hyperlink" Target="https://catalog.pvamu.edu/search/?P=COMP%205273" TargetMode="External"/><Relationship Id="rId12" Type="http://schemas.openxmlformats.org/officeDocument/2006/relationships/hyperlink" Target="https://catalog.pvamu.edu/search/?P=ELEG%206123" TargetMode="External"/><Relationship Id="rId2" Type="http://schemas.openxmlformats.org/officeDocument/2006/relationships/hyperlink" Target="https://catalog.pvamu.edu/search/?P=ELEG%206163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atalog.pvamu.edu/search/?P=COMP%205153" TargetMode="External"/><Relationship Id="rId11" Type="http://schemas.openxmlformats.org/officeDocument/2006/relationships/hyperlink" Target="https://catalog.pvamu.edu/search/?P=ELEG%206113" TargetMode="External"/><Relationship Id="rId5" Type="http://schemas.openxmlformats.org/officeDocument/2006/relationships/hyperlink" Target="https://catalog.pvamu.edu/search/?P=COMP%205143" TargetMode="External"/><Relationship Id="rId15" Type="http://schemas.openxmlformats.org/officeDocument/2006/relationships/hyperlink" Target="https://catalog.pvamu.edu/search/?P=ELEG%206313" TargetMode="External"/><Relationship Id="rId10" Type="http://schemas.openxmlformats.org/officeDocument/2006/relationships/hyperlink" Target="https://catalog.pvamu.edu/search/?P=CINS%205173" TargetMode="External"/><Relationship Id="rId4" Type="http://schemas.openxmlformats.org/officeDocument/2006/relationships/hyperlink" Target="https://catalog.pvamu.edu/search/?P=ELEG%206603" TargetMode="External"/><Relationship Id="rId9" Type="http://schemas.openxmlformats.org/officeDocument/2006/relationships/hyperlink" Target="https://catalog.pvamu.edu/search/?P=COMP%205293" TargetMode="External"/><Relationship Id="rId14" Type="http://schemas.openxmlformats.org/officeDocument/2006/relationships/hyperlink" Target="https://catalog.pvamu.edu/search/?P=ELEG%206203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irst place ribbon stock illustration. Illustration of painting - 176465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81" y="1076960"/>
            <a:ext cx="1183234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EDFA79C-D26E-45A5-A8AA-FABFAED1E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503" y="90156"/>
            <a:ext cx="11356139" cy="888591"/>
          </a:xfrm>
          <a:solidFill>
            <a:srgbClr val="4F2684"/>
          </a:solidFill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C425"/>
                </a:solidFill>
              </a:rPr>
              <a:t>1</a:t>
            </a:r>
            <a:r>
              <a:rPr lang="en-US" sz="4400" b="1" baseline="30000" dirty="0" smtClean="0">
                <a:solidFill>
                  <a:srgbClr val="FFC425"/>
                </a:solidFill>
              </a:rPr>
              <a:t>st</a:t>
            </a:r>
            <a:r>
              <a:rPr lang="en-US" sz="4400" b="1" dirty="0" smtClean="0">
                <a:solidFill>
                  <a:srgbClr val="FFC425"/>
                </a:solidFill>
              </a:rPr>
              <a:t> Place Winners</a:t>
            </a:r>
            <a:endParaRPr lang="en-US" sz="4400" b="1" dirty="0">
              <a:solidFill>
                <a:srgbClr val="FFC425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8901" y="1620304"/>
            <a:ext cx="429448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Prairie View A&amp;M University Artificial Intelligence Team won 1st place in the Office of Naval Research Artificial Intelligence (AI) Tracks at Sea challenge. The Team beat 31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universities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including top tier research universities and Ivy League Schools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Navy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has announced it officially on their website: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https://www.challenge.gov/challenge/AI-tracks-at-sea/#description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9" name="Picture 2" descr="CREDIT Te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231" y="5032587"/>
            <a:ext cx="4474528" cy="184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445" y="1110159"/>
            <a:ext cx="6165409" cy="3922428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5036F02-0306-4F7A-91F3-C347BBBED4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9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039336"/>
              </p:ext>
            </p:extLst>
          </p:nvPr>
        </p:nvGraphicFramePr>
        <p:xfrm>
          <a:off x="747345" y="1392010"/>
          <a:ext cx="3669533" cy="1090615"/>
        </p:xfrm>
        <a:graphic>
          <a:graphicData uri="http://schemas.openxmlformats.org/drawingml/2006/table">
            <a:tbl>
              <a:tblPr/>
              <a:tblGrid>
                <a:gridCol w="984980">
                  <a:extLst>
                    <a:ext uri="{9D8B030D-6E8A-4147-A177-3AD203B41FA5}">
                      <a16:colId xmlns:a16="http://schemas.microsoft.com/office/drawing/2014/main" val="888602412"/>
                    </a:ext>
                  </a:extLst>
                </a:gridCol>
                <a:gridCol w="1384617">
                  <a:extLst>
                    <a:ext uri="{9D8B030D-6E8A-4147-A177-3AD203B41FA5}">
                      <a16:colId xmlns:a16="http://schemas.microsoft.com/office/drawing/2014/main" val="500854240"/>
                    </a:ext>
                  </a:extLst>
                </a:gridCol>
                <a:gridCol w="1299936">
                  <a:extLst>
                    <a:ext uri="{9D8B030D-6E8A-4147-A177-3AD203B41FA5}">
                      <a16:colId xmlns:a16="http://schemas.microsoft.com/office/drawing/2014/main" val="1993882593"/>
                    </a:ext>
                  </a:extLst>
                </a:gridCol>
              </a:tblGrid>
              <a:tr h="1739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Fiscal Year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Award Amount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Award Count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810031"/>
                  </a:ext>
                </a:extLst>
              </a:tr>
              <a:tr h="173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1,767,324.67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91024"/>
                  </a:ext>
                </a:extLst>
              </a:tr>
              <a:tr h="173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2,091,016.58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531351"/>
                  </a:ext>
                </a:extLst>
              </a:tr>
              <a:tr h="173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849,854.00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94292"/>
                  </a:ext>
                </a:extLst>
              </a:tr>
              <a:tr h="173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3,754,084.00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688531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1217" y="460327"/>
            <a:ext cx="3503839" cy="2601964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776463"/>
              </p:ext>
            </p:extLst>
          </p:nvPr>
        </p:nvGraphicFramePr>
        <p:xfrm>
          <a:off x="377577" y="3002485"/>
          <a:ext cx="7370329" cy="3593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2145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3061" cy="686920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2BC87E-BDA5-407A-A694-85ABE14E2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425" y="5199797"/>
            <a:ext cx="9435152" cy="7896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Achievements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7795DFA-888F-47E2-B44E-DE1D3B3E46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058957"/>
          </a:xfrm>
          <a:custGeom>
            <a:avLst/>
            <a:gdLst>
              <a:gd name="connsiteX0" fmla="*/ 0 w 12192000"/>
              <a:gd name="connsiteY0" fmla="*/ 0 h 5058957"/>
              <a:gd name="connsiteX1" fmla="*/ 12192000 w 12192000"/>
              <a:gd name="connsiteY1" fmla="*/ 0 h 5058957"/>
              <a:gd name="connsiteX2" fmla="*/ 12192000 w 12192000"/>
              <a:gd name="connsiteY2" fmla="*/ 259692 h 5058957"/>
              <a:gd name="connsiteX3" fmla="*/ 12192000 w 12192000"/>
              <a:gd name="connsiteY3" fmla="*/ 3542069 h 5058957"/>
              <a:gd name="connsiteX4" fmla="*/ 12192000 w 12192000"/>
              <a:gd name="connsiteY4" fmla="*/ 3734194 h 5058957"/>
              <a:gd name="connsiteX5" fmla="*/ 12192000 w 12192000"/>
              <a:gd name="connsiteY5" fmla="*/ 4710012 h 5058957"/>
              <a:gd name="connsiteX6" fmla="*/ 12113803 w 12192000"/>
              <a:gd name="connsiteY6" fmla="*/ 4718295 h 5058957"/>
              <a:gd name="connsiteX7" fmla="*/ 6753597 w 12192000"/>
              <a:gd name="connsiteY7" fmla="*/ 5041852 h 5058957"/>
              <a:gd name="connsiteX8" fmla="*/ 400746 w 12192000"/>
              <a:gd name="connsiteY8" fmla="*/ 4870509 h 5058957"/>
              <a:gd name="connsiteX9" fmla="*/ 0 w 12192000"/>
              <a:gd name="connsiteY9" fmla="*/ 4833533 h 5058957"/>
              <a:gd name="connsiteX10" fmla="*/ 0 w 12192000"/>
              <a:gd name="connsiteY10" fmla="*/ 3734194 h 5058957"/>
              <a:gd name="connsiteX11" fmla="*/ 0 w 12192000"/>
              <a:gd name="connsiteY11" fmla="*/ 3542069 h 5058957"/>
              <a:gd name="connsiteX12" fmla="*/ 0 w 12192000"/>
              <a:gd name="connsiteY12" fmla="*/ 259692 h 505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  <a:solidFill>
            <a:schemeClr val="bg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5EC87-9DEB-4400-BCDD-568E4E16A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3FAE866-D92D-4836-A7B2-E68A0BB26F74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89898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AAC890-D0B5-4D04-B6E2-E8FE5B02D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88" y="626940"/>
            <a:ext cx="10660818" cy="386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31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46C4E63-5F8D-44B8-9860-1D7841E3D2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-1004"/>
            <a:ext cx="12188952" cy="6860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77337C-4106-48CB-B70F-63F2087D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42" y="632990"/>
            <a:ext cx="4062643" cy="10434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Achievement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DB5E20-C8AB-48A0-8C04-1182E8657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8474" y="1774372"/>
            <a:ext cx="4064409" cy="27540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Named:  TI Endowed Professor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F8BB28-72DE-4EC9-B074-6C0A6554D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875" y="936393"/>
            <a:ext cx="4546893" cy="466348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782670-C171-4105-9D9C-114499C58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0232" y="6108192"/>
            <a:ext cx="548640" cy="548640"/>
          </a:xfrm>
          <a:prstGeom prst="ellipse">
            <a:avLst/>
          </a:prstGeom>
          <a:solidFill>
            <a:srgbClr val="73423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23FAE866-D92D-4836-A7B2-E68A0BB26F74}" type="slidenum">
              <a:rPr lang="en-US" sz="15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4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56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C9D7CA-9904-4B65-B346-4D744A754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29" y="5419609"/>
            <a:ext cx="5242259" cy="19222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Achievement</a:t>
            </a:r>
            <a:b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ED4FD8D-F17F-472F-9318-992223887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51089" y="2683632"/>
            <a:ext cx="5161606" cy="2970799"/>
          </a:xfr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A&amp;M System’s Regents Professor Lijun Qian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COVID-19 research </a:t>
            </a:r>
            <a:r>
              <a:rPr lang="en-US" sz="2000" dirty="0">
                <a:effectLst/>
              </a:rPr>
              <a:t>in the CREDIT Center</a:t>
            </a:r>
          </a:p>
          <a:p>
            <a:endParaRPr lang="en-US" sz="2000" dirty="0"/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Texas Higher Education Coordinating Board approved the Graduate Certificate in Deep Learning for Artificial Intelligence.  </a:t>
            </a:r>
          </a:p>
          <a:p>
            <a:endParaRPr lang="en-US" sz="1800" dirty="0">
              <a:latin typeface="Calibri" panose="020F0502020204030204" pitchFamily="34" charset="0"/>
            </a:endParaRPr>
          </a:p>
          <a:p>
            <a:r>
              <a:rPr lang="en-US" sz="2000" dirty="0">
                <a:effectLst/>
              </a:rPr>
              <a:t>Awarded $1M extension of AFRL Credit </a:t>
            </a:r>
            <a:r>
              <a:rPr lang="en-US" sz="2000" dirty="0" smtClean="0">
                <a:effectLst/>
              </a:rPr>
              <a:t>Center and </a:t>
            </a:r>
            <a:r>
              <a:rPr lang="en-US" sz="2000" dirty="0" smtClean="0">
                <a:ea typeface="Calibri" panose="020F0502020204030204" pitchFamily="34" charset="0"/>
                <a:cs typeface="Calibri" panose="020F0502020204030204" pitchFamily="34" charset="0"/>
              </a:rPr>
              <a:t>$487,587.00 DoD Instrumentation Grant</a:t>
            </a:r>
            <a:endParaRPr lang="en-US" sz="2000" dirty="0" smtClean="0">
              <a:ea typeface="Calibri" panose="020F0502020204030204" pitchFamily="34" charset="0"/>
            </a:endParaRPr>
          </a:p>
          <a:p>
            <a:endParaRPr lang="en-US" sz="2000" dirty="0" smtClean="0">
              <a:effectLst/>
            </a:endParaRPr>
          </a:p>
          <a:p>
            <a:r>
              <a:rPr lang="en-US" sz="2000" dirty="0" smtClean="0"/>
              <a:t>National Academy of Engineering taps ECE Dr. Qian for prestigious symposium </a:t>
            </a:r>
            <a:endParaRPr lang="en-US" sz="2000" dirty="0">
              <a:effectLst/>
            </a:endParaRPr>
          </a:p>
          <a:p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0B21A5C-062F-46C2-8389-53D40F46AA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83466"/>
            <a:ext cx="5549037" cy="6374535"/>
          </a:xfrm>
          <a:custGeom>
            <a:avLst/>
            <a:gdLst>
              <a:gd name="connsiteX0" fmla="*/ 2203019 w 5549037"/>
              <a:gd name="connsiteY0" fmla="*/ 0 h 6374535"/>
              <a:gd name="connsiteX1" fmla="*/ 5549037 w 5549037"/>
              <a:gd name="connsiteY1" fmla="*/ 3346018 h 6374535"/>
              <a:gd name="connsiteX2" fmla="*/ 3797930 w 5549037"/>
              <a:gd name="connsiteY2" fmla="*/ 6288190 h 6374535"/>
              <a:gd name="connsiteX3" fmla="*/ 3618689 w 5549037"/>
              <a:gd name="connsiteY3" fmla="*/ 6374535 h 6374535"/>
              <a:gd name="connsiteX4" fmla="*/ 779546 w 5549037"/>
              <a:gd name="connsiteY4" fmla="*/ 6374535 h 6374535"/>
              <a:gd name="connsiteX5" fmla="*/ 537516 w 5549037"/>
              <a:gd name="connsiteY5" fmla="*/ 6248727 h 6374535"/>
              <a:gd name="connsiteX6" fmla="*/ 74641 w 5549037"/>
              <a:gd name="connsiteY6" fmla="*/ 5927968 h 6374535"/>
              <a:gd name="connsiteX7" fmla="*/ 0 w 5549037"/>
              <a:gd name="connsiteY7" fmla="*/ 5860130 h 6374535"/>
              <a:gd name="connsiteX8" fmla="*/ 0 w 5549037"/>
              <a:gd name="connsiteY8" fmla="*/ 831906 h 6374535"/>
              <a:gd name="connsiteX9" fmla="*/ 74641 w 5549037"/>
              <a:gd name="connsiteY9" fmla="*/ 764068 h 6374535"/>
              <a:gd name="connsiteX10" fmla="*/ 2203019 w 5549037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9037" h="6374535">
                <a:moveTo>
                  <a:pt x="2203019" y="0"/>
                </a:moveTo>
                <a:cubicBezTo>
                  <a:pt x="4050974" y="0"/>
                  <a:pt x="5549037" y="1498063"/>
                  <a:pt x="5549037" y="3346018"/>
                </a:cubicBezTo>
                <a:cubicBezTo>
                  <a:pt x="5549037" y="4616487"/>
                  <a:pt x="4840968" y="5721578"/>
                  <a:pt x="3797930" y="6288190"/>
                </a:cubicBezTo>
                <a:lnTo>
                  <a:pt x="3618689" y="6374535"/>
                </a:lnTo>
                <a:lnTo>
                  <a:pt x="779546" y="6374535"/>
                </a:lnTo>
                <a:lnTo>
                  <a:pt x="537516" y="6248727"/>
                </a:lnTo>
                <a:cubicBezTo>
                  <a:pt x="374031" y="6154721"/>
                  <a:pt x="219238" y="6047301"/>
                  <a:pt x="74641" y="5927968"/>
                </a:cubicBezTo>
                <a:lnTo>
                  <a:pt x="0" y="5860130"/>
                </a:lnTo>
                <a:lnTo>
                  <a:pt x="0" y="831906"/>
                </a:lnTo>
                <a:lnTo>
                  <a:pt x="74641" y="764068"/>
                </a:lnTo>
                <a:cubicBezTo>
                  <a:pt x="653030" y="286739"/>
                  <a:pt x="1394539" y="0"/>
                  <a:pt x="220301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6571E6-B21D-46D7-B8D5-C7014193DC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0" r="6208" b="3"/>
          <a:stretch/>
        </p:blipFill>
        <p:spPr>
          <a:xfrm>
            <a:off x="1" y="647373"/>
            <a:ext cx="5385130" cy="6210629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Coronavirus Update: N.H. Has 1 Additional Death, 43 New Cases of COVID-19 |  New Hampshire Public Radio">
            <a:extLst>
              <a:ext uri="{FF2B5EF4-FFF2-40B4-BE49-F238E27FC236}">
                <a16:creationId xmlns:a16="http://schemas.microsoft.com/office/drawing/2014/main" id="{1E0798BA-E76B-4520-AFE7-4F1CCA9899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" r="3" b="3"/>
          <a:stretch/>
        </p:blipFill>
        <p:spPr bwMode="auto">
          <a:xfrm>
            <a:off x="5398355" y="1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581E56-0708-4B17-A0AD-45532DD52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3280" y="6106415"/>
            <a:ext cx="548640" cy="548640"/>
          </a:xfrm>
          <a:prstGeom prst="ellipse">
            <a:avLst/>
          </a:prstGeom>
          <a:solidFill>
            <a:srgbClr val="7F7F7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23FAE866-D92D-4836-A7B2-E68A0BB26F74}" type="slidenum">
              <a:rPr lang="en-US" sz="15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5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456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Computational Systems Biology Center established a Bi-weekly Technical Speaker Series</a:t>
            </a:r>
          </a:p>
          <a:p>
            <a:r>
              <a:rPr lang="en-US" dirty="0" smtClean="0"/>
              <a:t>Cybersecurity Center established a Speaker Series</a:t>
            </a:r>
          </a:p>
          <a:p>
            <a:r>
              <a:rPr lang="en-US" dirty="0" smtClean="0"/>
              <a:t>Cybersecurity Center won an NSA grant with the College of Business</a:t>
            </a:r>
          </a:p>
          <a:p>
            <a:r>
              <a:rPr lang="en-US" dirty="0" smtClean="0"/>
              <a:t>Dr. Dong won a grant with </a:t>
            </a:r>
            <a:r>
              <a:rPr lang="en-US" dirty="0" err="1" smtClean="0"/>
              <a:t>Nvidia</a:t>
            </a:r>
            <a:r>
              <a:rPr lang="en-US" dirty="0" smtClean="0"/>
              <a:t> to build a lab</a:t>
            </a:r>
          </a:p>
          <a:p>
            <a:r>
              <a:rPr lang="en-US" dirty="0" smtClean="0"/>
              <a:t>Dr. Foreman conducted a </a:t>
            </a:r>
            <a:r>
              <a:rPr lang="en-US" dirty="0" err="1" smtClean="0"/>
              <a:t>Blockchain</a:t>
            </a:r>
            <a:r>
              <a:rPr lang="en-US" dirty="0" smtClean="0"/>
              <a:t> seminar and several students will receive digital badges from IBM</a:t>
            </a:r>
          </a:p>
          <a:p>
            <a:r>
              <a:rPr lang="en-US" dirty="0" smtClean="0"/>
              <a:t>Dr. Attia will be hosting an ASEE South West Conference</a:t>
            </a:r>
          </a:p>
          <a:p>
            <a:r>
              <a:rPr lang="en-US" dirty="0" smtClean="0"/>
              <a:t>AI Team won 1</a:t>
            </a:r>
            <a:r>
              <a:rPr lang="en-US" baseline="30000" dirty="0" smtClean="0"/>
              <a:t>st</a:t>
            </a:r>
            <a:r>
              <a:rPr lang="en-US" dirty="0" smtClean="0"/>
              <a:t> place in a national Navy Competition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69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816" y="135656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Established the Undergraduate </a:t>
            </a:r>
            <a:r>
              <a:rPr lang="en-US" sz="3600" dirty="0" smtClean="0"/>
              <a:t>Data Science Certificate Program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540" y="1404593"/>
            <a:ext cx="6680756" cy="51715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65028" y="2016548"/>
            <a:ext cx="3017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Five courses </a:t>
            </a:r>
            <a:r>
              <a:rPr lang="en-US" dirty="0"/>
              <a:t>(3 credit hours each) for a total of 15 credit hours of </a:t>
            </a:r>
            <a:r>
              <a:rPr lang="en-US" dirty="0" smtClean="0"/>
              <a:t>coursework.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017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927882"/>
              </p:ext>
            </p:extLst>
          </p:nvPr>
        </p:nvGraphicFramePr>
        <p:xfrm>
          <a:off x="729841" y="451716"/>
          <a:ext cx="7061681" cy="6454797"/>
        </p:xfrm>
        <a:graphic>
          <a:graphicData uri="http://schemas.openxmlformats.org/drawingml/2006/table">
            <a:tbl>
              <a:tblPr/>
              <a:tblGrid>
                <a:gridCol w="1783890">
                  <a:extLst>
                    <a:ext uri="{9D8B030D-6E8A-4147-A177-3AD203B41FA5}">
                      <a16:colId xmlns:a16="http://schemas.microsoft.com/office/drawing/2014/main" val="2628879531"/>
                    </a:ext>
                  </a:extLst>
                </a:gridCol>
                <a:gridCol w="4801469">
                  <a:extLst>
                    <a:ext uri="{9D8B030D-6E8A-4147-A177-3AD203B41FA5}">
                      <a16:colId xmlns:a16="http://schemas.microsoft.com/office/drawing/2014/main" val="2017814691"/>
                    </a:ext>
                  </a:extLst>
                </a:gridCol>
                <a:gridCol w="476322">
                  <a:extLst>
                    <a:ext uri="{9D8B030D-6E8A-4147-A177-3AD203B41FA5}">
                      <a16:colId xmlns:a16="http://schemas.microsoft.com/office/drawing/2014/main" val="284436844"/>
                    </a:ext>
                  </a:extLst>
                </a:gridCol>
              </a:tblGrid>
              <a:tr h="154477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Required Courses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979385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2" tooltip="ELEG 6163"/>
                        </a:rPr>
                        <a:t>ELEG 6163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Statistical Learning for Big Data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526148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3" tooltip="ELEG 6183"/>
                        </a:rPr>
                        <a:t>ELEG 6183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Deep Learning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89836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4" tooltip="ELEG 6603"/>
                        </a:rPr>
                        <a:t>ELEG 6603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Modern Artificial </a:t>
                      </a:r>
                      <a:r>
                        <a:rPr lang="en-US" sz="1800" b="0" dirty="0" err="1">
                          <a:effectLst/>
                        </a:rPr>
                        <a:t>Intellegence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347556"/>
                  </a:ext>
                </a:extLst>
              </a:tr>
              <a:tr h="154477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Elective Courses (choose 3 below):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9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908843"/>
                  </a:ext>
                </a:extLst>
              </a:tr>
              <a:tr h="549349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5" tooltip="COMP 5143"/>
                        </a:rPr>
                        <a:t>COMP 5143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Advanced Database Management System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732045"/>
                  </a:ext>
                </a:extLst>
              </a:tr>
              <a:tr h="417725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6" tooltip="COMP 5153"/>
                        </a:rPr>
                        <a:t>COMP 5153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Design and Analysis of Algorithms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830127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7" tooltip="COMP 5273"/>
                        </a:rPr>
                        <a:t>COMP 5273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Data Mining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431676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8" tooltip="COMP 5283"/>
                        </a:rPr>
                        <a:t>COMP 5283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Machine Learning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814344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9" tooltip="COMP 5293"/>
                        </a:rPr>
                        <a:t>COMP 5293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Text Mining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851408"/>
                  </a:ext>
                </a:extLst>
              </a:tr>
              <a:tr h="417725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0" tooltip="CINS 5173"/>
                        </a:rPr>
                        <a:t>CINS 5173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Information Storage and Retrieval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295188"/>
                  </a:ext>
                </a:extLst>
              </a:tr>
              <a:tr h="549349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1" tooltip="ELEG 6113"/>
                        </a:rPr>
                        <a:t>ELEG 6113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Computer Architecture &amp; Advanced Logic Design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227478"/>
                  </a:ext>
                </a:extLst>
              </a:tr>
              <a:tr h="417725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2" tooltip="ELEG 6123"/>
                        </a:rPr>
                        <a:t>ELEG 6123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The Internet: Design and Implementation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433509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3" tooltip="ELEG 6153"/>
                        </a:rPr>
                        <a:t>ELEG 6153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Information Networks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108720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4" tooltip="ELEG 6203"/>
                        </a:rPr>
                        <a:t>ELEG 6203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Wireless Networks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271406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5" tooltip="ELEG 6313"/>
                        </a:rPr>
                        <a:t>ELEG 6313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Stochastic Processes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113329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ELEG 6613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Advanced Artificial Intelligence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253587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ELEG 6703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Selected Topics in Deep Learning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191177"/>
                  </a:ext>
                </a:extLst>
              </a:tr>
              <a:tr h="154477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Total Hours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18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86202"/>
                  </a:ext>
                </a:extLst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1744" y="-229409"/>
            <a:ext cx="10515600" cy="13255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Established the : Graduate </a:t>
            </a:r>
            <a:r>
              <a:rPr lang="en-US" sz="2400" b="1" dirty="0"/>
              <a:t>Certificate in Deep Learning for Artificial Intelligence</a:t>
            </a:r>
            <a:r>
              <a:rPr lang="en-US" sz="3200" b="1" dirty="0"/>
              <a:t/>
            </a:r>
            <a:br>
              <a:rPr lang="en-US" sz="3200" b="1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85595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510" y="746863"/>
            <a:ext cx="8048521" cy="60433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66217" y="0"/>
            <a:ext cx="6334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Establishing the Graduate </a:t>
            </a:r>
            <a:r>
              <a:rPr lang="en-US" dirty="0" err="1" smtClean="0"/>
              <a:t>Cirtificate</a:t>
            </a:r>
            <a:r>
              <a:rPr lang="en-US" dirty="0" smtClean="0"/>
              <a:t> in Electric 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847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315</Words>
  <Application>Microsoft Office PowerPoint</Application>
  <PresentationFormat>Widescreen</PresentationFormat>
  <Paragraphs>91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1st Place Winners</vt:lpstr>
      <vt:lpstr>Research</vt:lpstr>
      <vt:lpstr>Achievements</vt:lpstr>
      <vt:lpstr>Achievement</vt:lpstr>
      <vt:lpstr>Achievement </vt:lpstr>
      <vt:lpstr>Other News</vt:lpstr>
      <vt:lpstr>Established the Undergraduate Data Science Certificate Program</vt:lpstr>
      <vt:lpstr>Established the : Graduate Certificate in Deep Learning for Artificial Intelligence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Updates</dc:title>
  <dc:creator>rgpcoedean348</dc:creator>
  <cp:lastModifiedBy>rgpcoedean348</cp:lastModifiedBy>
  <cp:revision>18</cp:revision>
  <dcterms:created xsi:type="dcterms:W3CDTF">2021-04-30T10:11:54Z</dcterms:created>
  <dcterms:modified xsi:type="dcterms:W3CDTF">2021-04-30T20:19:25Z</dcterms:modified>
</cp:coreProperties>
</file>