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1" r:id="rId2"/>
  </p:sldMasterIdLst>
  <p:notesMasterIdLst>
    <p:notesMasterId r:id="rId17"/>
  </p:notesMasterIdLst>
  <p:handoutMasterIdLst>
    <p:handoutMasterId r:id="rId18"/>
  </p:handoutMasterIdLst>
  <p:sldIdLst>
    <p:sldId id="258" r:id="rId3"/>
    <p:sldId id="264" r:id="rId4"/>
    <p:sldId id="594" r:id="rId5"/>
    <p:sldId id="603" r:id="rId6"/>
    <p:sldId id="604" r:id="rId7"/>
    <p:sldId id="595" r:id="rId8"/>
    <p:sldId id="596" r:id="rId9"/>
    <p:sldId id="597" r:id="rId10"/>
    <p:sldId id="602" r:id="rId11"/>
    <p:sldId id="599" r:id="rId12"/>
    <p:sldId id="600" r:id="rId13"/>
    <p:sldId id="605" r:id="rId14"/>
    <p:sldId id="601" r:id="rId15"/>
    <p:sldId id="590" r:id="rId16"/>
  </p:sldIdLst>
  <p:sldSz cx="9144000" cy="6858000" type="screen4x3"/>
  <p:notesSz cx="9296400" cy="7010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yyar,Radhika" initials="A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814" autoAdjust="0"/>
    <p:restoredTop sz="94660"/>
  </p:normalViewPr>
  <p:slideViewPr>
    <p:cSldViewPr>
      <p:cViewPr varScale="1">
        <p:scale>
          <a:sx n="120" d="100"/>
          <a:sy n="120" d="100"/>
        </p:scale>
        <p:origin x="1218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39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commentAuthors" Target="commentAuthor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028158" cy="351846"/>
          </a:xfrm>
          <a:prstGeom prst="rect">
            <a:avLst/>
          </a:prstGeom>
        </p:spPr>
        <p:txBody>
          <a:bodyPr vert="horz" lIns="92112" tIns="46055" rIns="92112" bIns="46055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266120" y="0"/>
            <a:ext cx="4028158" cy="351846"/>
          </a:xfrm>
          <a:prstGeom prst="rect">
            <a:avLst/>
          </a:prstGeom>
        </p:spPr>
        <p:txBody>
          <a:bodyPr vert="horz" lIns="92112" tIns="46055" rIns="92112" bIns="46055" rtlCol="0"/>
          <a:lstStyle>
            <a:lvl1pPr algn="r">
              <a:defRPr sz="1200"/>
            </a:lvl1pPr>
          </a:lstStyle>
          <a:p>
            <a:fld id="{DB7FE09E-F898-4B71-960D-07FB60F7389F}" type="datetimeFigureOut">
              <a:rPr lang="en-US" smtClean="0"/>
              <a:t>4/29/2021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658554"/>
            <a:ext cx="4028158" cy="351846"/>
          </a:xfrm>
          <a:prstGeom prst="rect">
            <a:avLst/>
          </a:prstGeom>
        </p:spPr>
        <p:txBody>
          <a:bodyPr vert="horz" lIns="92112" tIns="46055" rIns="92112" bIns="46055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266120" y="6658554"/>
            <a:ext cx="4028158" cy="351846"/>
          </a:xfrm>
          <a:prstGeom prst="rect">
            <a:avLst/>
          </a:prstGeom>
        </p:spPr>
        <p:txBody>
          <a:bodyPr vert="horz" lIns="92112" tIns="46055" rIns="92112" bIns="46055" rtlCol="0" anchor="b"/>
          <a:lstStyle>
            <a:lvl1pPr algn="r">
              <a:defRPr sz="1200"/>
            </a:lvl1pPr>
          </a:lstStyle>
          <a:p>
            <a:fld id="{6B961190-10ED-4C93-8D6C-39596D2714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117342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029075" cy="3508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265738" y="0"/>
            <a:ext cx="4029075" cy="3508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ACE3E6-8857-4A66-8A06-5306173A3E8E}" type="datetimeFigureOut">
              <a:rPr lang="en-US" smtClean="0"/>
              <a:t>4/29/2021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071813" y="876300"/>
            <a:ext cx="3152775" cy="2365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30275" y="3373438"/>
            <a:ext cx="7435850" cy="276066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659563"/>
            <a:ext cx="4029075" cy="3508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265738" y="6659563"/>
            <a:ext cx="4029075" cy="3508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5F950A-BC66-48E9-9098-7BFC030409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6207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BB1FC-77C0-4A03-8A9F-9BC06EDC6585}" type="datetimeFigureOut">
              <a:rPr lang="en-US" smtClean="0"/>
              <a:t>4/29/2021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2AAA9-2E9D-493D-A19B-BA1535341E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29661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BB1FC-77C0-4A03-8A9F-9BC06EDC6585}" type="datetimeFigureOut">
              <a:rPr lang="en-US" smtClean="0"/>
              <a:t>4/29/2021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2AAA9-2E9D-493D-A19B-BA1535341E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99409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7B541-A70C-46E7-A8FC-B2763B69CD20}" type="datetimeFigureOut">
              <a:rPr lang="en-US" smtClean="0"/>
              <a:t>4/29/2021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DE56B-B689-4FCB-BE87-94C5F460EB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9434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7B541-A70C-46E7-A8FC-B2763B69CD20}" type="datetimeFigureOut">
              <a:rPr lang="en-US" smtClean="0"/>
              <a:t>4/29/2021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DE56B-B689-4FCB-BE87-94C5F460EBD8}" type="slidenum">
              <a:rPr lang="en-US" smtClean="0"/>
              <a:t>‹#›</a:t>
            </a:fld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0784" y="5973762"/>
            <a:ext cx="3213216" cy="8668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026908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6BB1FC-77C0-4A03-8A9F-9BC06EDC6585}" type="datetimeFigureOut">
              <a:rPr lang="en-US" smtClean="0"/>
              <a:t>4/29/2021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12AAA9-2E9D-493D-A19B-BA1535341E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51191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B7B541-A70C-46E7-A8FC-B2763B69CD20}" type="datetimeFigureOut">
              <a:rPr lang="en-US" smtClean="0"/>
              <a:t>4/29/2021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DDE56B-B689-4FCB-BE87-94C5F460EB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78286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 anchor="ctr">
            <a:noAutofit/>
          </a:bodyPr>
          <a:lstStyle/>
          <a:p>
            <a:r>
              <a:rPr lang="en-US" sz="6000" dirty="0">
                <a:solidFill>
                  <a:srgbClr val="FFC000"/>
                </a:solidFill>
              </a:rPr>
              <a:t>CRI – SMART CENTER</a:t>
            </a:r>
            <a:br>
              <a:rPr lang="en-US" sz="6000" dirty="0">
                <a:solidFill>
                  <a:srgbClr val="FFC000"/>
                </a:solidFill>
              </a:rPr>
            </a:br>
            <a:r>
              <a:rPr lang="en-US" sz="2000" b="1" dirty="0">
                <a:solidFill>
                  <a:schemeClr val="bg1"/>
                </a:solidFill>
              </a:rPr>
              <a:t>(Smart Microgrid Advanced Research Technology Center)</a:t>
            </a:r>
            <a:br>
              <a:rPr lang="en-US" sz="2000" b="1" dirty="0">
                <a:solidFill>
                  <a:schemeClr val="bg1"/>
                </a:solidFill>
              </a:rPr>
            </a:br>
            <a:endParaRPr lang="en-US" sz="6000" dirty="0">
              <a:solidFill>
                <a:schemeClr val="bg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352800"/>
            <a:ext cx="6629400" cy="2438400"/>
          </a:xfrm>
        </p:spPr>
        <p:txBody>
          <a:bodyPr>
            <a:normAutofit fontScale="77500" lnSpcReduction="20000"/>
          </a:bodyPr>
          <a:lstStyle/>
          <a:p>
            <a:r>
              <a:rPr lang="en-US" dirty="0">
                <a:solidFill>
                  <a:schemeClr val="bg1"/>
                </a:solidFill>
              </a:rPr>
              <a:t>John O. Attia, PhD, PE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Presentation to </a:t>
            </a:r>
          </a:p>
          <a:p>
            <a:r>
              <a:rPr lang="en-US" dirty="0">
                <a:solidFill>
                  <a:schemeClr val="bg1"/>
                </a:solidFill>
              </a:rPr>
              <a:t>ECE INDUSTRIAL ADVISORY BOARD MEETING  </a:t>
            </a:r>
          </a:p>
          <a:p>
            <a:r>
              <a:rPr lang="en-US" dirty="0">
                <a:solidFill>
                  <a:schemeClr val="bg1"/>
                </a:solidFill>
              </a:rPr>
              <a:t>April 30, 2021</a:t>
            </a:r>
          </a:p>
        </p:txBody>
      </p:sp>
    </p:spTree>
    <p:extLst>
      <p:ext uri="{BB962C8B-B14F-4D97-AF65-F5344CB8AC3E}">
        <p14:creationId xmlns:p14="http://schemas.microsoft.com/office/powerpoint/2010/main" val="29582339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90600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rgbClr val="FF0000"/>
                </a:solidFill>
              </a:rPr>
              <a:t>Outline of Presentation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0600"/>
            <a:ext cx="8686800" cy="5135563"/>
          </a:xfrm>
        </p:spPr>
        <p:txBody>
          <a:bodyPr>
            <a:no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Investigators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Thesis, Projects and Dissertation Completed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Senior Design Projects Completed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Funded Projects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Ongoing or Recently Completed Projects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Collaborators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Graduate Certificate Program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Apple HBCU Innovation Grant Proposal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Semtech Research Proposal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0139288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90600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rgbClr val="FF0000"/>
                </a:solidFill>
              </a:rPr>
              <a:t>INVESTIGATORS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0600"/>
            <a:ext cx="8686800" cy="5334000"/>
          </a:xfrm>
        </p:spPr>
        <p:txBody>
          <a:bodyPr>
            <a:noAutofit/>
          </a:bodyPr>
          <a:lstStyle/>
          <a:p>
            <a:pPr marL="0" indent="0" algn="just" defTabSz="685800">
              <a:buNone/>
              <a:defRPr/>
            </a:pPr>
            <a:r>
              <a:rPr lang="en-US" sz="1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FACULTY </a:t>
            </a:r>
          </a:p>
          <a:p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J. Attia, S. Binzaid, W. Ali, P.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Cofie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 L. Qian,   X. Dong, (ECE Department).  </a:t>
            </a:r>
          </a:p>
          <a:p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N. Shamin,  J.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Gabitto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(Chemical Engr. Department)</a:t>
            </a:r>
          </a:p>
          <a:p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PhD STUDENTS:</a:t>
            </a:r>
          </a:p>
          <a:p>
            <a:pPr marL="0" indent="0">
              <a:buNone/>
            </a:pP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Samir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Abood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Yogita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Akhare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Olatunde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Adeoye </a:t>
            </a:r>
          </a:p>
          <a:p>
            <a:pPr marL="0" indent="0">
              <a:buNone/>
            </a:pP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MS STUDENTS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indent="0">
              <a:buNone/>
            </a:pP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Temisan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Boyo</a:t>
            </a:r>
          </a:p>
          <a:p>
            <a:pPr marL="0" indent="0">
              <a:buNone/>
            </a:pP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Mohammad Ahmed</a:t>
            </a:r>
          </a:p>
          <a:p>
            <a:pPr marL="0" indent="0">
              <a:buNone/>
            </a:pP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UNDERGRADUATE STUDENTS</a:t>
            </a:r>
          </a:p>
          <a:p>
            <a:pPr marL="0" indent="0">
              <a:buNone/>
            </a:pP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Dalton Jorge</a:t>
            </a:r>
          </a:p>
          <a:p>
            <a:pPr marL="0" indent="0">
              <a:buNone/>
            </a:pP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Alberto Sanchez</a:t>
            </a:r>
          </a:p>
          <a:p>
            <a:pPr marL="0" indent="0">
              <a:buNone/>
            </a:pP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7031878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153400" cy="1371600"/>
          </a:xfrm>
        </p:spPr>
        <p:txBody>
          <a:bodyPr>
            <a:norm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MS THESIS, MS PROJECT AND PHD DISSERTATION COMPLETED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371600"/>
            <a:ext cx="8686800" cy="449580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PHD STUDENT:</a:t>
            </a:r>
          </a:p>
          <a:p>
            <a:pPr marL="0" indent="0"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Ali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Husainat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“Modeling and Simulation of Low Cost and High Efficiency Solar Cells Using Perovskite  Material,” PhD, Dissertation, May 2020 </a:t>
            </a:r>
          </a:p>
          <a:p>
            <a:pPr marL="0" indent="0">
              <a:buNone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MS STUDENTS:</a:t>
            </a:r>
          </a:p>
          <a:p>
            <a:pPr marL="0" indent="0"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Nafisa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Isam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“Cost Optimization of integrated renewable energy sources using Smart Grid,” MS thesis, May 2021.</a:t>
            </a:r>
          </a:p>
          <a:p>
            <a:pPr marL="0" indent="0"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Yusuf Isa-Yusuf, “Thermal energy harvesting application in vaporized-liquid powered closed-loop-turbine for solar electric power generation,” MS thesis, May 2021. </a:t>
            </a:r>
          </a:p>
          <a:p>
            <a:pPr marL="0" indent="0"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Bede C. Eze, “Cost Optimization for a Multisource Renewable Energy Microgrid Systems by Means of Particle Swarm Optimization,”  MS Project, Dec. 2020.</a:t>
            </a:r>
          </a:p>
          <a:p>
            <a:pPr marL="0" indent="0">
              <a:buNone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AutoNum type="arabicPeriod" startAt="2"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9682285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153400" cy="1371600"/>
          </a:xfrm>
        </p:spPr>
        <p:txBody>
          <a:bodyPr>
            <a:norm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SENIOR DESIGN PROJECTS COMPLETED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19200"/>
            <a:ext cx="7696200" cy="312420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Marissa Goode,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Guessim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Kafando, Stefan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Drawsand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Byan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Vincent, Stan,  “Smart Meters on PVAMU Campus: Data Collection and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Anaysis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,” Faculty sponsors: Completed in April 2021, Faculty sponsors: Dr. S. Binzaid and Dr. J. Attia</a:t>
            </a:r>
          </a:p>
          <a:p>
            <a:pPr marL="0" indent="0"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Michael Daley, Trang Nguyen, Andre Johnson, Savana Sargent, “Road Bump Renewable Energy,”  Completed in May 2020.  Faculty sponsors: Dr. S. Binzaid and Dr. J. Attia</a:t>
            </a:r>
          </a:p>
          <a:p>
            <a:pPr marL="0" indent="0"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Orobosa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Aguebor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Ashley Hunter, Dame Diop, Lewis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Saruzi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Kamaluddin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Hussein, “Solar District Cup Competition,” Completed in May 2020, Faculty sponsor: Dr. W. Ali</a:t>
            </a:r>
          </a:p>
          <a:p>
            <a:pPr marL="0" indent="0">
              <a:buNone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AutoNum type="arabicPeriod" startAt="2"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4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5863531-976D-483F-9B00-6FA5038762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0" y="4610568"/>
            <a:ext cx="3886200" cy="1628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9457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7467600" cy="990600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rgbClr val="FF0000"/>
                </a:solidFill>
              </a:rPr>
              <a:t>Funded Projects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19200"/>
            <a:ext cx="8686800" cy="51355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“MRI: Acquisition and Development of Mobile Edge Computing Equipment for Research and Education of Big Data Analytics with Applications in Smart Grid at PVAMU”.  PI: Dr. Qian, Co-PI: Drs. Attia, Binzaid, Dong, Fuller, This project was funded by NSF, - $358,970  (2020-2023)</a:t>
            </a:r>
          </a:p>
          <a:p>
            <a:pPr marL="0" indent="0">
              <a:buNone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 The Sustainable Energy Bike Lanes with Applications in the City of Kuala Lumpur, Malaysia This project is collaborative project between PVAMU and UNITEN, Malaysia, This project was funded by NSF - $250,000 (2020-2022)</a:t>
            </a:r>
          </a:p>
          <a:p>
            <a:pPr marL="0" indent="0">
              <a:buNone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Accelerating the Development and Deployment of Emission-Free Smart Infrastructure.  Three universities are involved with this project.  Universities are TAMU-Commerce, PVAMU, and Santa Clara University.  Theis project is funded by TAMU Energy Institute - $40,00 (2021)</a:t>
            </a:r>
          </a:p>
          <a:p>
            <a:pPr marL="0" indent="0">
              <a:buNone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724290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28600"/>
            <a:ext cx="7620000" cy="762000"/>
          </a:xfrm>
        </p:spPr>
        <p:txBody>
          <a:bodyPr>
            <a:normAutofit fontScale="90000"/>
          </a:bodyPr>
          <a:lstStyle/>
          <a:p>
            <a:r>
              <a:rPr lang="en-US" sz="3600" b="1" dirty="0">
                <a:solidFill>
                  <a:srgbClr val="FF0000"/>
                </a:solidFill>
              </a:rPr>
              <a:t>Ongoing or Recently Completed Projects (1)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19200"/>
            <a:ext cx="5562600" cy="5135563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 Simulation and Design Implementation of Low-Cost and High-Efficiency Perovskite Solar Cells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 Amplifying the natural low wind speed in-field wind tunnel using Bernoulli’s principle.</a:t>
            </a:r>
          </a:p>
          <a:p>
            <a:pPr marL="0" indent="0">
              <a:spcBef>
                <a:spcPts val="0"/>
              </a:spcBef>
              <a:buNone/>
            </a:pPr>
            <a:endParaRPr lang="en-US" sz="2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  The Sustainable Energy Bike Lanes with Applications in the City of Kuala Lumpur, Malaysia.</a:t>
            </a:r>
          </a:p>
          <a:p>
            <a:pPr marL="0" indent="0">
              <a:spcBef>
                <a:spcPts val="0"/>
              </a:spcBef>
              <a:buNone/>
            </a:pPr>
            <a:endParaRPr lang="en-US" sz="2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4.  Accelerating the Development and Deployment of Emission-Free Smart Infrastructure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5.  Forecasting and Clustering Residential Energy Consumption using Machine Learning and Stochastic Processes  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marL="0" indent="0">
              <a:buNone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4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11EB9A2-E06E-4544-8807-B5A696176A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1200" y="905789"/>
            <a:ext cx="2770713" cy="1524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67E578F-F0D9-4D1D-9BF0-728F3F0C00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9800" y="4114800"/>
            <a:ext cx="2670615" cy="199842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C3B6857-7935-4E22-886C-63B3A8CA5C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84959" y="2510294"/>
            <a:ext cx="2805456" cy="1524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07945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80983"/>
            <a:ext cx="7696200" cy="685800"/>
          </a:xfrm>
        </p:spPr>
        <p:txBody>
          <a:bodyPr>
            <a:normAutofit fontScale="90000"/>
          </a:bodyPr>
          <a:lstStyle/>
          <a:p>
            <a:r>
              <a:rPr lang="en-US" sz="3600" b="1" dirty="0">
                <a:solidFill>
                  <a:srgbClr val="FF0000"/>
                </a:solidFill>
              </a:rPr>
              <a:t>Ongoing or Recently Completed Projects (2)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609600"/>
            <a:ext cx="6324600" cy="5943600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6.  Carbon Capture and Energy Storage (Battery)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7. Microgrid Optimum Identification Location Using Standard and Accelerated Particle Swarm Optimization Techniques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8.  Novel Model Predictive Control for Electrical Machine Drives Considering Circuit Faults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9. Smart Grid Connectivity with Renewable Energy System Management Using SCADA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10. Harnessing solar thermal energy for closed loop vapor turbine application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11. Renewable Energy Generation from a Speed Bump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12. Smart Meters on PVAMU Campus: Data Collection and Analysis</a:t>
            </a:r>
          </a:p>
          <a:p>
            <a:pPr marL="0" indent="0">
              <a:buNone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4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A0281A4-2E32-46C6-8EF0-7EF1072978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08438" y="3810001"/>
            <a:ext cx="2420322" cy="151803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848C39C-4B35-4855-B421-1425CD009A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82527" y="1682449"/>
            <a:ext cx="2446941" cy="1365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8937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SMART Center Collaborators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971990" cy="4525963"/>
          </a:xfrm>
        </p:spPr>
        <p:txBody>
          <a:bodyPr>
            <a:normAutofit/>
          </a:bodyPr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Cooperative Agricultural Research Center at PVAMU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Dillard University, 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Texas A&amp;M University – Corpus Christi, 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Texas A&amp;M University – Commerce, 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Santa Clara University 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UNITEN Malaysia</a:t>
            </a:r>
          </a:p>
          <a:p>
            <a:pPr lvl="0"/>
            <a:endParaRPr lang="en-US" sz="2400" dirty="0">
              <a:solidFill>
                <a:prstClr val="black"/>
              </a:solidFill>
            </a:endParaRPr>
          </a:p>
          <a:p>
            <a:pPr lvl="0"/>
            <a:endParaRPr lang="en-US" sz="3000" dirty="0">
              <a:solidFill>
                <a:prstClr val="black"/>
              </a:solidFill>
            </a:endParaRP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0" y="1600200"/>
            <a:ext cx="1380883" cy="138088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39000" y="1447265"/>
            <a:ext cx="1543822" cy="154847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91200" y="3101115"/>
            <a:ext cx="1460978" cy="139406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37988" y="3083530"/>
            <a:ext cx="1274142" cy="127414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47841" y="4733423"/>
            <a:ext cx="3531869" cy="114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98301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2102" y="598171"/>
            <a:ext cx="8382000" cy="860181"/>
          </a:xfrm>
        </p:spPr>
        <p:txBody>
          <a:bodyPr>
            <a:norm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GRADUATE CERTIFICATE PROGRAM IN SMART ELECTRIC POWER GRID: SOURCE, DEVICES AND SYSTEMS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00201"/>
            <a:ext cx="8534400" cy="1828800"/>
          </a:xfrm>
          <a:ln w="38100">
            <a:solidFill>
              <a:srgbClr val="FF0000"/>
            </a:solidFill>
          </a:ln>
        </p:spPr>
        <p:txBody>
          <a:bodyPr>
            <a:noAutofit/>
          </a:bodyPr>
          <a:lstStyle/>
          <a:p>
            <a:r>
              <a:rPr lang="en-US" sz="2000" b="1" dirty="0"/>
              <a:t>Proposed Implementation Date:</a:t>
            </a:r>
            <a:r>
              <a:rPr lang="en-US" sz="2000" dirty="0"/>
              <a:t> September 1, 2022</a:t>
            </a:r>
          </a:p>
          <a:p>
            <a:r>
              <a:rPr lang="en-US" sz="2000" b="1" dirty="0"/>
              <a:t>Campus</a:t>
            </a:r>
            <a:r>
              <a:rPr lang="en-US" sz="2000" dirty="0"/>
              <a:t>: Main Campus</a:t>
            </a:r>
          </a:p>
          <a:p>
            <a:r>
              <a:rPr lang="en-US" sz="2000" dirty="0"/>
              <a:t> </a:t>
            </a:r>
            <a:r>
              <a:rPr lang="en-US" sz="2000" b="1" dirty="0"/>
              <a:t>Mode of Delivery:</a:t>
            </a:r>
            <a:r>
              <a:rPr lang="en-US" sz="2000" dirty="0"/>
              <a:t> Face-to-face</a:t>
            </a:r>
          </a:p>
          <a:p>
            <a:r>
              <a:rPr lang="en-US" sz="2000" b="1" dirty="0"/>
              <a:t>Semester Credit Hours Required:</a:t>
            </a:r>
            <a:r>
              <a:rPr lang="en-US" sz="2000" dirty="0"/>
              <a:t> 18</a:t>
            </a:r>
          </a:p>
          <a:p>
            <a:r>
              <a:rPr lang="en-US" sz="2000" b="1" dirty="0"/>
              <a:t>Will require external approval: Texas Higher Education Coordinating  Board</a:t>
            </a:r>
          </a:p>
          <a:p>
            <a:pPr marL="0" indent="0">
              <a:buNone/>
            </a:pPr>
            <a:endParaRPr lang="en-US" sz="2000" b="1" dirty="0"/>
          </a:p>
          <a:p>
            <a:pPr marL="0" indent="0">
              <a:spcBef>
                <a:spcPts val="0"/>
              </a:spcBef>
              <a:buNone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400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0C3B52EE-64C8-4ECE-8744-24D0EEC6421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58085826"/>
              </p:ext>
            </p:extLst>
          </p:nvPr>
        </p:nvGraphicFramePr>
        <p:xfrm>
          <a:off x="1506415" y="3657600"/>
          <a:ext cx="6858000" cy="2632710"/>
        </p:xfrm>
        <a:graphic>
          <a:graphicData uri="http://schemas.openxmlformats.org/drawingml/2006/table">
            <a:tbl>
              <a:tblPr/>
              <a:tblGrid>
                <a:gridCol w="1699117">
                  <a:extLst>
                    <a:ext uri="{9D8B030D-6E8A-4147-A177-3AD203B41FA5}">
                      <a16:colId xmlns:a16="http://schemas.microsoft.com/office/drawing/2014/main" val="3034947379"/>
                    </a:ext>
                  </a:extLst>
                </a:gridCol>
                <a:gridCol w="4130183">
                  <a:extLst>
                    <a:ext uri="{9D8B030D-6E8A-4147-A177-3AD203B41FA5}">
                      <a16:colId xmlns:a16="http://schemas.microsoft.com/office/drawing/2014/main" val="4207482199"/>
                    </a:ext>
                  </a:extLst>
                </a:gridCol>
                <a:gridCol w="1028700">
                  <a:extLst>
                    <a:ext uri="{9D8B030D-6E8A-4147-A177-3AD203B41FA5}">
                      <a16:colId xmlns:a16="http://schemas.microsoft.com/office/drawing/2014/main" val="3225746355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Course Number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Course Title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SCH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273054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Required Courses (3)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254240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ELEG 6**3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Fundamentals of Distributed Energy Resources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499553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ELEG 6**3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Smart Grid: Fundamentals of Design and Analysis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7808457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ELEG 6**3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Fundamentals of Power Electronics and Motor Drive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2606533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7760616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Elective Courses (choose 3)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5453218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ELEG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448821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CVEG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2134732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MCEG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0998516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CHEG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987226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828665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077200" cy="1066800"/>
          </a:xfrm>
        </p:spPr>
        <p:txBody>
          <a:bodyPr>
            <a:norm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APPLE HBCU INNOVATION GRANT PROPOSAL (1)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66800"/>
            <a:ext cx="7696200" cy="5105401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Proposal Written by: 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Dr. Attia, Dr. Binzaid, Dr. Cui and Dr. Kirby</a:t>
            </a:r>
          </a:p>
          <a:p>
            <a:pPr marL="0" indent="0">
              <a:spcBef>
                <a:spcPts val="0"/>
              </a:spcBef>
              <a:buNone/>
            </a:pPr>
            <a:endParaRPr lang="en-US" sz="2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en-US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We propose: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All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the undergraduate electrical and computer engineering students will be introduced to the basic VLSI Design by designing circuits with Cadence CAD tools.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new course with tentative title “Digital Systems and VLSI” will be developed to replace the course ELEG4303 Digital Design,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new graduate-level Advanced VLSI Design, Test and Characterization course will be developed. 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ELEG 4303 Digital Design and ELEG 4393 Computer Architecture and Organization will be enhanced. 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computer engineering students will be trained in VLSI implementation of projects in Computer Architecture, and Digital Design.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2307384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077200" cy="685800"/>
          </a:xfrm>
        </p:spPr>
        <p:txBody>
          <a:bodyPr>
            <a:norm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APPLE HBCU INNOVATION GRANT PROPOSAL (2)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14400"/>
            <a:ext cx="7696200" cy="5257801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The Apple Innovation Grant will provide funds for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training of faculty and students,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(ii) purchase of Cadence license,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(iii) procurement of digital test equipment,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(iv) workstations to run the Cadence software package,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(v) procurement of color plotter,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(vi) PCB printer and laser engraving and etching machine,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(vii) teaching assistants to help implement the project. 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(viii) The VLSI Design Laboratory will be established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(ix) Aa makerspace will be developed for testing of the fabricated VLSI chips.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Some Additional Activities of the program are: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lecture series,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(ii) Computer Hardware and VLSI Design Club,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(iii) Apple Scholars program, and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(iv) Faculty Development 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7349548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05619"/>
            <a:ext cx="8077200" cy="762000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SEMTECH – RESEARCH PROPOSAL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43000"/>
            <a:ext cx="4800600" cy="5181600"/>
          </a:xfrm>
        </p:spPr>
        <p:txBody>
          <a:bodyPr>
            <a:no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Initiation of a Study and Implementation of Semtech Lora Technologies for Engineering Systems:  Pertinent to Advances in Power, Communications and Artificial Intelligence: Educational and Research Proposal Submitted to Semtech Corporation 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1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Proposal written by: 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Dr. Qian, Dr. Fuller, Dr. Binzaid and Dr. Attia</a:t>
            </a:r>
            <a:endParaRPr lang="en-US" sz="20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>
              <a:spcBef>
                <a:spcPts val="0"/>
              </a:spcBef>
            </a:pP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Year 1 (2021 -2022) Canopy, Solar Photovoltaic and Parking system</a:t>
            </a:r>
          </a:p>
          <a:p>
            <a:pPr>
              <a:spcBef>
                <a:spcPts val="0"/>
              </a:spcBef>
            </a:pP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Year 2 (2022 – 2023) Solar Home and Farm System</a:t>
            </a:r>
          </a:p>
          <a:p>
            <a:pPr>
              <a:spcBef>
                <a:spcPts val="0"/>
              </a:spcBef>
            </a:pP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Year 3 (2023 – 2024) Wind-power Tower and Remote Hybrid-Energy System:</a:t>
            </a:r>
          </a:p>
          <a:p>
            <a:pPr>
              <a:spcBef>
                <a:spcPts val="0"/>
              </a:spcBef>
            </a:pP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Year 4 (2024 – 2025) Big Data Analytics for LoRaWAN supported Smart Microgrid</a:t>
            </a:r>
          </a:p>
          <a:p>
            <a:pPr>
              <a:spcBef>
                <a:spcPts val="0"/>
              </a:spcBef>
            </a:pP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4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083FEEA-9BB4-4C87-9B42-555A2953BA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9518" y="1295400"/>
            <a:ext cx="3781813" cy="201930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60ABF09-7838-4AD9-9766-CC7C51FA1C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19518" y="3888544"/>
            <a:ext cx="3867764" cy="2182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86757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1471935"/>
            <a:ext cx="8299175" cy="4411257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en-US" sz="2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Grants that supported the research/scholarly activity</a:t>
            </a:r>
          </a:p>
          <a:p>
            <a:pPr marL="0" indent="0">
              <a:buNone/>
            </a:pPr>
            <a:endParaRPr lang="en-US" sz="2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>
              <a:spcBef>
                <a:spcPts val="0"/>
              </a:spcBef>
            </a:pP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bike lane project work is supported by the National Science Foundation under grant with Federal Award # 2025641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marL="0">
              <a:spcBef>
                <a:spcPts val="0"/>
              </a:spcBef>
            </a:pP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MRI Instrumentation project work is supported by the National Science Foundation grant number 2018945.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marL="0">
              <a:spcBef>
                <a:spcPts val="0"/>
              </a:spcBef>
            </a:pP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emission-free smart infrastructure is supported by TAMU Energy Institute grant.</a:t>
            </a:r>
          </a:p>
          <a:p>
            <a:pPr marL="0" indent="0">
              <a:spcBef>
                <a:spcPts val="0"/>
              </a:spcBef>
              <a:buNone/>
            </a:pPr>
            <a:endParaRPr lang="en-US" sz="2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>
              <a:spcBef>
                <a:spcPts val="0"/>
              </a:spcBef>
            </a:pP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Other Projects are supported by funds from the Chancellor’s Research Initiative for the Smart Microgrid</a:t>
            </a:r>
          </a:p>
          <a:p>
            <a:pPr marL="0" indent="0">
              <a:buNone/>
            </a:pPr>
            <a:endParaRPr lang="en-US" dirty="0">
              <a:latin typeface="Constantia" panose="02030602050306030303" pitchFamily="18" charset="0"/>
            </a:endParaRPr>
          </a:p>
        </p:txBody>
      </p:sp>
      <p:sp>
        <p:nvSpPr>
          <p:cNvPr id="7" name="Title 3"/>
          <p:cNvSpPr>
            <a:spLocks noGrp="1"/>
          </p:cNvSpPr>
          <p:nvPr>
            <p:ph type="title"/>
          </p:nvPr>
        </p:nvSpPr>
        <p:spPr>
          <a:xfrm>
            <a:off x="2286000" y="880471"/>
            <a:ext cx="5248448" cy="591464"/>
          </a:xfrm>
        </p:spPr>
        <p:txBody>
          <a:bodyPr>
            <a:normAutofit/>
          </a:bodyPr>
          <a:lstStyle/>
          <a:p>
            <a:pPr algn="ctr"/>
            <a:r>
              <a:rPr lang="en-US" sz="3000" b="1" dirty="0">
                <a:solidFill>
                  <a:srgbClr val="FF0000"/>
                </a:solidFill>
                <a:latin typeface="Constantia" panose="02030602050306030303" pitchFamily="18" charset="0"/>
              </a:rPr>
              <a:t>Acknowledgements</a:t>
            </a:r>
            <a:endParaRPr lang="en-US" sz="3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96608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2243</TotalTime>
  <Words>1321</Words>
  <Application>Microsoft Office PowerPoint</Application>
  <PresentationFormat>On-screen Show (4:3)</PresentationFormat>
  <Paragraphs>197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Arial</vt:lpstr>
      <vt:lpstr>Calibri</vt:lpstr>
      <vt:lpstr>Constantia</vt:lpstr>
      <vt:lpstr>Times New Roman</vt:lpstr>
      <vt:lpstr>Office Theme</vt:lpstr>
      <vt:lpstr>1_Office Theme</vt:lpstr>
      <vt:lpstr>CRI – SMART CENTER (Smart Microgrid Advanced Research Technology Center) </vt:lpstr>
      <vt:lpstr>Outline of Presentation</vt:lpstr>
      <vt:lpstr>INVESTIGATORS</vt:lpstr>
      <vt:lpstr>MS THESIS, MS PROJECT AND PHD DISSERTATION COMPLETED</vt:lpstr>
      <vt:lpstr>SENIOR DESIGN PROJECTS COMPLETED</vt:lpstr>
      <vt:lpstr>Funded Projects </vt:lpstr>
      <vt:lpstr>Ongoing or Recently Completed Projects (1) </vt:lpstr>
      <vt:lpstr>Ongoing or Recently Completed Projects (2) </vt:lpstr>
      <vt:lpstr>SMART Center Collaborators</vt:lpstr>
      <vt:lpstr>GRADUATE CERTIFICATE PROGRAM IN SMART ELECTRIC POWER GRID: SOURCE, DEVICES AND SYSTEMS </vt:lpstr>
      <vt:lpstr>APPLE HBCU INNOVATION GRANT PROPOSAL (1) </vt:lpstr>
      <vt:lpstr>APPLE HBCU INNOVATION GRANT PROPOSAL (2) </vt:lpstr>
      <vt:lpstr>SEMTECH – RESEARCH PROPOSAL </vt:lpstr>
      <vt:lpstr>Acknowledgements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Best Value Education 2017</dc:title>
  <dc:creator>ANIS</dc:creator>
  <cp:lastModifiedBy>VJ Turner</cp:lastModifiedBy>
  <cp:revision>110</cp:revision>
  <cp:lastPrinted>2021-04-29T21:25:04Z</cp:lastPrinted>
  <dcterms:created xsi:type="dcterms:W3CDTF">2017-03-09T15:30:05Z</dcterms:created>
  <dcterms:modified xsi:type="dcterms:W3CDTF">2021-04-29T21:38:37Z</dcterms:modified>
</cp:coreProperties>
</file>