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7" r:id="rId2"/>
    <p:sldId id="296" r:id="rId3"/>
    <p:sldId id="288" r:id="rId4"/>
    <p:sldId id="289" r:id="rId5"/>
    <p:sldId id="274" r:id="rId6"/>
    <p:sldId id="307" r:id="rId7"/>
    <p:sldId id="315" r:id="rId8"/>
    <p:sldId id="309" r:id="rId9"/>
    <p:sldId id="310" r:id="rId10"/>
    <p:sldId id="311" r:id="rId11"/>
    <p:sldId id="316" r:id="rId12"/>
    <p:sldId id="317" r:id="rId13"/>
    <p:sldId id="306" r:id="rId14"/>
    <p:sldId id="312" r:id="rId15"/>
    <p:sldId id="314" r:id="rId16"/>
    <p:sldId id="285" r:id="rId17"/>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59" d="100"/>
          <a:sy n="159" d="100"/>
        </p:scale>
        <p:origin x="222" y="13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912D128-8396-4DF6-BDA6-67AD5A8BD2D2}" type="datetimeFigureOut">
              <a:rPr lang="en-US" smtClean="0"/>
              <a:t>4/28/2021</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D6D44924-4EF0-4351-BF13-76A374C809E6}" type="slidenum">
              <a:rPr lang="en-US" smtClean="0"/>
              <a:t>‹#›</a:t>
            </a:fld>
            <a:endParaRPr lang="en-US" dirty="0"/>
          </a:p>
        </p:txBody>
      </p:sp>
    </p:spTree>
    <p:extLst>
      <p:ext uri="{BB962C8B-B14F-4D97-AF65-F5344CB8AC3E}">
        <p14:creationId xmlns:p14="http://schemas.microsoft.com/office/powerpoint/2010/main" val="4147553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B99DE20-C45F-47D4-B3F8-DF66419EAEE1}" type="datetimeFigureOut">
              <a:rPr lang="en-US" smtClean="0"/>
              <a:t>4/28/2021</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8E648602-53C0-49D7-B8FD-E46DA07CD519}" type="slidenum">
              <a:rPr lang="en-US" smtClean="0"/>
              <a:t>‹#›</a:t>
            </a:fld>
            <a:endParaRPr lang="en-US" dirty="0"/>
          </a:p>
        </p:txBody>
      </p:sp>
    </p:spTree>
    <p:extLst>
      <p:ext uri="{BB962C8B-B14F-4D97-AF65-F5344CB8AC3E}">
        <p14:creationId xmlns:p14="http://schemas.microsoft.com/office/powerpoint/2010/main" val="198738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09" indent="-285734" eaLnBrk="0" hangingPunct="0">
              <a:defRPr sz="2400">
                <a:solidFill>
                  <a:schemeClr val="tx1"/>
                </a:solidFill>
                <a:latin typeface="Times New Roman" pitchFamily="18" charset="0"/>
                <a:cs typeface="Arial" charset="0"/>
              </a:defRPr>
            </a:lvl2pPr>
            <a:lvl3pPr marL="1142937" indent="-228587" eaLnBrk="0" hangingPunct="0">
              <a:defRPr sz="2400">
                <a:solidFill>
                  <a:schemeClr val="tx1"/>
                </a:solidFill>
                <a:latin typeface="Times New Roman" pitchFamily="18" charset="0"/>
                <a:cs typeface="Arial" charset="0"/>
              </a:defRPr>
            </a:lvl3pPr>
            <a:lvl4pPr marL="1600111" indent="-228587" eaLnBrk="0" hangingPunct="0">
              <a:defRPr sz="2400">
                <a:solidFill>
                  <a:schemeClr val="tx1"/>
                </a:solidFill>
                <a:latin typeface="Times New Roman" pitchFamily="18" charset="0"/>
                <a:cs typeface="Arial" charset="0"/>
              </a:defRPr>
            </a:lvl4pPr>
            <a:lvl5pPr marL="2057287" indent="-228587" eaLnBrk="0" hangingPunct="0">
              <a:defRPr sz="2400">
                <a:solidFill>
                  <a:schemeClr val="tx1"/>
                </a:solidFill>
                <a:latin typeface="Times New Roman" pitchFamily="18" charset="0"/>
                <a:cs typeface="Arial" charset="0"/>
              </a:defRPr>
            </a:lvl5pPr>
            <a:lvl6pPr marL="2514461" indent="-228587" eaLnBrk="0" fontAlgn="base" hangingPunct="0">
              <a:spcBef>
                <a:spcPct val="0"/>
              </a:spcBef>
              <a:spcAft>
                <a:spcPct val="0"/>
              </a:spcAft>
              <a:defRPr sz="2400">
                <a:solidFill>
                  <a:schemeClr val="tx1"/>
                </a:solidFill>
                <a:latin typeface="Times New Roman" pitchFamily="18" charset="0"/>
                <a:cs typeface="Arial" charset="0"/>
              </a:defRPr>
            </a:lvl6pPr>
            <a:lvl7pPr marL="2971635" indent="-228587" eaLnBrk="0" fontAlgn="base" hangingPunct="0">
              <a:spcBef>
                <a:spcPct val="0"/>
              </a:spcBef>
              <a:spcAft>
                <a:spcPct val="0"/>
              </a:spcAft>
              <a:defRPr sz="2400">
                <a:solidFill>
                  <a:schemeClr val="tx1"/>
                </a:solidFill>
                <a:latin typeface="Times New Roman" pitchFamily="18" charset="0"/>
                <a:cs typeface="Arial" charset="0"/>
              </a:defRPr>
            </a:lvl7pPr>
            <a:lvl8pPr marL="3428811" indent="-228587" eaLnBrk="0" fontAlgn="base" hangingPunct="0">
              <a:spcBef>
                <a:spcPct val="0"/>
              </a:spcBef>
              <a:spcAft>
                <a:spcPct val="0"/>
              </a:spcAft>
              <a:defRPr sz="2400">
                <a:solidFill>
                  <a:schemeClr val="tx1"/>
                </a:solidFill>
                <a:latin typeface="Times New Roman" pitchFamily="18" charset="0"/>
                <a:cs typeface="Arial" charset="0"/>
              </a:defRPr>
            </a:lvl8pPr>
            <a:lvl9pPr marL="3885985" indent="-228587" eaLnBrk="0" fontAlgn="base" hangingPunct="0">
              <a:spcBef>
                <a:spcPct val="0"/>
              </a:spcBef>
              <a:spcAft>
                <a:spcPct val="0"/>
              </a:spcAft>
              <a:defRPr sz="2400">
                <a:solidFill>
                  <a:schemeClr val="tx1"/>
                </a:solidFill>
                <a:latin typeface="Times New Roman" pitchFamily="18" charset="0"/>
                <a:cs typeface="Arial" charset="0"/>
              </a:defRPr>
            </a:lvl9pPr>
          </a:lstStyle>
          <a:p>
            <a:fld id="{2CCA4A3F-5EE0-4658-BD18-EE50081D3CC0}" type="slidenum">
              <a:rPr lang="en-US" altLang="en-US" sz="1200"/>
              <a:pPr/>
              <a:t>5</a:t>
            </a:fld>
            <a:endParaRPr lang="en-US" altLang="en-US" sz="1200" dirty="0"/>
          </a:p>
        </p:txBody>
      </p:sp>
      <p:sp>
        <p:nvSpPr>
          <p:cNvPr id="31747" name="Rectangle 2"/>
          <p:cNvSpPr>
            <a:spLocks noGrp="1" noRot="1" noChangeAspect="1" noChangeArrowheads="1" noTextEdit="1"/>
          </p:cNvSpPr>
          <p:nvPr>
            <p:ph type="sldImg"/>
          </p:nvPr>
        </p:nvSpPr>
        <p:spPr>
          <a:xfrm>
            <a:off x="406400" y="696913"/>
            <a:ext cx="6197600" cy="348615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charset="0"/>
              </a:defRPr>
            </a:lvl1pPr>
            <a:lvl2pPr marL="742909" indent="-285734" eaLnBrk="0" hangingPunct="0">
              <a:defRPr sz="2400">
                <a:solidFill>
                  <a:schemeClr val="tx1"/>
                </a:solidFill>
                <a:latin typeface="Times New Roman" pitchFamily="18" charset="0"/>
                <a:cs typeface="Arial" charset="0"/>
              </a:defRPr>
            </a:lvl2pPr>
            <a:lvl3pPr marL="1142937" indent="-228587" eaLnBrk="0" hangingPunct="0">
              <a:defRPr sz="2400">
                <a:solidFill>
                  <a:schemeClr val="tx1"/>
                </a:solidFill>
                <a:latin typeface="Times New Roman" pitchFamily="18" charset="0"/>
                <a:cs typeface="Arial" charset="0"/>
              </a:defRPr>
            </a:lvl3pPr>
            <a:lvl4pPr marL="1600111" indent="-228587" eaLnBrk="0" hangingPunct="0">
              <a:defRPr sz="2400">
                <a:solidFill>
                  <a:schemeClr val="tx1"/>
                </a:solidFill>
                <a:latin typeface="Times New Roman" pitchFamily="18" charset="0"/>
                <a:cs typeface="Arial" charset="0"/>
              </a:defRPr>
            </a:lvl4pPr>
            <a:lvl5pPr marL="2057287" indent="-228587" eaLnBrk="0" hangingPunct="0">
              <a:defRPr sz="2400">
                <a:solidFill>
                  <a:schemeClr val="tx1"/>
                </a:solidFill>
                <a:latin typeface="Times New Roman" pitchFamily="18" charset="0"/>
                <a:cs typeface="Arial" charset="0"/>
              </a:defRPr>
            </a:lvl5pPr>
            <a:lvl6pPr marL="2514461" indent="-228587" eaLnBrk="0" fontAlgn="base" hangingPunct="0">
              <a:spcBef>
                <a:spcPct val="0"/>
              </a:spcBef>
              <a:spcAft>
                <a:spcPct val="0"/>
              </a:spcAft>
              <a:defRPr sz="2400">
                <a:solidFill>
                  <a:schemeClr val="tx1"/>
                </a:solidFill>
                <a:latin typeface="Times New Roman" pitchFamily="18" charset="0"/>
                <a:cs typeface="Arial" charset="0"/>
              </a:defRPr>
            </a:lvl6pPr>
            <a:lvl7pPr marL="2971635" indent="-228587" eaLnBrk="0" fontAlgn="base" hangingPunct="0">
              <a:spcBef>
                <a:spcPct val="0"/>
              </a:spcBef>
              <a:spcAft>
                <a:spcPct val="0"/>
              </a:spcAft>
              <a:defRPr sz="2400">
                <a:solidFill>
                  <a:schemeClr val="tx1"/>
                </a:solidFill>
                <a:latin typeface="Times New Roman" pitchFamily="18" charset="0"/>
                <a:cs typeface="Arial" charset="0"/>
              </a:defRPr>
            </a:lvl7pPr>
            <a:lvl8pPr marL="3428811" indent="-228587" eaLnBrk="0" fontAlgn="base" hangingPunct="0">
              <a:spcBef>
                <a:spcPct val="0"/>
              </a:spcBef>
              <a:spcAft>
                <a:spcPct val="0"/>
              </a:spcAft>
              <a:defRPr sz="2400">
                <a:solidFill>
                  <a:schemeClr val="tx1"/>
                </a:solidFill>
                <a:latin typeface="Times New Roman" pitchFamily="18" charset="0"/>
                <a:cs typeface="Arial" charset="0"/>
              </a:defRPr>
            </a:lvl8pPr>
            <a:lvl9pPr marL="3885985" indent="-228587" eaLnBrk="0" fontAlgn="base" hangingPunct="0">
              <a:spcBef>
                <a:spcPct val="0"/>
              </a:spcBef>
              <a:spcAft>
                <a:spcPct val="0"/>
              </a:spcAft>
              <a:defRPr sz="2400">
                <a:solidFill>
                  <a:schemeClr val="tx1"/>
                </a:solidFill>
                <a:latin typeface="Times New Roman" pitchFamily="18" charset="0"/>
                <a:cs typeface="Arial" charset="0"/>
              </a:defRPr>
            </a:lvl9pPr>
          </a:lstStyle>
          <a:p>
            <a:fld id="{2CCA4A3F-5EE0-4658-BD18-EE50081D3CC0}" type="slidenum">
              <a:rPr lang="en-US" altLang="en-US" sz="1200"/>
              <a:pPr/>
              <a:t>6</a:t>
            </a:fld>
            <a:endParaRPr lang="en-US" altLang="en-US" sz="1200" dirty="0"/>
          </a:p>
        </p:txBody>
      </p:sp>
      <p:sp>
        <p:nvSpPr>
          <p:cNvPr id="31747" name="Rectangle 2"/>
          <p:cNvSpPr>
            <a:spLocks noGrp="1" noRot="1" noChangeAspect="1" noChangeArrowheads="1" noTextEdit="1"/>
          </p:cNvSpPr>
          <p:nvPr>
            <p:ph type="sldImg"/>
          </p:nvPr>
        </p:nvSpPr>
        <p:spPr>
          <a:xfrm>
            <a:off x="406400" y="696913"/>
            <a:ext cx="6197600" cy="348615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718409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6C69DB-6AC3-4C8D-805A-853142F1EA29}" type="slidenum">
              <a:rPr lang="en-US" altLang="en-US"/>
              <a:pPr/>
              <a:t>16</a:t>
            </a:fld>
            <a:endParaRPr lang="en-US" altLang="en-US" dirty="0"/>
          </a:p>
        </p:txBody>
      </p:sp>
      <p:sp>
        <p:nvSpPr>
          <p:cNvPr id="167938" name="Rectangle 2"/>
          <p:cNvSpPr>
            <a:spLocks noGrp="1" noRot="1" noChangeAspect="1" noChangeArrowheads="1" noTextEdit="1"/>
          </p:cNvSpPr>
          <p:nvPr>
            <p:ph type="sldImg"/>
          </p:nvPr>
        </p:nvSpPr>
        <p:spPr>
          <a:xfrm>
            <a:off x="406400" y="696913"/>
            <a:ext cx="6197600" cy="3486150"/>
          </a:xfrm>
          <a:ln/>
        </p:spPr>
      </p:sp>
      <p:sp>
        <p:nvSpPr>
          <p:cNvPr id="167939" name="Rectangle 3"/>
          <p:cNvSpPr>
            <a:spLocks noGrp="1" noChangeArrowheads="1"/>
          </p:cNvSpPr>
          <p:nvPr>
            <p:ph type="body" idx="1"/>
          </p:nvPr>
        </p:nvSpPr>
        <p:spPr/>
        <p:txBody>
          <a:bodyPr/>
          <a:lstStyle/>
          <a:p>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99F5CAB-5F54-4CFF-9CD1-43CEC07786FF}" type="datetimeFigureOut">
              <a:rPr lang="en-US" smtClean="0"/>
              <a:t>4/28/2021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836C48-A3E4-4BE3-AB4B-D29106A4A8BF}" type="slidenum">
              <a:rPr lang="en-US" smtClean="0"/>
              <a:t>‹#›</a:t>
            </a:fld>
            <a:endParaRPr lang="en-US" dirty="0"/>
          </a:p>
        </p:txBody>
      </p:sp>
    </p:spTree>
    <p:extLst>
      <p:ext uri="{BB962C8B-B14F-4D97-AF65-F5344CB8AC3E}">
        <p14:creationId xmlns:p14="http://schemas.microsoft.com/office/powerpoint/2010/main" val="3122009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9F5CAB-5F54-4CFF-9CD1-43CEC07786FF}" type="datetimeFigureOut">
              <a:rPr lang="en-US" smtClean="0"/>
              <a:t>4/28/2021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836C48-A3E4-4BE3-AB4B-D29106A4A8BF}" type="slidenum">
              <a:rPr lang="en-US" smtClean="0"/>
              <a:t>‹#›</a:t>
            </a:fld>
            <a:endParaRPr lang="en-US" dirty="0"/>
          </a:p>
        </p:txBody>
      </p:sp>
    </p:spTree>
    <p:extLst>
      <p:ext uri="{BB962C8B-B14F-4D97-AF65-F5344CB8AC3E}">
        <p14:creationId xmlns:p14="http://schemas.microsoft.com/office/powerpoint/2010/main" val="4294430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9F5CAB-5F54-4CFF-9CD1-43CEC07786FF}" type="datetimeFigureOut">
              <a:rPr lang="en-US" smtClean="0"/>
              <a:t>4/28/2021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836C48-A3E4-4BE3-AB4B-D29106A4A8BF}" type="slidenum">
              <a:rPr lang="en-US" smtClean="0"/>
              <a:t>‹#›</a:t>
            </a:fld>
            <a:endParaRPr lang="en-US" dirty="0"/>
          </a:p>
        </p:txBody>
      </p:sp>
    </p:spTree>
    <p:extLst>
      <p:ext uri="{BB962C8B-B14F-4D97-AF65-F5344CB8AC3E}">
        <p14:creationId xmlns:p14="http://schemas.microsoft.com/office/powerpoint/2010/main" val="1927829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99F5CAB-5F54-4CFF-9CD1-43CEC07786FF}" type="datetimeFigureOut">
              <a:rPr lang="en-US" smtClean="0"/>
              <a:t>4/28/2021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836C48-A3E4-4BE3-AB4B-D29106A4A8BF}" type="slidenum">
              <a:rPr lang="en-US" smtClean="0"/>
              <a:t>‹#›</a:t>
            </a:fld>
            <a:endParaRPr lang="en-US" dirty="0"/>
          </a:p>
        </p:txBody>
      </p:sp>
    </p:spTree>
    <p:extLst>
      <p:ext uri="{BB962C8B-B14F-4D97-AF65-F5344CB8AC3E}">
        <p14:creationId xmlns:p14="http://schemas.microsoft.com/office/powerpoint/2010/main" val="1225710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99F5CAB-5F54-4CFF-9CD1-43CEC07786FF}" type="datetimeFigureOut">
              <a:rPr lang="en-US" smtClean="0"/>
              <a:t>4/28/2021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C836C48-A3E4-4BE3-AB4B-D29106A4A8BF}" type="slidenum">
              <a:rPr lang="en-US" smtClean="0"/>
              <a:t>‹#›</a:t>
            </a:fld>
            <a:endParaRPr lang="en-US" dirty="0"/>
          </a:p>
        </p:txBody>
      </p:sp>
    </p:spTree>
    <p:extLst>
      <p:ext uri="{BB962C8B-B14F-4D97-AF65-F5344CB8AC3E}">
        <p14:creationId xmlns:p14="http://schemas.microsoft.com/office/powerpoint/2010/main" val="396780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99F5CAB-5F54-4CFF-9CD1-43CEC07786FF}" type="datetimeFigureOut">
              <a:rPr lang="en-US" smtClean="0"/>
              <a:t>4/28/2021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C836C48-A3E4-4BE3-AB4B-D29106A4A8BF}" type="slidenum">
              <a:rPr lang="en-US" smtClean="0"/>
              <a:t>‹#›</a:t>
            </a:fld>
            <a:endParaRPr lang="en-US" dirty="0"/>
          </a:p>
        </p:txBody>
      </p:sp>
    </p:spTree>
    <p:extLst>
      <p:ext uri="{BB962C8B-B14F-4D97-AF65-F5344CB8AC3E}">
        <p14:creationId xmlns:p14="http://schemas.microsoft.com/office/powerpoint/2010/main" val="4197368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9F5CAB-5F54-4CFF-9CD1-43CEC07786FF}" type="datetimeFigureOut">
              <a:rPr lang="en-US" smtClean="0"/>
              <a:t>4/28/2021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C836C48-A3E4-4BE3-AB4B-D29106A4A8BF}" type="slidenum">
              <a:rPr lang="en-US" smtClean="0"/>
              <a:t>‹#›</a:t>
            </a:fld>
            <a:endParaRPr lang="en-US" dirty="0"/>
          </a:p>
        </p:txBody>
      </p:sp>
    </p:spTree>
    <p:extLst>
      <p:ext uri="{BB962C8B-B14F-4D97-AF65-F5344CB8AC3E}">
        <p14:creationId xmlns:p14="http://schemas.microsoft.com/office/powerpoint/2010/main" val="768705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9F5CAB-5F54-4CFF-9CD1-43CEC07786FF}" type="datetimeFigureOut">
              <a:rPr lang="en-US" smtClean="0"/>
              <a:t>4/28/2021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836C48-A3E4-4BE3-AB4B-D29106A4A8BF}" type="slidenum">
              <a:rPr lang="en-US" smtClean="0"/>
              <a:t>‹#›</a:t>
            </a:fld>
            <a:endParaRPr lang="en-US" dirty="0"/>
          </a:p>
        </p:txBody>
      </p:sp>
    </p:spTree>
    <p:extLst>
      <p:ext uri="{BB962C8B-B14F-4D97-AF65-F5344CB8AC3E}">
        <p14:creationId xmlns:p14="http://schemas.microsoft.com/office/powerpoint/2010/main" val="3750123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9F5CAB-5F54-4CFF-9CD1-43CEC07786FF}" type="datetimeFigureOut">
              <a:rPr lang="en-US" smtClean="0"/>
              <a:t>4/28/2021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C836C48-A3E4-4BE3-AB4B-D29106A4A8BF}" type="slidenum">
              <a:rPr lang="en-US" smtClean="0"/>
              <a:t>‹#›</a:t>
            </a:fld>
            <a:endParaRPr lang="en-US" dirty="0"/>
          </a:p>
        </p:txBody>
      </p:sp>
    </p:spTree>
    <p:extLst>
      <p:ext uri="{BB962C8B-B14F-4D97-AF65-F5344CB8AC3E}">
        <p14:creationId xmlns:p14="http://schemas.microsoft.com/office/powerpoint/2010/main" val="1392489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9F5CAB-5F54-4CFF-9CD1-43CEC07786FF}" type="datetimeFigureOut">
              <a:rPr lang="en-US" smtClean="0"/>
              <a:t>4/28/2021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836C48-A3E4-4BE3-AB4B-D29106A4A8BF}" type="slidenum">
              <a:rPr lang="en-US" smtClean="0"/>
              <a:t>‹#›</a:t>
            </a:fld>
            <a:endParaRPr lang="en-US" dirty="0"/>
          </a:p>
        </p:txBody>
      </p:sp>
    </p:spTree>
    <p:extLst>
      <p:ext uri="{BB962C8B-B14F-4D97-AF65-F5344CB8AC3E}">
        <p14:creationId xmlns:p14="http://schemas.microsoft.com/office/powerpoint/2010/main" val="1240304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9F5CAB-5F54-4CFF-9CD1-43CEC07786FF}" type="datetimeFigureOut">
              <a:rPr lang="en-US" smtClean="0"/>
              <a:t>4/28/2021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C836C48-A3E4-4BE3-AB4B-D29106A4A8BF}" type="slidenum">
              <a:rPr lang="en-US" smtClean="0"/>
              <a:t>‹#›</a:t>
            </a:fld>
            <a:endParaRPr lang="en-US" dirty="0"/>
          </a:p>
        </p:txBody>
      </p:sp>
    </p:spTree>
    <p:extLst>
      <p:ext uri="{BB962C8B-B14F-4D97-AF65-F5344CB8AC3E}">
        <p14:creationId xmlns:p14="http://schemas.microsoft.com/office/powerpoint/2010/main" val="2498142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99F5CAB-5F54-4CFF-9CD1-43CEC07786FF}" type="datetimeFigureOut">
              <a:rPr lang="en-US" smtClean="0"/>
              <a:t>4/28/2021</a:t>
            </a:fld>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C836C48-A3E4-4BE3-AB4B-D29106A4A8BF}" type="slidenum">
              <a:rPr lang="en-US" smtClean="0"/>
              <a:t>‹#›</a:t>
            </a:fld>
            <a:endParaRPr lang="en-US" dirty="0"/>
          </a:p>
        </p:txBody>
      </p:sp>
    </p:spTree>
    <p:extLst>
      <p:ext uri="{BB962C8B-B14F-4D97-AF65-F5344CB8AC3E}">
        <p14:creationId xmlns:p14="http://schemas.microsoft.com/office/powerpoint/2010/main" val="16415139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pvamu.edu/cecstr"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Established</a:t>
            </a:r>
          </a:p>
        </p:txBody>
      </p:sp>
      <p:pic>
        <p:nvPicPr>
          <p:cNvPr id="5" name="Picture 4" descr="stream_email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44" y="-31106"/>
            <a:ext cx="9140825" cy="169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52400" y="1428750"/>
            <a:ext cx="9125981" cy="4370427"/>
          </a:xfrm>
          <a:prstGeom prst="rect">
            <a:avLst/>
          </a:prstGeom>
          <a:noFill/>
        </p:spPr>
        <p:txBody>
          <a:bodyPr wrap="square" rtlCol="0">
            <a:spAutoFit/>
          </a:bodyPr>
          <a:lstStyle/>
          <a:p>
            <a:pPr algn="ctr"/>
            <a:endParaRPr lang="en-US" b="1" dirty="0">
              <a:solidFill>
                <a:schemeClr val="accent2">
                  <a:lumMod val="75000"/>
                </a:schemeClr>
              </a:solidFill>
            </a:endParaRPr>
          </a:p>
          <a:p>
            <a:pPr algn="ctr"/>
            <a:r>
              <a:rPr lang="en-US" b="1" dirty="0">
                <a:solidFill>
                  <a:schemeClr val="accent2">
                    <a:lumMod val="75000"/>
                  </a:schemeClr>
                </a:solidFill>
              </a:rPr>
              <a:t>Founding Executive Director CECSTR: Cajetan M. Akujuobi, M.B.A., Ph.D.E.E, P.E., FIAAM</a:t>
            </a:r>
          </a:p>
          <a:p>
            <a:pPr algn="ctr"/>
            <a:r>
              <a:rPr lang="en-US" b="1" dirty="0">
                <a:solidFill>
                  <a:schemeClr val="accent2">
                    <a:lumMod val="75000"/>
                  </a:schemeClr>
                </a:solidFill>
              </a:rPr>
              <a:t>Founder &amp; PI of the SECURE Cybersecurity Center of Excellence </a:t>
            </a:r>
          </a:p>
          <a:p>
            <a:pPr algn="ctr"/>
            <a:r>
              <a:rPr lang="en-US" dirty="0">
                <a:solidFill>
                  <a:prstClr val="black"/>
                </a:solidFill>
              </a:rPr>
              <a:t>Professor of Electrical &amp; Computer Engineering in the Roy G. Perry College of Engineering. Former Vice President for Research, Innovations and Sponsored Programs </a:t>
            </a:r>
          </a:p>
          <a:p>
            <a:pPr algn="ctr"/>
            <a:r>
              <a:rPr lang="en-US" dirty="0">
                <a:solidFill>
                  <a:prstClr val="black"/>
                </a:solidFill>
              </a:rPr>
              <a:t>Former Dean of Graduate Studies at PVAMU </a:t>
            </a:r>
          </a:p>
          <a:p>
            <a:pPr algn="ctr"/>
            <a:r>
              <a:rPr lang="en-US" dirty="0">
                <a:solidFill>
                  <a:prstClr val="black"/>
                </a:solidFill>
              </a:rPr>
              <a:t>Chair, IEEE Houston Section Life Members Affinity Group (LMAG).</a:t>
            </a:r>
          </a:p>
          <a:p>
            <a:pPr algn="ctr"/>
            <a:r>
              <a:rPr lang="en-US" sz="1400" b="1" dirty="0">
                <a:solidFill>
                  <a:schemeClr val="accent1">
                    <a:lumMod val="75000"/>
                  </a:schemeClr>
                </a:solidFill>
                <a:latin typeface="Times New Roman" panose="02020603050405020304" pitchFamily="18" charset="0"/>
                <a:cs typeface="Times New Roman" panose="02020603050405020304" pitchFamily="18" charset="0"/>
              </a:rPr>
              <a:t>Prairie View A&amp;M University</a:t>
            </a:r>
          </a:p>
          <a:p>
            <a:pPr algn="ctr"/>
            <a:r>
              <a:rPr lang="en-US" sz="1400" b="1" dirty="0">
                <a:solidFill>
                  <a:schemeClr val="accent1">
                    <a:lumMod val="75000"/>
                  </a:schemeClr>
                </a:solidFill>
                <a:latin typeface="Times New Roman" panose="02020603050405020304" pitchFamily="18" charset="0"/>
                <a:cs typeface="Times New Roman" panose="02020603050405020304" pitchFamily="18" charset="0"/>
              </a:rPr>
              <a:t>Electrical &amp; Computer Engineering Department</a:t>
            </a:r>
          </a:p>
          <a:p>
            <a:pPr algn="ctr"/>
            <a:r>
              <a:rPr lang="en-US" sz="1400" b="1" dirty="0">
                <a:solidFill>
                  <a:schemeClr val="accent1">
                    <a:lumMod val="75000"/>
                  </a:schemeClr>
                </a:solidFill>
                <a:latin typeface="Times New Roman" panose="02020603050405020304" pitchFamily="18" charset="0"/>
                <a:cs typeface="Times New Roman" panose="02020603050405020304" pitchFamily="18" charset="0"/>
              </a:rPr>
              <a:t>P. O. Box 519, Mail Stop 2800</a:t>
            </a:r>
          </a:p>
          <a:p>
            <a:pPr algn="ctr"/>
            <a:r>
              <a:rPr lang="en-US" sz="1400" b="1" dirty="0">
                <a:solidFill>
                  <a:schemeClr val="accent1">
                    <a:lumMod val="75000"/>
                  </a:schemeClr>
                </a:solidFill>
                <a:latin typeface="Times New Roman" panose="02020603050405020304" pitchFamily="18" charset="0"/>
                <a:cs typeface="Times New Roman" panose="02020603050405020304" pitchFamily="18" charset="0"/>
              </a:rPr>
              <a:t>Gilchrest Engineering Building, Suite 123</a:t>
            </a:r>
          </a:p>
          <a:p>
            <a:pPr algn="ctr"/>
            <a:r>
              <a:rPr lang="en-US" sz="1400" b="1" dirty="0">
                <a:solidFill>
                  <a:schemeClr val="accent1">
                    <a:lumMod val="75000"/>
                  </a:schemeClr>
                </a:solidFill>
                <a:latin typeface="Times New Roman" panose="02020603050405020304" pitchFamily="18" charset="0"/>
                <a:cs typeface="Times New Roman" panose="02020603050405020304" pitchFamily="18" charset="0"/>
              </a:rPr>
              <a:t>Prairie View, TX 77446</a:t>
            </a:r>
          </a:p>
          <a:p>
            <a:pPr algn="ctr"/>
            <a:r>
              <a:rPr lang="en-US" sz="1400" b="1" dirty="0">
                <a:solidFill>
                  <a:schemeClr val="accent1">
                    <a:lumMod val="75000"/>
                  </a:schemeClr>
                </a:solidFill>
                <a:latin typeface="Times New Roman" panose="02020603050405020304" pitchFamily="18" charset="0"/>
                <a:cs typeface="Times New Roman" panose="02020603050405020304" pitchFamily="18" charset="0"/>
              </a:rPr>
              <a:t>936-261-1668 (Office)</a:t>
            </a:r>
          </a:p>
          <a:p>
            <a:pPr algn="ctr"/>
            <a:r>
              <a:rPr lang="en-US" sz="1400" b="1" dirty="0">
                <a:solidFill>
                  <a:schemeClr val="accent1">
                    <a:lumMod val="75000"/>
                  </a:schemeClr>
                </a:solidFill>
                <a:latin typeface="Times New Roman" panose="02020603050405020304" pitchFamily="18" charset="0"/>
                <a:cs typeface="Times New Roman" panose="02020603050405020304" pitchFamily="18" charset="0"/>
              </a:rPr>
              <a:t>936-261-9991 (Direct)</a:t>
            </a:r>
          </a:p>
          <a:p>
            <a:pPr algn="ctr"/>
            <a:r>
              <a:rPr lang="en-US" sz="1400" b="1" dirty="0">
                <a:solidFill>
                  <a:schemeClr val="accent1">
                    <a:lumMod val="75000"/>
                  </a:schemeClr>
                </a:solidFill>
                <a:latin typeface="Times New Roman" panose="02020603050405020304" pitchFamily="18" charset="0"/>
                <a:cs typeface="Times New Roman" panose="02020603050405020304" pitchFamily="18" charset="0"/>
              </a:rPr>
              <a:t>cmakujuobi@pvamu.edu</a:t>
            </a:r>
            <a:r>
              <a:rPr lang="en-US" b="1" dirty="0">
                <a:solidFill>
                  <a:schemeClr val="accent1">
                    <a:lumMod val="75000"/>
                  </a:schemeClr>
                </a:solidFill>
              </a:rPr>
              <a:t>.</a:t>
            </a:r>
          </a:p>
          <a:p>
            <a:pPr algn="ctr"/>
            <a:endParaRPr lang="en-US" b="1" dirty="0">
              <a:solidFill>
                <a:schemeClr val="accent1">
                  <a:lumMod val="75000"/>
                </a:schemeClr>
              </a:solidFill>
            </a:endParaRPr>
          </a:p>
          <a:p>
            <a:pPr algn="ctr"/>
            <a:endParaRPr lang="en-US" b="1" dirty="0">
              <a:solidFill>
                <a:schemeClr val="accent2">
                  <a:lumMod val="75000"/>
                </a:schemeClr>
              </a:solidFill>
            </a:endParaRPr>
          </a:p>
        </p:txBody>
      </p:sp>
      <p:sp>
        <p:nvSpPr>
          <p:cNvPr id="10" name="TextBox 9"/>
          <p:cNvSpPr txBox="1"/>
          <p:nvPr/>
        </p:nvSpPr>
        <p:spPr>
          <a:xfrm>
            <a:off x="0" y="4857750"/>
            <a:ext cx="9144000" cy="369332"/>
          </a:xfrm>
          <a:prstGeom prst="rect">
            <a:avLst/>
          </a:prstGeom>
          <a:gradFill>
            <a:gsLst>
              <a:gs pos="0">
                <a:schemeClr val="tx1">
                  <a:lumMod val="95000"/>
                  <a:lumOff val="5000"/>
                </a:schemeClr>
              </a:gs>
              <a:gs pos="88000">
                <a:schemeClr val="accent1">
                  <a:tint val="44500"/>
                  <a:satMod val="160000"/>
                </a:schemeClr>
              </a:gs>
              <a:gs pos="100000">
                <a:schemeClr val="accent1">
                  <a:tint val="23500"/>
                  <a:satMod val="160000"/>
                </a:schemeClr>
              </a:gs>
            </a:gsLst>
            <a:lin ang="0" scaled="1"/>
          </a:gradFill>
        </p:spPr>
        <p:txBody>
          <a:bodyPr wrap="square" rtlCol="0">
            <a:spAutoFit/>
          </a:bodyPr>
          <a:lstStyle/>
          <a:p>
            <a:pPr algn="ctr"/>
            <a:r>
              <a:rPr lang="en-US" dirty="0">
                <a:hlinkClick r:id="rId3"/>
              </a:rPr>
              <a:t>http://www.pvamu.edu/cecstr</a:t>
            </a:r>
            <a:endParaRPr lang="en-US" dirty="0"/>
          </a:p>
        </p:txBody>
      </p:sp>
    </p:spTree>
    <p:extLst>
      <p:ext uri="{BB962C8B-B14F-4D97-AF65-F5344CB8AC3E}">
        <p14:creationId xmlns:p14="http://schemas.microsoft.com/office/powerpoint/2010/main" val="1288264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04800" y="1657783"/>
            <a:ext cx="8229600" cy="3394472"/>
          </a:xfrm>
        </p:spPr>
        <p:txBody>
          <a:bodyPr>
            <a:normAutofit fontScale="92500" lnSpcReduction="20000"/>
          </a:bodyPr>
          <a:lstStyle/>
          <a:p>
            <a:pPr marL="0" indent="0" algn="ctr">
              <a:buNone/>
            </a:pPr>
            <a:r>
              <a:rPr lang="en-US" sz="2000" b="1" dirty="0"/>
              <a:t>OUTLINE</a:t>
            </a:r>
          </a:p>
          <a:p>
            <a:r>
              <a:rPr lang="en-US" sz="2000" dirty="0"/>
              <a:t>Introduction</a:t>
            </a:r>
          </a:p>
          <a:p>
            <a:r>
              <a:rPr lang="en-US" sz="2000" dirty="0"/>
              <a:t>Vision &amp; Mission</a:t>
            </a:r>
          </a:p>
          <a:p>
            <a:r>
              <a:rPr lang="en-US" sz="2000" dirty="0"/>
              <a:t>Brief Overview &amp; Key Researchers</a:t>
            </a:r>
          </a:p>
          <a:p>
            <a:r>
              <a:rPr lang="en-US" sz="2000" dirty="0"/>
              <a:t>Research Tracks</a:t>
            </a:r>
          </a:p>
          <a:p>
            <a:r>
              <a:rPr lang="en-US" sz="2000" dirty="0"/>
              <a:t>CECSTR Programs</a:t>
            </a:r>
          </a:p>
          <a:p>
            <a:r>
              <a:rPr lang="en-US" sz="2000" dirty="0"/>
              <a:t>Selected Research Topics</a:t>
            </a:r>
          </a:p>
          <a:p>
            <a:r>
              <a:rPr lang="en-US" sz="2000" dirty="0"/>
              <a:t>CECSTR Senior Design Student Projects</a:t>
            </a:r>
          </a:p>
          <a:p>
            <a:r>
              <a:rPr lang="en-US" sz="2000" dirty="0"/>
              <a:t>Major CECSTR Research Activities</a:t>
            </a:r>
          </a:p>
          <a:p>
            <a:r>
              <a:rPr lang="en-US" sz="2000" dirty="0"/>
              <a:t>Collaboration Research Interests </a:t>
            </a:r>
          </a:p>
          <a:p>
            <a:r>
              <a:rPr lang="en-US" sz="2000" dirty="0"/>
              <a:t>Conclusion with CECSTR’s Contributions to ECE Dept., College &amp; PVAMU</a:t>
            </a:r>
          </a:p>
          <a:p>
            <a:endParaRPr lang="en-US" sz="2000" dirty="0"/>
          </a:p>
          <a:p>
            <a:endParaRPr lang="en-US" sz="2000" dirty="0"/>
          </a:p>
          <a:p>
            <a:endParaRPr lang="en-US" sz="2000" dirty="0"/>
          </a:p>
          <a:p>
            <a:endParaRPr lang="en-US" sz="2000" dirty="0"/>
          </a:p>
        </p:txBody>
      </p:sp>
      <p:pic>
        <p:nvPicPr>
          <p:cNvPr id="4" name="Picture 3" descr="stream_email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905"/>
            <a:ext cx="9140825" cy="169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6001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40768" y="2157564"/>
            <a:ext cx="8229600" cy="2784873"/>
          </a:xfrm>
        </p:spPr>
        <p:txBody>
          <a:bodyPr>
            <a:normAutofit fontScale="85000" lnSpcReduction="20000"/>
          </a:bodyPr>
          <a:lstStyle/>
          <a:p>
            <a:pPr algn="just">
              <a:spcBef>
                <a:spcPts val="0"/>
              </a:spcBef>
            </a:pPr>
            <a:r>
              <a:rPr lang="en-US" sz="1800" b="1" dirty="0">
                <a:solidFill>
                  <a:srgbClr val="000080"/>
                </a:solidFill>
                <a:latin typeface="Arial Black" panose="020B0A04020102020204" pitchFamily="34" charset="0"/>
                <a:ea typeface="Times New Roman" panose="02020603050405020304" pitchFamily="18" charset="0"/>
              </a:rPr>
              <a:t>CECSTR’S MISSION:</a:t>
            </a:r>
            <a:r>
              <a:rPr lang="en-US" sz="1800" b="1" dirty="0">
                <a:solidFill>
                  <a:srgbClr val="800080"/>
                </a:solidFill>
                <a:latin typeface="Verdana" panose="020B0604030504040204" pitchFamily="34" charset="0"/>
                <a:ea typeface="Times New Roman" panose="02020603050405020304" pitchFamily="18" charset="0"/>
              </a:rPr>
              <a:t> </a:t>
            </a:r>
            <a:r>
              <a:rPr lang="en-US" sz="2000" b="1" dirty="0">
                <a:solidFill>
                  <a:srgbClr val="666699"/>
                </a:solidFill>
                <a:latin typeface="Times New Roman" panose="02020603050405020304" pitchFamily="18" charset="0"/>
                <a:ea typeface="Times New Roman" panose="02020603050405020304" pitchFamily="18" charset="0"/>
              </a:rPr>
              <a:t>CECSTR’S mission is to conduct comprehensive research in the selected aspects of communication systems, Wavelets and Wavelet Transforms, Smart &amp; Connected Cities Technologies, Cybersecurity, Internet of Things (IoT), Compressed Sensing/Compressive Sampling Systems, DSP Solutions, Signal/Image/Video Processing, Mixed Signal Systems, and High Speed (Broadband) Communication Systems by way of algorithm developments, modeling, simulation, analysis, design, testing and performance evaluation and to support technology transfer to our sponsors.</a:t>
            </a:r>
          </a:p>
          <a:p>
            <a:pPr algn="just">
              <a:spcBef>
                <a:spcPts val="0"/>
              </a:spcBef>
            </a:pPr>
            <a:r>
              <a:rPr lang="en-US" sz="2000" b="1" dirty="0">
                <a:solidFill>
                  <a:srgbClr val="666699"/>
                </a:solidFill>
                <a:latin typeface="Times New Roman" panose="02020603050405020304" pitchFamily="18" charset="0"/>
                <a:ea typeface="Times New Roman" panose="02020603050405020304" pitchFamily="18" charset="0"/>
              </a:rPr>
              <a:t>Develop and suggest new curriculum for the Electrical Engineering Program as required by industry and emerging technologies needs. </a:t>
            </a:r>
          </a:p>
          <a:p>
            <a:pPr algn="just">
              <a:spcBef>
                <a:spcPts val="0"/>
              </a:spcBef>
            </a:pPr>
            <a:r>
              <a:rPr lang="en-US" sz="2000" b="1" dirty="0">
                <a:solidFill>
                  <a:srgbClr val="666699"/>
                </a:solidFill>
                <a:latin typeface="Times New Roman" panose="02020603050405020304" pitchFamily="18" charset="0"/>
                <a:ea typeface="Times New Roman" panose="02020603050405020304" pitchFamily="18" charset="0"/>
              </a:rPr>
              <a:t>Support and train students by recruiting talented students, awarding assistantships and creating pipeline with the industry partners for students’ placements.</a:t>
            </a:r>
            <a:endParaRPr lang="en-US" sz="3600" dirty="0">
              <a:latin typeface="Times New Roman" panose="02020603050405020304" pitchFamily="18" charset="0"/>
              <a:ea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pic>
        <p:nvPicPr>
          <p:cNvPr id="4" name="Picture 3" descr="stream_email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44" y="-31106"/>
            <a:ext cx="9140825" cy="1094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651795" y="1063229"/>
            <a:ext cx="8254595" cy="923330"/>
          </a:xfrm>
          <a:prstGeom prst="rect">
            <a:avLst/>
          </a:prstGeom>
        </p:spPr>
        <p:txBody>
          <a:bodyPr wrap="square">
            <a:spAutoFit/>
          </a:bodyPr>
          <a:lstStyle/>
          <a:p>
            <a:pPr algn="ctr"/>
            <a:r>
              <a:rPr lang="en-US" b="1" dirty="0">
                <a:solidFill>
                  <a:srgbClr val="7030A0"/>
                </a:solidFill>
                <a:latin typeface="Times New Roman" panose="02020603050405020304" pitchFamily="18" charset="0"/>
                <a:cs typeface="Times New Roman" panose="02020603050405020304" pitchFamily="18" charset="0"/>
              </a:rPr>
              <a:t>CECSTR’s Vision: </a:t>
            </a:r>
            <a:r>
              <a:rPr lang="en-US" b="1" i="1" dirty="0">
                <a:solidFill>
                  <a:srgbClr val="7030A0"/>
                </a:solidFill>
                <a:latin typeface="Times New Roman" panose="02020603050405020304" pitchFamily="18" charset="0"/>
                <a:cs typeface="Times New Roman" panose="02020603050405020304" pitchFamily="18" charset="0"/>
              </a:rPr>
              <a:t>To be a State and National resource in the selected aspects of Communication Systems research and education for the State of Texas, the Nation, our industry sponsors, government agencies and academia.</a:t>
            </a:r>
          </a:p>
        </p:txBody>
      </p:sp>
    </p:spTree>
    <p:extLst>
      <p:ext uri="{BB962C8B-B14F-4D97-AF65-F5344CB8AC3E}">
        <p14:creationId xmlns:p14="http://schemas.microsoft.com/office/powerpoint/2010/main" val="1950682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91000" y="742950"/>
            <a:ext cx="4934981" cy="4495799"/>
          </a:xfrm>
        </p:spPr>
        <p:txBody>
          <a:bodyPr>
            <a:noAutofit/>
          </a:bodyPr>
          <a:lstStyle/>
          <a:p>
            <a:pPr marL="0" indent="0">
              <a:buNone/>
            </a:pPr>
            <a:r>
              <a:rPr lang="en-US" sz="1400" b="1" dirty="0">
                <a:solidFill>
                  <a:srgbClr val="7030A0"/>
                </a:solidFill>
                <a:latin typeface="Times New Roman" panose="02020603050405020304" pitchFamily="18" charset="0"/>
                <a:cs typeface="Times New Roman" panose="02020603050405020304" pitchFamily="18" charset="0"/>
              </a:rPr>
              <a:t>CECSTR’S Key People: Multi-Disciplinary and Integrative Effort</a:t>
            </a:r>
          </a:p>
          <a:p>
            <a:r>
              <a:rPr lang="en-US" sz="1400" b="1" dirty="0">
                <a:solidFill>
                  <a:schemeClr val="tx2"/>
                </a:solidFill>
                <a:latin typeface="Times New Roman" panose="02020603050405020304" pitchFamily="18" charset="0"/>
                <a:cs typeface="Times New Roman" panose="02020603050405020304" pitchFamily="18" charset="0"/>
              </a:rPr>
              <a:t>Cajetan M. Akujuobi, Ph.D., M.B.A., P.E., FIAAM, Professor, Electrical &amp; Computer Engineering</a:t>
            </a:r>
          </a:p>
          <a:p>
            <a:r>
              <a:rPr lang="en-US" sz="1400" b="1" dirty="0">
                <a:solidFill>
                  <a:schemeClr val="tx2"/>
                </a:solidFill>
                <a:latin typeface="Times New Roman" panose="02020603050405020304" pitchFamily="18" charset="0"/>
                <a:cs typeface="Times New Roman" panose="02020603050405020304" pitchFamily="18" charset="0"/>
              </a:rPr>
              <a:t>C. L. Tolliver, Ph.D., P.E., Professor, Electrical &amp; Computer Engineering</a:t>
            </a:r>
          </a:p>
          <a:p>
            <a:pPr lvl="0"/>
            <a:r>
              <a:rPr lang="en-US" sz="1400" b="1" dirty="0">
                <a:solidFill>
                  <a:schemeClr val="tx2"/>
                </a:solidFill>
                <a:latin typeface="Times New Roman" panose="02020603050405020304" pitchFamily="18" charset="0"/>
                <a:cs typeface="Times New Roman" panose="02020603050405020304" pitchFamily="18" charset="0"/>
              </a:rPr>
              <a:t>Justin Foreman, Ph.D., Assistant Professor, Electrical &amp; Computer Engineering</a:t>
            </a:r>
          </a:p>
          <a:p>
            <a:pPr lvl="0"/>
            <a:r>
              <a:rPr lang="en-US" sz="1400" b="1" dirty="0">
                <a:solidFill>
                  <a:schemeClr val="tx2"/>
                </a:solidFill>
                <a:latin typeface="Times New Roman" panose="02020603050405020304" pitchFamily="18" charset="0"/>
                <a:cs typeface="Times New Roman" panose="02020603050405020304" pitchFamily="18" charset="0"/>
              </a:rPr>
              <a:t>Matthew Sadiku, Ph.D., P.E., Professor Emeritus, Electrical &amp; Computer Engineering</a:t>
            </a:r>
          </a:p>
          <a:p>
            <a:pPr lvl="0"/>
            <a:r>
              <a:rPr lang="en-US" sz="1400" b="1" dirty="0">
                <a:solidFill>
                  <a:schemeClr val="tx2"/>
                </a:solidFill>
                <a:latin typeface="Times New Roman" panose="02020603050405020304" pitchFamily="18" charset="0"/>
                <a:cs typeface="Times New Roman" panose="02020603050405020304" pitchFamily="18" charset="0"/>
              </a:rPr>
              <a:t>Suxia Cui, Ph.D., Associate Professor, Electrical &amp; Computer Engineering</a:t>
            </a:r>
          </a:p>
          <a:p>
            <a:pPr lvl="0"/>
            <a:r>
              <a:rPr lang="en-US" sz="1400" b="1" dirty="0">
                <a:solidFill>
                  <a:schemeClr val="tx2"/>
                </a:solidFill>
                <a:latin typeface="Times New Roman" panose="02020603050405020304" pitchFamily="18" charset="0"/>
                <a:cs typeface="Times New Roman" panose="02020603050405020304" pitchFamily="18" charset="0"/>
              </a:rPr>
              <a:t>Musa Sarhan, Ph.D., Professor, Electrical &amp; Computer Engineering </a:t>
            </a:r>
          </a:p>
          <a:p>
            <a:pPr lvl="0"/>
            <a:r>
              <a:rPr lang="en-US" sz="1400" b="1" dirty="0">
                <a:solidFill>
                  <a:schemeClr val="tx2"/>
                </a:solidFill>
                <a:latin typeface="Times New Roman" panose="02020603050405020304" pitchFamily="18" charset="0"/>
                <a:cs typeface="Times New Roman" panose="02020603050405020304" pitchFamily="18" charset="0"/>
              </a:rPr>
              <a:t>Jerrel Moore, Ph.D., Research Associate, College of Nursing </a:t>
            </a:r>
          </a:p>
          <a:p>
            <a:pPr lvl="0"/>
            <a:r>
              <a:rPr lang="en-US" sz="1400" b="1" dirty="0">
                <a:solidFill>
                  <a:schemeClr val="tx2"/>
                </a:solidFill>
                <a:latin typeface="Times New Roman" panose="02020603050405020304" pitchFamily="18" charset="0"/>
                <a:cs typeface="Times New Roman" panose="02020603050405020304" pitchFamily="18" charset="0"/>
              </a:rPr>
              <a:t>Noel Estwick, Ph.D., Research Scientist, College of Agriculture</a:t>
            </a:r>
          </a:p>
          <a:p>
            <a:pPr lvl="0"/>
            <a:r>
              <a:rPr lang="en-US" sz="1400" b="1" dirty="0">
                <a:solidFill>
                  <a:schemeClr val="tx2"/>
                </a:solidFill>
                <a:latin typeface="Times New Roman" panose="02020603050405020304" pitchFamily="18" charset="0"/>
                <a:cs typeface="Times New Roman" panose="02020603050405020304" pitchFamily="18" charset="0"/>
              </a:rPr>
              <a:t>Emmanuel Opara, D.B.A., Professor, College of Business</a:t>
            </a:r>
          </a:p>
          <a:p>
            <a:endParaRPr lang="en-US" sz="1200" dirty="0"/>
          </a:p>
        </p:txBody>
      </p:sp>
      <p:pic>
        <p:nvPicPr>
          <p:cNvPr id="4" name="Picture 3" descr="stream_email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44" y="-31105"/>
            <a:ext cx="9140825" cy="774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6200" y="1442830"/>
            <a:ext cx="3962400" cy="3539430"/>
          </a:xfrm>
          <a:prstGeom prst="rect">
            <a:avLst/>
          </a:prstGeom>
          <a:noFill/>
        </p:spPr>
        <p:txBody>
          <a:bodyPr wrap="square" rtlCol="0">
            <a:spAutoFit/>
          </a:bodyPr>
          <a:lstStyle/>
          <a:p>
            <a:pPr marL="285750" indent="-285750">
              <a:lnSpc>
                <a:spcPct val="100000"/>
              </a:lnSpc>
              <a:spcBef>
                <a:spcPct val="0"/>
              </a:spcBef>
              <a:buClr>
                <a:srgbClr val="C00000"/>
              </a:buClr>
              <a:buFont typeface="Arial" panose="020B0604020202020204" pitchFamily="34" charset="0"/>
              <a:buChar char="•"/>
            </a:pPr>
            <a:r>
              <a:rPr lang="en-US" altLang="en-US" sz="1600" b="1" dirty="0">
                <a:solidFill>
                  <a:schemeClr val="accent2">
                    <a:lumMod val="75000"/>
                  </a:schemeClr>
                </a:solidFill>
                <a:latin typeface="Times New Roman" panose="02020603050405020304" pitchFamily="18" charset="0"/>
                <a:cs typeface="Times New Roman" panose="02020603050405020304" pitchFamily="18" charset="0"/>
              </a:rPr>
              <a:t>Established in 1999</a:t>
            </a:r>
          </a:p>
          <a:p>
            <a:pPr marL="285750" indent="-285750">
              <a:lnSpc>
                <a:spcPct val="100000"/>
              </a:lnSpc>
              <a:spcBef>
                <a:spcPct val="0"/>
              </a:spcBef>
              <a:buClr>
                <a:srgbClr val="C00000"/>
              </a:buClr>
              <a:buFont typeface="Arial" panose="020B0604020202020204" pitchFamily="34" charset="0"/>
              <a:buChar char="•"/>
            </a:pPr>
            <a:r>
              <a:rPr lang="en-US" altLang="en-US" sz="1600" b="1" dirty="0">
                <a:solidFill>
                  <a:schemeClr val="accent2">
                    <a:lumMod val="75000"/>
                  </a:schemeClr>
                </a:solidFill>
                <a:latin typeface="Times New Roman" panose="02020603050405020304" pitchFamily="18" charset="0"/>
                <a:cs typeface="Times New Roman" panose="02020603050405020304" pitchFamily="18" charset="0"/>
              </a:rPr>
              <a:t>Approved on July 25, 2003 by Board of Regent, Texas A&amp;M University System. </a:t>
            </a:r>
          </a:p>
          <a:p>
            <a:pPr marL="285750" indent="-285750">
              <a:lnSpc>
                <a:spcPct val="100000"/>
              </a:lnSpc>
              <a:spcBef>
                <a:spcPct val="0"/>
              </a:spcBef>
              <a:buClr>
                <a:srgbClr val="C00000"/>
              </a:buClr>
              <a:buFont typeface="Arial" panose="020B0604020202020204" pitchFamily="34" charset="0"/>
              <a:buChar char="•"/>
            </a:pPr>
            <a:r>
              <a:rPr lang="en-US" altLang="en-US" sz="1600" b="1" dirty="0">
                <a:solidFill>
                  <a:schemeClr val="accent2">
                    <a:lumMod val="75000"/>
                  </a:schemeClr>
                </a:solidFill>
                <a:latin typeface="Times New Roman" panose="02020603050405020304" pitchFamily="18" charset="0"/>
                <a:cs typeface="Times New Roman" panose="02020603050405020304" pitchFamily="18" charset="0"/>
              </a:rPr>
              <a:t>Established major research tracks: Broadband (High Speed) Communication Systems, IoTs, Mixed Signal Systems, DSP and Communication Systems.</a:t>
            </a:r>
          </a:p>
          <a:p>
            <a:pPr marL="285750" indent="-285750">
              <a:spcBef>
                <a:spcPct val="0"/>
              </a:spcBef>
              <a:buClr>
                <a:srgbClr val="C00000"/>
              </a:buClr>
              <a:buFont typeface="Arial" panose="020B0604020202020204" pitchFamily="34" charset="0"/>
              <a:buChar char="•"/>
            </a:pPr>
            <a:r>
              <a:rPr lang="en-US" altLang="en-US" sz="1600" b="1" dirty="0">
                <a:solidFill>
                  <a:schemeClr val="accent2">
                    <a:lumMod val="75000"/>
                  </a:schemeClr>
                </a:solidFill>
                <a:latin typeface="Times New Roman" panose="02020603050405020304" pitchFamily="18" charset="0"/>
                <a:cs typeface="Times New Roman" panose="02020603050405020304" pitchFamily="18" charset="0"/>
              </a:rPr>
              <a:t>Conducts Comprehensive Research</a:t>
            </a:r>
          </a:p>
          <a:p>
            <a:pPr marL="285750" indent="-285750">
              <a:lnSpc>
                <a:spcPct val="100000"/>
              </a:lnSpc>
              <a:spcBef>
                <a:spcPct val="0"/>
              </a:spcBef>
              <a:buClr>
                <a:srgbClr val="C00000"/>
              </a:buClr>
              <a:buFont typeface="Arial" panose="020B0604020202020204" pitchFamily="34" charset="0"/>
              <a:buChar char="•"/>
            </a:pPr>
            <a:r>
              <a:rPr lang="en-US" altLang="en-US" sz="1600" b="1" dirty="0">
                <a:solidFill>
                  <a:schemeClr val="accent2">
                    <a:lumMod val="75000"/>
                  </a:schemeClr>
                </a:solidFill>
                <a:latin typeface="Times New Roman" panose="02020603050405020304" pitchFamily="18" charset="0"/>
                <a:cs typeface="Times New Roman" panose="02020603050405020304" pitchFamily="18" charset="0"/>
              </a:rPr>
              <a:t>Provide student assistantships at all levels (Undergraduate &amp; Graduate).</a:t>
            </a:r>
          </a:p>
          <a:p>
            <a:pPr marL="285750" indent="-285750">
              <a:lnSpc>
                <a:spcPct val="100000"/>
              </a:lnSpc>
              <a:spcBef>
                <a:spcPct val="0"/>
              </a:spcBef>
              <a:buClr>
                <a:srgbClr val="C00000"/>
              </a:buClr>
              <a:buFont typeface="Arial" panose="020B0604020202020204" pitchFamily="34" charset="0"/>
              <a:buChar char="•"/>
            </a:pPr>
            <a:r>
              <a:rPr lang="en-US" altLang="en-US" sz="1600" b="1" dirty="0">
                <a:solidFill>
                  <a:schemeClr val="accent2">
                    <a:lumMod val="75000"/>
                  </a:schemeClr>
                </a:solidFill>
                <a:latin typeface="Times New Roman" panose="02020603050405020304" pitchFamily="18" charset="0"/>
                <a:cs typeface="Times New Roman" panose="02020603050405020304" pitchFamily="18" charset="0"/>
              </a:rPr>
              <a:t>Supports &amp; promotes  ECE Dept.’s, College of Engineering’s &amp; PVAMU’s missions and visions. </a:t>
            </a:r>
          </a:p>
        </p:txBody>
      </p:sp>
      <p:sp>
        <p:nvSpPr>
          <p:cNvPr id="7" name="TextBox 6"/>
          <p:cNvSpPr txBox="1"/>
          <p:nvPr/>
        </p:nvSpPr>
        <p:spPr>
          <a:xfrm>
            <a:off x="304800" y="956611"/>
            <a:ext cx="3962400" cy="400110"/>
          </a:xfrm>
          <a:prstGeom prst="rect">
            <a:avLst/>
          </a:prstGeom>
          <a:noFill/>
        </p:spPr>
        <p:txBody>
          <a:bodyPr wrap="square" rtlCol="0">
            <a:spAutoFit/>
          </a:bodyPr>
          <a:lstStyle/>
          <a:p>
            <a:pPr algn="ctr"/>
            <a:r>
              <a:rPr lang="en-US" sz="2000" b="1" dirty="0">
                <a:solidFill>
                  <a:srgbClr val="7030A0"/>
                </a:solidFill>
                <a:latin typeface="Times New Roman" panose="02020603050405020304" pitchFamily="18" charset="0"/>
                <a:cs typeface="Times New Roman" panose="02020603050405020304" pitchFamily="18" charset="0"/>
              </a:rPr>
              <a:t>Brief Overview</a:t>
            </a:r>
          </a:p>
        </p:txBody>
      </p:sp>
    </p:spTree>
    <p:extLst>
      <p:ext uri="{BB962C8B-B14F-4D97-AF65-F5344CB8AC3E}">
        <p14:creationId xmlns:p14="http://schemas.microsoft.com/office/powerpoint/2010/main" val="3447386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4" descr="stream_email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44" y="-31106"/>
            <a:ext cx="9158844" cy="169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AutoShape 11"/>
          <p:cNvSpPr>
            <a:spLocks noChangeArrowheads="1"/>
          </p:cNvSpPr>
          <p:nvPr/>
        </p:nvSpPr>
        <p:spPr bwMode="auto">
          <a:xfrm>
            <a:off x="-6927" y="1629646"/>
            <a:ext cx="4959927" cy="342900"/>
          </a:xfrm>
          <a:prstGeom prst="roundRect">
            <a:avLst>
              <a:gd name="adj" fmla="val 16667"/>
            </a:avLst>
          </a:prstGeom>
          <a:solidFill>
            <a:srgbClr val="EBC3FF"/>
          </a:solidFill>
          <a:ln w="25400">
            <a:solidFill>
              <a:srgbClr val="800080"/>
            </a:solidFill>
            <a:round/>
            <a:headEnd/>
            <a:tailEnd/>
          </a:ln>
        </p:spPr>
        <p:txBody>
          <a:bodyPr wrap="none" anchor="ct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endParaRPr lang="en-US" altLang="en-US" dirty="0"/>
          </a:p>
        </p:txBody>
      </p:sp>
      <p:sp>
        <p:nvSpPr>
          <p:cNvPr id="19462" name="Text Box 9"/>
          <p:cNvSpPr txBox="1">
            <a:spLocks noChangeArrowheads="1"/>
          </p:cNvSpPr>
          <p:nvPr/>
        </p:nvSpPr>
        <p:spPr bwMode="auto">
          <a:xfrm>
            <a:off x="-612775" y="1576685"/>
            <a:ext cx="51847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eaLnBrk="1" hangingPunct="1"/>
            <a:r>
              <a:rPr lang="en-US" altLang="en-US" b="1" dirty="0">
                <a:solidFill>
                  <a:srgbClr val="660066"/>
                </a:solidFill>
                <a:cs typeface="Times New Roman" pitchFamily="18" charset="0"/>
              </a:rPr>
              <a:t>Current Research Tracks</a:t>
            </a:r>
          </a:p>
          <a:p>
            <a:pPr algn="ctr" eaLnBrk="1" hangingPunct="1"/>
            <a:endParaRPr lang="en-US" altLang="en-US" b="1" dirty="0">
              <a:solidFill>
                <a:srgbClr val="660066"/>
              </a:solidFill>
              <a:cs typeface="Times New Roman" pitchFamily="18" charset="0"/>
            </a:endParaRPr>
          </a:p>
        </p:txBody>
      </p:sp>
      <p:sp>
        <p:nvSpPr>
          <p:cNvPr id="25" name="Rectangle 7"/>
          <p:cNvSpPr>
            <a:spLocks noChangeArrowheads="1"/>
          </p:cNvSpPr>
          <p:nvPr/>
        </p:nvSpPr>
        <p:spPr bwMode="auto">
          <a:xfrm>
            <a:off x="152400" y="2102643"/>
            <a:ext cx="4953000"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marL="171450" indent="-171450" eaLnBrk="1" hangingPunct="1">
              <a:buClr>
                <a:schemeClr val="accent2"/>
              </a:buClr>
              <a:buSzPct val="75000"/>
              <a:buFont typeface="Arial" panose="020B0604020202020204" pitchFamily="34" charset="0"/>
              <a:buChar char="•"/>
            </a:pPr>
            <a:r>
              <a:rPr lang="en-US" altLang="en-US" sz="1400" b="1" dirty="0">
                <a:solidFill>
                  <a:schemeClr val="accent2">
                    <a:lumMod val="75000"/>
                  </a:schemeClr>
                </a:solidFill>
                <a:cs typeface="Times New Roman" panose="02020603050405020304" pitchFamily="18" charset="0"/>
              </a:rPr>
              <a:t>Smart &amp; Connected City Technologies Research</a:t>
            </a:r>
          </a:p>
          <a:p>
            <a:pPr marL="171450" indent="-171450" eaLnBrk="1" hangingPunct="1">
              <a:buClr>
                <a:schemeClr val="accent2"/>
              </a:buClr>
              <a:buSzPct val="75000"/>
              <a:buFont typeface="Arial" panose="020B0604020202020204" pitchFamily="34" charset="0"/>
              <a:buChar char="•"/>
            </a:pPr>
            <a:r>
              <a:rPr lang="en-US" altLang="en-US" sz="1400" b="1" dirty="0">
                <a:solidFill>
                  <a:schemeClr val="accent2">
                    <a:lumMod val="75000"/>
                  </a:schemeClr>
                </a:solidFill>
                <a:cs typeface="Times New Roman" panose="02020603050405020304" pitchFamily="18" charset="0"/>
              </a:rPr>
              <a:t>Communication Systems &amp; Signal/ Image/Video Processing</a:t>
            </a:r>
          </a:p>
          <a:p>
            <a:pPr marL="171450" indent="-171450" eaLnBrk="1" hangingPunct="1">
              <a:buClr>
                <a:schemeClr val="accent2"/>
              </a:buClr>
              <a:buSzPct val="75000"/>
              <a:buFont typeface="Arial" panose="020B0604020202020204" pitchFamily="34" charset="0"/>
              <a:buChar char="•"/>
            </a:pPr>
            <a:r>
              <a:rPr lang="en-US" altLang="en-US" sz="1400" b="1" dirty="0">
                <a:solidFill>
                  <a:schemeClr val="accent2">
                    <a:lumMod val="75000"/>
                  </a:schemeClr>
                </a:solidFill>
                <a:cs typeface="Times New Roman" panose="02020603050405020304" pitchFamily="18" charset="0"/>
              </a:rPr>
              <a:t>Internet of Things (IoTs)</a:t>
            </a:r>
          </a:p>
          <a:p>
            <a:pPr marL="171450" indent="-171450" eaLnBrk="1" hangingPunct="1">
              <a:buClr>
                <a:schemeClr val="accent2"/>
              </a:buClr>
              <a:buSzPct val="75000"/>
              <a:buFont typeface="Arial" panose="020B0604020202020204" pitchFamily="34" charset="0"/>
              <a:buChar char="•"/>
            </a:pPr>
            <a:r>
              <a:rPr lang="en-US" altLang="en-US" sz="1400" b="1" dirty="0">
                <a:solidFill>
                  <a:schemeClr val="accent2">
                    <a:lumMod val="75000"/>
                  </a:schemeClr>
                </a:solidFill>
                <a:cs typeface="Times New Roman" panose="02020603050405020304" pitchFamily="18" charset="0"/>
              </a:rPr>
              <a:t>Wavelet &amp; Wavelet Transform-based Research</a:t>
            </a:r>
          </a:p>
          <a:p>
            <a:pPr marL="171450" indent="-171450" eaLnBrk="1" hangingPunct="1">
              <a:buClr>
                <a:schemeClr val="accent2"/>
              </a:buClr>
              <a:buSzPct val="75000"/>
              <a:buFont typeface="Arial" panose="020B0604020202020204" pitchFamily="34" charset="0"/>
              <a:buChar char="•"/>
            </a:pPr>
            <a:r>
              <a:rPr lang="en-US" altLang="en-US" sz="1400" b="1" dirty="0">
                <a:solidFill>
                  <a:schemeClr val="accent2">
                    <a:lumMod val="75000"/>
                  </a:schemeClr>
                </a:solidFill>
                <a:cs typeface="Times New Roman" panose="02020603050405020304" pitchFamily="18" charset="0"/>
              </a:rPr>
              <a:t>Wireless Communications (cellular, ad-hoc and sensor nets)</a:t>
            </a:r>
          </a:p>
          <a:p>
            <a:pPr marL="171450" indent="-171450" eaLnBrk="1" hangingPunct="1">
              <a:buClr>
                <a:schemeClr val="accent2"/>
              </a:buClr>
              <a:buSzPct val="75000"/>
              <a:buFont typeface="Arial" panose="020B0604020202020204" pitchFamily="34" charset="0"/>
              <a:buChar char="•"/>
            </a:pPr>
            <a:r>
              <a:rPr lang="en-US" altLang="en-US" sz="1400" b="1" dirty="0">
                <a:solidFill>
                  <a:schemeClr val="accent2">
                    <a:lumMod val="75000"/>
                  </a:schemeClr>
                </a:solidFill>
                <a:cs typeface="Times New Roman" panose="02020603050405020304" pitchFamily="18" charset="0"/>
              </a:rPr>
              <a:t>Broadband Telecommunication Interoperability &amp; Verification Research</a:t>
            </a:r>
          </a:p>
          <a:p>
            <a:pPr marL="171450" indent="-171450" eaLnBrk="1" hangingPunct="1">
              <a:buClr>
                <a:schemeClr val="accent2"/>
              </a:buClr>
              <a:buSzPct val="75000"/>
              <a:buFont typeface="Arial" panose="020B0604020202020204" pitchFamily="34" charset="0"/>
              <a:buChar char="•"/>
            </a:pPr>
            <a:r>
              <a:rPr lang="en-US" altLang="en-US" sz="1400" b="1" dirty="0">
                <a:solidFill>
                  <a:schemeClr val="accent2">
                    <a:lumMod val="75000"/>
                  </a:schemeClr>
                </a:solidFill>
                <a:cs typeface="Times New Roman" panose="02020603050405020304" pitchFamily="18" charset="0"/>
              </a:rPr>
              <a:t>Compressed Sensing/Compressive Sampling Systems</a:t>
            </a:r>
          </a:p>
          <a:p>
            <a:pPr marL="171450" indent="-171450" eaLnBrk="1" hangingPunct="1">
              <a:buClr>
                <a:schemeClr val="accent2"/>
              </a:buClr>
              <a:buSzPct val="75000"/>
              <a:buFont typeface="Arial" panose="020B0604020202020204" pitchFamily="34" charset="0"/>
              <a:buChar char="•"/>
            </a:pPr>
            <a:r>
              <a:rPr lang="en-US" altLang="en-US" sz="1400" b="1" dirty="0">
                <a:solidFill>
                  <a:schemeClr val="accent2">
                    <a:lumMod val="75000"/>
                  </a:schemeClr>
                </a:solidFill>
                <a:cs typeface="Times New Roman" panose="02020603050405020304" pitchFamily="18" charset="0"/>
              </a:rPr>
              <a:t>Analog &amp; Mixed Signal Test and Evaluation</a:t>
            </a:r>
          </a:p>
          <a:p>
            <a:pPr marL="171450" indent="-171450" eaLnBrk="1" hangingPunct="1">
              <a:buClr>
                <a:schemeClr val="accent2"/>
              </a:buClr>
              <a:buSzPct val="75000"/>
              <a:buFont typeface="Arial" panose="020B0604020202020204" pitchFamily="34" charset="0"/>
              <a:buChar char="•"/>
            </a:pPr>
            <a:r>
              <a:rPr lang="en-US" altLang="en-US" sz="1400" b="1" dirty="0">
                <a:solidFill>
                  <a:schemeClr val="accent2">
                    <a:lumMod val="75000"/>
                  </a:schemeClr>
                </a:solidFill>
                <a:cs typeface="Times New Roman" panose="02020603050405020304" pitchFamily="18" charset="0"/>
              </a:rPr>
              <a:t>Cybersecurity Security Systems (cyber-physical systems)</a:t>
            </a:r>
          </a:p>
          <a:p>
            <a:pPr marL="171450" indent="-171450" eaLnBrk="1" hangingPunct="1">
              <a:buClr>
                <a:schemeClr val="accent2"/>
              </a:buClr>
              <a:buSzPct val="75000"/>
              <a:buFont typeface="Arial" panose="020B0604020202020204" pitchFamily="34" charset="0"/>
              <a:buChar char="•"/>
            </a:pPr>
            <a:r>
              <a:rPr lang="en-US" altLang="en-US" sz="1400" b="1" dirty="0">
                <a:solidFill>
                  <a:schemeClr val="accent2">
                    <a:lumMod val="75000"/>
                  </a:schemeClr>
                </a:solidFill>
                <a:cs typeface="Times New Roman" panose="02020603050405020304" pitchFamily="18" charset="0"/>
              </a:rPr>
              <a:t>Communication  Security</a:t>
            </a:r>
          </a:p>
        </p:txBody>
      </p:sp>
      <p:graphicFrame>
        <p:nvGraphicFramePr>
          <p:cNvPr id="8" name="Object 2"/>
          <p:cNvGraphicFramePr>
            <a:graphicFrameLocks noChangeAspect="1"/>
          </p:cNvGraphicFramePr>
          <p:nvPr>
            <p:extLst>
              <p:ext uri="{D42A27DB-BD31-4B8C-83A1-F6EECF244321}">
                <p14:modId xmlns:p14="http://schemas.microsoft.com/office/powerpoint/2010/main" val="3144358130"/>
              </p:ext>
            </p:extLst>
          </p:nvPr>
        </p:nvGraphicFramePr>
        <p:xfrm>
          <a:off x="5286890" y="1659582"/>
          <a:ext cx="3704710" cy="2781300"/>
        </p:xfrm>
        <a:graphic>
          <a:graphicData uri="http://schemas.openxmlformats.org/presentationml/2006/ole">
            <mc:AlternateContent xmlns:mc="http://schemas.openxmlformats.org/markup-compatibility/2006">
              <mc:Choice xmlns:v="urn:schemas-microsoft-com:vml" Requires="v">
                <p:oleObj name="Image" r:id="rId4" imgW="4571429" imgH="3428571" progId="Photoshop.Image.8">
                  <p:embed/>
                </p:oleObj>
              </mc:Choice>
              <mc:Fallback>
                <p:oleObj name="Image" r:id="rId4" imgW="4571429" imgH="3428571" progId="Photoshop.Image.8">
                  <p:embed/>
                  <p:pic>
                    <p:nvPicPr>
                      <p:cNvPr id="40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6890" y="1659582"/>
                        <a:ext cx="3704710" cy="2781300"/>
                      </a:xfrm>
                      <a:prstGeom prst="rect">
                        <a:avLst/>
                      </a:prstGeom>
                      <a:noFill/>
                      <a:ln>
                        <a:noFill/>
                      </a:ln>
                      <a:effectLst/>
                    </p:spPr>
                  </p:pic>
                </p:oleObj>
              </mc:Fallback>
            </mc:AlternateContent>
          </a:graphicData>
        </a:graphic>
      </p:graphicFrame>
      <p:sp>
        <p:nvSpPr>
          <p:cNvPr id="3" name="TextBox 2"/>
          <p:cNvSpPr txBox="1"/>
          <p:nvPr/>
        </p:nvSpPr>
        <p:spPr>
          <a:xfrm>
            <a:off x="4146071" y="4497169"/>
            <a:ext cx="5011181" cy="646331"/>
          </a:xfrm>
          <a:prstGeom prst="rect">
            <a:avLst/>
          </a:prstGeom>
          <a:noFill/>
        </p:spPr>
        <p:txBody>
          <a:bodyPr wrap="square" rtlCol="0">
            <a:spAutoFit/>
          </a:bodyPr>
          <a:lstStyle/>
          <a:p>
            <a:pPr algn="ctr"/>
            <a:r>
              <a:rPr lang="en-US" altLang="en-US" sz="1200" b="1" dirty="0">
                <a:solidFill>
                  <a:schemeClr val="accent2"/>
                </a:solidFill>
                <a:latin typeface="Times New Roman" panose="02020603050405020304" pitchFamily="18" charset="0"/>
                <a:cs typeface="Times New Roman" panose="02020603050405020304" pitchFamily="18" charset="0"/>
              </a:rPr>
              <a:t>The broadband lab has DSLAM, Wireline Simulator, Traffic generator, Network analyzer, Spectrum Analyzer and other various testing equipments for Broadband testing and verifications. </a:t>
            </a:r>
          </a:p>
        </p:txBody>
      </p:sp>
    </p:spTree>
    <p:extLst>
      <p:ext uri="{BB962C8B-B14F-4D97-AF65-F5344CB8AC3E}">
        <p14:creationId xmlns:p14="http://schemas.microsoft.com/office/powerpoint/2010/main" val="3095509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4" descr="stream_email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44" y="-31106"/>
            <a:ext cx="9140825" cy="169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AutoShape 37"/>
          <p:cNvSpPr>
            <a:spLocks noChangeArrowheads="1"/>
          </p:cNvSpPr>
          <p:nvPr/>
        </p:nvSpPr>
        <p:spPr bwMode="auto">
          <a:xfrm>
            <a:off x="5334000" y="2114550"/>
            <a:ext cx="3733800" cy="1143000"/>
          </a:xfrm>
          <a:prstGeom prst="roundRect">
            <a:avLst>
              <a:gd name="adj" fmla="val 16667"/>
            </a:avLst>
          </a:prstGeom>
          <a:solidFill>
            <a:srgbClr val="FFCC99"/>
          </a:solidFill>
          <a:ln w="38100">
            <a:solidFill>
              <a:srgbClr val="FF9900"/>
            </a:solidFill>
            <a:round/>
            <a:headEnd/>
            <a:tailEnd/>
          </a:ln>
        </p:spPr>
        <p:txBody>
          <a:bodyPr wrap="none" anchor="ct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endParaRPr lang="en-US" altLang="en-US" dirty="0"/>
          </a:p>
        </p:txBody>
      </p:sp>
      <p:sp>
        <p:nvSpPr>
          <p:cNvPr id="19459" name="AutoShape 10"/>
          <p:cNvSpPr>
            <a:spLocks noChangeArrowheads="1"/>
          </p:cNvSpPr>
          <p:nvPr/>
        </p:nvSpPr>
        <p:spPr bwMode="auto">
          <a:xfrm>
            <a:off x="76200" y="2038350"/>
            <a:ext cx="5562600" cy="1143000"/>
          </a:xfrm>
          <a:prstGeom prst="roundRect">
            <a:avLst>
              <a:gd name="adj" fmla="val 16667"/>
            </a:avLst>
          </a:prstGeom>
          <a:solidFill>
            <a:srgbClr val="99CCFF"/>
          </a:solidFill>
          <a:ln w="25400">
            <a:solidFill>
              <a:srgbClr val="0000FF"/>
            </a:solidFill>
            <a:round/>
            <a:headEnd/>
            <a:tailEnd/>
          </a:ln>
        </p:spPr>
        <p:txBody>
          <a:bodyPr wrap="none" anchor="ct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endParaRPr lang="en-US" altLang="en-US" dirty="0"/>
          </a:p>
        </p:txBody>
      </p:sp>
      <p:sp>
        <p:nvSpPr>
          <p:cNvPr id="19460" name="AutoShape 11"/>
          <p:cNvSpPr>
            <a:spLocks noChangeArrowheads="1"/>
          </p:cNvSpPr>
          <p:nvPr/>
        </p:nvSpPr>
        <p:spPr bwMode="auto">
          <a:xfrm>
            <a:off x="-6927" y="1629646"/>
            <a:ext cx="8382000" cy="342900"/>
          </a:xfrm>
          <a:prstGeom prst="roundRect">
            <a:avLst>
              <a:gd name="adj" fmla="val 16667"/>
            </a:avLst>
          </a:prstGeom>
          <a:solidFill>
            <a:srgbClr val="EBC3FF"/>
          </a:solidFill>
          <a:ln w="25400">
            <a:solidFill>
              <a:srgbClr val="800080"/>
            </a:solidFill>
            <a:round/>
            <a:headEnd/>
            <a:tailEnd/>
          </a:ln>
        </p:spPr>
        <p:txBody>
          <a:bodyPr wrap="none" anchor="ct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endParaRPr lang="en-US" altLang="en-US" dirty="0"/>
          </a:p>
        </p:txBody>
      </p:sp>
      <p:sp>
        <p:nvSpPr>
          <p:cNvPr id="19461" name="Text Box 8"/>
          <p:cNvSpPr txBox="1">
            <a:spLocks noChangeArrowheads="1"/>
          </p:cNvSpPr>
          <p:nvPr/>
        </p:nvSpPr>
        <p:spPr bwMode="auto">
          <a:xfrm>
            <a:off x="14844" y="1952429"/>
            <a:ext cx="51054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eaLnBrk="1" hangingPunct="1">
              <a:buClr>
                <a:srgbClr val="0000FF"/>
              </a:buClr>
            </a:pPr>
            <a:r>
              <a:rPr lang="en-US" altLang="en-US" sz="1800" dirty="0">
                <a:solidFill>
                  <a:schemeClr val="accent2"/>
                </a:solidFill>
                <a:cs typeface="Times New Roman" pitchFamily="18" charset="0"/>
              </a:rPr>
              <a:t>1. Communication Systems</a:t>
            </a:r>
          </a:p>
          <a:p>
            <a:pPr eaLnBrk="1" hangingPunct="1">
              <a:buClr>
                <a:srgbClr val="0000FF"/>
              </a:buClr>
            </a:pPr>
            <a:r>
              <a:rPr lang="en-US" altLang="en-US" sz="1800" dirty="0">
                <a:solidFill>
                  <a:schemeClr val="accent2"/>
                </a:solidFill>
                <a:cs typeface="Times New Roman" pitchFamily="18" charset="0"/>
              </a:rPr>
              <a:t>2. Digital Signal Processing</a:t>
            </a:r>
          </a:p>
          <a:p>
            <a:pPr eaLnBrk="1" hangingPunct="1">
              <a:buClr>
                <a:srgbClr val="003399"/>
              </a:buClr>
              <a:buFont typeface="Wingdings" pitchFamily="2" charset="2"/>
              <a:buNone/>
            </a:pPr>
            <a:r>
              <a:rPr lang="en-US" altLang="en-US" sz="1800" dirty="0">
                <a:solidFill>
                  <a:schemeClr val="accent2"/>
                </a:solidFill>
                <a:cs typeface="Times New Roman" pitchFamily="18" charset="0"/>
              </a:rPr>
              <a:t>3. Analog &amp; Mixed Signal Systems </a:t>
            </a:r>
          </a:p>
          <a:p>
            <a:pPr eaLnBrk="1" hangingPunct="1">
              <a:buClr>
                <a:srgbClr val="003399"/>
              </a:buClr>
              <a:buFont typeface="Wingdings" pitchFamily="2" charset="2"/>
              <a:buNone/>
            </a:pPr>
            <a:r>
              <a:rPr lang="en-US" altLang="en-US" sz="1800" dirty="0">
                <a:solidFill>
                  <a:schemeClr val="accent2"/>
                </a:solidFill>
                <a:cs typeface="Times New Roman" pitchFamily="18" charset="0"/>
              </a:rPr>
              <a:t>4. Broadband Communication Systems </a:t>
            </a:r>
          </a:p>
          <a:p>
            <a:pPr eaLnBrk="1" hangingPunct="1">
              <a:buClr>
                <a:srgbClr val="003399"/>
              </a:buClr>
              <a:buFont typeface="Wingdings" pitchFamily="2" charset="2"/>
              <a:buNone/>
            </a:pPr>
            <a:endParaRPr lang="en-US" altLang="en-US" sz="1800" dirty="0">
              <a:solidFill>
                <a:schemeClr val="accent2"/>
              </a:solidFill>
              <a:cs typeface="Times New Roman" pitchFamily="18" charset="0"/>
            </a:endParaRPr>
          </a:p>
        </p:txBody>
      </p:sp>
      <p:sp>
        <p:nvSpPr>
          <p:cNvPr id="19462" name="Text Box 9"/>
          <p:cNvSpPr txBox="1">
            <a:spLocks noChangeArrowheads="1"/>
          </p:cNvSpPr>
          <p:nvPr/>
        </p:nvSpPr>
        <p:spPr bwMode="auto">
          <a:xfrm>
            <a:off x="-612775" y="1576685"/>
            <a:ext cx="71247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eaLnBrk="1" hangingPunct="1"/>
            <a:r>
              <a:rPr lang="en-US" altLang="en-US" b="1" dirty="0">
                <a:solidFill>
                  <a:srgbClr val="660066"/>
                </a:solidFill>
                <a:cs typeface="Times New Roman" pitchFamily="18" charset="0"/>
              </a:rPr>
              <a:t>Programs</a:t>
            </a:r>
          </a:p>
        </p:txBody>
      </p:sp>
      <p:sp>
        <p:nvSpPr>
          <p:cNvPr id="19463" name="AutoShape 7"/>
          <p:cNvSpPr>
            <a:spLocks noChangeArrowheads="1"/>
          </p:cNvSpPr>
          <p:nvPr/>
        </p:nvSpPr>
        <p:spPr bwMode="auto">
          <a:xfrm>
            <a:off x="5181600" y="2005727"/>
            <a:ext cx="3867150" cy="1293971"/>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spAutoFit/>
          </a:bodyPr>
          <a:lstStyle>
            <a:lvl1pPr eaLnBrk="0" hangingPunct="0">
              <a:defRPr sz="2400">
                <a:solidFill>
                  <a:schemeClr val="tx1"/>
                </a:solidFill>
                <a:latin typeface="Times New Roman" pitchFamily="18" charset="0"/>
                <a:cs typeface="Arial" charset="0"/>
              </a:defRPr>
            </a:lvl1pPr>
            <a:lvl2pPr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r" eaLnBrk="1" hangingPunct="1"/>
            <a:r>
              <a:rPr lang="en-US" altLang="en-US" sz="1400" dirty="0">
                <a:solidFill>
                  <a:schemeClr val="accent2"/>
                </a:solidFill>
              </a:rPr>
              <a:t>In each program CECSTR offers</a:t>
            </a:r>
          </a:p>
          <a:p>
            <a:pPr lvl="1" algn="r" eaLnBrk="1" hangingPunct="1">
              <a:buFont typeface="Wingdings" pitchFamily="2" charset="2"/>
              <a:buChar char="q"/>
            </a:pPr>
            <a:r>
              <a:rPr lang="en-US" altLang="en-US" sz="1400" dirty="0">
                <a:solidFill>
                  <a:srgbClr val="0033CC"/>
                </a:solidFill>
              </a:rPr>
              <a:t> Graduate &amp; Undergraduate Assistantships</a:t>
            </a:r>
          </a:p>
          <a:p>
            <a:pPr lvl="1" algn="r" eaLnBrk="1" hangingPunct="1">
              <a:buFont typeface="Wingdings" pitchFamily="2" charset="2"/>
              <a:buChar char="q"/>
            </a:pPr>
            <a:r>
              <a:rPr lang="en-US" altLang="en-US" sz="1400" dirty="0">
                <a:solidFill>
                  <a:srgbClr val="0033CC"/>
                </a:solidFill>
              </a:rPr>
              <a:t> Curriculum Enhancement</a:t>
            </a:r>
          </a:p>
          <a:p>
            <a:pPr lvl="1" algn="r" eaLnBrk="1" hangingPunct="1">
              <a:buFont typeface="Wingdings" pitchFamily="2" charset="2"/>
              <a:buChar char="q"/>
            </a:pPr>
            <a:r>
              <a:rPr lang="en-US" altLang="en-US" sz="1400" dirty="0">
                <a:solidFill>
                  <a:srgbClr val="0033CC"/>
                </a:solidFill>
              </a:rPr>
              <a:t> Research</a:t>
            </a:r>
          </a:p>
        </p:txBody>
      </p:sp>
      <p:grpSp>
        <p:nvGrpSpPr>
          <p:cNvPr id="19466" name="Group 42"/>
          <p:cNvGrpSpPr>
            <a:grpSpLocks/>
          </p:cNvGrpSpPr>
          <p:nvPr/>
        </p:nvGrpSpPr>
        <p:grpSpPr bwMode="auto">
          <a:xfrm>
            <a:off x="1023486" y="3048583"/>
            <a:ext cx="6901313" cy="1885367"/>
            <a:chOff x="304800" y="4041775"/>
            <a:chExt cx="5791200" cy="1901825"/>
          </a:xfrm>
        </p:grpSpPr>
        <p:grpSp>
          <p:nvGrpSpPr>
            <p:cNvPr id="19467" name="Group 45"/>
            <p:cNvGrpSpPr>
              <a:grpSpLocks/>
            </p:cNvGrpSpPr>
            <p:nvPr/>
          </p:nvGrpSpPr>
          <p:grpSpPr bwMode="auto">
            <a:xfrm>
              <a:off x="304800" y="4041775"/>
              <a:ext cx="5791200" cy="1901825"/>
              <a:chOff x="56" y="2352"/>
              <a:chExt cx="3648" cy="1198"/>
            </a:xfrm>
          </p:grpSpPr>
          <p:sp>
            <p:nvSpPr>
              <p:cNvPr id="19470" name="Rectangle 15"/>
              <p:cNvSpPr>
                <a:spLocks noChangeArrowheads="1"/>
              </p:cNvSpPr>
              <p:nvPr/>
            </p:nvSpPr>
            <p:spPr bwMode="auto">
              <a:xfrm>
                <a:off x="56" y="3156"/>
                <a:ext cx="884" cy="390"/>
              </a:xfrm>
              <a:prstGeom prst="rect">
                <a:avLst/>
              </a:prstGeom>
              <a:solidFill>
                <a:srgbClr val="FFFFCC"/>
              </a:solidFill>
              <a:ln w="9525" algn="in">
                <a:solidFill>
                  <a:srgbClr val="DFD621"/>
                </a:solidFill>
                <a:miter lim="800000"/>
                <a:headEnd/>
                <a:tailEnd/>
              </a:ln>
            </p:spPr>
            <p:txBody>
              <a:bodyPr lIns="36576" tIns="36576" rIns="36576" bIns="36576"/>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eaLnBrk="1" hangingPunct="1"/>
                <a:r>
                  <a:rPr lang="en-US" altLang="en-US" sz="900" b="1" dirty="0">
                    <a:solidFill>
                      <a:srgbClr val="0000FF"/>
                    </a:solidFill>
                    <a:latin typeface="Arial" charset="0"/>
                  </a:rPr>
                  <a:t>TI Mixed</a:t>
                </a:r>
              </a:p>
              <a:p>
                <a:pPr algn="ctr" eaLnBrk="1" hangingPunct="1"/>
                <a:r>
                  <a:rPr lang="en-US" altLang="en-US" sz="900" b="1" dirty="0">
                    <a:solidFill>
                      <a:srgbClr val="0000FF"/>
                    </a:solidFill>
                    <a:latin typeface="Arial" charset="0"/>
                  </a:rPr>
                  <a:t>Signal Comm.</a:t>
                </a:r>
              </a:p>
              <a:p>
                <a:pPr algn="ctr" eaLnBrk="1" hangingPunct="1"/>
                <a:r>
                  <a:rPr lang="en-US" altLang="en-US" sz="900" b="1" dirty="0">
                    <a:solidFill>
                      <a:srgbClr val="0000FF"/>
                    </a:solidFill>
                    <a:latin typeface="Arial" charset="0"/>
                  </a:rPr>
                  <a:t>Systems Lab</a:t>
                </a:r>
                <a:endParaRPr lang="en-US" altLang="en-US" dirty="0"/>
              </a:p>
            </p:txBody>
          </p:sp>
          <p:sp>
            <p:nvSpPr>
              <p:cNvPr id="19471" name="Rectangle 16"/>
              <p:cNvSpPr>
                <a:spLocks noChangeArrowheads="1"/>
              </p:cNvSpPr>
              <p:nvPr/>
            </p:nvSpPr>
            <p:spPr bwMode="auto">
              <a:xfrm>
                <a:off x="1056" y="3156"/>
                <a:ext cx="864" cy="390"/>
              </a:xfrm>
              <a:prstGeom prst="rect">
                <a:avLst/>
              </a:prstGeom>
              <a:solidFill>
                <a:srgbClr val="FFFFCC"/>
              </a:solidFill>
              <a:ln w="9525" algn="in">
                <a:solidFill>
                  <a:srgbClr val="DFD621"/>
                </a:solidFill>
                <a:miter lim="800000"/>
                <a:headEnd/>
                <a:tailEnd/>
              </a:ln>
            </p:spPr>
            <p:txBody>
              <a:bodyPr lIns="36576" tIns="36576" rIns="36576" bIns="36576"/>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eaLnBrk="1" hangingPunct="1"/>
                <a:endParaRPr lang="en-US" altLang="en-US" sz="900" b="1" dirty="0">
                  <a:solidFill>
                    <a:srgbClr val="0000FF"/>
                  </a:solidFill>
                  <a:latin typeface="Arial" charset="0"/>
                </a:endParaRPr>
              </a:p>
              <a:p>
                <a:pPr algn="ctr" eaLnBrk="1" hangingPunct="1"/>
                <a:r>
                  <a:rPr lang="en-US" altLang="en-US" sz="900" b="1" dirty="0">
                    <a:solidFill>
                      <a:srgbClr val="0000FF"/>
                    </a:solidFill>
                    <a:latin typeface="Arial" charset="0"/>
                  </a:rPr>
                  <a:t>TI  Signal /Image /Video Processing Lab</a:t>
                </a:r>
                <a:endParaRPr lang="en-US" altLang="en-US" dirty="0"/>
              </a:p>
            </p:txBody>
          </p:sp>
          <p:sp>
            <p:nvSpPr>
              <p:cNvPr id="19472" name="Rectangle 17"/>
              <p:cNvSpPr>
                <a:spLocks noChangeArrowheads="1"/>
              </p:cNvSpPr>
              <p:nvPr/>
            </p:nvSpPr>
            <p:spPr bwMode="auto">
              <a:xfrm>
                <a:off x="2016" y="3156"/>
                <a:ext cx="775" cy="390"/>
              </a:xfrm>
              <a:prstGeom prst="rect">
                <a:avLst/>
              </a:prstGeom>
              <a:solidFill>
                <a:srgbClr val="FFFFCC"/>
              </a:solidFill>
              <a:ln w="9525" algn="in">
                <a:solidFill>
                  <a:srgbClr val="DFD621"/>
                </a:solidFill>
                <a:miter lim="800000"/>
                <a:headEnd/>
                <a:tailEnd/>
              </a:ln>
            </p:spPr>
            <p:txBody>
              <a:bodyPr lIns="36576" tIns="36576" rIns="36576" bIns="36576"/>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eaLnBrk="1" hangingPunct="1"/>
                <a:r>
                  <a:rPr lang="en-US" altLang="en-US" sz="900" b="1" dirty="0">
                    <a:solidFill>
                      <a:srgbClr val="0000FF"/>
                    </a:solidFill>
                    <a:latin typeface="Arial" charset="0"/>
                  </a:rPr>
                  <a:t>Sprint </a:t>
                </a:r>
              </a:p>
              <a:p>
                <a:pPr algn="ctr" eaLnBrk="1" hangingPunct="1"/>
                <a:r>
                  <a:rPr lang="en-US" altLang="en-US" sz="900" b="1" dirty="0">
                    <a:solidFill>
                      <a:srgbClr val="0000FF"/>
                    </a:solidFill>
                    <a:latin typeface="Arial" charset="0"/>
                  </a:rPr>
                  <a:t>Broadband </a:t>
                </a:r>
              </a:p>
              <a:p>
                <a:pPr algn="ctr" eaLnBrk="1" hangingPunct="1"/>
                <a:r>
                  <a:rPr lang="en-US" altLang="en-US" sz="900" b="1" dirty="0">
                    <a:solidFill>
                      <a:srgbClr val="0000FF"/>
                    </a:solidFill>
                    <a:latin typeface="Arial" charset="0"/>
                  </a:rPr>
                  <a:t>Technology Lab </a:t>
                </a:r>
                <a:endParaRPr lang="en-US" altLang="en-US" dirty="0"/>
              </a:p>
            </p:txBody>
          </p:sp>
          <p:sp>
            <p:nvSpPr>
              <p:cNvPr id="19473" name="Rectangle 19"/>
              <p:cNvSpPr>
                <a:spLocks noChangeArrowheads="1"/>
              </p:cNvSpPr>
              <p:nvPr/>
            </p:nvSpPr>
            <p:spPr bwMode="auto">
              <a:xfrm>
                <a:off x="2926" y="3158"/>
                <a:ext cx="778" cy="392"/>
              </a:xfrm>
              <a:prstGeom prst="rect">
                <a:avLst/>
              </a:prstGeom>
              <a:solidFill>
                <a:srgbClr val="FFFFCC"/>
              </a:solidFill>
              <a:ln w="9525" algn="in">
                <a:solidFill>
                  <a:srgbClr val="DFD621"/>
                </a:solidFill>
                <a:miter lim="800000"/>
                <a:headEnd/>
                <a:tailEnd/>
              </a:ln>
            </p:spPr>
            <p:txBody>
              <a:bodyPr lIns="36576" tIns="36576" rIns="36576" bIns="36576" anchor="ct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eaLnBrk="1" hangingPunct="1"/>
                <a:r>
                  <a:rPr lang="en-US" altLang="en-US" sz="900" b="1" dirty="0">
                    <a:solidFill>
                      <a:srgbClr val="0000FF"/>
                    </a:solidFill>
                    <a:latin typeface="Arial" charset="0"/>
                  </a:rPr>
                  <a:t>Comm. Control </a:t>
                </a:r>
              </a:p>
              <a:p>
                <a:pPr algn="ctr" eaLnBrk="1" hangingPunct="1"/>
                <a:r>
                  <a:rPr lang="en-US" altLang="en-US" sz="900" b="1" dirty="0">
                    <a:solidFill>
                      <a:srgbClr val="0000FF"/>
                    </a:solidFill>
                    <a:latin typeface="Arial" charset="0"/>
                  </a:rPr>
                  <a:t>Systems</a:t>
                </a:r>
              </a:p>
              <a:p>
                <a:pPr algn="ctr" eaLnBrk="1" hangingPunct="1"/>
                <a:r>
                  <a:rPr lang="en-US" altLang="en-US" sz="900" b="1" dirty="0">
                    <a:solidFill>
                      <a:srgbClr val="0000FF"/>
                    </a:solidFill>
                    <a:latin typeface="Arial" charset="0"/>
                  </a:rPr>
                  <a:t>Lab</a:t>
                </a:r>
                <a:endParaRPr lang="en-US" altLang="en-US" dirty="0"/>
              </a:p>
            </p:txBody>
          </p:sp>
          <p:sp>
            <p:nvSpPr>
              <p:cNvPr id="19474" name="Rectangle 22"/>
              <p:cNvSpPr>
                <a:spLocks noChangeArrowheads="1"/>
              </p:cNvSpPr>
              <p:nvPr/>
            </p:nvSpPr>
            <p:spPr bwMode="auto">
              <a:xfrm>
                <a:off x="858" y="2820"/>
                <a:ext cx="1656" cy="180"/>
              </a:xfrm>
              <a:prstGeom prst="rect">
                <a:avLst/>
              </a:prstGeom>
              <a:solidFill>
                <a:srgbClr val="FFCC66"/>
              </a:solidFill>
              <a:ln w="9525" algn="in">
                <a:solidFill>
                  <a:srgbClr val="CB7935"/>
                </a:solidFill>
                <a:miter lim="800000"/>
                <a:headEnd/>
                <a:tailEnd/>
              </a:ln>
            </p:spPr>
            <p:txBody>
              <a:bodyPr lIns="36576" tIns="36576" rIns="36576" bIns="36576"/>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eaLnBrk="1" hangingPunct="1"/>
                <a:r>
                  <a:rPr lang="en-US" altLang="en-US" sz="900" b="1" dirty="0">
                    <a:solidFill>
                      <a:srgbClr val="0000FF"/>
                    </a:solidFill>
                    <a:latin typeface="Arial" charset="0"/>
                  </a:rPr>
                  <a:t>Research &amp; Instruction Laboratories</a:t>
                </a:r>
                <a:endParaRPr lang="en-US" altLang="en-US" dirty="0"/>
              </a:p>
            </p:txBody>
          </p:sp>
          <p:sp>
            <p:nvSpPr>
              <p:cNvPr id="19475" name="Rectangle 23"/>
              <p:cNvSpPr>
                <a:spLocks noChangeArrowheads="1"/>
              </p:cNvSpPr>
              <p:nvPr/>
            </p:nvSpPr>
            <p:spPr bwMode="auto">
              <a:xfrm>
                <a:off x="402" y="2352"/>
                <a:ext cx="2736" cy="360"/>
              </a:xfrm>
              <a:prstGeom prst="rect">
                <a:avLst/>
              </a:prstGeom>
              <a:solidFill>
                <a:srgbClr val="CCECFF"/>
              </a:solidFill>
              <a:ln w="9525" algn="in">
                <a:solidFill>
                  <a:srgbClr val="66CCFF"/>
                </a:solidFill>
                <a:miter lim="800000"/>
                <a:headEnd/>
                <a:tailEnd/>
              </a:ln>
            </p:spPr>
            <p:txBody>
              <a:bodyPr lIns="36576" tIns="36576" rIns="36576" bIns="36576"/>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eaLnBrk="1" hangingPunct="1"/>
                <a:r>
                  <a:rPr lang="en-US" altLang="en-US" sz="1400" b="1" dirty="0">
                    <a:solidFill>
                      <a:srgbClr val="0000FF"/>
                    </a:solidFill>
                    <a:latin typeface="Arial" charset="0"/>
                  </a:rPr>
                  <a:t>Center of Excellence for Communication Systems</a:t>
                </a:r>
              </a:p>
              <a:p>
                <a:pPr algn="ctr" eaLnBrk="1" hangingPunct="1"/>
                <a:r>
                  <a:rPr lang="en-US" altLang="en-US" sz="1400" b="1" dirty="0">
                    <a:solidFill>
                      <a:srgbClr val="0000FF"/>
                    </a:solidFill>
                    <a:latin typeface="Arial" charset="0"/>
                  </a:rPr>
                  <a:t>Technology Research (CECSTR)</a:t>
                </a:r>
                <a:endParaRPr lang="en-US" altLang="en-US" dirty="0"/>
              </a:p>
            </p:txBody>
          </p:sp>
          <p:sp>
            <p:nvSpPr>
              <p:cNvPr id="19476" name="Line 24"/>
              <p:cNvSpPr>
                <a:spLocks noChangeShapeType="1"/>
              </p:cNvSpPr>
              <p:nvPr/>
            </p:nvSpPr>
            <p:spPr bwMode="auto">
              <a:xfrm>
                <a:off x="1722" y="2712"/>
                <a:ext cx="0" cy="11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lIns="36576" tIns="36576" rIns="36576" bIns="36576"/>
              <a:lstStyle/>
              <a:p>
                <a:endParaRPr lang="en-US" dirty="0"/>
              </a:p>
            </p:txBody>
          </p:sp>
          <p:sp>
            <p:nvSpPr>
              <p:cNvPr id="19477" name="Line 25"/>
              <p:cNvSpPr>
                <a:spLocks noChangeShapeType="1"/>
              </p:cNvSpPr>
              <p:nvPr/>
            </p:nvSpPr>
            <p:spPr bwMode="auto">
              <a:xfrm flipH="1">
                <a:off x="498" y="2892"/>
                <a:ext cx="36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36576" tIns="36576" rIns="36576" bIns="36576"/>
              <a:lstStyle/>
              <a:p>
                <a:endParaRPr lang="en-US" dirty="0"/>
              </a:p>
            </p:txBody>
          </p:sp>
          <p:sp>
            <p:nvSpPr>
              <p:cNvPr id="19478" name="Line 27"/>
              <p:cNvSpPr>
                <a:spLocks noChangeShapeType="1"/>
              </p:cNvSpPr>
              <p:nvPr/>
            </p:nvSpPr>
            <p:spPr bwMode="auto">
              <a:xfrm>
                <a:off x="498" y="2892"/>
                <a:ext cx="0" cy="25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lIns="36576" tIns="36576" rIns="36576" bIns="36576"/>
              <a:lstStyle/>
              <a:p>
                <a:endParaRPr lang="en-US" dirty="0"/>
              </a:p>
            </p:txBody>
          </p:sp>
          <p:sp>
            <p:nvSpPr>
              <p:cNvPr id="19479" name="Line 29"/>
              <p:cNvSpPr>
                <a:spLocks noChangeShapeType="1"/>
              </p:cNvSpPr>
              <p:nvPr/>
            </p:nvSpPr>
            <p:spPr bwMode="auto">
              <a:xfrm>
                <a:off x="1536" y="3000"/>
                <a:ext cx="0" cy="144"/>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lIns="36576" tIns="36576" rIns="36576" bIns="36576"/>
              <a:lstStyle/>
              <a:p>
                <a:endParaRPr lang="en-US" dirty="0"/>
              </a:p>
            </p:txBody>
          </p:sp>
          <p:sp>
            <p:nvSpPr>
              <p:cNvPr id="19480" name="Line 31"/>
              <p:cNvSpPr>
                <a:spLocks noChangeShapeType="1"/>
              </p:cNvSpPr>
              <p:nvPr/>
            </p:nvSpPr>
            <p:spPr bwMode="auto">
              <a:xfrm>
                <a:off x="2352" y="3006"/>
                <a:ext cx="0" cy="144"/>
              </a:xfrm>
              <a:prstGeom prst="line">
                <a:avLst/>
              </a:prstGeom>
              <a:noFill/>
              <a:ln w="9525" algn="ctr">
                <a:solidFill>
                  <a:srgbClr val="000000"/>
                </a:solidFill>
                <a:round/>
                <a:headEnd/>
                <a:tailEnd type="triangle" w="med" len="med"/>
              </a:ln>
              <a:extLst>
                <a:ext uri="{909E8E84-426E-40DD-AFC4-6F175D3DCCD1}">
                  <a14:hiddenFill xmlns:a14="http://schemas.microsoft.com/office/drawing/2010/main">
                    <a:noFill/>
                  </a14:hiddenFill>
                </a:ext>
              </a:extLst>
            </p:spPr>
            <p:txBody>
              <a:bodyPr lIns="36576" tIns="36576" rIns="36576" bIns="36576"/>
              <a:lstStyle/>
              <a:p>
                <a:endParaRPr lang="en-US" dirty="0"/>
              </a:p>
            </p:txBody>
          </p:sp>
        </p:grpSp>
        <p:cxnSp>
          <p:nvCxnSpPr>
            <p:cNvPr id="34" name="Straight Connector 33"/>
            <p:cNvCxnSpPr/>
            <p:nvPr/>
          </p:nvCxnSpPr>
          <p:spPr>
            <a:xfrm>
              <a:off x="4191000" y="4879975"/>
              <a:ext cx="1295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rot="5400000">
              <a:off x="5269706" y="5096669"/>
              <a:ext cx="441325" cy="793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72213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spcBef>
                <a:spcPts val="0"/>
              </a:spcBef>
            </a:pPr>
            <a:r>
              <a:rPr lang="en-US" sz="2800" b="1" dirty="0">
                <a:solidFill>
                  <a:srgbClr val="7030A0"/>
                </a:solidFill>
              </a:rPr>
              <a:t>CECSTR STUDENT RESEARCHERS </a:t>
            </a:r>
            <a:br>
              <a:rPr lang="en-US" sz="2800" b="1" dirty="0">
                <a:solidFill>
                  <a:srgbClr val="7030A0"/>
                </a:solidFill>
              </a:rPr>
            </a:br>
            <a:r>
              <a:rPr lang="en-US" sz="2800" b="1" dirty="0">
                <a:solidFill>
                  <a:srgbClr val="7030A0"/>
                </a:solidFill>
                <a:latin typeface="Times New Roman" panose="02020603050405020304" pitchFamily="18" charset="0"/>
                <a:ea typeface="Times New Roman" panose="02020603050405020304" pitchFamily="18" charset="0"/>
              </a:rPr>
              <a:t>21 Student Researchers (9 Ph.Ds., 7 MS, 5 BS) </a:t>
            </a:r>
          </a:p>
        </p:txBody>
      </p:sp>
      <p:sp>
        <p:nvSpPr>
          <p:cNvPr id="3" name="Content Placeholder 2"/>
          <p:cNvSpPr>
            <a:spLocks noGrp="1"/>
          </p:cNvSpPr>
          <p:nvPr>
            <p:ph sz="half" idx="1"/>
          </p:nvPr>
        </p:nvSpPr>
        <p:spPr/>
        <p:txBody>
          <a:bodyPr>
            <a:normAutofit fontScale="62500" lnSpcReduction="20000"/>
          </a:bodyPr>
          <a:lstStyle/>
          <a:p>
            <a:pPr marL="0" marR="0" indent="0">
              <a:spcBef>
                <a:spcPts val="0"/>
              </a:spcBef>
              <a:spcAft>
                <a:spcPts val="0"/>
              </a:spcAft>
              <a:buNone/>
            </a:pPr>
            <a:r>
              <a:rPr lang="en-US" sz="2600" b="1" dirty="0">
                <a:solidFill>
                  <a:srgbClr val="0070C0"/>
                </a:solidFill>
                <a:latin typeface="Times New Roman" panose="02020603050405020304" pitchFamily="18" charset="0"/>
                <a:ea typeface="Times New Roman" panose="02020603050405020304" pitchFamily="18" charset="0"/>
              </a:rPr>
              <a:t>DOCTORAL STUDENTS</a:t>
            </a:r>
          </a:p>
          <a:p>
            <a:pPr marL="400050" lvl="1">
              <a:spcBef>
                <a:spcPts val="0"/>
              </a:spcBef>
            </a:pPr>
            <a:r>
              <a:rPr lang="en-US" sz="2200" dirty="0">
                <a:latin typeface="Times New Roman" panose="02020603050405020304" pitchFamily="18" charset="0"/>
                <a:ea typeface="Times New Roman" panose="02020603050405020304" pitchFamily="18" charset="0"/>
              </a:rPr>
              <a:t>Kelechi Eze, (Ph.D. Candidate) </a:t>
            </a:r>
          </a:p>
          <a:p>
            <a:pPr marL="400050" lvl="1">
              <a:spcBef>
                <a:spcPts val="0"/>
              </a:spcBef>
            </a:pPr>
            <a:r>
              <a:rPr lang="en-US" sz="2200" dirty="0">
                <a:latin typeface="Times New Roman" panose="02020603050405020304" pitchFamily="18" charset="0"/>
                <a:ea typeface="Times New Roman" panose="02020603050405020304" pitchFamily="18" charset="0"/>
              </a:rPr>
              <a:t>Odinaka Ekwonnah, (Ph.D. Student) </a:t>
            </a:r>
          </a:p>
          <a:p>
            <a:pPr marL="400050" lvl="1">
              <a:spcBef>
                <a:spcPts val="0"/>
              </a:spcBef>
            </a:pPr>
            <a:r>
              <a:rPr lang="en-US" sz="2200" dirty="0">
                <a:latin typeface="Times New Roman" panose="02020603050405020304" pitchFamily="18" charset="0"/>
                <a:ea typeface="Times New Roman" panose="02020603050405020304" pitchFamily="18" charset="0"/>
              </a:rPr>
              <a:t>Faith Nwokoma, (Ph.D. Student)</a:t>
            </a:r>
          </a:p>
          <a:p>
            <a:pPr marL="400050" lvl="1">
              <a:spcBef>
                <a:spcPts val="0"/>
              </a:spcBef>
            </a:pPr>
            <a:r>
              <a:rPr lang="en-US" sz="2200" dirty="0">
                <a:latin typeface="Times New Roman" panose="02020603050405020304" pitchFamily="18" charset="0"/>
                <a:ea typeface="Times New Roman" panose="02020603050405020304" pitchFamily="18" charset="0"/>
              </a:rPr>
              <a:t>Blessing Dike, (Ph.D. Student)</a:t>
            </a:r>
          </a:p>
          <a:p>
            <a:pPr marL="400050" lvl="1">
              <a:spcBef>
                <a:spcPts val="0"/>
              </a:spcBef>
            </a:pPr>
            <a:r>
              <a:rPr lang="en-US" sz="2200" dirty="0">
                <a:latin typeface="Times New Roman" panose="02020603050405020304" pitchFamily="18" charset="0"/>
                <a:ea typeface="Times New Roman" panose="02020603050405020304" pitchFamily="18" charset="0"/>
              </a:rPr>
              <a:t>Bruno Kemen, (Ph.D. Student)</a:t>
            </a:r>
          </a:p>
          <a:p>
            <a:pPr marL="400050" lvl="1">
              <a:spcBef>
                <a:spcPts val="0"/>
              </a:spcBef>
            </a:pPr>
            <a:r>
              <a:rPr lang="en-US" sz="2200" dirty="0">
                <a:latin typeface="Times New Roman" panose="02020603050405020304" pitchFamily="18" charset="0"/>
                <a:ea typeface="Times New Roman" panose="02020603050405020304" pitchFamily="18" charset="0"/>
              </a:rPr>
              <a:t>Dominic Okeke (Ph.D Student)</a:t>
            </a:r>
          </a:p>
          <a:p>
            <a:pPr marL="400050" lvl="1">
              <a:spcBef>
                <a:spcPts val="0"/>
              </a:spcBef>
            </a:pPr>
            <a:r>
              <a:rPr lang="en-US" sz="2200" dirty="0">
                <a:latin typeface="Times New Roman" panose="02020603050405020304" pitchFamily="18" charset="0"/>
                <a:ea typeface="Times New Roman" panose="02020603050405020304" pitchFamily="18" charset="0"/>
              </a:rPr>
              <a:t>Lujun Zhai (Ph.D. Student)</a:t>
            </a:r>
          </a:p>
          <a:p>
            <a:pPr marL="400050" lvl="1">
              <a:spcBef>
                <a:spcPts val="0"/>
              </a:spcBef>
            </a:pPr>
            <a:r>
              <a:rPr lang="en-US" sz="2200" dirty="0">
                <a:latin typeface="Times New Roman" panose="02020603050405020304" pitchFamily="18" charset="0"/>
                <a:ea typeface="Times New Roman" panose="02020603050405020304" pitchFamily="18" charset="0"/>
              </a:rPr>
              <a:t>Damon Elsup (Ph.D. Student)</a:t>
            </a:r>
          </a:p>
          <a:p>
            <a:pPr marL="400050" lvl="1">
              <a:spcBef>
                <a:spcPts val="0"/>
              </a:spcBef>
            </a:pPr>
            <a:r>
              <a:rPr lang="en-US" sz="2200" dirty="0">
                <a:latin typeface="Times New Roman" panose="02020603050405020304" pitchFamily="18" charset="0"/>
                <a:ea typeface="Times New Roman" panose="02020603050405020304" pitchFamily="18" charset="0"/>
              </a:rPr>
              <a:t>Ekele Arthur Asonye, (to Graduate in May 2021), Working with Microsoft </a:t>
            </a:r>
          </a:p>
          <a:p>
            <a:pPr marL="0" marR="0" indent="0">
              <a:spcBef>
                <a:spcPts val="0"/>
              </a:spcBef>
              <a:spcAft>
                <a:spcPts val="0"/>
              </a:spcAft>
              <a:buNone/>
            </a:pPr>
            <a:r>
              <a:rPr lang="en-US" sz="2600" b="1" dirty="0">
                <a:solidFill>
                  <a:srgbClr val="0070C0"/>
                </a:solidFill>
                <a:latin typeface="Times New Roman" panose="02020603050405020304" pitchFamily="18" charset="0"/>
                <a:ea typeface="Times New Roman" panose="02020603050405020304" pitchFamily="18" charset="0"/>
              </a:rPr>
              <a:t>UNDERGRADUATE STUDENTS</a:t>
            </a:r>
          </a:p>
          <a:p>
            <a:pPr marL="400050" lvl="1">
              <a:spcBef>
                <a:spcPts val="0"/>
              </a:spcBef>
            </a:pPr>
            <a:r>
              <a:rPr lang="en-US" sz="2200" dirty="0">
                <a:latin typeface="Times New Roman" panose="02020603050405020304" pitchFamily="18" charset="0"/>
                <a:ea typeface="Times New Roman" panose="02020603050405020304" pitchFamily="18" charset="0"/>
              </a:rPr>
              <a:t>Shemar T. Hunter, (Undergraduate) </a:t>
            </a:r>
          </a:p>
          <a:p>
            <a:pPr marL="400050" lvl="1">
              <a:spcBef>
                <a:spcPts val="0"/>
              </a:spcBef>
            </a:pPr>
            <a:r>
              <a:rPr lang="en-US" sz="2200" dirty="0">
                <a:latin typeface="Times New Roman" panose="02020603050405020304" pitchFamily="18" charset="0"/>
                <a:ea typeface="Times New Roman" panose="02020603050405020304" pitchFamily="18" charset="0"/>
              </a:rPr>
              <a:t>Marvin O. Berrios, (Undergraduate)</a:t>
            </a:r>
          </a:p>
          <a:p>
            <a:pPr marL="114300" lvl="1" indent="0">
              <a:spcBef>
                <a:spcPts val="0"/>
              </a:spcBef>
              <a:buNone/>
            </a:pPr>
            <a:r>
              <a:rPr lang="en-US" sz="2200" dirty="0">
                <a:solidFill>
                  <a:srgbClr val="0070C0"/>
                </a:solidFill>
                <a:latin typeface="Times New Roman" panose="02020603050405020304" pitchFamily="18" charset="0"/>
                <a:ea typeface="Times New Roman" panose="02020603050405020304" pitchFamily="18" charset="0"/>
              </a:rPr>
              <a:t> </a:t>
            </a:r>
            <a:r>
              <a:rPr lang="en-US" sz="2600" b="1" dirty="0">
                <a:solidFill>
                  <a:srgbClr val="0070C0"/>
                </a:solidFill>
                <a:latin typeface="Times New Roman" panose="02020603050405020304" pitchFamily="18" charset="0"/>
                <a:ea typeface="Times New Roman" panose="02020603050405020304" pitchFamily="18" charset="0"/>
              </a:rPr>
              <a:t>LSAMP STUDENTS</a:t>
            </a:r>
          </a:p>
          <a:p>
            <a:pPr marL="114300" lvl="1" indent="0">
              <a:spcBef>
                <a:spcPts val="0"/>
              </a:spcBef>
              <a:buNone/>
            </a:pPr>
            <a:r>
              <a:rPr lang="en-US" sz="2600" dirty="0">
                <a:latin typeface="Times New Roman" panose="02020603050405020304" pitchFamily="18" charset="0"/>
                <a:ea typeface="Times New Roman" panose="02020603050405020304" pitchFamily="18" charset="0"/>
              </a:rPr>
              <a:t>Kevin McDonald</a:t>
            </a:r>
          </a:p>
          <a:p>
            <a:pPr marL="114300" lvl="1" indent="0">
              <a:spcBef>
                <a:spcPts val="0"/>
              </a:spcBef>
              <a:buNone/>
            </a:pPr>
            <a:r>
              <a:rPr lang="en-US" sz="2600" dirty="0">
                <a:latin typeface="Times New Roman" panose="02020603050405020304" pitchFamily="18" charset="0"/>
                <a:ea typeface="Times New Roman" panose="02020603050405020304" pitchFamily="18" charset="0"/>
              </a:rPr>
              <a:t>Ramon Whitaker</a:t>
            </a:r>
          </a:p>
          <a:p>
            <a:pPr marL="114300" lvl="1" indent="0">
              <a:spcBef>
                <a:spcPts val="0"/>
              </a:spcBef>
              <a:buNone/>
            </a:pPr>
            <a:r>
              <a:rPr lang="en-US" sz="2600" dirty="0">
                <a:latin typeface="Times New Roman" panose="02020603050405020304" pitchFamily="18" charset="0"/>
                <a:ea typeface="Times New Roman" panose="02020603050405020304" pitchFamily="18" charset="0"/>
              </a:rPr>
              <a:t>Young Ellis</a:t>
            </a:r>
            <a:endParaRPr lang="en-US" dirty="0"/>
          </a:p>
        </p:txBody>
      </p:sp>
      <p:sp>
        <p:nvSpPr>
          <p:cNvPr id="4" name="Content Placeholder 3"/>
          <p:cNvSpPr>
            <a:spLocks noGrp="1"/>
          </p:cNvSpPr>
          <p:nvPr>
            <p:ph sz="half" idx="2"/>
          </p:nvPr>
        </p:nvSpPr>
        <p:spPr/>
        <p:txBody>
          <a:bodyPr>
            <a:normAutofit fontScale="62500" lnSpcReduction="20000"/>
          </a:bodyPr>
          <a:lstStyle/>
          <a:p>
            <a:pPr marL="0" marR="0" indent="0">
              <a:spcBef>
                <a:spcPts val="0"/>
              </a:spcBef>
              <a:spcAft>
                <a:spcPts val="0"/>
              </a:spcAft>
              <a:buNone/>
            </a:pPr>
            <a:r>
              <a:rPr lang="en-US" sz="2600" b="1" dirty="0">
                <a:solidFill>
                  <a:srgbClr val="0070C0"/>
                </a:solidFill>
                <a:latin typeface="Times New Roman" panose="02020603050405020304" pitchFamily="18" charset="0"/>
                <a:ea typeface="Times New Roman" panose="02020603050405020304" pitchFamily="18" charset="0"/>
              </a:rPr>
              <a:t>MS STUDENTS</a:t>
            </a:r>
          </a:p>
          <a:p>
            <a:pPr marL="400050" lvl="1">
              <a:spcBef>
                <a:spcPts val="0"/>
              </a:spcBef>
            </a:pPr>
            <a:r>
              <a:rPr lang="en-US" sz="2200" dirty="0">
                <a:latin typeface="Times New Roman" panose="02020603050405020304" pitchFamily="18" charset="0"/>
                <a:ea typeface="Times New Roman" panose="02020603050405020304" pitchFamily="18" charset="0"/>
              </a:rPr>
              <a:t>Qamiyon Marshall, (MS) </a:t>
            </a:r>
            <a:r>
              <a:rPr lang="en-US" sz="2200" dirty="0">
                <a:latin typeface="Times New Roman" panose="02020603050405020304" pitchFamily="18" charset="0"/>
                <a:cs typeface="Times New Roman" panose="02020603050405020304" pitchFamily="18" charset="0"/>
              </a:rPr>
              <a:t> </a:t>
            </a:r>
            <a:endParaRPr lang="en-US" sz="2200" dirty="0">
              <a:latin typeface="Times New Roman" panose="02020603050405020304" pitchFamily="18" charset="0"/>
              <a:ea typeface="Times New Roman" panose="02020603050405020304" pitchFamily="18" charset="0"/>
              <a:cs typeface="Times New Roman" panose="02020603050405020304" pitchFamily="18" charset="0"/>
            </a:endParaRPr>
          </a:p>
          <a:p>
            <a:pPr marL="400050" lvl="1">
              <a:spcBef>
                <a:spcPts val="0"/>
              </a:spcBef>
            </a:pPr>
            <a:r>
              <a:rPr lang="en-US" sz="2200" dirty="0">
                <a:latin typeface="Times New Roman" panose="02020603050405020304" pitchFamily="18" charset="0"/>
                <a:ea typeface="Times New Roman" panose="02020603050405020304" pitchFamily="18" charset="0"/>
                <a:cs typeface="Times New Roman" panose="02020603050405020304" pitchFamily="18" charset="0"/>
              </a:rPr>
              <a:t>Busayo F. Oluwakuse (MS)</a:t>
            </a:r>
          </a:p>
          <a:p>
            <a:pPr marL="400050" lvl="1">
              <a:spcBef>
                <a:spcPts val="0"/>
              </a:spcBef>
            </a:pPr>
            <a:r>
              <a:rPr lang="en-US" sz="2200" dirty="0">
                <a:latin typeface="Times New Roman" panose="02020603050405020304" pitchFamily="18" charset="0"/>
                <a:ea typeface="Times New Roman" panose="02020603050405020304" pitchFamily="18" charset="0"/>
                <a:cs typeface="Times New Roman" panose="02020603050405020304" pitchFamily="18" charset="0"/>
              </a:rPr>
              <a:t>Ayodeji Olanite  (MS)</a:t>
            </a:r>
          </a:p>
          <a:p>
            <a:pPr marL="400050" lvl="1">
              <a:spcBef>
                <a:spcPts val="0"/>
              </a:spcBef>
            </a:pPr>
            <a:r>
              <a:rPr lang="en-US" sz="2200" dirty="0">
                <a:latin typeface="Times New Roman" panose="02020603050405020304" pitchFamily="18" charset="0"/>
                <a:ea typeface="Times New Roman" panose="02020603050405020304" pitchFamily="18" charset="0"/>
                <a:cs typeface="Times New Roman" panose="02020603050405020304" pitchFamily="18" charset="0"/>
              </a:rPr>
              <a:t>Moutz Quassi (MS)</a:t>
            </a:r>
          </a:p>
          <a:p>
            <a:pPr marL="400050" lvl="1">
              <a:spcBef>
                <a:spcPts val="0"/>
              </a:spcBef>
            </a:pPr>
            <a:r>
              <a:rPr lang="en-US" sz="2200" dirty="0">
                <a:latin typeface="Times New Roman" panose="02020603050405020304" pitchFamily="18" charset="0"/>
                <a:ea typeface="Times New Roman" panose="02020603050405020304" pitchFamily="18" charset="0"/>
                <a:cs typeface="Times New Roman" panose="02020603050405020304" pitchFamily="18" charset="0"/>
              </a:rPr>
              <a:t>Malon Atchison (MS) </a:t>
            </a:r>
          </a:p>
          <a:p>
            <a:pPr marL="400050" lvl="1">
              <a:spcBef>
                <a:spcPts val="0"/>
              </a:spcBef>
            </a:pPr>
            <a:r>
              <a:rPr lang="en-US" sz="2200" dirty="0">
                <a:latin typeface="Times New Roman" panose="02020603050405020304" pitchFamily="18" charset="0"/>
                <a:ea typeface="Times New Roman" panose="02020603050405020304" pitchFamily="18" charset="0"/>
              </a:rPr>
              <a:t>Joel Wandji (MS), Recently Graduated – Working with Northrop Grumman in Florida </a:t>
            </a:r>
          </a:p>
          <a:p>
            <a:pPr marL="400050" lvl="1">
              <a:spcBef>
                <a:spcPts val="0"/>
              </a:spcBef>
            </a:pPr>
            <a:r>
              <a:rPr lang="en-US" sz="2200" dirty="0">
                <a:latin typeface="Times New Roman" panose="02020603050405020304" pitchFamily="18" charset="0"/>
                <a:ea typeface="Times New Roman" panose="02020603050405020304" pitchFamily="18" charset="0"/>
              </a:rPr>
              <a:t>Pankaj Chhetri, (MS), Recently Graduated – Working at UT Austin</a:t>
            </a:r>
          </a:p>
        </p:txBody>
      </p:sp>
      <p:pic>
        <p:nvPicPr>
          <p:cNvPr id="5" name="Picture 4" descr="stream_email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4019550"/>
            <a:ext cx="4419600" cy="1094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7693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504950"/>
            <a:ext cx="8229600" cy="3394472"/>
          </a:xfrm>
        </p:spPr>
        <p:txBody>
          <a:bodyPr>
            <a:normAutofit fontScale="92500" lnSpcReduction="10000"/>
          </a:bodyPr>
          <a:lstStyle/>
          <a:p>
            <a:r>
              <a:rPr lang="en-US" sz="1600" dirty="0">
                <a:latin typeface="Times New Roman" panose="02020603050405020304" pitchFamily="18" charset="0"/>
                <a:ea typeface="Times New Roman" panose="02020603050405020304" pitchFamily="18" charset="0"/>
                <a:cs typeface="Times New Roman" panose="02020603050405020304" pitchFamily="18" charset="0"/>
              </a:rPr>
              <a:t>Design and simulation of a Coded Orthogonal Frequency Division Multiplexing (COFDM) for broadband (high-speed) wireless digital communication system.</a:t>
            </a:r>
          </a:p>
          <a:p>
            <a:r>
              <a:rPr lang="en-US" sz="1600" dirty="0">
                <a:latin typeface="Times New Roman" panose="02020603050405020304" pitchFamily="18" charset="0"/>
                <a:ea typeface="Times New Roman" panose="02020603050405020304" pitchFamily="18" charset="0"/>
                <a:cs typeface="Times New Roman" panose="02020603050405020304" pitchFamily="18" charset="0"/>
              </a:rPr>
              <a:t>Scalable Decentralized Security Framework for Efficient Resource Sharing in Internet of Things</a:t>
            </a:r>
          </a:p>
          <a:p>
            <a:r>
              <a:rPr lang="en-US" sz="1600" dirty="0">
                <a:latin typeface="Times New Roman" panose="02020603050405020304" pitchFamily="18" charset="0"/>
                <a:ea typeface="Times New Roman" panose="02020603050405020304" pitchFamily="18" charset="0"/>
                <a:cs typeface="Times New Roman" panose="02020603050405020304" pitchFamily="18" charset="0"/>
              </a:rPr>
              <a:t>System-Wide Security for the Internet of Things: A Blockchain Approach</a:t>
            </a:r>
          </a:p>
          <a:p>
            <a:r>
              <a:rPr lang="en-US" sz="1600" dirty="0">
                <a:latin typeface="Times New Roman" panose="02020603050405020304" pitchFamily="18" charset="0"/>
                <a:ea typeface="Times New Roman" panose="02020603050405020304" pitchFamily="18" charset="0"/>
                <a:cs typeface="Times New Roman" panose="02020603050405020304" pitchFamily="18" charset="0"/>
              </a:rPr>
              <a:t>IoT Enabled Smart Parking System.</a:t>
            </a:r>
          </a:p>
          <a:p>
            <a:r>
              <a:rPr lang="en-US" sz="1500" dirty="0">
                <a:latin typeface="Times New Roman" panose="02020603050405020304" pitchFamily="18" charset="0"/>
                <a:cs typeface="Times New Roman" panose="02020603050405020304" pitchFamily="18" charset="0"/>
              </a:rPr>
              <a:t>Comparative Analysis of Rayleigh and Rician Multipath Fading Channels for 4-QAM and 8-QAM Modulation and the Security Vulnerabilities of the Systems </a:t>
            </a:r>
          </a:p>
          <a:p>
            <a:r>
              <a:rPr lang="en-US" sz="1600" dirty="0">
                <a:latin typeface="Times New Roman" panose="02020603050405020304" pitchFamily="18" charset="0"/>
                <a:ea typeface="Times New Roman" panose="02020603050405020304" pitchFamily="18" charset="0"/>
                <a:cs typeface="Times New Roman" panose="02020603050405020304" pitchFamily="18" charset="0"/>
              </a:rPr>
              <a:t>BER Comparison of the FFT vs DWT in Different Channels in a WIMAX System</a:t>
            </a:r>
          </a:p>
          <a:p>
            <a:r>
              <a:rPr lang="en-US" sz="1600" dirty="0">
                <a:latin typeface="Times New Roman" panose="02020603050405020304" pitchFamily="18" charset="0"/>
                <a:cs typeface="Times New Roman" panose="02020603050405020304" pitchFamily="18" charset="0"/>
              </a:rPr>
              <a:t>A Dynamic Predictive Control and Machine Learning Technique to Optimize the QoS Performance of ZigBee-Based Home Area Network in the Internet of Things.</a:t>
            </a:r>
          </a:p>
          <a:p>
            <a:r>
              <a:rPr lang="en-US" sz="1600" dirty="0">
                <a:latin typeface="Times New Roman" panose="02020603050405020304" pitchFamily="18" charset="0"/>
                <a:ea typeface="Times New Roman" panose="02020603050405020304" pitchFamily="18" charset="0"/>
              </a:rPr>
              <a:t>Energy Monitoring Data Acquisition System and Sensor Data Analysis Using Machine Learning for Industrial IoT.</a:t>
            </a:r>
          </a:p>
          <a:p>
            <a:r>
              <a:rPr lang="en-US" sz="1600" dirty="0">
                <a:latin typeface="Times New Roman" panose="02020603050405020304" pitchFamily="18" charset="0"/>
                <a:cs typeface="Times New Roman" panose="02020603050405020304" pitchFamily="18" charset="0"/>
              </a:rPr>
              <a:t>Planning and Scheduling of Corrugated Cardboard Manufacturing Process in IoT.</a:t>
            </a:r>
          </a:p>
          <a:p>
            <a:endParaRPr lang="en-US" sz="1600" dirty="0">
              <a:latin typeface="Times New Roman" panose="02020603050405020304" pitchFamily="18" charset="0"/>
              <a:cs typeface="Times New Roman" panose="02020603050405020304" pitchFamily="18" charset="0"/>
            </a:endParaRPr>
          </a:p>
        </p:txBody>
      </p:sp>
      <p:pic>
        <p:nvPicPr>
          <p:cNvPr id="4" name="Picture 4" descr="stream_email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44" y="-31106"/>
            <a:ext cx="9158844" cy="1094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367123" y="1089487"/>
            <a:ext cx="4828631" cy="461665"/>
          </a:xfrm>
          <a:prstGeom prst="rect">
            <a:avLst/>
          </a:prstGeom>
          <a:noFill/>
        </p:spPr>
        <p:txBody>
          <a:bodyPr wrap="none" rtlCol="0">
            <a:spAutoFit/>
          </a:bodyPr>
          <a:lstStyle/>
          <a:p>
            <a:pPr algn="ctr"/>
            <a:r>
              <a:rPr lang="en-US" sz="2400" b="1" dirty="0">
                <a:latin typeface="Times New Roman" panose="02020603050405020304" pitchFamily="18" charset="0"/>
                <a:cs typeface="Times New Roman" panose="02020603050405020304" pitchFamily="18" charset="0"/>
              </a:rPr>
              <a:t>SELECTED RESEARCH TOPICS</a:t>
            </a:r>
          </a:p>
        </p:txBody>
      </p:sp>
    </p:spTree>
    <p:extLst>
      <p:ext uri="{BB962C8B-B14F-4D97-AF65-F5344CB8AC3E}">
        <p14:creationId xmlns:p14="http://schemas.microsoft.com/office/powerpoint/2010/main" val="1181793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sz="20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Senior Design Project Students: </a:t>
            </a:r>
            <a:r>
              <a:rPr lang="en-US" sz="20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Jamelarmeshia Reddick (Team Lead), Christian Odum, Jaelen Tarry, and Luis Nieves. </a:t>
            </a:r>
          </a:p>
          <a:p>
            <a:r>
              <a:rPr lang="en-US" sz="2000" b="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Topic:</a:t>
            </a:r>
            <a:r>
              <a:rPr lang="en-US" sz="20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“Voice Operated Security Lock”.</a:t>
            </a:r>
            <a:endParaRPr lang="en-US" sz="2000" dirty="0">
              <a:latin typeface="Times New Roman" panose="02020603050405020304" pitchFamily="18" charset="0"/>
              <a:cs typeface="Times New Roman" panose="02020603050405020304" pitchFamily="18" charset="0"/>
            </a:endParaRPr>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1447800" y="2266950"/>
            <a:ext cx="5927090" cy="2220595"/>
          </a:xfrm>
          <a:prstGeom prst="rect">
            <a:avLst/>
          </a:prstGeom>
        </p:spPr>
      </p:pic>
      <p:pic>
        <p:nvPicPr>
          <p:cNvPr id="5" name="Picture 4" descr="stream_email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44" y="-31106"/>
            <a:ext cx="9140825" cy="1124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4818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sz="1400" dirty="0"/>
          </a:p>
          <a:p>
            <a:endParaRPr lang="en-US" sz="1400" dirty="0"/>
          </a:p>
          <a:p>
            <a:endParaRPr lang="en-US" sz="1400" dirty="0"/>
          </a:p>
          <a:p>
            <a:endParaRPr lang="en-US" sz="1400" dirty="0"/>
          </a:p>
          <a:p>
            <a:endParaRPr lang="en-US" dirty="0"/>
          </a:p>
        </p:txBody>
      </p:sp>
      <p:pic>
        <p:nvPicPr>
          <p:cNvPr id="4" name="Picture 3" descr="A screenshot of a computer&#10;&#10;Description automatically generated"/>
          <p:cNvPicPr/>
          <p:nvPr/>
        </p:nvPicPr>
        <p:blipFill rotWithShape="1">
          <a:blip r:embed="rId2" cstate="print">
            <a:extLst>
              <a:ext uri="{28A0092B-C50C-407E-A947-70E740481C1C}">
                <a14:useLocalDpi xmlns:a14="http://schemas.microsoft.com/office/drawing/2010/main" val="0"/>
              </a:ext>
            </a:extLst>
          </a:blip>
          <a:srcRect l="1825" t="9132" r="5725" b="7319"/>
          <a:stretch/>
        </p:blipFill>
        <p:spPr bwMode="auto">
          <a:xfrm>
            <a:off x="1246505" y="1220470"/>
            <a:ext cx="6650990" cy="2702560"/>
          </a:xfrm>
          <a:prstGeom prst="rect">
            <a:avLst/>
          </a:prstGeom>
          <a:ln>
            <a:noFill/>
          </a:ln>
          <a:extLst>
            <a:ext uri="{53640926-AAD7-44D8-BBD7-CCE9431645EC}">
              <a14:shadowObscured xmlns:a14="http://schemas.microsoft.com/office/drawing/2010/main"/>
            </a:ext>
          </a:extLst>
        </p:spPr>
      </p:pic>
      <p:sp>
        <p:nvSpPr>
          <p:cNvPr id="5" name="Rectangle 4"/>
          <p:cNvSpPr/>
          <p:nvPr/>
        </p:nvSpPr>
        <p:spPr>
          <a:xfrm>
            <a:off x="990600" y="3923030"/>
            <a:ext cx="6569171" cy="369332"/>
          </a:xfrm>
          <a:prstGeom prst="rect">
            <a:avLst/>
          </a:prstGeom>
        </p:spPr>
        <p:txBody>
          <a:bodyPr wrap="none">
            <a:spAutoFit/>
          </a:bodyPr>
          <a:lstStyle/>
          <a:p>
            <a:r>
              <a:rPr lang="en-US" dirty="0">
                <a:latin typeface="Times New Roman" panose="02020603050405020304" pitchFamily="18" charset="0"/>
                <a:ea typeface="Calibri" panose="020F0502020204030204" pitchFamily="34" charset="0"/>
                <a:cs typeface="Calibri" panose="020F0502020204030204" pitchFamily="34" charset="0"/>
              </a:rPr>
              <a:t>Final Layout and Detailed Drawings – Voice Operated Security Lock</a:t>
            </a:r>
            <a:endParaRPr lang="en-US" dirty="0"/>
          </a:p>
        </p:txBody>
      </p:sp>
      <p:pic>
        <p:nvPicPr>
          <p:cNvPr id="6" name="Picture 4" descr="stream_email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44" y="-31106"/>
            <a:ext cx="9140825" cy="949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7309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229600" cy="929879"/>
          </a:xfrm>
        </p:spPr>
        <p:txBody>
          <a:bodyPr>
            <a:normAutofit fontScale="90000"/>
          </a:bodyPr>
          <a:lstStyle/>
          <a:p>
            <a:r>
              <a:rPr lang="en-US" b="1" dirty="0">
                <a:solidFill>
                  <a:srgbClr val="7030A0"/>
                </a:solidFill>
              </a:rPr>
              <a:t>CECSTR Students Experiences on Senior Design Projects Contd.</a:t>
            </a:r>
            <a:endParaRPr lang="en-US" dirty="0"/>
          </a:p>
        </p:txBody>
      </p:sp>
      <p:sp>
        <p:nvSpPr>
          <p:cNvPr id="3" name="Content Placeholder 2"/>
          <p:cNvSpPr>
            <a:spLocks noGrp="1"/>
          </p:cNvSpPr>
          <p:nvPr>
            <p:ph sz="half" idx="1"/>
          </p:nvPr>
        </p:nvSpPr>
        <p:spPr/>
        <p:txBody>
          <a:bodyPr>
            <a:normAutofit fontScale="92500" lnSpcReduction="20000"/>
          </a:bodyPr>
          <a:lstStyle/>
          <a:p>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r>
              <a:rPr lang="en-US" sz="1300" dirty="0">
                <a:latin typeface="Times New Roman" panose="02020603050405020304" pitchFamily="18" charset="0"/>
                <a:cs typeface="Times New Roman" panose="02020603050405020304" pitchFamily="18" charset="0"/>
              </a:rPr>
              <a:t>My name is </a:t>
            </a:r>
            <a:r>
              <a:rPr lang="en-US" sz="1300" b="1" dirty="0">
                <a:latin typeface="Times New Roman" panose="02020603050405020304" pitchFamily="18" charset="0"/>
                <a:cs typeface="Times New Roman" panose="02020603050405020304" pitchFamily="18" charset="0"/>
              </a:rPr>
              <a:t>Racine McLean</a:t>
            </a:r>
            <a:r>
              <a:rPr lang="en-US" sz="1300" dirty="0">
                <a:latin typeface="Times New Roman" panose="02020603050405020304" pitchFamily="18" charset="0"/>
                <a:cs typeface="Times New Roman" panose="02020603050405020304" pitchFamily="18" charset="0"/>
              </a:rPr>
              <a:t>. I'm a senior at Prairie View A&amp;M University, pursuing a Bachelor's degree in Computer Engineering. </a:t>
            </a:r>
            <a:r>
              <a:rPr lang="en-US" sz="1300" b="1" dirty="0">
                <a:solidFill>
                  <a:srgbClr val="7030A0"/>
                </a:solidFill>
                <a:latin typeface="Times New Roman" panose="02020603050405020304" pitchFamily="18" charset="0"/>
                <a:cs typeface="Times New Roman" panose="02020603050405020304" pitchFamily="18" charset="0"/>
              </a:rPr>
              <a:t>In this project we focused on Machine Learning specifically, we use deep learning and computer vision to develop a face recognition attendance tracking system. The purpose of this project is to reduce the amount of time used to process attendance and to also increase the accuracy of the reporting. </a:t>
            </a:r>
            <a:r>
              <a:rPr lang="en-US" sz="1300" dirty="0">
                <a:latin typeface="Times New Roman" panose="02020603050405020304" pitchFamily="18" charset="0"/>
                <a:cs typeface="Times New Roman" panose="02020603050405020304" pitchFamily="18" charset="0"/>
              </a:rPr>
              <a:t>Every day, advancements are being made in the field of machine learning. I would advise everyone who is interested in technologies of the future to get involved with AI and machine learning, for this is the future.</a:t>
            </a:r>
          </a:p>
          <a:p>
            <a:endParaRPr lang="en-US" sz="12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p:txBody>
          <a:bodyPr>
            <a:normAutofit fontScale="92500" lnSpcReduction="20000"/>
          </a:bodyPr>
          <a:lstStyle/>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300" dirty="0">
              <a:latin typeface="Times New Roman" panose="02020603050405020304" pitchFamily="18" charset="0"/>
              <a:cs typeface="Times New Roman" panose="02020603050405020304" pitchFamily="18" charset="0"/>
            </a:endParaRPr>
          </a:p>
          <a:p>
            <a:endParaRPr lang="en-US" sz="1300" dirty="0">
              <a:latin typeface="Times New Roman" panose="02020603050405020304" pitchFamily="18" charset="0"/>
              <a:cs typeface="Times New Roman" panose="02020603050405020304" pitchFamily="18" charset="0"/>
            </a:endParaRPr>
          </a:p>
          <a:p>
            <a:r>
              <a:rPr lang="en-US" sz="1300" dirty="0">
                <a:latin typeface="Times New Roman" panose="02020603050405020304" pitchFamily="18" charset="0"/>
                <a:cs typeface="Times New Roman" panose="02020603050405020304" pitchFamily="18" charset="0"/>
              </a:rPr>
              <a:t>My name is </a:t>
            </a:r>
            <a:r>
              <a:rPr lang="en-US" sz="1300" b="1" dirty="0">
                <a:latin typeface="Times New Roman" panose="02020603050405020304" pitchFamily="18" charset="0"/>
                <a:cs typeface="Times New Roman" panose="02020603050405020304" pitchFamily="18" charset="0"/>
              </a:rPr>
              <a:t>Kobi Tioro </a:t>
            </a:r>
            <a:r>
              <a:rPr lang="en-US" sz="1300" dirty="0">
                <a:latin typeface="Times New Roman" panose="02020603050405020304" pitchFamily="18" charset="0"/>
                <a:cs typeface="Times New Roman" panose="02020603050405020304" pitchFamily="18" charset="0"/>
              </a:rPr>
              <a:t>and I'm a senior undergraduate student majoring in Computer Engineering at Prairie View A&amp;M University. </a:t>
            </a:r>
            <a:r>
              <a:rPr lang="en-US" sz="1300" b="1" dirty="0">
                <a:solidFill>
                  <a:srgbClr val="7030A0"/>
                </a:solidFill>
                <a:latin typeface="Times New Roman" panose="02020603050405020304" pitchFamily="18" charset="0"/>
                <a:cs typeface="Times New Roman" panose="02020603050405020304" pitchFamily="18" charset="0"/>
              </a:rPr>
              <a:t>My research topic is “Machine Learning Based Job Scheduling Strategies on Cloud Computing.” The goal of this project is to improve the job scheduler resource management using Deep Reinforcement Learning resource allocation algorithms to perform better than traditional resource allocation algorithms in a variety of complicated environments.</a:t>
            </a:r>
          </a:p>
        </p:txBody>
      </p:sp>
      <p:pic>
        <p:nvPicPr>
          <p:cNvPr id="11" name="Picture 10"/>
          <p:cNvPicPr/>
          <p:nvPr/>
        </p:nvPicPr>
        <p:blipFill>
          <a:blip r:embed="rId2" cstate="print">
            <a:extLst>
              <a:ext uri="{28A0092B-C50C-407E-A947-70E740481C1C}">
                <a14:useLocalDpi xmlns:a14="http://schemas.microsoft.com/office/drawing/2010/main" val="0"/>
              </a:ext>
            </a:extLst>
          </a:blip>
          <a:stretch>
            <a:fillRect/>
          </a:stretch>
        </p:blipFill>
        <p:spPr>
          <a:xfrm>
            <a:off x="1578610" y="1187279"/>
            <a:ext cx="1795780" cy="1155871"/>
          </a:xfrm>
          <a:prstGeom prst="rect">
            <a:avLst/>
          </a:prstGeom>
        </p:spPr>
      </p:pic>
      <p:pic>
        <p:nvPicPr>
          <p:cNvPr id="12" name="Picture 11"/>
          <p:cNvPicPr/>
          <p:nvPr/>
        </p:nvPicPr>
        <p:blipFill>
          <a:blip r:embed="rId3" cstate="print">
            <a:extLst>
              <a:ext uri="{28A0092B-C50C-407E-A947-70E740481C1C}">
                <a14:useLocalDpi xmlns:a14="http://schemas.microsoft.com/office/drawing/2010/main" val="0"/>
              </a:ext>
            </a:extLst>
          </a:blip>
          <a:stretch>
            <a:fillRect/>
          </a:stretch>
        </p:blipFill>
        <p:spPr>
          <a:xfrm>
            <a:off x="5617210" y="1187279"/>
            <a:ext cx="1746885" cy="1384472"/>
          </a:xfrm>
          <a:prstGeom prst="rect">
            <a:avLst/>
          </a:prstGeom>
        </p:spPr>
      </p:pic>
      <p:pic>
        <p:nvPicPr>
          <p:cNvPr id="13" name="Picture 4" descr="stream_email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4878" y="4324350"/>
            <a:ext cx="2681844" cy="8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4553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229600" cy="1066801"/>
          </a:xfrm>
        </p:spPr>
        <p:txBody>
          <a:bodyPr>
            <a:normAutofit fontScale="90000"/>
          </a:bodyPr>
          <a:lstStyle/>
          <a:p>
            <a:r>
              <a:rPr lang="en-US" b="1" dirty="0">
                <a:solidFill>
                  <a:srgbClr val="7030A0"/>
                </a:solidFill>
              </a:rPr>
              <a:t>CECSTR Students Experiences on Senior Design Projects Contd.</a:t>
            </a:r>
          </a:p>
        </p:txBody>
      </p:sp>
      <p:sp>
        <p:nvSpPr>
          <p:cNvPr id="3" name="Content Placeholder 2"/>
          <p:cNvSpPr>
            <a:spLocks noGrp="1"/>
          </p:cNvSpPr>
          <p:nvPr>
            <p:ph sz="half" idx="1"/>
          </p:nvPr>
        </p:nvSpPr>
        <p:spPr/>
        <p:txBody>
          <a:bodyPr>
            <a:normAutofit fontScale="85000" lnSpcReduction="20000"/>
          </a:bodyPr>
          <a:lstStyle/>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pPr marL="0" indent="0">
              <a:buNone/>
            </a:pPr>
            <a:endParaRPr lang="en-US" sz="12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My name is </a:t>
            </a:r>
            <a:r>
              <a:rPr lang="en-US" sz="1400" b="1" dirty="0">
                <a:latin typeface="Times New Roman" panose="02020603050405020304" pitchFamily="18" charset="0"/>
                <a:cs typeface="Times New Roman" panose="02020603050405020304" pitchFamily="18" charset="0"/>
              </a:rPr>
              <a:t>Virgie Leyva</a:t>
            </a:r>
            <a:r>
              <a:rPr lang="en-US" sz="1400" dirty="0">
                <a:latin typeface="Times New Roman" panose="02020603050405020304" pitchFamily="18" charset="0"/>
                <a:cs typeface="Times New Roman" panose="02020603050405020304" pitchFamily="18" charset="0"/>
              </a:rPr>
              <a:t>, I am a senior at Prairie View A&amp;M University, pursuing a bachelor’s degree in Computer Engineering. </a:t>
            </a:r>
            <a:r>
              <a:rPr lang="en-US" sz="1400" b="1" dirty="0">
                <a:solidFill>
                  <a:srgbClr val="7030A0"/>
                </a:solidFill>
                <a:latin typeface="Times New Roman" panose="02020603050405020304" pitchFamily="18" charset="0"/>
                <a:cs typeface="Times New Roman" panose="02020603050405020304" pitchFamily="18" charset="0"/>
              </a:rPr>
              <a:t>In this project, we will use deep learning to restore old photos.  Most of these photos have suffered from severe degradation such as scratches, blemishes, color alteration or blurriness. Previously, conventional restoration required supervised learning and professional skills to restore old photos. Utilizing deep learning, anyone has the capabilities to restore old photos back to their former glory. </a:t>
            </a:r>
          </a:p>
        </p:txBody>
      </p:sp>
      <p:sp>
        <p:nvSpPr>
          <p:cNvPr id="4" name="Content Placeholder 3"/>
          <p:cNvSpPr>
            <a:spLocks noGrp="1"/>
          </p:cNvSpPr>
          <p:nvPr>
            <p:ph sz="half" idx="2"/>
          </p:nvPr>
        </p:nvSpPr>
        <p:spPr>
          <a:xfrm>
            <a:off x="4648200" y="1200151"/>
            <a:ext cx="4038600" cy="3394472"/>
          </a:xfrm>
        </p:spPr>
        <p:txBody>
          <a:bodyPr>
            <a:normAutofit fontScale="85000" lnSpcReduction="20000"/>
          </a:bodyPr>
          <a:lstStyle/>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My name is </a:t>
            </a:r>
            <a:r>
              <a:rPr lang="en-US" sz="1400" b="1" dirty="0">
                <a:latin typeface="Times New Roman" panose="02020603050405020304" pitchFamily="18" charset="0"/>
                <a:cs typeface="Times New Roman" panose="02020603050405020304" pitchFamily="18" charset="0"/>
              </a:rPr>
              <a:t>Chara Tatum</a:t>
            </a:r>
            <a:r>
              <a:rPr lang="en-US" sz="1400" dirty="0">
                <a:latin typeface="Times New Roman" panose="02020603050405020304" pitchFamily="18" charset="0"/>
                <a:cs typeface="Times New Roman" panose="02020603050405020304" pitchFamily="18" charset="0"/>
              </a:rPr>
              <a:t>, I am a senior in Computer Science department at Prairie View A&amp;M University. </a:t>
            </a:r>
            <a:r>
              <a:rPr lang="en-US" sz="1400" b="1" dirty="0">
                <a:solidFill>
                  <a:srgbClr val="7030A0"/>
                </a:solidFill>
                <a:latin typeface="Times New Roman" panose="02020603050405020304" pitchFamily="18" charset="0"/>
                <a:cs typeface="Times New Roman" panose="02020603050405020304" pitchFamily="18" charset="0"/>
              </a:rPr>
              <a:t>This research project is focused on the use of an IBM High Performance Computing (HPC) cluster through Dr. Suxia Cui’s National Science Foundation Major Research Instrumentation grant (Award number: OCA 1229744). I am going to test some open-source weather prediction programming packages on the cluster to gain knowledge of data collection and analysis. </a:t>
            </a:r>
            <a:r>
              <a:rPr lang="en-US" sz="1400" dirty="0">
                <a:latin typeface="Times New Roman" panose="02020603050405020304" pitchFamily="18" charset="0"/>
                <a:cs typeface="Times New Roman" panose="02020603050405020304" pitchFamily="18" charset="0"/>
              </a:rPr>
              <a:t>As an XSEDE student Campus Champion, I’d like to teach other students to get familiar with an HPC cluster environment.</a:t>
            </a:r>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528762" y="1276350"/>
            <a:ext cx="1895475" cy="1486382"/>
          </a:xfrm>
          <a:prstGeom prst="rect">
            <a:avLst/>
          </a:prstGeom>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5567362" y="1276350"/>
            <a:ext cx="2032000" cy="1486382"/>
          </a:xfrm>
          <a:prstGeom prst="rect">
            <a:avLst/>
          </a:prstGeom>
        </p:spPr>
      </p:pic>
      <p:pic>
        <p:nvPicPr>
          <p:cNvPr id="7" name="Picture 4" descr="stream_email0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4325545"/>
            <a:ext cx="2681844" cy="81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4603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p:cNvPicPr>
          <p:nvPr>
            <p:ph idx="1"/>
          </p:nvPr>
        </p:nvPicPr>
        <p:blipFill>
          <a:blip r:embed="rId2"/>
          <a:stretch>
            <a:fillRect/>
          </a:stretch>
        </p:blipFill>
        <p:spPr>
          <a:xfrm>
            <a:off x="76200" y="1105158"/>
            <a:ext cx="6033910" cy="3394075"/>
          </a:xfrm>
          <a:prstGeom prst="rect">
            <a:avLst/>
          </a:prstGeom>
        </p:spPr>
      </p:pic>
      <p:pic>
        <p:nvPicPr>
          <p:cNvPr id="5" name="Picture 4" descr="stream_email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7" y="-31107"/>
            <a:ext cx="9158844" cy="1231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7"/>
          <p:cNvSpPr>
            <a:spLocks noChangeArrowheads="1"/>
          </p:cNvSpPr>
          <p:nvPr/>
        </p:nvSpPr>
        <p:spPr bwMode="auto">
          <a:xfrm>
            <a:off x="-2487" y="4484559"/>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eaLnBrk="1" hangingPunct="1"/>
            <a:r>
              <a:rPr lang="en-US" altLang="en-US" sz="1600" b="1" u="sng" dirty="0">
                <a:solidFill>
                  <a:schemeClr val="accent2"/>
                </a:solidFill>
              </a:rPr>
              <a:t>The research labs have each 10 complete work stations for testing and measurement and research works.</a:t>
            </a:r>
            <a:r>
              <a:rPr lang="en-US" altLang="en-US" sz="1600" u="sng" dirty="0">
                <a:solidFill>
                  <a:schemeClr val="accent2"/>
                </a:solidFill>
              </a:rPr>
              <a:t> </a:t>
            </a:r>
            <a:r>
              <a:rPr lang="en-US" altLang="en-US" sz="1600" b="1" u="sng" dirty="0">
                <a:solidFill>
                  <a:schemeClr val="accent2"/>
                </a:solidFill>
              </a:rPr>
              <a:t>The DSP lab is equipped with TI 6000 series DSPs. Each station has following equipments:</a:t>
            </a:r>
            <a:r>
              <a:rPr lang="en-US" altLang="en-US" sz="1600" u="sng" dirty="0"/>
              <a:t> </a:t>
            </a:r>
          </a:p>
        </p:txBody>
      </p:sp>
      <p:sp>
        <p:nvSpPr>
          <p:cNvPr id="7" name="Rectangle 25"/>
          <p:cNvSpPr>
            <a:spLocks noChangeArrowheads="1"/>
          </p:cNvSpPr>
          <p:nvPr/>
        </p:nvSpPr>
        <p:spPr bwMode="auto">
          <a:xfrm>
            <a:off x="6110110" y="1205814"/>
            <a:ext cx="304624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buFontTx/>
              <a:buChar char="•"/>
            </a:pPr>
            <a:r>
              <a:rPr lang="en-US" altLang="en-US" sz="1400" b="1" dirty="0">
                <a:solidFill>
                  <a:schemeClr val="accent2"/>
                </a:solidFill>
                <a:cs typeface="Times New Roman" panose="02020603050405020304" pitchFamily="18" charset="0"/>
              </a:rPr>
              <a:t> Signal generator: Model-Agilent 33120A </a:t>
            </a:r>
          </a:p>
          <a:p>
            <a:pPr eaLnBrk="1" hangingPunct="1">
              <a:buFontTx/>
              <a:buChar char="•"/>
            </a:pPr>
            <a:r>
              <a:rPr lang="en-US" altLang="en-US" sz="1400" b="1" dirty="0">
                <a:solidFill>
                  <a:schemeClr val="accent2"/>
                </a:solidFill>
                <a:cs typeface="Times New Roman" panose="02020603050405020304" pitchFamily="18" charset="0"/>
              </a:rPr>
              <a:t> Power supply: Model-Agilent E3631A </a:t>
            </a:r>
          </a:p>
          <a:p>
            <a:pPr eaLnBrk="1" hangingPunct="1">
              <a:buClr>
                <a:schemeClr val="accent2"/>
              </a:buClr>
              <a:buSzPct val="110000"/>
              <a:buFontTx/>
              <a:buChar char="•"/>
            </a:pPr>
            <a:r>
              <a:rPr lang="en-US" altLang="en-US" sz="1400" b="1" dirty="0">
                <a:solidFill>
                  <a:schemeClr val="accent2"/>
                </a:solidFill>
                <a:cs typeface="Times New Roman" panose="02020603050405020304" pitchFamily="18" charset="0"/>
              </a:rPr>
              <a:t> Multimeter: Model-Agilent 34401A </a:t>
            </a:r>
          </a:p>
          <a:p>
            <a:pPr eaLnBrk="1" hangingPunct="1">
              <a:buClr>
                <a:schemeClr val="accent2"/>
              </a:buClr>
              <a:buSzPct val="110000"/>
              <a:buFontTx/>
              <a:buChar char="•"/>
            </a:pPr>
            <a:r>
              <a:rPr lang="en-US" altLang="en-US" sz="1400" b="1" dirty="0">
                <a:solidFill>
                  <a:schemeClr val="accent2"/>
                </a:solidFill>
                <a:cs typeface="Times New Roman" panose="02020603050405020304" pitchFamily="18" charset="0"/>
              </a:rPr>
              <a:t> Oscilloscope: Model-Agilent 54622D </a:t>
            </a:r>
          </a:p>
          <a:p>
            <a:pPr eaLnBrk="1" hangingPunct="1">
              <a:buClr>
                <a:schemeClr val="accent2"/>
              </a:buClr>
              <a:buSzPct val="110000"/>
              <a:buFontTx/>
              <a:buChar char="•"/>
            </a:pPr>
            <a:endParaRPr lang="en-US" altLang="en-US" sz="1400" b="1" dirty="0">
              <a:solidFill>
                <a:schemeClr val="accent2"/>
              </a:solidFill>
              <a:latin typeface="Arial Unicode MS" pitchFamily="34" charset="-128"/>
              <a:ea typeface="Arial Unicode MS" pitchFamily="34" charset="-128"/>
              <a:cs typeface="Arial Unicode MS" pitchFamily="34" charset="-128"/>
            </a:endParaRPr>
          </a:p>
        </p:txBody>
      </p:sp>
      <p:sp>
        <p:nvSpPr>
          <p:cNvPr id="8" name="Rectangle 26"/>
          <p:cNvSpPr>
            <a:spLocks noChangeArrowheads="1"/>
          </p:cNvSpPr>
          <p:nvPr/>
        </p:nvSpPr>
        <p:spPr bwMode="auto">
          <a:xfrm>
            <a:off x="6110110" y="2990289"/>
            <a:ext cx="3046247"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buFontTx/>
              <a:buChar char="•"/>
            </a:pPr>
            <a:r>
              <a:rPr lang="de-DE" altLang="en-US" sz="1400" b="1" dirty="0">
                <a:solidFill>
                  <a:schemeClr val="accent2"/>
                </a:solidFill>
                <a:cs typeface="Times New Roman" panose="02020603050405020304" pitchFamily="18" charset="0"/>
              </a:rPr>
              <a:t> Spectrum analyzer: Model-Agilent E4411B &amp; 4407B</a:t>
            </a:r>
          </a:p>
          <a:p>
            <a:pPr eaLnBrk="1" hangingPunct="1">
              <a:buFontTx/>
              <a:buChar char="•"/>
            </a:pPr>
            <a:r>
              <a:rPr lang="de-DE" altLang="en-US" sz="1400" b="1" dirty="0">
                <a:solidFill>
                  <a:schemeClr val="accent2"/>
                </a:solidFill>
                <a:cs typeface="Times New Roman" panose="02020603050405020304" pitchFamily="18" charset="0"/>
              </a:rPr>
              <a:t> </a:t>
            </a:r>
            <a:r>
              <a:rPr lang="en-US" altLang="en-US" sz="1400" b="1" dirty="0">
                <a:solidFill>
                  <a:schemeClr val="accent2"/>
                </a:solidFill>
                <a:cs typeface="Times New Roman" panose="02020603050405020304" pitchFamily="18" charset="0"/>
              </a:rPr>
              <a:t>Pattern generator: Model-Agilent 8110A</a:t>
            </a:r>
          </a:p>
          <a:p>
            <a:pPr eaLnBrk="1" hangingPunct="1">
              <a:buFontTx/>
              <a:buChar char="•"/>
            </a:pPr>
            <a:r>
              <a:rPr lang="en-US" altLang="en-US" sz="1400" b="1" dirty="0">
                <a:solidFill>
                  <a:schemeClr val="accent2"/>
                </a:solidFill>
                <a:cs typeface="Times New Roman" panose="02020603050405020304" pitchFamily="18" charset="0"/>
              </a:rPr>
              <a:t> Pulse generator: Model-Agilent 8133A </a:t>
            </a:r>
          </a:p>
          <a:p>
            <a:pPr eaLnBrk="1" hangingPunct="1">
              <a:buFontTx/>
              <a:buChar char="•"/>
            </a:pPr>
            <a:endParaRPr lang="de-DE" altLang="en-US" sz="1400" b="1" dirty="0">
              <a:solidFill>
                <a:schemeClr val="accent2"/>
              </a:solidFill>
              <a:latin typeface="Arial Unicode MS" pitchFamily="34" charset="-128"/>
              <a:cs typeface="Times New Roman" pitchFamily="18" charset="0"/>
            </a:endParaRPr>
          </a:p>
        </p:txBody>
      </p:sp>
    </p:spTree>
    <p:extLst>
      <p:ext uri="{BB962C8B-B14F-4D97-AF65-F5344CB8AC3E}">
        <p14:creationId xmlns:p14="http://schemas.microsoft.com/office/powerpoint/2010/main" val="1099390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88159155"/>
              </p:ext>
            </p:extLst>
          </p:nvPr>
        </p:nvGraphicFramePr>
        <p:xfrm>
          <a:off x="1776346" y="1428750"/>
          <a:ext cx="5591307" cy="3394079"/>
        </p:xfrm>
        <a:graphic>
          <a:graphicData uri="http://schemas.openxmlformats.org/drawingml/2006/table">
            <a:tbl>
              <a:tblPr firstRow="1" firstCol="1" bandRow="1">
                <a:tableStyleId>{5C22544A-7EE6-4342-B048-85BDC9FD1C3A}</a:tableStyleId>
              </a:tblPr>
              <a:tblGrid>
                <a:gridCol w="1218726">
                  <a:extLst>
                    <a:ext uri="{9D8B030D-6E8A-4147-A177-3AD203B41FA5}">
                      <a16:colId xmlns:a16="http://schemas.microsoft.com/office/drawing/2014/main" val="3680051082"/>
                    </a:ext>
                  </a:extLst>
                </a:gridCol>
                <a:gridCol w="866503">
                  <a:extLst>
                    <a:ext uri="{9D8B030D-6E8A-4147-A177-3AD203B41FA5}">
                      <a16:colId xmlns:a16="http://schemas.microsoft.com/office/drawing/2014/main" val="1002471534"/>
                    </a:ext>
                  </a:extLst>
                </a:gridCol>
                <a:gridCol w="866503">
                  <a:extLst>
                    <a:ext uri="{9D8B030D-6E8A-4147-A177-3AD203B41FA5}">
                      <a16:colId xmlns:a16="http://schemas.microsoft.com/office/drawing/2014/main" val="2162602500"/>
                    </a:ext>
                  </a:extLst>
                </a:gridCol>
                <a:gridCol w="875473">
                  <a:extLst>
                    <a:ext uri="{9D8B030D-6E8A-4147-A177-3AD203B41FA5}">
                      <a16:colId xmlns:a16="http://schemas.microsoft.com/office/drawing/2014/main" val="1770860070"/>
                    </a:ext>
                  </a:extLst>
                </a:gridCol>
                <a:gridCol w="882051">
                  <a:extLst>
                    <a:ext uri="{9D8B030D-6E8A-4147-A177-3AD203B41FA5}">
                      <a16:colId xmlns:a16="http://schemas.microsoft.com/office/drawing/2014/main" val="3086721253"/>
                    </a:ext>
                  </a:extLst>
                </a:gridCol>
                <a:gridCol w="882051">
                  <a:extLst>
                    <a:ext uri="{9D8B030D-6E8A-4147-A177-3AD203B41FA5}">
                      <a16:colId xmlns:a16="http://schemas.microsoft.com/office/drawing/2014/main" val="4107660086"/>
                    </a:ext>
                  </a:extLst>
                </a:gridCol>
              </a:tblGrid>
              <a:tr h="184304">
                <a:tc>
                  <a:txBody>
                    <a:bodyPr/>
                    <a:lstStyle/>
                    <a:p>
                      <a:pPr marL="0" marR="0">
                        <a:lnSpc>
                          <a:spcPct val="107000"/>
                        </a:lnSpc>
                        <a:spcBef>
                          <a:spcPts val="0"/>
                        </a:spcBef>
                        <a:spcAft>
                          <a:spcPts val="0"/>
                        </a:spcAft>
                      </a:pPr>
                      <a:r>
                        <a:rPr lang="en-US" sz="1100" dirty="0">
                          <a:effectLst/>
                        </a:rPr>
                        <a:t>Activities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100" dirty="0">
                          <a:effectLst/>
                        </a:rPr>
                        <a:t>2017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100" dirty="0">
                          <a:effectLst/>
                        </a:rPr>
                        <a:t>2018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100" dirty="0">
                          <a:effectLst/>
                        </a:rPr>
                        <a:t>2019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100" dirty="0">
                          <a:effectLst/>
                        </a:rPr>
                        <a:t>2020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100" dirty="0">
                          <a:effectLst/>
                        </a:rPr>
                        <a:t>2021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extLst>
                  <a:ext uri="{0D108BD9-81ED-4DB2-BD59-A6C34878D82A}">
                    <a16:rowId xmlns:a16="http://schemas.microsoft.com/office/drawing/2014/main" val="2832683642"/>
                  </a:ext>
                </a:extLst>
              </a:tr>
              <a:tr h="337871">
                <a:tc>
                  <a:txBody>
                    <a:bodyPr/>
                    <a:lstStyle/>
                    <a:p>
                      <a:pPr marL="0" marR="0">
                        <a:lnSpc>
                          <a:spcPct val="107000"/>
                        </a:lnSpc>
                        <a:spcBef>
                          <a:spcPts val="0"/>
                        </a:spcBef>
                        <a:spcAft>
                          <a:spcPts val="0"/>
                        </a:spcAft>
                      </a:pPr>
                      <a:r>
                        <a:rPr lang="en-US" sz="1000" dirty="0">
                          <a:effectLst/>
                        </a:rPr>
                        <a:t># of Proposals Submitted</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latin typeface="+mn-lt"/>
                          <a:ea typeface="+mn-ea"/>
                          <a:cs typeface="+mn-cs"/>
                        </a:rPr>
                        <a:t>10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extLst>
                  <a:ext uri="{0D108BD9-81ED-4DB2-BD59-A6C34878D82A}">
                    <a16:rowId xmlns:a16="http://schemas.microsoft.com/office/drawing/2014/main" val="1986935400"/>
                  </a:ext>
                </a:extLst>
              </a:tr>
              <a:tr h="337871">
                <a:tc>
                  <a:txBody>
                    <a:bodyPr/>
                    <a:lstStyle/>
                    <a:p>
                      <a:pPr marL="0" marR="0">
                        <a:lnSpc>
                          <a:spcPct val="107000"/>
                        </a:lnSpc>
                        <a:spcBef>
                          <a:spcPts val="0"/>
                        </a:spcBef>
                        <a:spcAft>
                          <a:spcPts val="0"/>
                        </a:spcAft>
                      </a:pPr>
                      <a:r>
                        <a:rPr lang="en-US" sz="1000" dirty="0">
                          <a:effectLst/>
                        </a:rPr>
                        <a:t># of Proposals Funded</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extLst>
                  <a:ext uri="{0D108BD9-81ED-4DB2-BD59-A6C34878D82A}">
                    <a16:rowId xmlns:a16="http://schemas.microsoft.com/office/drawing/2014/main" val="2057283032"/>
                  </a:ext>
                </a:extLst>
              </a:tr>
              <a:tr h="337871">
                <a:tc>
                  <a:txBody>
                    <a:bodyPr/>
                    <a:lstStyle/>
                    <a:p>
                      <a:pPr marL="0" marR="0">
                        <a:lnSpc>
                          <a:spcPct val="107000"/>
                        </a:lnSpc>
                        <a:spcBef>
                          <a:spcPts val="0"/>
                        </a:spcBef>
                        <a:spcAft>
                          <a:spcPts val="0"/>
                        </a:spcAft>
                      </a:pPr>
                      <a:r>
                        <a:rPr lang="en-US" sz="1000" dirty="0">
                          <a:effectLst/>
                        </a:rPr>
                        <a:t>Total Amount of Funds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$200,000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$1,192,202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$2,049,281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$341,427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$177,922</a:t>
                      </a:r>
                    </a:p>
                  </a:txBody>
                  <a:tcPr marL="64584" marR="64584" marT="0" marB="0"/>
                </a:tc>
                <a:extLst>
                  <a:ext uri="{0D108BD9-81ED-4DB2-BD59-A6C34878D82A}">
                    <a16:rowId xmlns:a16="http://schemas.microsoft.com/office/drawing/2014/main" val="4005236906"/>
                  </a:ext>
                </a:extLst>
              </a:tr>
              <a:tr h="337871">
                <a:tc>
                  <a:txBody>
                    <a:bodyPr/>
                    <a:lstStyle/>
                    <a:p>
                      <a:pPr marL="0" marR="0">
                        <a:lnSpc>
                          <a:spcPct val="107000"/>
                        </a:lnSpc>
                        <a:spcBef>
                          <a:spcPts val="0"/>
                        </a:spcBef>
                        <a:spcAft>
                          <a:spcPts val="0"/>
                        </a:spcAft>
                      </a:pPr>
                      <a:r>
                        <a:rPr lang="en-US" sz="1000" dirty="0">
                          <a:effectLst/>
                        </a:rPr>
                        <a:t>Total Pending Proposals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x</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x</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x</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3($484,000)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3($2,234,000)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extLst>
                  <a:ext uri="{0D108BD9-81ED-4DB2-BD59-A6C34878D82A}">
                    <a16:rowId xmlns:a16="http://schemas.microsoft.com/office/drawing/2014/main" val="2928300417"/>
                  </a:ext>
                </a:extLst>
              </a:tr>
              <a:tr h="337871">
                <a:tc>
                  <a:txBody>
                    <a:bodyPr/>
                    <a:lstStyle/>
                    <a:p>
                      <a:pPr marL="0" marR="0">
                        <a:lnSpc>
                          <a:spcPct val="107000"/>
                        </a:lnSpc>
                        <a:spcBef>
                          <a:spcPts val="0"/>
                        </a:spcBef>
                        <a:spcAft>
                          <a:spcPts val="0"/>
                        </a:spcAft>
                      </a:pPr>
                      <a:r>
                        <a:rPr lang="en-US" sz="1000" dirty="0">
                          <a:effectLst/>
                        </a:rPr>
                        <a:t>Total Amount not Funded</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$1,099,895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$3,282,266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$5,542,260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$6,987,029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N/A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extLst>
                  <a:ext uri="{0D108BD9-81ED-4DB2-BD59-A6C34878D82A}">
                    <a16:rowId xmlns:a16="http://schemas.microsoft.com/office/drawing/2014/main" val="783129630"/>
                  </a:ext>
                </a:extLst>
              </a:tr>
              <a:tr h="337871">
                <a:tc>
                  <a:txBody>
                    <a:bodyPr/>
                    <a:lstStyle/>
                    <a:p>
                      <a:pPr marL="0" marR="0">
                        <a:lnSpc>
                          <a:spcPct val="107000"/>
                        </a:lnSpc>
                        <a:spcBef>
                          <a:spcPts val="0"/>
                        </a:spcBef>
                        <a:spcAft>
                          <a:spcPts val="0"/>
                        </a:spcAft>
                      </a:pPr>
                      <a:r>
                        <a:rPr lang="en-US" sz="1000" dirty="0">
                          <a:effectLst/>
                        </a:rPr>
                        <a:t># of Graduate Students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12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13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16</a:t>
                      </a:r>
                    </a:p>
                  </a:txBody>
                  <a:tcPr marL="64584" marR="64584" marT="0" marB="0"/>
                </a:tc>
                <a:extLst>
                  <a:ext uri="{0D108BD9-81ED-4DB2-BD59-A6C34878D82A}">
                    <a16:rowId xmlns:a16="http://schemas.microsoft.com/office/drawing/2014/main" val="3324764650"/>
                  </a:ext>
                </a:extLst>
              </a:tr>
              <a:tr h="337871">
                <a:tc>
                  <a:txBody>
                    <a:bodyPr/>
                    <a:lstStyle/>
                    <a:p>
                      <a:pPr marL="0" marR="0">
                        <a:lnSpc>
                          <a:spcPct val="107000"/>
                        </a:lnSpc>
                        <a:spcBef>
                          <a:spcPts val="0"/>
                        </a:spcBef>
                        <a:spcAft>
                          <a:spcPts val="0"/>
                        </a:spcAft>
                      </a:pPr>
                      <a:r>
                        <a:rPr lang="en-US" sz="1000" dirty="0">
                          <a:effectLst/>
                        </a:rPr>
                        <a:t># of Undergraduate students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11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a:t>
                      </a:r>
                    </a:p>
                  </a:txBody>
                  <a:tcPr marL="64584" marR="64584" marT="0" marB="0"/>
                </a:tc>
                <a:extLst>
                  <a:ext uri="{0D108BD9-81ED-4DB2-BD59-A6C34878D82A}">
                    <a16:rowId xmlns:a16="http://schemas.microsoft.com/office/drawing/2014/main" val="3915856305"/>
                  </a:ext>
                </a:extLst>
              </a:tr>
              <a:tr h="337871">
                <a:tc>
                  <a:txBody>
                    <a:bodyPr/>
                    <a:lstStyle/>
                    <a:p>
                      <a:pPr marL="0" marR="0">
                        <a:lnSpc>
                          <a:spcPct val="107000"/>
                        </a:lnSpc>
                        <a:spcBef>
                          <a:spcPts val="0"/>
                        </a:spcBef>
                        <a:spcAft>
                          <a:spcPts val="0"/>
                        </a:spcAft>
                      </a:pPr>
                      <a:r>
                        <a:rPr lang="en-US" sz="1000" dirty="0">
                          <a:effectLst/>
                        </a:rPr>
                        <a:t>#of Students Graduated</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10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14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baseline="0" dirty="0">
                          <a:effectLst/>
                        </a:rPr>
                        <a:t>1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extLst>
                  <a:ext uri="{0D108BD9-81ED-4DB2-BD59-A6C34878D82A}">
                    <a16:rowId xmlns:a16="http://schemas.microsoft.com/office/drawing/2014/main" val="3671578976"/>
                  </a:ext>
                </a:extLst>
              </a:tr>
              <a:tr h="168936">
                <a:tc>
                  <a:txBody>
                    <a:bodyPr/>
                    <a:lstStyle/>
                    <a:p>
                      <a:pPr marL="0" marR="0">
                        <a:lnSpc>
                          <a:spcPct val="107000"/>
                        </a:lnSpc>
                        <a:spcBef>
                          <a:spcPts val="0"/>
                        </a:spcBef>
                        <a:spcAft>
                          <a:spcPts val="0"/>
                        </a:spcAft>
                      </a:pPr>
                      <a:r>
                        <a:rPr lang="en-US" sz="1000" dirty="0">
                          <a:effectLst/>
                        </a:rPr>
                        <a:t>Publications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14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12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17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11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5 (3 pending)</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extLst>
                  <a:ext uri="{0D108BD9-81ED-4DB2-BD59-A6C34878D82A}">
                    <a16:rowId xmlns:a16="http://schemas.microsoft.com/office/drawing/2014/main" val="3954637473"/>
                  </a:ext>
                </a:extLst>
              </a:tr>
              <a:tr h="337871">
                <a:tc>
                  <a:txBody>
                    <a:bodyPr/>
                    <a:lstStyle/>
                    <a:p>
                      <a:pPr marL="0" marR="0">
                        <a:lnSpc>
                          <a:spcPct val="107000"/>
                        </a:lnSpc>
                        <a:spcBef>
                          <a:spcPts val="0"/>
                        </a:spcBef>
                        <a:spcAft>
                          <a:spcPts val="0"/>
                        </a:spcAft>
                      </a:pPr>
                      <a:r>
                        <a:rPr lang="en-US" sz="1000" dirty="0">
                          <a:effectLst/>
                        </a:rPr>
                        <a:t>Invited Talks/Presentations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584" marR="64584" marT="0" marB="0"/>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a:t>
                      </a:r>
                    </a:p>
                  </a:txBody>
                  <a:tcPr marL="64584" marR="64584" marT="0" marB="0"/>
                </a:tc>
                <a:extLst>
                  <a:ext uri="{0D108BD9-81ED-4DB2-BD59-A6C34878D82A}">
                    <a16:rowId xmlns:a16="http://schemas.microsoft.com/office/drawing/2014/main" val="2212478233"/>
                  </a:ext>
                </a:extLst>
              </a:tr>
            </a:tbl>
          </a:graphicData>
        </a:graphic>
      </p:graphicFrame>
      <p:pic>
        <p:nvPicPr>
          <p:cNvPr id="5" name="Picture 4" descr="stream_email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44" y="-31106"/>
            <a:ext cx="9140825" cy="1094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2279629" y="1058903"/>
            <a:ext cx="4551888" cy="369332"/>
          </a:xfrm>
          <a:prstGeom prst="rect">
            <a:avLst/>
          </a:prstGeom>
        </p:spPr>
        <p:txBody>
          <a:bodyPr wrap="none">
            <a:spAutoFit/>
          </a:bodyPr>
          <a:lstStyle/>
          <a:p>
            <a:pPr algn="ctr"/>
            <a:r>
              <a:rPr lang="en-US" altLang="en-US" b="1" i="1" dirty="0">
                <a:solidFill>
                  <a:srgbClr val="7030A0"/>
                </a:solidFill>
                <a:latin typeface="Arial Black" pitchFamily="34" charset="0"/>
              </a:rPr>
              <a:t>Major CECSTR Research Activities</a:t>
            </a:r>
          </a:p>
        </p:txBody>
      </p:sp>
    </p:spTree>
    <p:extLst>
      <p:ext uri="{BB962C8B-B14F-4D97-AF65-F5344CB8AC3E}">
        <p14:creationId xmlns:p14="http://schemas.microsoft.com/office/powerpoint/2010/main" val="1852584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33350"/>
            <a:ext cx="8686800" cy="762000"/>
          </a:xfrm>
        </p:spPr>
        <p:txBody>
          <a:bodyPr>
            <a:normAutofit fontScale="90000"/>
          </a:bodyPr>
          <a:lstStyle/>
          <a:p>
            <a:pPr marL="0" marR="0">
              <a:lnSpc>
                <a:spcPct val="107000"/>
              </a:lnSpc>
              <a:spcBef>
                <a:spcPts val="0"/>
              </a:spcBef>
              <a:spcAft>
                <a:spcPts val="800"/>
              </a:spcAft>
              <a:tabLst>
                <a:tab pos="2971800" algn="ctr"/>
                <a:tab pos="5943600" algn="r"/>
              </a:tabLst>
            </a:pPr>
            <a:br>
              <a:rPr lang="en-US" sz="1800" b="1" i="1" dirty="0">
                <a:latin typeface="Times New Roman" panose="02020603050405020304" pitchFamily="18" charset="0"/>
                <a:ea typeface="Calibri" panose="020F0502020204030204" pitchFamily="34" charset="0"/>
                <a:cs typeface="Myanmar Text" panose="020B0502040204020203" pitchFamily="34" charset="0"/>
              </a:rPr>
            </a:br>
            <a:r>
              <a:rPr lang="en-US" sz="1600" b="1" i="1" dirty="0">
                <a:solidFill>
                  <a:srgbClr val="7030A0"/>
                </a:solidFill>
                <a:latin typeface="Times New Roman" panose="02020603050405020304" pitchFamily="18" charset="0"/>
                <a:ea typeface="Calibri" panose="020F0502020204030204" pitchFamily="34" charset="0"/>
                <a:cs typeface="Myanmar Text" panose="020B0502040204020203" pitchFamily="34" charset="0"/>
              </a:rPr>
              <a:t>SII-Center: SPECTRA (Spectrum Policies, Economics, Coexistence, and Technological Research Advancement) </a:t>
            </a:r>
            <a:br>
              <a:rPr lang="en-US" sz="1600" b="1" i="1" dirty="0">
                <a:solidFill>
                  <a:srgbClr val="7030A0"/>
                </a:solidFill>
                <a:latin typeface="Times New Roman" panose="02020603050405020304" pitchFamily="18" charset="0"/>
                <a:ea typeface="Calibri" panose="020F0502020204030204" pitchFamily="34" charset="0"/>
                <a:cs typeface="Myanmar Text" panose="020B0502040204020203" pitchFamily="34" charset="0"/>
              </a:rPr>
            </a:br>
            <a:r>
              <a:rPr lang="en-US" sz="1600" b="1" i="1" dirty="0">
                <a:solidFill>
                  <a:srgbClr val="7030A0"/>
                </a:solidFill>
                <a:latin typeface="Times New Roman" panose="02020603050405020304" pitchFamily="18" charset="0"/>
                <a:ea typeface="Calibri" panose="020F0502020204030204" pitchFamily="34" charset="0"/>
                <a:cs typeface="Myanmar Text" panose="020B0502040204020203" pitchFamily="34" charset="0"/>
              </a:rPr>
              <a:t>NSF- $25M/5Years – CECSTR in Collaborative Research with Over 20 Institutions, Organizations, Government Agencies, etc.</a:t>
            </a:r>
            <a:br>
              <a:rPr lang="en-US" sz="1600" b="1" dirty="0">
                <a:solidFill>
                  <a:srgbClr val="7030A0"/>
                </a:solidFill>
                <a:latin typeface="Times New Roman" panose="02020603050405020304" pitchFamily="18" charset="0"/>
                <a:ea typeface="Calibri" panose="020F0502020204030204" pitchFamily="34" charset="0"/>
                <a:cs typeface="Myanmar Text" panose="020B0502040204020203" pitchFamily="34" charset="0"/>
              </a:rPr>
            </a:br>
            <a:endParaRPr lang="en-US" sz="1600" b="1" dirty="0">
              <a:solidFill>
                <a:srgbClr val="7030A0"/>
              </a:solidFill>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a:xfrm>
            <a:off x="4648200" y="1123950"/>
            <a:ext cx="4267200" cy="3886199"/>
          </a:xfrm>
        </p:spPr>
        <p:txBody>
          <a:bodyPr>
            <a:normAutofit fontScale="85000" lnSpcReduction="20000"/>
          </a:bodyPr>
          <a:lstStyle/>
          <a:p>
            <a:pPr marL="0" indent="0">
              <a:buNone/>
            </a:pPr>
            <a:r>
              <a:rPr lang="en-US" sz="1400" b="1" dirty="0">
                <a:latin typeface="Times New Roman" panose="02020603050405020304" pitchFamily="18" charset="0"/>
                <a:cs typeface="Times New Roman" panose="02020603050405020304" pitchFamily="18" charset="0"/>
              </a:rPr>
              <a:t>In working with SPECTRA in this NSF project, PVAMU located in rural Texas, a heavily agricultural area, specifically, will work in the following areas:</a:t>
            </a:r>
          </a:p>
          <a:p>
            <a:pPr marL="0" indent="0">
              <a:buNone/>
            </a:pPr>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Analysis, testing, measurement and optimization of dynamic spectrum access.</a:t>
            </a:r>
          </a:p>
          <a:p>
            <a:r>
              <a:rPr lang="en-US" sz="1400" dirty="0">
                <a:latin typeface="Times New Roman" panose="02020603050405020304" pitchFamily="18" charset="0"/>
                <a:cs typeface="Times New Roman" panose="02020603050405020304" pitchFamily="18" charset="0"/>
              </a:rPr>
              <a:t>Exploring other possibilities of extending this work to other areas of testing and measurement</a:t>
            </a:r>
          </a:p>
          <a:p>
            <a:r>
              <a:rPr lang="en-US" sz="1400" dirty="0">
                <a:latin typeface="Times New Roman" panose="02020603050405020304" pitchFamily="18" charset="0"/>
                <a:cs typeface="Times New Roman" panose="02020603050405020304" pitchFamily="18" charset="0"/>
              </a:rPr>
              <a:t>Because of PVAMU’s rural location, ideal in investigating the following:</a:t>
            </a:r>
          </a:p>
          <a:p>
            <a:pPr lvl="1"/>
            <a:r>
              <a:rPr lang="en-US" sz="1000" dirty="0">
                <a:latin typeface="Times New Roman" panose="02020603050405020304" pitchFamily="18" charset="0"/>
                <a:cs typeface="Times New Roman" panose="02020603050405020304" pitchFamily="18" charset="0"/>
              </a:rPr>
              <a:t>Comprehensive/fair broadband service coverage in rural environments </a:t>
            </a:r>
          </a:p>
          <a:p>
            <a:pPr lvl="1"/>
            <a:r>
              <a:rPr lang="en-US" sz="1000" dirty="0">
                <a:latin typeface="Times New Roman" panose="02020603050405020304" pitchFamily="18" charset="0"/>
                <a:cs typeface="Times New Roman" panose="02020603050405020304" pitchFamily="18" charset="0"/>
              </a:rPr>
              <a:t>Interplay between terrestrial, satellite and movable (drone-supported) platforms, and </a:t>
            </a:r>
          </a:p>
          <a:p>
            <a:pPr lvl="1"/>
            <a:r>
              <a:rPr lang="en-US" sz="1000" dirty="0">
                <a:latin typeface="Times New Roman" panose="02020603050405020304" pitchFamily="18" charset="0"/>
                <a:cs typeface="Times New Roman" panose="02020603050405020304" pitchFamily="18" charset="0"/>
              </a:rPr>
              <a:t>Coexistence of cognitive radio networks on TV spaces for rural connectivity and </a:t>
            </a:r>
          </a:p>
          <a:p>
            <a:pPr lvl="1"/>
            <a:r>
              <a:rPr lang="en-US" sz="1000" dirty="0">
                <a:latin typeface="Times New Roman" panose="02020603050405020304" pitchFamily="18" charset="0"/>
                <a:cs typeface="Times New Roman" panose="02020603050405020304" pitchFamily="18" charset="0"/>
              </a:rPr>
              <a:t>Minimizing interference based on a centralized access control for cognitive radio </a:t>
            </a:r>
            <a:r>
              <a:rPr lang="en-US" sz="1100" dirty="0">
                <a:latin typeface="Times New Roman" panose="02020603050405020304" pitchFamily="18" charset="0"/>
                <a:cs typeface="Times New Roman" panose="02020603050405020304" pitchFamily="18" charset="0"/>
              </a:rPr>
              <a:t>wireless network. </a:t>
            </a:r>
          </a:p>
          <a:p>
            <a:r>
              <a:rPr lang="en-US" sz="1400" dirty="0">
                <a:latin typeface="Times New Roman" panose="02020603050405020304" pitchFamily="18" charset="0"/>
                <a:cs typeface="Times New Roman" panose="02020603050405020304" pitchFamily="18" charset="0"/>
              </a:rPr>
              <a:t>Working with SPECTRA to build educational programs and relevant experimentations that will</a:t>
            </a:r>
          </a:p>
          <a:p>
            <a:pPr lvl="1"/>
            <a:r>
              <a:rPr lang="en-US" sz="1000" dirty="0">
                <a:latin typeface="Times New Roman" panose="02020603050405020304" pitchFamily="18" charset="0"/>
                <a:cs typeface="Times New Roman" panose="02020603050405020304" pitchFamily="18" charset="0"/>
              </a:rPr>
              <a:t>Train teams of students in experimental research and practical measurement and testing </a:t>
            </a:r>
          </a:p>
          <a:p>
            <a:pPr lvl="1"/>
            <a:r>
              <a:rPr lang="en-US" sz="1000" dirty="0">
                <a:latin typeface="Times New Roman" panose="02020603050405020304" pitchFamily="18" charset="0"/>
                <a:cs typeface="Times New Roman" panose="02020603050405020304" pitchFamily="18" charset="0"/>
              </a:rPr>
              <a:t>Run measurement campaigns, and </a:t>
            </a:r>
          </a:p>
          <a:p>
            <a:pPr lvl="1"/>
            <a:r>
              <a:rPr lang="en-US" sz="1000" dirty="0">
                <a:latin typeface="Times New Roman" panose="02020603050405020304" pitchFamily="18" charset="0"/>
                <a:cs typeface="Times New Roman" panose="02020603050405020304" pitchFamily="18" charset="0"/>
              </a:rPr>
              <a:t>Help organize field trips to run experiments in targeted science-heavy sites</a:t>
            </a:r>
          </a:p>
        </p:txBody>
      </p:sp>
      <p:pic>
        <p:nvPicPr>
          <p:cNvPr id="5" name="Content Placeholder 4"/>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04800" y="1123950"/>
            <a:ext cx="3810000" cy="3962400"/>
          </a:xfrm>
          <a:prstGeom prst="rect">
            <a:avLst/>
          </a:prstGeom>
          <a:noFill/>
          <a:ln>
            <a:noFill/>
          </a:ln>
        </p:spPr>
      </p:pic>
    </p:spTree>
    <p:extLst>
      <p:ext uri="{BB962C8B-B14F-4D97-AF65-F5344CB8AC3E}">
        <p14:creationId xmlns:p14="http://schemas.microsoft.com/office/powerpoint/2010/main" val="2972170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99331" name="Rectangle 3"/>
          <p:cNvSpPr>
            <a:spLocks noGrp="1" noChangeArrowheads="1"/>
          </p:cNvSpPr>
          <p:nvPr>
            <p:ph idx="1"/>
          </p:nvPr>
        </p:nvSpPr>
        <p:spPr bwMode="auto">
          <a:xfrm>
            <a:off x="440768" y="1733549"/>
            <a:ext cx="8229600" cy="3246021"/>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40000" lnSpcReduction="20000"/>
          </a:bodyPr>
          <a:lstStyle/>
          <a:p>
            <a:pPr marL="285750" lvl="0" indent="-285750">
              <a:spcBef>
                <a:spcPts val="0"/>
              </a:spcBef>
              <a:buFont typeface="Courier New" panose="02070309020205020404" pitchFamily="49" charset="0"/>
              <a:buChar char="o"/>
            </a:pPr>
            <a:r>
              <a:rPr lang="en-US" sz="3600" b="1" dirty="0">
                <a:solidFill>
                  <a:srgbClr val="C0504D">
                    <a:lumMod val="75000"/>
                  </a:srgbClr>
                </a:solidFill>
                <a:latin typeface="Times New Roman" panose="02020603050405020304" pitchFamily="18" charset="0"/>
                <a:cs typeface="Times New Roman" panose="02020603050405020304" pitchFamily="18" charset="0"/>
              </a:rPr>
              <a:t>CECSTR will continue to Support &amp; promote  ECE Dept., College of Engineering &amp; PVAMU’s missions and visions. </a:t>
            </a:r>
          </a:p>
          <a:p>
            <a:pPr marL="285750" lvl="0" indent="-285750">
              <a:spcBef>
                <a:spcPts val="0"/>
              </a:spcBef>
              <a:buFont typeface="Courier New" panose="02070309020205020404" pitchFamily="49" charset="0"/>
              <a:buChar char="o"/>
            </a:pPr>
            <a:r>
              <a:rPr lang="en-US" sz="3600" b="1" dirty="0">
                <a:solidFill>
                  <a:srgbClr val="C0504D">
                    <a:lumMod val="75000"/>
                  </a:srgbClr>
                </a:solidFill>
                <a:latin typeface="Times New Roman" panose="02020603050405020304" pitchFamily="18" charset="0"/>
                <a:cs typeface="Times New Roman" panose="02020603050405020304" pitchFamily="18" charset="0"/>
              </a:rPr>
              <a:t>CECSTR was instrumental for the establishment of ECE PhD Program. </a:t>
            </a:r>
          </a:p>
          <a:p>
            <a:pPr marL="285750" lvl="0" indent="-285750">
              <a:spcBef>
                <a:spcPts val="0"/>
              </a:spcBef>
              <a:buFont typeface="Courier New" panose="02070309020205020404" pitchFamily="49" charset="0"/>
              <a:buChar char="o"/>
            </a:pPr>
            <a:r>
              <a:rPr lang="en-US" sz="3600" b="1" dirty="0">
                <a:solidFill>
                  <a:srgbClr val="C0504D">
                    <a:lumMod val="75000"/>
                  </a:srgbClr>
                </a:solidFill>
                <a:latin typeface="Times New Roman" panose="02020603050405020304" pitchFamily="18" charset="0"/>
                <a:cs typeface="Times New Roman" panose="02020603050405020304" pitchFamily="18" charset="0"/>
              </a:rPr>
              <a:t>CECSTR established Texas Instruments (TI) Endowed Chair ($1 Million) and TI Undergraduate &amp; Graduate Assistantship Endowment ($600,000).</a:t>
            </a:r>
          </a:p>
          <a:p>
            <a:pPr marL="285750" lvl="0" indent="-285750">
              <a:spcBef>
                <a:spcPts val="0"/>
              </a:spcBef>
              <a:buFont typeface="Courier New" panose="02070309020205020404" pitchFamily="49" charset="0"/>
              <a:buChar char="o"/>
            </a:pPr>
            <a:r>
              <a:rPr lang="en-US" sz="3600" b="1" dirty="0">
                <a:solidFill>
                  <a:srgbClr val="C0504D">
                    <a:lumMod val="75000"/>
                  </a:srgbClr>
                </a:solidFill>
                <a:latin typeface="Times New Roman" panose="02020603050405020304" pitchFamily="18" charset="0"/>
                <a:cs typeface="Times New Roman" panose="02020603050405020304" pitchFamily="18" charset="0"/>
              </a:rPr>
              <a:t>Research Grants- More than $25M since 2000</a:t>
            </a:r>
          </a:p>
          <a:p>
            <a:pPr marL="285750" lvl="0" indent="-285750">
              <a:spcBef>
                <a:spcPts val="0"/>
              </a:spcBef>
              <a:buFont typeface="Courier New" panose="02070309020205020404" pitchFamily="49" charset="0"/>
              <a:buChar char="o"/>
            </a:pPr>
            <a:r>
              <a:rPr lang="en-US" sz="3600" b="1" dirty="0">
                <a:solidFill>
                  <a:srgbClr val="C0504D">
                    <a:lumMod val="75000"/>
                  </a:srgbClr>
                </a:solidFill>
                <a:latin typeface="Times New Roman" panose="02020603050405020304" pitchFamily="18" charset="0"/>
                <a:cs typeface="Times New Roman" panose="02020603050405020304" pitchFamily="18" charset="0"/>
              </a:rPr>
              <a:t>PUBLICATION:  Over 300 journals &amp; peer-reviewed papers published from the funded projects for the period of 2004-2021, and numerous books &amp; book chapters, published by the center researchers.</a:t>
            </a:r>
          </a:p>
          <a:p>
            <a:pPr marL="285750" lvl="0" indent="-285750">
              <a:spcBef>
                <a:spcPts val="0"/>
              </a:spcBef>
              <a:buFont typeface="Courier New" panose="02070309020205020404" pitchFamily="49" charset="0"/>
              <a:buChar char="o"/>
            </a:pPr>
            <a:r>
              <a:rPr lang="en-US" sz="3600" b="1" dirty="0">
                <a:solidFill>
                  <a:srgbClr val="C0504D">
                    <a:lumMod val="75000"/>
                  </a:srgbClr>
                </a:solidFill>
                <a:latin typeface="Times New Roman" panose="02020603050405020304" pitchFamily="18" charset="0"/>
                <a:cs typeface="Times New Roman" panose="02020603050405020304" pitchFamily="18" charset="0"/>
              </a:rPr>
              <a:t>PATENT: Motor Control Method and Apparatus with Multi-Objective Observer for Disturbance Rejection, 2004.</a:t>
            </a:r>
          </a:p>
          <a:p>
            <a:pPr marL="285750" lvl="0" indent="-285750">
              <a:spcBef>
                <a:spcPts val="0"/>
              </a:spcBef>
              <a:buFont typeface="Courier New" panose="02070309020205020404" pitchFamily="49" charset="0"/>
              <a:buChar char="o"/>
            </a:pPr>
            <a:r>
              <a:rPr lang="en-US" sz="3600" b="1" dirty="0">
                <a:solidFill>
                  <a:srgbClr val="C0504D">
                    <a:lumMod val="75000"/>
                  </a:srgbClr>
                </a:solidFill>
                <a:latin typeface="Times New Roman" panose="02020603050405020304" pitchFamily="18" charset="0"/>
                <a:cs typeface="Times New Roman" panose="02020603050405020304" pitchFamily="18" charset="0"/>
              </a:rPr>
              <a:t>Student impacted- Over 35 PhD Students, Over 80 MS Students and Over 400 undergraduate students since 2000.</a:t>
            </a:r>
          </a:p>
          <a:p>
            <a:pPr marL="285750" lvl="0" indent="-285750">
              <a:spcBef>
                <a:spcPts val="0"/>
              </a:spcBef>
              <a:buFont typeface="Courier New" panose="02070309020205020404" pitchFamily="49" charset="0"/>
              <a:buChar char="o"/>
            </a:pPr>
            <a:r>
              <a:rPr lang="en-US" sz="3600" b="1" dirty="0">
                <a:solidFill>
                  <a:srgbClr val="C0504D">
                    <a:lumMod val="75000"/>
                  </a:srgbClr>
                </a:solidFill>
                <a:latin typeface="Times New Roman" panose="02020603050405020304" pitchFamily="18" charset="0"/>
                <a:cs typeface="Times New Roman" panose="02020603050405020304" pitchFamily="18" charset="0"/>
              </a:rPr>
              <a:t>CECSTR is currently seeking for Industry Advisory Members – We Welcome your Suggestions! </a:t>
            </a:r>
          </a:p>
          <a:p>
            <a:pPr algn="ctr">
              <a:buFontTx/>
              <a:buNone/>
            </a:pPr>
            <a:endParaRPr lang="en-US" altLang="en-US" b="1" dirty="0">
              <a:solidFill>
                <a:schemeClr val="accent2"/>
              </a:solidFill>
            </a:endParaRPr>
          </a:p>
          <a:p>
            <a:pPr algn="ctr">
              <a:buFontTx/>
              <a:buNone/>
            </a:pPr>
            <a:endParaRPr lang="en-US" altLang="en-US" b="1" dirty="0">
              <a:solidFill>
                <a:schemeClr val="accent2"/>
              </a:solidFill>
            </a:endParaRPr>
          </a:p>
          <a:p>
            <a:pPr algn="ctr">
              <a:buFontTx/>
              <a:buNone/>
            </a:pPr>
            <a:r>
              <a:rPr lang="en-US" altLang="en-US" sz="5100" b="1" dirty="0">
                <a:solidFill>
                  <a:srgbClr val="0066FF"/>
                </a:solidFill>
              </a:rPr>
              <a:t>Thank you!!!</a:t>
            </a:r>
          </a:p>
        </p:txBody>
      </p:sp>
      <p:pic>
        <p:nvPicPr>
          <p:cNvPr id="3" name="Picture 2" descr="stream_email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44" y="-31106"/>
            <a:ext cx="9140825" cy="1307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2374858" y="1271587"/>
            <a:ext cx="4864142" cy="461665"/>
          </a:xfrm>
          <a:prstGeom prst="rect">
            <a:avLst/>
          </a:prstGeom>
          <a:solidFill>
            <a:srgbClr val="3366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Arial" charset="0"/>
              </a:defRPr>
            </a:lvl1pPr>
            <a:lvl2pPr marL="742950" indent="-285750" eaLnBrk="0" hangingPunct="0">
              <a:defRPr sz="2400">
                <a:solidFill>
                  <a:schemeClr val="tx1"/>
                </a:solidFill>
                <a:latin typeface="Times New Roman" pitchFamily="18" charset="0"/>
                <a:cs typeface="Arial" charset="0"/>
              </a:defRPr>
            </a:lvl2pPr>
            <a:lvl3pPr marL="1143000" indent="-228600" eaLnBrk="0" hangingPunct="0">
              <a:defRPr sz="2400">
                <a:solidFill>
                  <a:schemeClr val="tx1"/>
                </a:solidFill>
                <a:latin typeface="Times New Roman" pitchFamily="18" charset="0"/>
                <a:cs typeface="Arial" charset="0"/>
              </a:defRPr>
            </a:lvl3pPr>
            <a:lvl4pPr marL="1600200" indent="-228600" eaLnBrk="0" hangingPunct="0">
              <a:defRPr sz="2400">
                <a:solidFill>
                  <a:schemeClr val="tx1"/>
                </a:solidFill>
                <a:latin typeface="Times New Roman" pitchFamily="18" charset="0"/>
                <a:cs typeface="Arial" charset="0"/>
              </a:defRPr>
            </a:lvl4pPr>
            <a:lvl5pPr marL="2057400" indent="-228600" eaLnBrk="0" hangingPunct="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eaLnBrk="1" hangingPunct="1"/>
            <a:r>
              <a:rPr lang="en-US" altLang="en-US" b="1" i="1" dirty="0">
                <a:solidFill>
                  <a:schemeClr val="bg1"/>
                </a:solidFill>
                <a:latin typeface="Arial Black" pitchFamily="34" charset="0"/>
              </a:rPr>
              <a:t>Contributions &amp; Conclusion</a:t>
            </a:r>
          </a:p>
        </p:txBody>
      </p:sp>
    </p:spTree>
    <p:extLst>
      <p:ext uri="{BB962C8B-B14F-4D97-AF65-F5344CB8AC3E}">
        <p14:creationId xmlns:p14="http://schemas.microsoft.com/office/powerpoint/2010/main" val="27916750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2856</TotalTime>
  <Words>2077</Words>
  <Application>Microsoft Office PowerPoint</Application>
  <PresentationFormat>On-screen Show (16:9)</PresentationFormat>
  <Paragraphs>273</Paragraphs>
  <Slides>16</Slides>
  <Notes>3</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6" baseType="lpstr">
      <vt:lpstr>Arial</vt:lpstr>
      <vt:lpstr>Arial Black</vt:lpstr>
      <vt:lpstr>Arial Unicode MS</vt:lpstr>
      <vt:lpstr>Calibri</vt:lpstr>
      <vt:lpstr>Courier New</vt:lpstr>
      <vt:lpstr>Times New Roman</vt:lpstr>
      <vt:lpstr>Verdana</vt:lpstr>
      <vt:lpstr>Wingdings</vt:lpstr>
      <vt:lpstr>Office Theme</vt:lpstr>
      <vt:lpstr>Image</vt:lpstr>
      <vt:lpstr>Established</vt:lpstr>
      <vt:lpstr>PowerPoint Presentation</vt:lpstr>
      <vt:lpstr>PowerPoint Presentation</vt:lpstr>
      <vt:lpstr>PowerPoint Presentation</vt:lpstr>
      <vt:lpstr>PowerPoint Presentation</vt:lpstr>
      <vt:lpstr>PowerPoint Presentation</vt:lpstr>
      <vt:lpstr>CECSTR STUDENT RESEARCHERS  21 Student Researchers (9 Ph.Ds., 7 MS, 5 BS) </vt:lpstr>
      <vt:lpstr>PowerPoint Presentation</vt:lpstr>
      <vt:lpstr>PowerPoint Presentation</vt:lpstr>
      <vt:lpstr>PowerPoint Presentation</vt:lpstr>
      <vt:lpstr>CECSTR Students Experiences on Senior Design Projects Contd.</vt:lpstr>
      <vt:lpstr>CECSTR Students Experiences on Senior Design Projects Contd.</vt:lpstr>
      <vt:lpstr>PowerPoint Presentation</vt:lpstr>
      <vt:lpstr>PowerPoint Presentation</vt:lpstr>
      <vt:lpstr> SII-Center: SPECTRA (Spectrum Policies, Economics, Coexistence, and Technological Research Advancement)  NSF- $25M/5Years – CECSTR in Collaborative Research with Over 20 Institutions, Organizations, Government Agencies, etc.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Established</dc:title>
  <dc:creator>Dr. Cajetan M.  Akujuobi</dc:creator>
  <cp:lastModifiedBy>VJ Turner</cp:lastModifiedBy>
  <cp:revision>127</cp:revision>
  <cp:lastPrinted>2019-04-16T18:36:34Z</cp:lastPrinted>
  <dcterms:created xsi:type="dcterms:W3CDTF">2018-09-10T13:42:28Z</dcterms:created>
  <dcterms:modified xsi:type="dcterms:W3CDTF">2021-04-28T21:43:31Z</dcterms:modified>
</cp:coreProperties>
</file>