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8"/>
  </p:notesMasterIdLst>
  <p:handoutMasterIdLst>
    <p:handoutMasterId r:id="rId19"/>
  </p:handoutMasterIdLst>
  <p:sldIdLst>
    <p:sldId id="305" r:id="rId3"/>
    <p:sldId id="546" r:id="rId4"/>
    <p:sldId id="573" r:id="rId5"/>
    <p:sldId id="554" r:id="rId6"/>
    <p:sldId id="558" r:id="rId7"/>
    <p:sldId id="567" r:id="rId8"/>
    <p:sldId id="569" r:id="rId9"/>
    <p:sldId id="570" r:id="rId10"/>
    <p:sldId id="571" r:id="rId11"/>
    <p:sldId id="572" r:id="rId12"/>
    <p:sldId id="574" r:id="rId13"/>
    <p:sldId id="575" r:id="rId14"/>
    <p:sldId id="576" r:id="rId15"/>
    <p:sldId id="577" r:id="rId16"/>
    <p:sldId id="508" r:id="rId17"/>
  </p:sldIdLst>
  <p:sldSz cx="9144000" cy="6858000" type="screen4x3"/>
  <p:notesSz cx="7010400" cy="9296400"/>
  <p:custDataLst>
    <p:tags r:id="rId20"/>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92E4A6"/>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03" autoAdjust="0"/>
    <p:restoredTop sz="94614" autoAdjust="0"/>
  </p:normalViewPr>
  <p:slideViewPr>
    <p:cSldViewPr>
      <p:cViewPr varScale="1">
        <p:scale>
          <a:sx n="120" d="100"/>
          <a:sy n="120" d="100"/>
        </p:scale>
        <p:origin x="1212" y="120"/>
      </p:cViewPr>
      <p:guideLst>
        <p:guide orient="horz" pos="2160"/>
        <p:guide pos="2880"/>
      </p:guideLst>
    </p:cSldViewPr>
  </p:slideViewPr>
  <p:notesTextViewPr>
    <p:cViewPr>
      <p:scale>
        <a:sx n="100" d="100"/>
        <a:sy n="100" d="100"/>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627" cy="464980"/>
          </a:xfrm>
          <a:prstGeom prst="rect">
            <a:avLst/>
          </a:prstGeom>
        </p:spPr>
        <p:txBody>
          <a:bodyPr vert="horz" lIns="92102" tIns="46049" rIns="92102" bIns="46049" rtlCol="0"/>
          <a:lstStyle>
            <a:lvl1pPr algn="l">
              <a:defRPr sz="1200"/>
            </a:lvl1pPr>
          </a:lstStyle>
          <a:p>
            <a:endParaRPr lang="en-US"/>
          </a:p>
        </p:txBody>
      </p:sp>
      <p:sp>
        <p:nvSpPr>
          <p:cNvPr id="3" name="Date Placeholder 2"/>
          <p:cNvSpPr>
            <a:spLocks noGrp="1"/>
          </p:cNvSpPr>
          <p:nvPr>
            <p:ph type="dt" sz="quarter" idx="1"/>
          </p:nvPr>
        </p:nvSpPr>
        <p:spPr>
          <a:xfrm>
            <a:off x="3971174" y="2"/>
            <a:ext cx="3037627" cy="464980"/>
          </a:xfrm>
          <a:prstGeom prst="rect">
            <a:avLst/>
          </a:prstGeom>
        </p:spPr>
        <p:txBody>
          <a:bodyPr vert="horz" lIns="92102" tIns="46049" rIns="92102" bIns="46049" rtlCol="0"/>
          <a:lstStyle>
            <a:lvl1pPr algn="r">
              <a:defRPr sz="1200"/>
            </a:lvl1pPr>
          </a:lstStyle>
          <a:p>
            <a:fld id="{DB73199D-4D0C-458E-A8A8-B81DE56C3D42}" type="datetimeFigureOut">
              <a:rPr lang="en-US" smtClean="0"/>
              <a:pPr/>
              <a:t>4/30/2021</a:t>
            </a:fld>
            <a:endParaRPr lang="en-US"/>
          </a:p>
        </p:txBody>
      </p:sp>
      <p:sp>
        <p:nvSpPr>
          <p:cNvPr id="4" name="Footer Placeholder 3"/>
          <p:cNvSpPr>
            <a:spLocks noGrp="1"/>
          </p:cNvSpPr>
          <p:nvPr>
            <p:ph type="ftr" sz="quarter" idx="2"/>
          </p:nvPr>
        </p:nvSpPr>
        <p:spPr>
          <a:xfrm>
            <a:off x="2" y="8829824"/>
            <a:ext cx="3037627" cy="464980"/>
          </a:xfrm>
          <a:prstGeom prst="rect">
            <a:avLst/>
          </a:prstGeom>
        </p:spPr>
        <p:txBody>
          <a:bodyPr vert="horz" lIns="92102" tIns="46049" rIns="92102" bIns="46049" rtlCol="0" anchor="b"/>
          <a:lstStyle>
            <a:lvl1pPr algn="l">
              <a:defRPr sz="1200"/>
            </a:lvl1pPr>
          </a:lstStyle>
          <a:p>
            <a:endParaRPr lang="en-US"/>
          </a:p>
        </p:txBody>
      </p:sp>
      <p:sp>
        <p:nvSpPr>
          <p:cNvPr id="5" name="Slide Number Placeholder 4"/>
          <p:cNvSpPr>
            <a:spLocks noGrp="1"/>
          </p:cNvSpPr>
          <p:nvPr>
            <p:ph type="sldNum" sz="quarter" idx="3"/>
          </p:nvPr>
        </p:nvSpPr>
        <p:spPr>
          <a:xfrm>
            <a:off x="3971174" y="8829824"/>
            <a:ext cx="3037627" cy="464980"/>
          </a:xfrm>
          <a:prstGeom prst="rect">
            <a:avLst/>
          </a:prstGeom>
        </p:spPr>
        <p:txBody>
          <a:bodyPr vert="horz" lIns="92102" tIns="46049" rIns="92102" bIns="46049" rtlCol="0" anchor="b"/>
          <a:lstStyle>
            <a:lvl1pPr algn="r">
              <a:defRPr sz="1200"/>
            </a:lvl1pPr>
          </a:lstStyle>
          <a:p>
            <a:fld id="{DF29054F-5EE3-4F05-B6A8-BFF85D74D3F3}" type="slidenum">
              <a:rPr lang="en-US" smtClean="0"/>
              <a:pPr/>
              <a:t>‹#›</a:t>
            </a:fld>
            <a:endParaRPr lang="en-US"/>
          </a:p>
        </p:txBody>
      </p:sp>
    </p:spTree>
    <p:extLst>
      <p:ext uri="{BB962C8B-B14F-4D97-AF65-F5344CB8AC3E}">
        <p14:creationId xmlns:p14="http://schemas.microsoft.com/office/powerpoint/2010/main" val="3203110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4" y="5"/>
            <a:ext cx="3038144"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6" rIns="93154" bIns="46576" numCol="1" anchor="t" anchorCtr="0" compatLnSpc="1">
            <a:prstTxWarp prst="textNoShape">
              <a:avLst/>
            </a:prstTxWarp>
          </a:bodyPr>
          <a:lstStyle>
            <a:lvl1pPr defTabSz="931715">
              <a:defRPr sz="1200">
                <a:latin typeface="Arial" charset="0"/>
                <a:cs typeface="+mn-cs"/>
              </a:defRPr>
            </a:lvl1pPr>
          </a:lstStyle>
          <a:p>
            <a:pPr>
              <a:defRPr/>
            </a:pPr>
            <a:endParaRPr lang="en-US"/>
          </a:p>
        </p:txBody>
      </p:sp>
      <p:sp>
        <p:nvSpPr>
          <p:cNvPr id="10243" name="Rectangle 3"/>
          <p:cNvSpPr>
            <a:spLocks noGrp="1" noChangeArrowheads="1"/>
          </p:cNvSpPr>
          <p:nvPr>
            <p:ph type="dt" idx="1"/>
          </p:nvPr>
        </p:nvSpPr>
        <p:spPr bwMode="auto">
          <a:xfrm>
            <a:off x="3970738" y="5"/>
            <a:ext cx="3038144"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6" rIns="93154" bIns="46576" numCol="1" anchor="t" anchorCtr="0" compatLnSpc="1">
            <a:prstTxWarp prst="textNoShape">
              <a:avLst/>
            </a:prstTxWarp>
          </a:bodyPr>
          <a:lstStyle>
            <a:lvl1pPr algn="r" defTabSz="931715">
              <a:defRPr sz="1200">
                <a:latin typeface="Arial" charset="0"/>
                <a:cs typeface="+mn-cs"/>
              </a:defRPr>
            </a:lvl1pPr>
          </a:lstStyle>
          <a:p>
            <a:pPr>
              <a:defRPr/>
            </a:pPr>
            <a:endParaRPr lang="en-US"/>
          </a:p>
        </p:txBody>
      </p:sp>
      <p:sp>
        <p:nvSpPr>
          <p:cNvPr id="39940" name="Rectangle 4"/>
          <p:cNvSpPr>
            <a:spLocks noGrp="1" noRot="1" noChangeAspect="1" noChangeArrowheads="1" noTextEdit="1"/>
          </p:cNvSpPr>
          <p:nvPr>
            <p:ph type="sldImg" idx="2"/>
          </p:nvPr>
        </p:nvSpPr>
        <p:spPr bwMode="auto">
          <a:xfrm>
            <a:off x="1182688" y="698500"/>
            <a:ext cx="4645025" cy="34845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701350" y="4416100"/>
            <a:ext cx="5607712" cy="4182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6" rIns="93154" bIns="4657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4" y="8830662"/>
            <a:ext cx="3038144"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6" rIns="93154" bIns="46576" numCol="1" anchor="b" anchorCtr="0" compatLnSpc="1">
            <a:prstTxWarp prst="textNoShape">
              <a:avLst/>
            </a:prstTxWarp>
          </a:bodyPr>
          <a:lstStyle>
            <a:lvl1pPr defTabSz="931715">
              <a:defRPr sz="1200">
                <a:latin typeface="Arial" charset="0"/>
                <a:cs typeface="+mn-cs"/>
              </a:defRPr>
            </a:lvl1pPr>
          </a:lstStyle>
          <a:p>
            <a:pPr>
              <a:defRPr/>
            </a:pPr>
            <a:endParaRPr lang="en-US"/>
          </a:p>
        </p:txBody>
      </p:sp>
      <p:sp>
        <p:nvSpPr>
          <p:cNvPr id="10247" name="Rectangle 7"/>
          <p:cNvSpPr>
            <a:spLocks noGrp="1" noChangeArrowheads="1"/>
          </p:cNvSpPr>
          <p:nvPr>
            <p:ph type="sldNum" sz="quarter" idx="5"/>
          </p:nvPr>
        </p:nvSpPr>
        <p:spPr bwMode="auto">
          <a:xfrm>
            <a:off x="3970738" y="8830662"/>
            <a:ext cx="3038144"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6" rIns="93154" bIns="46576" numCol="1" anchor="b" anchorCtr="0" compatLnSpc="1">
            <a:prstTxWarp prst="textNoShape">
              <a:avLst/>
            </a:prstTxWarp>
          </a:bodyPr>
          <a:lstStyle>
            <a:lvl1pPr algn="r" defTabSz="931715">
              <a:defRPr sz="1200">
                <a:latin typeface="Arial" charset="0"/>
                <a:cs typeface="+mn-cs"/>
              </a:defRPr>
            </a:lvl1pPr>
          </a:lstStyle>
          <a:p>
            <a:pPr>
              <a:defRPr/>
            </a:pPr>
            <a:fld id="{AFCAB930-EC03-4AFA-9C09-49DD24255A27}" type="slidenum">
              <a:rPr lang="en-US"/>
              <a:pPr>
                <a:defRPr/>
              </a:pPr>
              <a:t>‹#›</a:t>
            </a:fld>
            <a:endParaRPr lang="en-US"/>
          </a:p>
        </p:txBody>
      </p:sp>
    </p:spTree>
    <p:extLst>
      <p:ext uri="{BB962C8B-B14F-4D97-AF65-F5344CB8AC3E}">
        <p14:creationId xmlns:p14="http://schemas.microsoft.com/office/powerpoint/2010/main" val="35722279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F582505-A480-405D-A72F-CAB83744B824}" type="slidenum">
              <a:rPr lang="en-US"/>
              <a:pPr>
                <a:defRPr/>
              </a:pPr>
              <a:t>‹#›</a:t>
            </a:fld>
            <a:endParaRPr lang="en-US"/>
          </a:p>
        </p:txBody>
      </p:sp>
    </p:spTree>
    <p:extLst>
      <p:ext uri="{BB962C8B-B14F-4D97-AF65-F5344CB8AC3E}">
        <p14:creationId xmlns:p14="http://schemas.microsoft.com/office/powerpoint/2010/main" val="2573567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5790943-6E06-4F8A-A8D0-F94C465B70D5}" type="slidenum">
              <a:rPr lang="en-US"/>
              <a:pPr>
                <a:defRPr/>
              </a:pPr>
              <a:t>‹#›</a:t>
            </a:fld>
            <a:endParaRPr lang="en-US"/>
          </a:p>
        </p:txBody>
      </p:sp>
    </p:spTree>
    <p:extLst>
      <p:ext uri="{BB962C8B-B14F-4D97-AF65-F5344CB8AC3E}">
        <p14:creationId xmlns:p14="http://schemas.microsoft.com/office/powerpoint/2010/main" val="4161776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850558C6-DFB5-4E2C-BB10-4B41C5BC18B3}" type="slidenum">
              <a:rPr lang="en-US"/>
              <a:pPr>
                <a:defRPr/>
              </a:pPr>
              <a:t>‹#›</a:t>
            </a:fld>
            <a:endParaRPr lang="en-US"/>
          </a:p>
        </p:txBody>
      </p:sp>
    </p:spTree>
    <p:extLst>
      <p:ext uri="{BB962C8B-B14F-4D97-AF65-F5344CB8AC3E}">
        <p14:creationId xmlns:p14="http://schemas.microsoft.com/office/powerpoint/2010/main" val="1128150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96269006-CB32-4B0A-A950-61D52EFC2DFE}" type="slidenum">
              <a:rPr lang="en-US"/>
              <a:pPr>
                <a:defRPr/>
              </a:pPr>
              <a:t>‹#›</a:t>
            </a:fld>
            <a:endParaRPr lang="en-US"/>
          </a:p>
        </p:txBody>
      </p:sp>
    </p:spTree>
    <p:extLst>
      <p:ext uri="{BB962C8B-B14F-4D97-AF65-F5344CB8AC3E}">
        <p14:creationId xmlns:p14="http://schemas.microsoft.com/office/powerpoint/2010/main" val="278352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8"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9" name="Rectangle 6"/>
          <p:cNvSpPr>
            <a:spLocks noGrp="1" noChangeArrowheads="1"/>
          </p:cNvSpPr>
          <p:nvPr>
            <p:ph type="sldNum" sz="quarter" idx="12"/>
          </p:nvPr>
        </p:nvSpPr>
        <p:spPr>
          <a:ln/>
        </p:spPr>
        <p:txBody>
          <a:bodyPr/>
          <a:lstStyle>
            <a:lvl1pPr>
              <a:defRPr/>
            </a:lvl1pPr>
          </a:lstStyle>
          <a:p>
            <a:pPr>
              <a:defRPr/>
            </a:pPr>
            <a:fld id="{73A59F99-7F03-443A-B9B7-98E78A0467BD}" type="slidenum">
              <a:rPr lang="en-US"/>
              <a:pPr>
                <a:defRPr/>
              </a:pPr>
              <a:t>‹#›</a:t>
            </a:fld>
            <a:endParaRPr lang="en-US"/>
          </a:p>
        </p:txBody>
      </p:sp>
    </p:spTree>
    <p:extLst>
      <p:ext uri="{BB962C8B-B14F-4D97-AF65-F5344CB8AC3E}">
        <p14:creationId xmlns:p14="http://schemas.microsoft.com/office/powerpoint/2010/main" val="2126419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438400" cy="476250"/>
          </a:xfrm>
        </p:spPr>
        <p:txBody>
          <a:bodyPr/>
          <a:lstStyle>
            <a:lvl1pPr>
              <a:defRPr/>
            </a:lvl1pPr>
          </a:lstStyle>
          <a:p>
            <a:pPr>
              <a:defRPr/>
            </a:pPr>
            <a:r>
              <a:rPr lang="en-US"/>
              <a:t>EEP   Lecture 2</a:t>
            </a:r>
            <a:endParaRPr lang="en-US" dirty="0"/>
          </a:p>
        </p:txBody>
      </p:sp>
      <p:sp>
        <p:nvSpPr>
          <p:cNvPr id="4" name="Rectangle 5"/>
          <p:cNvSpPr>
            <a:spLocks noGrp="1" noChangeArrowheads="1"/>
          </p:cNvSpPr>
          <p:nvPr>
            <p:ph type="ftr" sz="quarter" idx="11"/>
          </p:nvPr>
        </p:nvSpPr>
        <p:spPr/>
        <p:txBody>
          <a:bodyPr/>
          <a:lstStyle>
            <a:lvl1pPr>
              <a:defRPr/>
            </a:lvl1pPr>
          </a:lstStyle>
          <a:p>
            <a:pPr>
              <a:defRPr/>
            </a:pPr>
            <a:r>
              <a:rPr lang="en-US"/>
              <a:t>Professor Bowman ©2014</a:t>
            </a:r>
          </a:p>
        </p:txBody>
      </p:sp>
      <p:sp>
        <p:nvSpPr>
          <p:cNvPr id="5" name="Rectangle 6"/>
          <p:cNvSpPr>
            <a:spLocks noGrp="1" noChangeArrowheads="1"/>
          </p:cNvSpPr>
          <p:nvPr>
            <p:ph type="sldNum" sz="quarter" idx="12"/>
          </p:nvPr>
        </p:nvSpPr>
        <p:spPr/>
        <p:txBody>
          <a:bodyPr/>
          <a:lstStyle>
            <a:lvl1pPr>
              <a:defRPr/>
            </a:lvl1pPr>
          </a:lstStyle>
          <a:p>
            <a:pPr>
              <a:defRPr/>
            </a:pPr>
            <a:fld id="{6714B359-1769-41BF-803D-D909D4126168}" type="slidenum">
              <a:rPr lang="en-US"/>
              <a:pPr>
                <a:defRPr/>
              </a:pPr>
              <a:t>‹#›</a:t>
            </a:fld>
            <a:endParaRPr lang="en-US"/>
          </a:p>
        </p:txBody>
      </p:sp>
    </p:spTree>
    <p:extLst>
      <p:ext uri="{BB962C8B-B14F-4D97-AF65-F5344CB8AC3E}">
        <p14:creationId xmlns:p14="http://schemas.microsoft.com/office/powerpoint/2010/main" val="1829226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3"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4" name="Rectangle 6"/>
          <p:cNvSpPr>
            <a:spLocks noGrp="1" noChangeArrowheads="1"/>
          </p:cNvSpPr>
          <p:nvPr>
            <p:ph type="sldNum" sz="quarter" idx="12"/>
          </p:nvPr>
        </p:nvSpPr>
        <p:spPr>
          <a:ln/>
        </p:spPr>
        <p:txBody>
          <a:bodyPr/>
          <a:lstStyle>
            <a:lvl1pPr>
              <a:defRPr/>
            </a:lvl1pPr>
          </a:lstStyle>
          <a:p>
            <a:pPr>
              <a:defRPr/>
            </a:pPr>
            <a:fld id="{C9BB4AF6-F84B-4F2A-8947-241D5EE26B36}" type="slidenum">
              <a:rPr lang="en-US"/>
              <a:pPr>
                <a:defRPr/>
              </a:pPr>
              <a:t>‹#›</a:t>
            </a:fld>
            <a:endParaRPr lang="en-US"/>
          </a:p>
        </p:txBody>
      </p:sp>
    </p:spTree>
    <p:extLst>
      <p:ext uri="{BB962C8B-B14F-4D97-AF65-F5344CB8AC3E}">
        <p14:creationId xmlns:p14="http://schemas.microsoft.com/office/powerpoint/2010/main" val="3880388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A1409E7B-69DA-4D4F-A887-5512443CD625}" type="slidenum">
              <a:rPr lang="en-US"/>
              <a:pPr>
                <a:defRPr/>
              </a:pPr>
              <a:t>‹#›</a:t>
            </a:fld>
            <a:endParaRPr lang="en-US"/>
          </a:p>
        </p:txBody>
      </p:sp>
    </p:spTree>
    <p:extLst>
      <p:ext uri="{BB962C8B-B14F-4D97-AF65-F5344CB8AC3E}">
        <p14:creationId xmlns:p14="http://schemas.microsoft.com/office/powerpoint/2010/main" val="1131473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D171A7D0-8687-4743-8045-645E3B34BD39}" type="slidenum">
              <a:rPr lang="en-US"/>
              <a:pPr>
                <a:defRPr/>
              </a:pPr>
              <a:t>‹#›</a:t>
            </a:fld>
            <a:endParaRPr lang="en-US"/>
          </a:p>
        </p:txBody>
      </p:sp>
    </p:spTree>
    <p:extLst>
      <p:ext uri="{BB962C8B-B14F-4D97-AF65-F5344CB8AC3E}">
        <p14:creationId xmlns:p14="http://schemas.microsoft.com/office/powerpoint/2010/main" val="4031285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4532E153-B4C0-40A7-9BE3-07BD904857FB}" type="slidenum">
              <a:rPr lang="en-US"/>
              <a:pPr>
                <a:defRPr/>
              </a:pPr>
              <a:t>‹#›</a:t>
            </a:fld>
            <a:endParaRPr lang="en-US"/>
          </a:p>
        </p:txBody>
      </p:sp>
    </p:spTree>
    <p:extLst>
      <p:ext uri="{BB962C8B-B14F-4D97-AF65-F5344CB8AC3E}">
        <p14:creationId xmlns:p14="http://schemas.microsoft.com/office/powerpoint/2010/main" val="1440223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D43B2F8-BDF7-411F-9C10-11F5FA6E6B91}" type="slidenum">
              <a:rPr lang="en-US"/>
              <a:pPr>
                <a:defRPr/>
              </a:pPr>
              <a:t>‹#›</a:t>
            </a:fld>
            <a:endParaRPr lang="en-US"/>
          </a:p>
        </p:txBody>
      </p:sp>
    </p:spTree>
    <p:extLst>
      <p:ext uri="{BB962C8B-B14F-4D97-AF65-F5344CB8AC3E}">
        <p14:creationId xmlns:p14="http://schemas.microsoft.com/office/powerpoint/2010/main" val="37911730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F023192F-A4C2-410E-8E2B-917857CFF997}" type="slidenum">
              <a:rPr lang="en-US"/>
              <a:pPr>
                <a:defRPr/>
              </a:pPr>
              <a:t>‹#›</a:t>
            </a:fld>
            <a:endParaRPr lang="en-US"/>
          </a:p>
        </p:txBody>
      </p:sp>
    </p:spTree>
    <p:extLst>
      <p:ext uri="{BB962C8B-B14F-4D97-AF65-F5344CB8AC3E}">
        <p14:creationId xmlns:p14="http://schemas.microsoft.com/office/powerpoint/2010/main" val="38539590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B4968631-1974-4246-89FC-BC5EB7695260}" type="slidenum">
              <a:rPr lang="en-US"/>
              <a:pPr>
                <a:defRPr/>
              </a:pPr>
              <a:t>‹#›</a:t>
            </a:fld>
            <a:endParaRPr lang="en-US"/>
          </a:p>
        </p:txBody>
      </p:sp>
    </p:spTree>
    <p:extLst>
      <p:ext uri="{BB962C8B-B14F-4D97-AF65-F5344CB8AC3E}">
        <p14:creationId xmlns:p14="http://schemas.microsoft.com/office/powerpoint/2010/main" val="880344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FDC519EF-7B98-497F-9A11-96ECBA5DB048}" type="slidenum">
              <a:rPr lang="en-US"/>
              <a:pPr>
                <a:defRPr/>
              </a:pPr>
              <a:t>‹#›</a:t>
            </a:fld>
            <a:endParaRPr lang="en-US"/>
          </a:p>
        </p:txBody>
      </p:sp>
    </p:spTree>
    <p:extLst>
      <p:ext uri="{BB962C8B-B14F-4D97-AF65-F5344CB8AC3E}">
        <p14:creationId xmlns:p14="http://schemas.microsoft.com/office/powerpoint/2010/main" val="2313504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013786D3-26EA-4BFE-8F62-BDD2D7A9BDAD}" type="slidenum">
              <a:rPr lang="en-US"/>
              <a:pPr>
                <a:defRPr/>
              </a:pPr>
              <a:t>‹#›</a:t>
            </a:fld>
            <a:endParaRPr lang="en-US"/>
          </a:p>
        </p:txBody>
      </p:sp>
    </p:spTree>
    <p:extLst>
      <p:ext uri="{BB962C8B-B14F-4D97-AF65-F5344CB8AC3E}">
        <p14:creationId xmlns:p14="http://schemas.microsoft.com/office/powerpoint/2010/main" val="3549876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r>
              <a:rPr lang="en-US"/>
              <a:t>EEP   Lecture 2</a:t>
            </a:r>
          </a:p>
        </p:txBody>
      </p:sp>
      <p:sp>
        <p:nvSpPr>
          <p:cNvPr id="8" name="Footer Placeholder 4"/>
          <p:cNvSpPr>
            <a:spLocks noGrp="1"/>
          </p:cNvSpPr>
          <p:nvPr>
            <p:ph type="ftr" sz="quarter" idx="11"/>
          </p:nvPr>
        </p:nvSpPr>
        <p:spPr/>
        <p:txBody>
          <a:bodyPr/>
          <a:lstStyle>
            <a:lvl1pPr>
              <a:defRPr/>
            </a:lvl1pPr>
          </a:lstStyle>
          <a:p>
            <a:pPr>
              <a:defRPr/>
            </a:pPr>
            <a:r>
              <a:rPr lang="en-US"/>
              <a:t>Professor Bowman ©2014</a:t>
            </a:r>
          </a:p>
        </p:txBody>
      </p:sp>
      <p:sp>
        <p:nvSpPr>
          <p:cNvPr id="9" name="Slide Number Placeholder 5"/>
          <p:cNvSpPr>
            <a:spLocks noGrp="1"/>
          </p:cNvSpPr>
          <p:nvPr>
            <p:ph type="sldNum" sz="quarter" idx="12"/>
          </p:nvPr>
        </p:nvSpPr>
        <p:spPr/>
        <p:txBody>
          <a:bodyPr/>
          <a:lstStyle>
            <a:lvl1pPr>
              <a:defRPr/>
            </a:lvl1pPr>
          </a:lstStyle>
          <a:p>
            <a:pPr>
              <a:defRPr/>
            </a:pPr>
            <a:fld id="{3B00B249-CEE5-4826-B2C2-0540F474BE31}" type="slidenum">
              <a:rPr lang="en-US"/>
              <a:pPr>
                <a:defRPr/>
              </a:pPr>
              <a:t>‹#›</a:t>
            </a:fld>
            <a:endParaRPr lang="en-US"/>
          </a:p>
        </p:txBody>
      </p:sp>
    </p:spTree>
    <p:extLst>
      <p:ext uri="{BB962C8B-B14F-4D97-AF65-F5344CB8AC3E}">
        <p14:creationId xmlns:p14="http://schemas.microsoft.com/office/powerpoint/2010/main" val="2980256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r>
              <a:rPr lang="en-US"/>
              <a:t>EEP   Lecture 2</a:t>
            </a:r>
          </a:p>
        </p:txBody>
      </p:sp>
      <p:sp>
        <p:nvSpPr>
          <p:cNvPr id="4" name="Footer Placeholder 4"/>
          <p:cNvSpPr>
            <a:spLocks noGrp="1"/>
          </p:cNvSpPr>
          <p:nvPr>
            <p:ph type="ftr" sz="quarter" idx="11"/>
          </p:nvPr>
        </p:nvSpPr>
        <p:spPr/>
        <p:txBody>
          <a:bodyPr/>
          <a:lstStyle>
            <a:lvl1pPr>
              <a:defRPr/>
            </a:lvl1pPr>
          </a:lstStyle>
          <a:p>
            <a:pPr>
              <a:defRPr/>
            </a:pPr>
            <a:r>
              <a:rPr lang="en-US"/>
              <a:t>Professor Bowman ©2014</a:t>
            </a:r>
          </a:p>
        </p:txBody>
      </p:sp>
      <p:sp>
        <p:nvSpPr>
          <p:cNvPr id="5" name="Slide Number Placeholder 5"/>
          <p:cNvSpPr>
            <a:spLocks noGrp="1"/>
          </p:cNvSpPr>
          <p:nvPr>
            <p:ph type="sldNum" sz="quarter" idx="12"/>
          </p:nvPr>
        </p:nvSpPr>
        <p:spPr/>
        <p:txBody>
          <a:bodyPr/>
          <a:lstStyle>
            <a:lvl1pPr>
              <a:defRPr/>
            </a:lvl1pPr>
          </a:lstStyle>
          <a:p>
            <a:pPr>
              <a:defRPr/>
            </a:pPr>
            <a:fld id="{9EE22394-D5B9-440C-83E6-3606C4939D31}" type="slidenum">
              <a:rPr lang="en-US"/>
              <a:pPr>
                <a:defRPr/>
              </a:pPr>
              <a:t>‹#›</a:t>
            </a:fld>
            <a:endParaRPr lang="en-US"/>
          </a:p>
        </p:txBody>
      </p:sp>
    </p:spTree>
    <p:extLst>
      <p:ext uri="{BB962C8B-B14F-4D97-AF65-F5344CB8AC3E}">
        <p14:creationId xmlns:p14="http://schemas.microsoft.com/office/powerpoint/2010/main" val="1736758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EEP   Lecture 2</a:t>
            </a:r>
          </a:p>
        </p:txBody>
      </p:sp>
      <p:sp>
        <p:nvSpPr>
          <p:cNvPr id="3" name="Footer Placeholder 4"/>
          <p:cNvSpPr>
            <a:spLocks noGrp="1"/>
          </p:cNvSpPr>
          <p:nvPr>
            <p:ph type="ftr" sz="quarter" idx="11"/>
          </p:nvPr>
        </p:nvSpPr>
        <p:spPr/>
        <p:txBody>
          <a:bodyPr/>
          <a:lstStyle>
            <a:lvl1pPr>
              <a:defRPr/>
            </a:lvl1pPr>
          </a:lstStyle>
          <a:p>
            <a:pPr>
              <a:defRPr/>
            </a:pPr>
            <a:r>
              <a:rPr lang="en-US"/>
              <a:t>Professor Bowman ©2014</a:t>
            </a:r>
          </a:p>
        </p:txBody>
      </p:sp>
      <p:sp>
        <p:nvSpPr>
          <p:cNvPr id="4" name="Slide Number Placeholder 5"/>
          <p:cNvSpPr>
            <a:spLocks noGrp="1"/>
          </p:cNvSpPr>
          <p:nvPr>
            <p:ph type="sldNum" sz="quarter" idx="12"/>
          </p:nvPr>
        </p:nvSpPr>
        <p:spPr/>
        <p:txBody>
          <a:bodyPr/>
          <a:lstStyle>
            <a:lvl1pPr>
              <a:defRPr/>
            </a:lvl1pPr>
          </a:lstStyle>
          <a:p>
            <a:pPr>
              <a:defRPr/>
            </a:pPr>
            <a:fld id="{F6DF298B-97CF-4EE0-B505-B44800BA48DD}" type="slidenum">
              <a:rPr lang="en-US"/>
              <a:pPr>
                <a:defRPr/>
              </a:pPr>
              <a:t>‹#›</a:t>
            </a:fld>
            <a:endParaRPr lang="en-US"/>
          </a:p>
        </p:txBody>
      </p:sp>
    </p:spTree>
    <p:extLst>
      <p:ext uri="{BB962C8B-B14F-4D97-AF65-F5344CB8AC3E}">
        <p14:creationId xmlns:p14="http://schemas.microsoft.com/office/powerpoint/2010/main" val="294003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9F8BCDF9-5021-4F65-B6BA-0021D16B5221}" type="slidenum">
              <a:rPr lang="en-US"/>
              <a:pPr>
                <a:defRPr/>
              </a:pPr>
              <a:t>‹#›</a:t>
            </a:fld>
            <a:endParaRPr lang="en-US"/>
          </a:p>
        </p:txBody>
      </p:sp>
    </p:spTree>
    <p:extLst>
      <p:ext uri="{BB962C8B-B14F-4D97-AF65-F5344CB8AC3E}">
        <p14:creationId xmlns:p14="http://schemas.microsoft.com/office/powerpoint/2010/main" val="1284966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C8B1400B-3150-4175-8C04-902BA7B180C4}" type="slidenum">
              <a:rPr lang="en-US"/>
              <a:pPr>
                <a:defRPr/>
              </a:pPr>
              <a:t>‹#›</a:t>
            </a:fld>
            <a:endParaRPr lang="en-US"/>
          </a:p>
        </p:txBody>
      </p:sp>
    </p:spTree>
    <p:extLst>
      <p:ext uri="{BB962C8B-B14F-4D97-AF65-F5344CB8AC3E}">
        <p14:creationId xmlns:p14="http://schemas.microsoft.com/office/powerpoint/2010/main" val="1851852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C74A9408-4817-47C3-936D-79076F9A2E46}" type="slidenum">
              <a:rPr lang="en-US"/>
              <a:pPr>
                <a:defRPr/>
              </a:pPr>
              <a:t>‹#›</a:t>
            </a:fld>
            <a:endParaRPr lang="en-US"/>
          </a:p>
        </p:txBody>
      </p:sp>
    </p:spTree>
    <p:extLst>
      <p:ext uri="{BB962C8B-B14F-4D97-AF65-F5344CB8AC3E}">
        <p14:creationId xmlns:p14="http://schemas.microsoft.com/office/powerpoint/2010/main" val="8138786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6F0DA6A1-DCB5-4E14-8292-5F67FEEB003D}" type="slidenum">
              <a:rPr lang="en-US"/>
              <a:pPr>
                <a:defRPr/>
              </a:pPr>
              <a:t>‹#›</a:t>
            </a:fld>
            <a:endParaRPr lang="en-US"/>
          </a:p>
        </p:txBody>
      </p:sp>
    </p:spTree>
    <p:extLst>
      <p:ext uri="{BB962C8B-B14F-4D97-AF65-F5344CB8AC3E}">
        <p14:creationId xmlns:p14="http://schemas.microsoft.com/office/powerpoint/2010/main" val="751702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362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r>
              <a:rPr lang="en-US"/>
              <a:t>EEP   Lecture 2</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r>
              <a:rPr lang="en-US"/>
              <a:t>Professor Bowman ©2014</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cs typeface="+mn-cs"/>
              </a:defRPr>
            </a:lvl1pPr>
          </a:lstStyle>
          <a:p>
            <a:pPr>
              <a:defRPr/>
            </a:pPr>
            <a:fld id="{8F2ED504-D26F-46BB-8CFC-C47A284BEC7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47" r:id="rId6"/>
    <p:sldLayoutId id="2147483931" r:id="rId7"/>
    <p:sldLayoutId id="2147483932" r:id="rId8"/>
    <p:sldLayoutId id="2147483933" r:id="rId9"/>
    <p:sldLayoutId id="2147483934" r:id="rId10"/>
    <p:sldLayoutId id="2147483935" r:id="rId11"/>
  </p:sldLayoutIdLst>
  <p:hf hdr="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a:solidFill>
            <a:schemeClr val="tx2"/>
          </a:solidFill>
          <a:latin typeface="Arial" charset="0"/>
        </a:defRPr>
      </a:lvl6pPr>
      <a:lvl7pPr marL="914400" algn="ctr" rtl="0" fontAlgn="base">
        <a:spcBef>
          <a:spcPct val="0"/>
        </a:spcBef>
        <a:spcAft>
          <a:spcPct val="0"/>
        </a:spcAft>
        <a:defRPr sz="3200">
          <a:solidFill>
            <a:schemeClr val="tx2"/>
          </a:solidFill>
          <a:latin typeface="Arial" charset="0"/>
        </a:defRPr>
      </a:lvl7pPr>
      <a:lvl8pPr marL="1371600" algn="ctr" rtl="0" fontAlgn="base">
        <a:spcBef>
          <a:spcPct val="0"/>
        </a:spcBef>
        <a:spcAft>
          <a:spcPct val="0"/>
        </a:spcAft>
        <a:defRPr sz="3200">
          <a:solidFill>
            <a:schemeClr val="tx2"/>
          </a:solidFill>
          <a:latin typeface="Arial" charset="0"/>
        </a:defRPr>
      </a:lvl8pPr>
      <a:lvl9pPr marL="1828800" algn="ctr"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a:defRPr/>
            </a:pPr>
            <a:r>
              <a:rPr lang="en-US"/>
              <a:t>EEP   Lecture 2</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a:defRPr/>
            </a:pPr>
            <a:r>
              <a:rPr lang="en-US"/>
              <a:t>Professor Bowman ©2014</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a:defRPr/>
            </a:pPr>
            <a:fld id="{313025BD-C17D-40A5-B96A-A84D5B3AE9C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381000"/>
            <a:ext cx="8305800" cy="2743200"/>
          </a:xfrm>
        </p:spPr>
        <p:txBody>
          <a:bodyPr/>
          <a:lstStyle/>
          <a:p>
            <a:br>
              <a:rPr lang="en-US" sz="2400" dirty="0">
                <a:solidFill>
                  <a:srgbClr val="FF0000"/>
                </a:solidFill>
              </a:rPr>
            </a:br>
            <a:br>
              <a:rPr lang="en-US" sz="2400" dirty="0">
                <a:solidFill>
                  <a:srgbClr val="FF0000"/>
                </a:solidFill>
              </a:rPr>
            </a:br>
            <a:r>
              <a:rPr lang="en-US" sz="3600" dirty="0">
                <a:solidFill>
                  <a:srgbClr val="FF0000"/>
                </a:solidFill>
              </a:rPr>
              <a:t>ABET EAC STUDENT OUTCOMES ASSESSMENT RESULTS </a:t>
            </a:r>
            <a:br>
              <a:rPr lang="en-US" sz="3600" dirty="0">
                <a:solidFill>
                  <a:srgbClr val="FF0000"/>
                </a:solidFill>
              </a:rPr>
            </a:br>
            <a:br>
              <a:rPr lang="en-US" sz="3600" dirty="0">
                <a:solidFill>
                  <a:srgbClr val="FF0000"/>
                </a:solidFill>
              </a:rPr>
            </a:br>
            <a:r>
              <a:rPr lang="en-US" sz="3600" dirty="0">
                <a:solidFill>
                  <a:srgbClr val="FF0000"/>
                </a:solidFill>
              </a:rPr>
              <a:t>ECE DEPARTMENT  </a:t>
            </a:r>
            <a:br>
              <a:rPr lang="en-US" sz="2400" dirty="0">
                <a:solidFill>
                  <a:srgbClr val="FF0000"/>
                </a:solidFill>
              </a:rPr>
            </a:br>
            <a:br>
              <a:rPr lang="en-US" sz="2400" dirty="0">
                <a:solidFill>
                  <a:srgbClr val="FF0000"/>
                </a:solidFill>
              </a:rPr>
            </a:br>
            <a:endParaRPr lang="en-US" sz="2400" dirty="0">
              <a:solidFill>
                <a:srgbClr val="0070C0"/>
              </a:solidFill>
            </a:endParaRPr>
          </a:p>
        </p:txBody>
      </p:sp>
      <p:sp>
        <p:nvSpPr>
          <p:cNvPr id="3075" name="Content Placeholder 2"/>
          <p:cNvSpPr>
            <a:spLocks noGrp="1"/>
          </p:cNvSpPr>
          <p:nvPr>
            <p:ph idx="1"/>
          </p:nvPr>
        </p:nvSpPr>
        <p:spPr>
          <a:xfrm>
            <a:off x="457200" y="3124200"/>
            <a:ext cx="3733800" cy="3048000"/>
          </a:xfrm>
        </p:spPr>
        <p:txBody>
          <a:bodyPr/>
          <a:lstStyle/>
          <a:p>
            <a:pPr marL="0" indent="0">
              <a:buNone/>
              <a:defRPr/>
            </a:pPr>
            <a:endParaRPr lang="en-US" sz="1800" dirty="0"/>
          </a:p>
          <a:p>
            <a:pPr>
              <a:defRPr/>
            </a:pPr>
            <a:endParaRPr lang="en-US" sz="2000" dirty="0"/>
          </a:p>
        </p:txBody>
      </p:sp>
      <p:sp>
        <p:nvSpPr>
          <p:cNvPr id="4" name="Slide Number Placeholder 3"/>
          <p:cNvSpPr>
            <a:spLocks noGrp="1"/>
          </p:cNvSpPr>
          <p:nvPr>
            <p:ph type="sldNum" sz="quarter" idx="12"/>
          </p:nvPr>
        </p:nvSpPr>
        <p:spPr/>
        <p:txBody>
          <a:bodyPr/>
          <a:lstStyle/>
          <a:p>
            <a:pPr>
              <a:defRPr/>
            </a:pPr>
            <a:fld id="{C5790943-6E06-4F8A-A8D0-F94C465B70D5}" type="slidenum">
              <a:rPr lang="en-US" smtClean="0"/>
              <a:pPr>
                <a:defRPr/>
              </a:pPr>
              <a:t>1</a:t>
            </a:fld>
            <a:endParaRPr lang="en-US" dirty="0"/>
          </a:p>
        </p:txBody>
      </p:sp>
      <p:sp>
        <p:nvSpPr>
          <p:cNvPr id="7" name="Title 1"/>
          <p:cNvSpPr txBox="1">
            <a:spLocks/>
          </p:cNvSpPr>
          <p:nvPr/>
        </p:nvSpPr>
        <p:spPr bwMode="auto">
          <a:xfrm>
            <a:off x="1143000" y="3733801"/>
            <a:ext cx="7239000" cy="2724442"/>
          </a:xfrm>
          <a:prstGeom prst="rect">
            <a:avLst/>
          </a:prstGeom>
          <a:solidFill>
            <a:srgbClr val="FFFF00"/>
          </a:solidFill>
          <a:ln>
            <a:noFill/>
          </a:ln>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mj-lt"/>
                <a:ea typeface="+mj-ea"/>
                <a:cs typeface="+mj-cs"/>
              </a:rPr>
              <a:t>John O. Attia, PhD, PE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b="1" kern="0" dirty="0">
                <a:latin typeface="+mj-lt"/>
                <a:ea typeface="+mj-ea"/>
                <a:cs typeface="+mj-cs"/>
              </a:rPr>
              <a:t>Dept. of Electrical &amp; Computer Engineering</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a:ln>
                <a:noFill/>
              </a:ln>
              <a:effectLst/>
              <a:uLnTx/>
              <a:uFillTx/>
              <a:latin typeface="+mj-lt"/>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a:latin typeface="+mj-lt"/>
                <a:ea typeface="+mj-ea"/>
                <a:cs typeface="+mj-cs"/>
              </a:rPr>
              <a:t>ECE IAB </a:t>
            </a:r>
            <a:r>
              <a:rPr lang="en-US" sz="2800" b="1" kern="0" dirty="0">
                <a:latin typeface="+mj-lt"/>
                <a:ea typeface="+mj-ea"/>
                <a:cs typeface="+mj-cs"/>
              </a:rPr>
              <a:t>Meeting</a:t>
            </a:r>
            <a:endParaRPr kumimoji="0" lang="en-US" sz="2800" b="1" i="0" u="none" strike="noStrike" kern="0" cap="none" spc="0" normalizeH="0" baseline="0" noProof="0" dirty="0">
              <a:ln>
                <a:noFill/>
              </a:ln>
              <a:effectLst/>
              <a:uLnTx/>
              <a:uFillTx/>
              <a:latin typeface="+mj-lt"/>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a:latin typeface="+mj-lt"/>
                <a:ea typeface="+mj-ea"/>
                <a:cs typeface="+mj-cs"/>
              </a:rPr>
              <a:t>April 30, 2021</a:t>
            </a:r>
            <a:endParaRPr kumimoji="0" lang="en-US" sz="2800" b="1" i="0" u="none" strike="noStrike" kern="0" cap="none" spc="0" normalizeH="0" baseline="0" noProof="0" dirty="0">
              <a:ln>
                <a:noFill/>
              </a:ln>
              <a:solidFill>
                <a:srgbClr val="0070C0"/>
              </a:solidFill>
              <a:effectLst/>
              <a:uLnTx/>
              <a:uFillTx/>
              <a:latin typeface="+mj-lt"/>
              <a:ea typeface="+mj-ea"/>
              <a:cs typeface="+mj-cs"/>
            </a:endParaRPr>
          </a:p>
        </p:txBody>
      </p:sp>
      <p:sp>
        <p:nvSpPr>
          <p:cNvPr id="18434" name="AutoShape 2" descr="data:image/jpeg;base64,/9j/4AAQSkZJRgABAQAAAQABAAD/2wCEAAkGBxQSEhQUEhQVFBUUFxQUFBUUFBQUFBQVFBQWFxQUFRQYHCggGBolHBQUITEhJSkrLi4uFx8zODMsNygtLisBCgoKDg0OGhAQGywlICQvLCwsLCwsLCwsLCwsLCwsLCwsLCwsLCwsLCwsLCwsLCwsLCwsLCwsLCwsLCwsLCwsLP/AABEIARkAswMBEQACEQEDEQH/xAAaAAADAQEBAQAAAAAAAAAAAAAAAQIEAwUG/8QAThAAAgIBAwEEBQUKCQoHAAAAAQIAEQMEEiExBRNBUVNhcYGRFCIyk9MGI0JSkpSx0dLwJDNDVIKhs8HiJTQ1cnOissLh8RVjZHSDo6T/xAAaAQEBAQEBAQEAAAAAAAAAAAAAAQIDBAUG/8QAOhEAAgECBAQDBgMIAQUAAAAAAAECAxEEEiExE0FRoQVSYRQiMnGBkSNC0RUzU2JyscHwJDQ1Y+Hx/9oADAMBAAIRAxEAPwD41W4M/eJH5zNIky2M3YifXLYXGIZbkmSwuIxZC4xFiDuLLmEBi0RcAZGogoj9x4TNolIltElwEmWIuMiMsRcAJbRFwi0RcdRaIuAE1ZC46iyFwAiwuPYYyk1EFktYXZXdzOWJcz9SQOs2QgzVihcEFICoAVIUUoCABEAawAJgARBBCQo/CAUf0wBHxlAwYArkAyYsB7oAE+X/AGgAjGLA6jJ65Bczy21IE0BXAAwBCQFmCkVAAmLAcAIAGQAZQPwgFSAREAmUBcoGJCFSFHUAVygLkIK/ZKAiwJM1YAJAFQAhoDuQpJhAKlBUgCAKQDqAB9sAREAIA5QFQQAIA6gFQURkIKAKpQMzSAGUCkYQVIUFQnoCfHjngdTMuolpcthXKQKgg4AoAzKUa4yQTXAqz4C+n9/wnN1FexrIyZ0sZCSwAwAqAEbACIAxBBgQAMAcgC/OAOvXKWxE0iDlAA/v/wBJibSSbNLR3PoM7L8gx5RjxDJ8obGzjDjtlGMsLBWrs+A8BPzdFVP2hOlKV42ulc9rcfZ4tLW5n7O7RvHmxtixEtiybcgxY0yIQpJplUWCOKnqxeCtWp1Yya12MU694uEktjxJ9qG2p5R1F0BiLEEY9AUnXyiadtCpXZ7WudTosOxQoGfKLr5z1jx/Ofk88+wdOep/P4VTWOld3025fQ91RR4Ca6nhz9Dc+eEgCAEWBVRewNDLj7oEM3ebiGTaAgSuCGvk+qeWnOtx3mXucnzud5KGVNfEZ+J69d2cGBkCGDDA1aQIJLMLcGEpCTNoojKAAiW1gtz3Mv8Ao5R/6tv7D/pPzlNP9pz/AKT2y/6aPzPFxuR0JFgj3MKI+E+7KnGTTe6PIpNGrR6ZTjy5GBIx92u0GrbLv22fxQMbXXJ4HF3PHiK841I0oNXlfXkd6VK8HJ7HYvjbBkpNmQPi+ixOPZ98ugxLA3X4Rux0qcY8aOIjGctGma/DdNtbmXS6YuGNgKlbnPRbNAcdWJ6KOfdZHsrYmMGlz5I5QpOSu9jrjOn6P3x8d692Ov8A5bX/AMX6pxqe13vDL8mza4e7L13Z2xFyowyYmOwOFKlXAso6HlW4J6kEdDMYbHOpJ05q0l9rGp0cqzJ6G3M2L5FisZP4/L0ZL3bMdn6PSfOpKuvEJZMuy6nb3PZ18zxAhYgLZJNKPE30HrM+9OqoRbm7WPFFZnlR6+HstU4yq+RvEY82LGqnyLNu3+PQD1Ez5NXG1an7rRdbHqVKMfiVzSOx8WYEJu07iyO+y4smJ+Om9aKHr1Bnmjj8VQknVWaHonc6ez0p/Dp8zH2H2OczPbKi41d2LHrsUnaK6jgWR0B9Ynq8R8T9mjFL81raao5UcO5t7WRXZuPSs4Rxls9HLIEZgCQDj22FPC/SJlr1MVCOeMlboWnGi5NMgdmAaU52YbjkTGEH4IZd+5vWRVDyPrFWGPlLEqjbRa36k4FqbkZsOj+Z3jnbj3bQQNzOw5YItjpfJNDkeyeypiZOfDp6tbnLJpnlsaceTR/hJqV8Nwy4mINddndi+fC54pw8Qi3NNeiNxdF6My9ooq5cgX6Idgv+rZr+qfRwspSpJyevM4VUlK0TLPQcwMAcgIm0AJlA1hlW57uLA2TQALVjVXyyL/IebET8tVrKl4hKUtrHvjDNh0ujPN7S03d5ChFFVxbhwabukL8g11JPWp9vCV1VpKd07nlqU7Ssen2CxxsFOXGnfqqnHlxNlR1f+K70D6INjm+AbNAz5Hir4kc0IP3fzJ7HrwqSdr78macml0z5WwZcZ0uYMMQfG7ZMBc0q7layqkkGweL5qp5aVbFwo8aMs8fXdLmdJqlNunaz7GLtPEcWl06VVvqTk6H75jyd0FJHko/357fDq/HxE6m+1jliYOFKK+54pn3mlu9Twx3PV7Fe01SH6DadnI8nxuhxn2knb/TnxsfBRqQnHR37HroPNGVx6n/McP8At83/AAY5MNb26ae9jU0uBH5nLsJPnZG53JgzunqYIQDXq3E+0CejxOTjBRf5pJHLD6ylboeYB+9T6KguS1ODZawknfoZbb0Z6/3Ln75m9em1P9mTPheMO6g/VHtwut79DyFcggjgggj1Ecgz7kYxcbW3PJez0Pawf6NyerVJ/Yz8/iLLxBL+U91N/gSv1J+6NNrYkApVwYNldCHXeze0uzz1eFTUoyb3bZyxScWuh4xE+w4pJqx5bnXVZd7Ful817pinTyKz3LOV2cwJ0MCUwChAJqaQFKClkcktyo9saVvkmz5u75QH295jvb3RG76XS6E/OyqqONc8rs1bZnuUZcHKnrc54uzWcPkyNjQJiIA73GXdkxBEVVBs9B4eBnaWKjTy0YJ6+j0EKTV5S/uU+kfUOMunAdiMZZF2K2N0VQTsbqlrYIvjg1486VaFCHCxCsrvXqSUVO0onFsL48neak/PVu82Fg2TI4O4BtpJUE9WPNXVz0cSnWp8OhHS1ttLGXpJNl6TXLkR8WpYhWc5UyAFjjzNwxK8ko1mwObFznPB1MPONWgru1mjarRmnB/QzZey2AsPhZboMufFR9gZg3xAnqp+IQsotPN0sznLDtapqwNnXHibGh3HJXe5KPRTa40BAO26JsC6A6DmLDzrVeLV5bIkpqMbIvDkGTT9zdOuU5UtgFZXQK6gngEFVI8/neM5zhOhieMlo1Zm4yUqeUelZtM6ZLRnDV3Vq+7GVIfeVJCghttHnqa6WxH/ADFKMVp1ehIWpu9/mdM3ZiZTu02RNp/ksrpiyY/GiXIVwLrcDz7jONDG1sOrYhP5rX+xqVDiawt9zO+h7u+9dePwMeRMjN043ISqjkck31oGev2p1/dppr1asceFk+I19gZgczFyiB8WfHZIVF3YiqAWen0RPJ4pRlw4WV7NHfDzWZ8jxytGvH4j4ifXpSWVNHkmrNntacj/AMPyJuXedQmQKWUMUGLaWAJ858KvTl+0Yuztbe2nyPZG3AaOmHPi1GFMWZxjzYxWHK17GS77vIR9GuQD4ROjWwlV1aUW4Pdc18hGcKsMr3MebsXInJbCF/G+UYW9+1WLe4Lfqnuh4pTmsqUr/JnF4aS1ujFqVUGkJIAHziK3HxIXwHl/XPdRlOSvPc4zy30OU6mLCggxACaQFKAl1AbZjmlc2r7DkVOLu3yIiSPPmZcIz3WiLd7oAfKbV1tp9DN2ENPe5pSaWgw0yo21Je4rmtN0rBDH7+7rMOyVhZ7IYU+A8zVXwOSfZK3C2v0Kk2iYcE90QBG2li+oGas+pLhIopE0CGk3o9OhbsoGJK+gbuEJW31GYJQ5N7j3cEcc15Xx6/Dr+iZsLkzXIgAyEKqaQEZQIRpf3tiroetg0mL5Kc53M65BjKlh3ZtdwJoXXXgH3z4s8RiFilh1ZRa35ntjShwuInqhdnFMzrhyIid4dq5MalWR24W1HDrdWCLHPIjFOWGp8WMnpo09SUmqrytWuebnxbWZT1UlT5Wpo/on1MPUzxj6q555wyya6HKdjmFxYAY23ACS9tSnudlInybVmvnjHjIY+CnMoKr5X4n1106/n8dUqe20VtFvRHuoKPBm3uHZwT5LrKW3CYfnmrG7OoKr5LVWepuY8QdT2mmm7Jt6fI1RUeFPrY8SfoU7q589nfRaRsjjGtBmutzBV4UsbY8DgGc69aNGGeV/obhDM7HAzcGsq031MegpolggFLKRgZCj5ggoAoKFSELmkBGUEw9inu6JkGgybwx/hCfRYKf4vzKt4eqfnMQ5LxGOXy/qe6lbgO6M/ZmtxY33BXVwDsdmXKMbHjf3YVCSOTdmvIz14uhXqxaTTXNGKVWEXsZtfoWx0SQyvZTKptclHkgnndZ5B5BnbCYylU0ho48un/ozWpSg9dUyNRomTHjdgNuXcUIZTewgODXQgkdZ2o4uFacqcdGtzEqUoxjLqLFpGZHyCtuPbu5ojedq8HqL8pqeKhGsqWuuxFSk4OXQ5YMLPwos9ePD1k+A9ZnSpWp01mmRRUjRi0QPHe4VNXTM3lf0gpW/VftqeSpjcurpy+iOkaLa3R6ek0T4sWsDrV4cZBBDKw+UY6KutqR7DPk4jF0q2IpSjyf1PVCm4Qldcjh2MhbDrFUEk4sRoerUY7PqAFknoBZnbxKSjiaU5dWc8KnKE7dDIezHKsyhWCctsdHZR+MVU3tHn0E96x9K6jLTpfZnF0JWuctJpGyuqINzNwAP0n1eud8XiIUYZ6hKVJylZEHH88qvzju2igbY7qFD18fGbVRKGd7W+xhwebKa8OjXvVxvkUWVVjRKBiaKFh6+NwFdZ454mXCzxR2jRjfLIzZcJ7woFJO4oF6mw20D23PTCveiqk3bS5zdNt5Y9TfqOw3x5Rhd8aZCFpWYgFmFhdwBA8rYqPdPDS8VhKLqpNr0O08LJSs2SnYzljjtRmF1hJO80CSAwG3dQ+jd9ZX4pTjFSs8rt73Qz7PJSy7voeawn1U09meZprRgJTIrgqCCDMqApQEdQe3p1/ydl/8Ac4/7Mz89U/7nD+n9T30/3DPDE/QSfu3PFfme72WveaPVobrD3edD4K1lXX+kK/Jn5vGtYfHUpR/Poz30PfoTT5anDtA/wTSeptWP97DO+DX/ADaj+Ris/wAKFvUns8/wbV+zT/2wnXGv/l0vqYpa0p/QWYd3p8VDnPvyO3iUTI2Ncfs3IzEee3yFapSeIxLk9o7IsvcjpzPNufUseW1z3Oyde/yXV4Sbx92uUA/gsM+JTXkDuuvV65+cx+ChHG0qq3ufQo1ZOlJN30M3ZGQjFrKNXgUWPI6jCCPYQSJ6fEaalXpX5M40H7k/kV9y7fwzB622nyKsrKynzBBI986eK04rCvTZqwwrbqJMv7lchGsxKCQDk2keYBJAPvr4Tlj1mwd5dF/g6UHav9WYsG/vrxgl0fevqKNuDHyArknielZZYRQm7XX+Dk0+M2up7PaGgwsQ795pDltlJC59OzeOzIjWosjzq/IT42HxdeMeFC00lts7fI9kqMJyu3lfY8vt7RZMLEsyt3od1yYzaZFa9xUj20R6/XPp4XF08TQzKLTjdNPkeWdN0576dT0PugP+UW/2mHx8NuOp58JG2AlbTRlqtusm+qKQn/xUV/OwP/tAImXFfsxJ7W/ybTftN/8AdjwdQKZh5E18TPtYP9zH5Hjq/E/mc56TkKClASkHCApQEcyo+g0GnZ+zs4RSxGfExCizWzk0J+XxNeEfFIJ9LH0aMG8OzxMOldm2qjM10VVSSPaPCffnXhCDbasjxKlJ6JHr6wpp9O2nVw2XK6tqCvKoMd7MIboxDEk10PE+LhaNXGYp4iStBK0L7+rPZVlGnS4cXq9zlkw95osbKb7jLlGQDqq5QhVyPBfvZFzdKrGjjpqeia0fJknTcqKa3XIXZ2nb5Jqm8CMHtpcoLNX4o8+nB8jTGV4e10U3bfXkKVN8GTXoXp8XynTrjx2c2AttS/43C7Fjs83DsxrqQxkzSw1fiP4Jc+jCjxoWW6PGcUaPBHUHgj3GfY9opyV09HzPJkknY9rs3RlcOqLWGbACqbTu2DUYbcj8EWBXHIs9OvxMfXjPFUktr2vyPXRp2py+Rm7HW8err0APHkuowk+6hOniNWMa1LXdmaEfdluX9y/+eaf15BU7eL1F7JJt9P7mcInxEy/udWtfiHlmI94LCefG1Ivw+7ell/g6Uov2i3qQmnLrqVXl1yKxXqxRGyb6FXwxxk/GKVaMY0pS2t3E4+9KPqZzrnfEmAVtV2yADlizDb08qB+J8p6o0KMa7rX1aOTlNwVJ7IfaeTbhxYSRePvXeje1su35l+Y7vmvFiOonOlTV6lfqak9I0z1PumWu0D63wH3FMfSeXAtywU1fkzpVhLjbdChiI7VAN38rU1Xgcqn9BMmdPwy19l/kri1iV6s8PtDGVyOpFEO4rpXzjPs4CSlQi1tZf2PHXjabXqZqnsOICChALlRCZQMGAdhqX27N77QbC722357bq/XPNPDUpSzSgm+p0jUlFWTJOoboXaufwj49ZfZ6dvhQ4jtuzlU6qKIpNI6afUOhtHZD5qSD7DXUeqc6uHp1NJRTNwqZFeO7Oi67ICzLlyKzfSIyOC3+sQefHrOfstN2zRWm2mw4s09zgXs2SSet+N+d+d+M6yowkrNadDCkbz27qCu05shFUbNsf6f0v655F4dQUs0Y2O0sRNqxjx6hlJKsyk3ZViCQeoJB5E9EsPTklFpaGOJJN68jpj1+VbC5cq3ZO3I63Zs2AZJYWjO2aC0Iqs0tGLHrMiksrurHksrsrH1lgbMs8PSnDJKKaJGo073Yxr8u7d3uTceC/ePuIHhuu6mXhMO45JQuuxqNWSlmuS+rcvvZ3ZxyHLsXFX+ETfifjCw0FHIkrfInEle99TTqe2s+QbXyuR5cD4kDmc6WAoU3mS+5vjzta5hRyOQaI6VwZ68kXG0lc5ZufM6vrMjVeR2rpbsSPYSeJxjhaUU4qKSe5riNu7bB9U5IO9yem4s2743ceyUXDLlVhxHe93cjLkLG2JY+ZJJ+JnSFOEFaCsjDlfVkzoZIkKVUpByoClAQAgBAFMlGIAoACAEADAAwAuQBACAEoCAMQBiCBAFBRSEKlASoCMoCUBIAgBAFBQkZAkKEAUCw7gAYASACZUAhO4CAEAdwQIKEpAhgJCjMqIKUBACAKAEAIKddOgZlB6FgDR55IHE415OMHKPI1FK+p2ZsNn5mX65Psp5lxpa5lr6HSWRPYnfh/Ey/XJ9jLlreZGbx6E78X4mT61PspYqr5kLx6E2n4r/lr9nN/idSXj0ESvk35Q/Zl/E6i8egiV8Afef+kqz82W8ehePIg6puHluImKnEt7srFi6d9Ude1MAx5XUcAEUDzQIDAX49YwdR1aSmy14KE3FGSek4DgAIKMQQIAiZAEXA5pAUoCAKAMwBQAEFKRqII6ggjx5B44nKrZxaltY1ByT0PQyNnJJGAC/AaRK/rQn+ufMpxw8Y6z7neTqN7dhFc/oR+aY/s51Sw3n7k/E6dhVn9D/+TH9nGXDefuT8Tp2Ad/6AfmmP7OMuG83d/qX3+nYf3/0I/NMf2cmXDefu/wBSe/07C+/+hH5pj+zjLhvN3Y9/p2HWb0I/NMX2cjp4Zv4u7/Uvvr/4ZNZlZnZsn0j1tdtUAB82hXFcT14aMIwSp7GKjk2825xnoOI6gCgDgAJAEAcoFUqASgIAGAEAUlwIyFKxmiD5EH4TnVjmi/l9zpB67npapHZiW1CPZ6nMxseH/bwnzaOWMV+GzvNSf5jkNOfTY/rT+qduIv4fYxlfnD5MfTY/rT+qTir+H2Lk/nH8lb02P60/qlVS+1PsTL/OMaU+mxfWt+qZ43/if2LkXnH8kP8AOMP1j/sycd8qT+wyLzh8jP8AOcPvyZP7kmZYhtW4XYqhZ/Ece1mBymmDgDGu4XTFcaqSL5IJBnowKkqCUlZmK7Tm2jJPacBwAMABBBgyARMAJQOVAkygYgAYAQAuZKIiAMTFTSN2ajHMzdqMOFWZd2U7WZbCpR2kgn6XTi/fPFTdecVLQ7SUEznWHzzfk4/2pu1fqu5m8AIw/jZvyMf7Ul665ruPw/UjW4QmR1HIU0CeDXhxN0qqlBzle5ZRV7amjU4MCOy7sp2kiwiAGvHlpxpyxE1mVl9zU4xT3Zz24PPN+Sn7U3au+a7mbx6vsBGDzzfk4/2pmUa6V9NPmVODet+xz1uEI9LZUqjjdV06K4uuL+d4TthKjq01KRKsUnoZ56jgAgDAgADBByAUFGBBBTSApQMGABgCgBBRTIKmKijKNmai7O5qya4MSTiwkkkk/fRyTzwMlDm5444NRXxS+50dW+6J+Vr6HF8c32kvAj5mOJ/KgOsT0OL45vtJHQgvzMKp0ijlqcxdmY1bGzXTnyBnpp0lGnlT0I5OTzPc7ZNcGJJx4iT1P33k+f055Y0YbRm/ubc5PVpEHUr6PH8cnPq+nOmSPm7mLvog+VL+Jj+OT9uR5VH4n9wpNPRInU6gu241yFFKKUBVCqAPKgJ3oQjCFoslSTk9TiJ2OZdQAEECAMmQEGCoqWxBSoClAQUomCCgCgoVAE/Q+yc6msGkahufTa/Sas5chQDaXcpT6f6O47fHyqfAoVqGT39/qe2SnfQ4rpNb4f2mnH/NOjr4Zde5m1T/AGxY0+v8DXsy6cf805uvhX17mkqq/wBR5PbJvNl8TubpRF3z04PjPp4XM6KS9TjU+M2a/JmZ2K5l2kkqBqcSgA+AU5BtHqnmoulBWcHf5HSalfRr7mcHP4Zh+d4vtJ2dSnzg/sclGfmX3OqtqP5wPzxPtJzlUpWf4b+xbSW77mbtVryXuDnbjDMGD2wxIGO4WDzfM9OCT4S0t8zFa2Z2MU9hxGIA4IMQBGAFyAcAJpAmUBAHAFACAOQCJ4mJuyu+RpGvPoVVipy47UlT83P1UkHpj9U8EaymlKMHb6fqd5wtLcj5KnpsX5Of7Kazvyvt+pi3qhjSp6bH+Tn+ykz/AMr7fqLeqGcCemx/k5vs50VaXlfb9Qo+odwnjmX8jL+yJOLPlE1khzY+4x+m+GNjLxaz2j3GSC5j7rFf8a3tGH/GJl1K/l7lUYdTnr9OEYANuBVXB27TTqDytmus6YWq6sHmjazM1YOLMwM9RxGIA4ACAOCEyAuouBTSAiJShKAMhAqAElwKQAwsTMldNGkbdTqcTuznHkt2ZjWZatiSQPvPTmeClRrwjljax3nKLdzl3mL0eT69PsZ0y4hdDN4DDYvR5Pr0+xi1f0+xM1MZfF6PL9cn2MuXEdUE4eoi+H0eX65PsYtiOqF4eoB8Po8v1yfYw1X6ot4epXe4fR5T7c6f3YpiUa9t0FkvsyNdnDtartUKqhd26gorliBZnTC0XSi9d3qSrO7M09ZyKEAKgBACoIEWBVyADNICMoFAHcAUADMlCCEueD7DMT+Fv0ZuG57mtwZxkyBcHzQ7ha0mMjaGIWj3fIquZ8qhOjKms1R3/qPTJST0iZu51J/kD+Z4/s52UqPKb+5Lz8vYR0uo9A3u0q/sTalT/idzPv8Al7CGkzn+Rf8AN/1JNZ6Xn7j8Tp2EdJn9C/5v/gjPS8/cfidOwhpM/ocn1H+CL0ucu4tU6di10+oBsYsg/wDgP6Nsj4D0cu4XEvqiO1wd67xTHHiLArtN7BdqAKPulwWqnba5K61RhE9pwHACABggCAEtwWJkCmkBSgIAQAqAEyUmUg6mWsysUosfM/Ezi8LQe0F9jaqzWzFuPmfiZPZaXkLxZ9SSol9npL8g4s+owB5CHh6XkM8SfUZA8oWHp9BxJdSdo8hNcCn0Lnl1DYPIfCOBDkl9iOcuoVU3BRS0I22KaIVACAAgDEACJCDqCXGZpAkylCUDXrIwBEyBQBQAuAFwAMADACVgoTIJMoAQUCIBMAtYIBgBAGBAFAOimQEmaRBVKBSlASAZ6TIEIKKAO4TuS1hVD2AxF1cO6AyJpu19TWViMt7bkSGkzmir3LlYGFK+iFtCZXJb3LYN0znja9yZQqbW1xsUogyxmCCMFHAERBSxMmRXNICM0AuCigAZkCMABBTsoDbRdfNocWLLsRde3rR6CeOVWUG2kd1HMisumohQQS1begtWClG68Xu93mZadZ1E+ViOnlaRWuIJDgUHF1xwVJU9PH5oPvPhM4OWko72LVWqNbJToHWsJx4WakpaOFN7hq+lZPPW+PGp5IS4illfvZux0aytJ7GHSUCGYkC6ta3AkHkA+XB/RPZXcpxyQ37GaaXM9JMiqNzU6M+UtQ5KtgsgDwYc8eY8Z8utKc2su/6HeMVuN0oNj6se6OJvWi5SpX/WUAD2jrNZs0oy6PUZVqjHqsrqmIgkA42F+sZ8wvzBAK8meiCpzqzVjk24q6NWTtBw2oAPGMuy/nWIAE+VEj+kfOcXhlaL6s1xHqjyXaySfEk8dOTzPs01aKXQ8ctWKp0MhILCgAIAoKXchCiZUQkmaACCiMjASFFACAd11JAq6q6IVdwvk01WPjODoRcrnXitKyIbJyCOg4UGjQu+h46kn3mbVNWszLlrcS5SBVmuePDmr+O1fgJOFDdKwzsWR75PNAAexRSj3CVUoxfuosqjluCZCt+R6ggEGulg8HrLOlGX+7EjKw2zE9S3ieSepFH+ric+BE06j2KGobjk8ba56bb2n3XxKqMFpYnEZJymqs1VVfFXur2WSfbCoQWwdRtWA5msksSW+kb5ayCb8+QD7prhRsk+Qz6s5idDAxBAMALggQUIA5DJRhFJM0AuUBIwKpCgYAQBykJgAJCgYAQBQBqYAGQCMpRQC4IAgBUALgBIAuAdGMRJYgmUIQgoGAOAKQgEQAlAjBQEAUAVwULgAJGDo0IESgUAqCBAGDBBmQCuCoUhToW6xHYliGlAQAaAKAOCBUFEYAQUUALgWFcFAwAEpCh4yAkzQEDIUqDI4AVIQqCnOCoqLEOjdT1mU9CksJogAQwImAOCiECwQQRkuUkygBKByAVyADz0/XKtipCElw0UDFwJppAmGWxYkuZHcECAFwLCksyjuaIdH6/Gco/CGJ/D3zoQTdZkqJmijWAUeo90Ggz9fh/fIQ5QQYgoN+/xlACCMDAOmk+l+/lHI1EjJ1P7+cyVkL0PugyMzaANDKWJkyJpQOQEiVbgBNga9JgH/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data:image/jpeg;base64,/9j/4AAQSkZJRgABAQAAAQABAAD/2wCEAAkGBxQSEhQUEhQVFBUUFxQUFBUUFBQUFBQVFBQWFxQUFRQYHCggGBolHBQUITEhJSkrLi4uFx8zODMsNygtLisBCgoKDg0OGhAQGywlICQvLCwsLCwsLCwsLCwsLCwsLCwsLCwsLCwsLCwsLCwsLCwsLCwsLCwsLCwsLCwsLCwsLP/AABEIARkAswMBEQACEQEDEQH/xAAaAAADAQEBAQAAAAAAAAAAAAAAAQIEAwUG/8QAThAAAgIBAwEEBQUKCQoHAAAAAQIAEQMEEiExBRNBUVNhcYGRFCIyk9MGI0JSkpSx0dLwJDNDVIKhs8HiJTQ1cnOissLh8RVjZHSDo6T/xAAaAQEBAQEBAQEAAAAAAAAAAAAAAQIDBAUG/8QAOhEAAgECBAQDBgMIAQUAAAAAAAECAxEEEiExE0FRoQVSYRQiMnGBkSNC0RUzU2JyscHwJDQ1Y+Hx/9oADAMBAAIRAxEAPwD41W4M/eJH5zNIky2M3YifXLYXGIZbkmSwuIxZC4xFiDuLLmEBi0RcAZGogoj9x4TNolIltElwEmWIuMiMsRcAJbRFwi0RcdRaIuAE1ZC46iyFwAiwuPYYyk1EFktYXZXdzOWJcz9SQOs2QgzVihcEFICoAVIUUoCABEAawAJgARBBCQo/CAUf0wBHxlAwYArkAyYsB7oAE+X/AGgAjGLA6jJ65Bczy21IE0BXAAwBCQFmCkVAAmLAcAIAGQAZQPwgFSAREAmUBcoGJCFSFHUAVygLkIK/ZKAiwJM1YAJAFQAhoDuQpJhAKlBUgCAKQDqAB9sAREAIA5QFQQAIA6gFQURkIKAKpQMzSAGUCkYQVIUFQnoCfHjngdTMuolpcthXKQKgg4AoAzKUa4yQTXAqz4C+n9/wnN1FexrIyZ0sZCSwAwAqAEbACIAxBBgQAMAcgC/OAOvXKWxE0iDlAA/v/wBJibSSbNLR3PoM7L8gx5RjxDJ8obGzjDjtlGMsLBWrs+A8BPzdFVP2hOlKV42ulc9rcfZ4tLW5n7O7RvHmxtixEtiybcgxY0yIQpJplUWCOKnqxeCtWp1Yya12MU694uEktjxJ9qG2p5R1F0BiLEEY9AUnXyiadtCpXZ7WudTosOxQoGfKLr5z1jx/Ofk88+wdOep/P4VTWOld3025fQ91RR4Ca6nhz9Dc+eEgCAEWBVRewNDLj7oEM3ebiGTaAgSuCGvk+qeWnOtx3mXucnzud5KGVNfEZ+J69d2cGBkCGDDA1aQIJLMLcGEpCTNoojKAAiW1gtz3Mv8Ao5R/6tv7D/pPzlNP9pz/AKT2y/6aPzPFxuR0JFgj3MKI+E+7KnGTTe6PIpNGrR6ZTjy5GBIx92u0GrbLv22fxQMbXXJ4HF3PHiK841I0oNXlfXkd6VK8HJ7HYvjbBkpNmQPi+ixOPZ98ugxLA3X4Rux0qcY8aOIjGctGma/DdNtbmXS6YuGNgKlbnPRbNAcdWJ6KOfdZHsrYmMGlz5I5QpOSu9jrjOn6P3x8d692Ov8A5bX/AMX6pxqe13vDL8mza4e7L13Z2xFyowyYmOwOFKlXAso6HlW4J6kEdDMYbHOpJ05q0l9rGp0cqzJ6G3M2L5FisZP4/L0ZL3bMdn6PSfOpKuvEJZMuy6nb3PZ18zxAhYgLZJNKPE30HrM+9OqoRbm7WPFFZnlR6+HstU4yq+RvEY82LGqnyLNu3+PQD1Ez5NXG1an7rRdbHqVKMfiVzSOx8WYEJu07iyO+y4smJ+Om9aKHr1Bnmjj8VQknVWaHonc6ez0p/Dp8zH2H2OczPbKi41d2LHrsUnaK6jgWR0B9Ynq8R8T9mjFL81raao5UcO5t7WRXZuPSs4Rxls9HLIEZgCQDj22FPC/SJlr1MVCOeMlboWnGi5NMgdmAaU52YbjkTGEH4IZd+5vWRVDyPrFWGPlLEqjbRa36k4FqbkZsOj+Z3jnbj3bQQNzOw5YItjpfJNDkeyeypiZOfDp6tbnLJpnlsaceTR/hJqV8Nwy4mINddndi+fC54pw8Qi3NNeiNxdF6My9ooq5cgX6Idgv+rZr+qfRwspSpJyevM4VUlK0TLPQcwMAcgIm0AJlA1hlW57uLA2TQALVjVXyyL/IebET8tVrKl4hKUtrHvjDNh0ujPN7S03d5ChFFVxbhwabukL8g11JPWp9vCV1VpKd07nlqU7Ssen2CxxsFOXGnfqqnHlxNlR1f+K70D6INjm+AbNAz5Hir4kc0IP3fzJ7HrwqSdr78macml0z5WwZcZ0uYMMQfG7ZMBc0q7layqkkGweL5qp5aVbFwo8aMs8fXdLmdJqlNunaz7GLtPEcWl06VVvqTk6H75jyd0FJHko/357fDq/HxE6m+1jliYOFKK+54pn3mlu9Twx3PV7Fe01SH6DadnI8nxuhxn2knb/TnxsfBRqQnHR37HroPNGVx6n/McP8At83/AAY5MNb26ae9jU0uBH5nLsJPnZG53JgzunqYIQDXq3E+0CejxOTjBRf5pJHLD6ylboeYB+9T6KguS1ODZawknfoZbb0Z6/3Ln75m9em1P9mTPheMO6g/VHtwut79DyFcggjgggj1Ecgz7kYxcbW3PJez0Pawf6NyerVJ/Yz8/iLLxBL+U91N/gSv1J+6NNrYkApVwYNldCHXeze0uzz1eFTUoyb3bZyxScWuh4xE+w4pJqx5bnXVZd7Ful817pinTyKz3LOV2cwJ0MCUwChAJqaQFKClkcktyo9saVvkmz5u75QH295jvb3RG76XS6E/OyqqONc8rs1bZnuUZcHKnrc54uzWcPkyNjQJiIA73GXdkxBEVVBs9B4eBnaWKjTy0YJ6+j0EKTV5S/uU+kfUOMunAdiMZZF2K2N0VQTsbqlrYIvjg1486VaFCHCxCsrvXqSUVO0onFsL48neak/PVu82Fg2TI4O4BtpJUE9WPNXVz0cSnWp8OhHS1ttLGXpJNl6TXLkR8WpYhWc5UyAFjjzNwxK8ko1mwObFznPB1MPONWgru1mjarRmnB/QzZey2AsPhZboMufFR9gZg3xAnqp+IQsotPN0sznLDtapqwNnXHibGh3HJXe5KPRTa40BAO26JsC6A6DmLDzrVeLV5bIkpqMbIvDkGTT9zdOuU5UtgFZXQK6gngEFVI8/neM5zhOhieMlo1Zm4yUqeUelZtM6ZLRnDV3Vq+7GVIfeVJCghttHnqa6WxH/ADFKMVp1ehIWpu9/mdM3ZiZTu02RNp/ksrpiyY/GiXIVwLrcDz7jONDG1sOrYhP5rX+xqVDiawt9zO+h7u+9dePwMeRMjN043ISqjkck31oGev2p1/dppr1asceFk+I19gZgczFyiB8WfHZIVF3YiqAWen0RPJ4pRlw4WV7NHfDzWZ8jxytGvH4j4ifXpSWVNHkmrNntacj/AMPyJuXedQmQKWUMUGLaWAJ858KvTl+0Yuztbe2nyPZG3AaOmHPi1GFMWZxjzYxWHK17GS77vIR9GuQD4ROjWwlV1aUW4Pdc18hGcKsMr3MebsXInJbCF/G+UYW9+1WLe4Lfqnuh4pTmsqUr/JnF4aS1ujFqVUGkJIAHziK3HxIXwHl/XPdRlOSvPc4zy30OU6mLCggxACaQFKAl1AbZjmlc2r7DkVOLu3yIiSPPmZcIz3WiLd7oAfKbV1tp9DN2ENPe5pSaWgw0yo21Je4rmtN0rBDH7+7rMOyVhZ7IYU+A8zVXwOSfZK3C2v0Kk2iYcE90QBG2li+oGas+pLhIopE0CGk3o9OhbsoGJK+gbuEJW31GYJQ5N7j3cEcc15Xx6/Dr+iZsLkzXIgAyEKqaQEZQIRpf3tiroetg0mL5Kc53M65BjKlh3ZtdwJoXXXgH3z4s8RiFilh1ZRa35ntjShwuInqhdnFMzrhyIid4dq5MalWR24W1HDrdWCLHPIjFOWGp8WMnpo09SUmqrytWuebnxbWZT1UlT5Wpo/on1MPUzxj6q555wyya6HKdjmFxYAY23ACS9tSnudlInybVmvnjHjIY+CnMoKr5X4n1106/n8dUqe20VtFvRHuoKPBm3uHZwT5LrKW3CYfnmrG7OoKr5LVWepuY8QdT2mmm7Jt6fI1RUeFPrY8SfoU7q589nfRaRsjjGtBmutzBV4UsbY8DgGc69aNGGeV/obhDM7HAzcGsq031MegpolggFLKRgZCj5ggoAoKFSELmkBGUEw9inu6JkGgybwx/hCfRYKf4vzKt4eqfnMQ5LxGOXy/qe6lbgO6M/ZmtxY33BXVwDsdmXKMbHjf3YVCSOTdmvIz14uhXqxaTTXNGKVWEXsZtfoWx0SQyvZTKptclHkgnndZ5B5BnbCYylU0ho48un/ozWpSg9dUyNRomTHjdgNuXcUIZTewgODXQgkdZ2o4uFacqcdGtzEqUoxjLqLFpGZHyCtuPbu5ojedq8HqL8pqeKhGsqWuuxFSk4OXQ5YMLPwos9ePD1k+A9ZnSpWp01mmRRUjRi0QPHe4VNXTM3lf0gpW/VftqeSpjcurpy+iOkaLa3R6ek0T4sWsDrV4cZBBDKw+UY6KutqR7DPk4jF0q2IpSjyf1PVCm4Qldcjh2MhbDrFUEk4sRoerUY7PqAFknoBZnbxKSjiaU5dWc8KnKE7dDIezHKsyhWCctsdHZR+MVU3tHn0E96x9K6jLTpfZnF0JWuctJpGyuqINzNwAP0n1eud8XiIUYZ6hKVJylZEHH88qvzju2igbY7qFD18fGbVRKGd7W+xhwebKa8OjXvVxvkUWVVjRKBiaKFh6+NwFdZ454mXCzxR2jRjfLIzZcJ7woFJO4oF6mw20D23PTCveiqk3bS5zdNt5Y9TfqOw3x5Rhd8aZCFpWYgFmFhdwBA8rYqPdPDS8VhKLqpNr0O08LJSs2SnYzljjtRmF1hJO80CSAwG3dQ+jd9ZX4pTjFSs8rt73Qz7PJSy7voeawn1U09meZprRgJTIrgqCCDMqApQEdQe3p1/ydl/8Ac4/7Mz89U/7nD+n9T30/3DPDE/QSfu3PFfme72WveaPVobrD3edD4K1lXX+kK/Jn5vGtYfHUpR/Poz30PfoTT5anDtA/wTSeptWP97DO+DX/ADaj+Ris/wAKFvUns8/wbV+zT/2wnXGv/l0vqYpa0p/QWYd3p8VDnPvyO3iUTI2Ncfs3IzEee3yFapSeIxLk9o7IsvcjpzPNufUseW1z3Oyde/yXV4Sbx92uUA/gsM+JTXkDuuvV65+cx+ChHG0qq3ufQo1ZOlJN30M3ZGQjFrKNXgUWPI6jCCPYQSJ6fEaalXpX5M40H7k/kV9y7fwzB622nyKsrKynzBBI986eK04rCvTZqwwrbqJMv7lchGsxKCQDk2keYBJAPvr4Tlj1mwd5dF/g6UHav9WYsG/vrxgl0fevqKNuDHyArknielZZYRQm7XX+Dk0+M2up7PaGgwsQ795pDltlJC59OzeOzIjWosjzq/IT42HxdeMeFC00lts7fI9kqMJyu3lfY8vt7RZMLEsyt3od1yYzaZFa9xUj20R6/XPp4XF08TQzKLTjdNPkeWdN0576dT0PugP+UW/2mHx8NuOp58JG2AlbTRlqtusm+qKQn/xUV/OwP/tAImXFfsxJ7W/ybTftN/8AdjwdQKZh5E18TPtYP9zH5Hjq/E/mc56TkKClASkHCApQEcyo+g0GnZ+zs4RSxGfExCizWzk0J+XxNeEfFIJ9LH0aMG8OzxMOldm2qjM10VVSSPaPCffnXhCDbasjxKlJ6JHr6wpp9O2nVw2XK6tqCvKoMd7MIboxDEk10PE+LhaNXGYp4iStBK0L7+rPZVlGnS4cXq9zlkw95osbKb7jLlGQDqq5QhVyPBfvZFzdKrGjjpqeia0fJknTcqKa3XIXZ2nb5Jqm8CMHtpcoLNX4o8+nB8jTGV4e10U3bfXkKVN8GTXoXp8XynTrjx2c2AttS/43C7Fjs83DsxrqQxkzSw1fiP4Jc+jCjxoWW6PGcUaPBHUHgj3GfY9opyV09HzPJkknY9rs3RlcOqLWGbACqbTu2DUYbcj8EWBXHIs9OvxMfXjPFUktr2vyPXRp2py+Rm7HW8err0APHkuowk+6hOniNWMa1LXdmaEfdluX9y/+eaf15BU7eL1F7JJt9P7mcInxEy/udWtfiHlmI94LCefG1Ivw+7ell/g6Uov2i3qQmnLrqVXl1yKxXqxRGyb6FXwxxk/GKVaMY0pS2t3E4+9KPqZzrnfEmAVtV2yADlizDb08qB+J8p6o0KMa7rX1aOTlNwVJ7IfaeTbhxYSRePvXeje1su35l+Y7vmvFiOonOlTV6lfqak9I0z1PumWu0D63wH3FMfSeXAtywU1fkzpVhLjbdChiI7VAN38rU1Xgcqn9BMmdPwy19l/kri1iV6s8PtDGVyOpFEO4rpXzjPs4CSlQi1tZf2PHXjabXqZqnsOICChALlRCZQMGAdhqX27N77QbC722357bq/XPNPDUpSzSgm+p0jUlFWTJOoboXaufwj49ZfZ6dvhQ4jtuzlU6qKIpNI6afUOhtHZD5qSD7DXUeqc6uHp1NJRTNwqZFeO7Oi67ICzLlyKzfSIyOC3+sQefHrOfstN2zRWm2mw4s09zgXs2SSet+N+d+d+M6yowkrNadDCkbz27qCu05shFUbNsf6f0v655F4dQUs0Y2O0sRNqxjx6hlJKsyk3ZViCQeoJB5E9EsPTklFpaGOJJN68jpj1+VbC5cq3ZO3I63Zs2AZJYWjO2aC0Iqs0tGLHrMiksrurHksrsrH1lgbMs8PSnDJKKaJGo073Yxr8u7d3uTceC/ePuIHhuu6mXhMO45JQuuxqNWSlmuS+rcvvZ3ZxyHLsXFX+ETfifjCw0FHIkrfInEle99TTqe2s+QbXyuR5cD4kDmc6WAoU3mS+5vjzta5hRyOQaI6VwZ68kXG0lc5ZufM6vrMjVeR2rpbsSPYSeJxjhaUU4qKSe5riNu7bB9U5IO9yem4s2743ceyUXDLlVhxHe93cjLkLG2JY+ZJJ+JnSFOEFaCsjDlfVkzoZIkKVUpByoClAQAgBAFMlGIAoACAEADAAwAuQBACAEoCAMQBiCBAFBRSEKlASoCMoCUBIAgBAFBQkZAkKEAUCw7gAYASACZUAhO4CAEAdwQIKEpAhgJCjMqIKUBACAKAEAIKddOgZlB6FgDR55IHE415OMHKPI1FK+p2ZsNn5mX65Psp5lxpa5lr6HSWRPYnfh/Ey/XJ9jLlreZGbx6E78X4mT61PspYqr5kLx6E2n4r/lr9nN/idSXj0ESvk35Q/Zl/E6i8egiV8Afef+kqz82W8ehePIg6puHluImKnEt7srFi6d9Ude1MAx5XUcAEUDzQIDAX49YwdR1aSmy14KE3FGSek4DgAIKMQQIAiZAEXA5pAUoCAKAMwBQAEFKRqII6ggjx5B44nKrZxaltY1ByT0PQyNnJJGAC/AaRK/rQn+ufMpxw8Y6z7neTqN7dhFc/oR+aY/s51Sw3n7k/E6dhVn9D/+TH9nGXDefuT8Tp2Ad/6AfmmP7OMuG83d/qX3+nYf3/0I/NMf2cmXDefu/wBSe/07C+/+hH5pj+zjLhvN3Y9/p2HWb0I/NMX2cjp4Zv4u7/Uvvr/4ZNZlZnZsn0j1tdtUAB82hXFcT14aMIwSp7GKjk2825xnoOI6gCgDgAJAEAcoFUqASgIAGAEAUlwIyFKxmiD5EH4TnVjmi/l9zpB67npapHZiW1CPZ6nMxseH/bwnzaOWMV+GzvNSf5jkNOfTY/rT+qduIv4fYxlfnD5MfTY/rT+qTir+H2Lk/nH8lb02P60/qlVS+1PsTL/OMaU+mxfWt+qZ43/if2LkXnH8kP8AOMP1j/sycd8qT+wyLzh8jP8AOcPvyZP7kmZYhtW4XYqhZ/Ece1mBymmDgDGu4XTFcaqSL5IJBnowKkqCUlZmK7Tm2jJPacBwAMABBBgyARMAJQOVAkygYgAYAQAuZKIiAMTFTSN2ajHMzdqMOFWZd2U7WZbCpR2kgn6XTi/fPFTdecVLQ7SUEznWHzzfk4/2pu1fqu5m8AIw/jZvyMf7Ul665ruPw/UjW4QmR1HIU0CeDXhxN0qqlBzle5ZRV7amjU4MCOy7sp2kiwiAGvHlpxpyxE1mVl9zU4xT3Zz24PPN+Sn7U3au+a7mbx6vsBGDzzfk4/2pmUa6V9NPmVODet+xz1uEI9LZUqjjdV06K4uuL+d4TthKjq01KRKsUnoZ56jgAgDAgADBByAUFGBBBTSApQMGABgCgBBRTIKmKijKNmai7O5qya4MSTiwkkkk/fRyTzwMlDm5444NRXxS+50dW+6J+Vr6HF8c32kvAj5mOJ/KgOsT0OL45vtJHQgvzMKp0ijlqcxdmY1bGzXTnyBnpp0lGnlT0I5OTzPc7ZNcGJJx4iT1P33k+f055Y0YbRm/ubc5PVpEHUr6PH8cnPq+nOmSPm7mLvog+VL+Jj+OT9uR5VH4n9wpNPRInU6gu241yFFKKUBVCqAPKgJ3oQjCFoslSTk9TiJ2OZdQAEECAMmQEGCoqWxBSoClAQUomCCgCgoVAE/Q+yc6msGkahufTa/Sas5chQDaXcpT6f6O47fHyqfAoVqGT39/qe2SnfQ4rpNb4f2mnH/NOjr4Zde5m1T/AGxY0+v8DXsy6cf805uvhX17mkqq/wBR5PbJvNl8TubpRF3z04PjPp4XM6KS9TjU+M2a/JmZ2K5l2kkqBqcSgA+AU5BtHqnmoulBWcHf5HSalfRr7mcHP4Zh+d4vtJ2dSnzg/sclGfmX3OqtqP5wPzxPtJzlUpWf4b+xbSW77mbtVryXuDnbjDMGD2wxIGO4WDzfM9OCT4S0t8zFa2Z2MU9hxGIA4IMQBGAFyAcAJpAmUBAHAFACAOQCJ4mJuyu+RpGvPoVVipy47UlT83P1UkHpj9U8EaymlKMHb6fqd5wtLcj5KnpsX5Of7Kazvyvt+pi3qhjSp6bH+Tn+ykz/AMr7fqLeqGcCemx/k5vs50VaXlfb9Qo+odwnjmX8jL+yJOLPlE1khzY+4x+m+GNjLxaz2j3GSC5j7rFf8a3tGH/GJl1K/l7lUYdTnr9OEYANuBVXB27TTqDytmus6YWq6sHmjazM1YOLMwM9RxGIA4ACAOCEyAuouBTSAiJShKAMhAqAElwKQAwsTMldNGkbdTqcTuznHkt2ZjWZatiSQPvPTmeClRrwjljax3nKLdzl3mL0eT69PsZ0y4hdDN4DDYvR5Pr0+xi1f0+xM1MZfF6PL9cn2MuXEdUE4eoi+H0eX65PsYtiOqF4eoB8Po8v1yfYw1X6ot4epXe4fR5T7c6f3YpiUa9t0FkvsyNdnDtartUKqhd26gorliBZnTC0XSi9d3qSrO7M09ZyKEAKgBACoIEWBVyADNICMoFAHcAUADMlCCEueD7DMT+Fv0ZuG57mtwZxkyBcHzQ7ha0mMjaGIWj3fIquZ8qhOjKms1R3/qPTJST0iZu51J/kD+Z4/s52UqPKb+5Lz8vYR0uo9A3u0q/sTalT/idzPv8Al7CGkzn+Rf8AN/1JNZ6Xn7j8Tp2EdJn9C/5v/gjPS8/cfidOwhpM/ocn1H+CL0ucu4tU6di10+oBsYsg/wDgP6Nsj4D0cu4XEvqiO1wd67xTHHiLArtN7BdqAKPulwWqnba5K61RhE9pwHACABggCAEtwWJkCmkBSgIAQAqAEyUmUg6mWsysUosfM/Ezi8LQe0F9jaqzWzFuPmfiZPZaXkLxZ9SSol9npL8g4s+owB5CHh6XkM8SfUZA8oWHp9BxJdSdo8hNcCn0Lnl1DYPIfCOBDkl9iOcuoVU3BRS0I22KaIVACAAgDEACJCDqCXGZpAkylCUDXrIwBEyBQBQAuAFwAMADACVgoTIJMoAQUCIBMAtYIBgBAGBAFAOimQEmaRBVKBSlASAZ6TIEIKKAO4TuS1hVD2AxF1cO6AyJpu19TWViMt7bkSGkzmir3LlYGFK+iFtCZXJb3LYN0znja9yZQqbW1xsUogyxmCCMFHAERBSxMmRXNICM0AuCigAZkCMABBTsoDbRdfNocWLLsRde3rR6CeOVWUG2kd1HMisumohQQS1begtWClG68Xu93mZadZ1E+ViOnlaRWuIJDgUHF1xwVJU9PH5oPvPhM4OWko72LVWqNbJToHWsJx4WakpaOFN7hq+lZPPW+PGp5IS4illfvZux0aytJ7GHSUCGYkC6ta3AkHkA+XB/RPZXcpxyQ37GaaXM9JMiqNzU6M+UtQ5KtgsgDwYc8eY8Z8utKc2su/6HeMVuN0oNj6se6OJvWi5SpX/WUAD2jrNZs0oy6PUZVqjHqsrqmIgkA42F+sZ8wvzBAK8meiCpzqzVjk24q6NWTtBw2oAPGMuy/nWIAE+VEj+kfOcXhlaL6s1xHqjyXaySfEk8dOTzPs01aKXQ8ctWKp0MhILCgAIAoKXchCiZUQkmaACCiMjASFFACAd11JAq6q6IVdwvk01WPjODoRcrnXitKyIbJyCOg4UGjQu+h46kn3mbVNWszLlrcS5SBVmuePDmr+O1fgJOFDdKwzsWR75PNAAexRSj3CVUoxfuosqjluCZCt+R6ggEGulg8HrLOlGX+7EjKw2zE9S3ieSepFH+ric+BE06j2KGobjk8ba56bb2n3XxKqMFpYnEZJymqs1VVfFXur2WSfbCoQWwdRtWA5msksSW+kb5ayCb8+QD7prhRsk+Qz6s5idDAxBAMALggQUIA5DJRhFJM0AuUBIwKpCgYAQBykJgAJCgYAQBQBqYAGQCMpRQC4IAgBUALgBIAuAdGMRJYgmUIQgoGAOAKQgEQAlAjBQEAUAVwULgAJGDo0IESgUAqCBAGDBBmQCuCoUhToW6xHYliGlAQAaAKAOCBUFEYAQUUALgWFcFAwAEpCh4yAkzQEDIUqDI4AVIQqCnOCoqLEOjdT1mU9CksJogAQwImAOCiECwQQRkuUkygBKByAVyADz0/XKtipCElw0UDFwJppAmGWxYkuZHcECAFwLCksyjuaIdH6/Gco/CGJ/D3zoQTdZkqJmijWAUeo90Ggz9fh/fIQ5QQYgoN+/xlACCMDAOmk+l+/lHI1EjJ1P7+cyVkL0PugyMzaANDKWJkyJpQOQEiVbgBNga9JgH/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solidFill>
                  <a:srgbClr val="FF0000"/>
                </a:solidFill>
              </a:rPr>
              <a:t>ABET EAC CRITERION 3 AND 4</a:t>
            </a:r>
            <a:endParaRPr lang="en-US" dirty="0"/>
          </a:p>
        </p:txBody>
      </p:sp>
      <p:sp>
        <p:nvSpPr>
          <p:cNvPr id="3" name="Content Placeholder 2"/>
          <p:cNvSpPr>
            <a:spLocks noGrp="1"/>
          </p:cNvSpPr>
          <p:nvPr>
            <p:ph idx="1"/>
          </p:nvPr>
        </p:nvSpPr>
        <p:spPr>
          <a:xfrm>
            <a:off x="457200" y="1295400"/>
            <a:ext cx="8229600" cy="5181600"/>
          </a:xfrm>
          <a:solidFill>
            <a:srgbClr val="FFFF00"/>
          </a:solidFill>
        </p:spPr>
        <p:txBody>
          <a:bodyPr/>
          <a:lstStyle/>
          <a:p>
            <a:r>
              <a:rPr lang="en-US" sz="2000" b="1" dirty="0">
                <a:solidFill>
                  <a:srgbClr val="FF0000"/>
                </a:solidFill>
              </a:rPr>
              <a:t>Criterion 3. Student Outcomes</a:t>
            </a:r>
          </a:p>
          <a:p>
            <a:pPr marL="0" indent="0">
              <a:buNone/>
            </a:pPr>
            <a:r>
              <a:rPr lang="en-US" sz="2000" dirty="0"/>
              <a:t>The program must have documented student outcomes that support the program educational objectives. Attainment of these outcomes prepares graduates to enter the professional practice of engineering. Student outcomes are outcomes (1) through (7), plus any additional outcomes that may be articulated by the program.</a:t>
            </a:r>
          </a:p>
          <a:p>
            <a:endParaRPr lang="en-US" sz="2000" dirty="0"/>
          </a:p>
          <a:p>
            <a:r>
              <a:rPr lang="en-US" sz="2000" b="1" dirty="0">
                <a:solidFill>
                  <a:srgbClr val="FF0000"/>
                </a:solidFill>
              </a:rPr>
              <a:t>Criterion 4. Continuous Improvement</a:t>
            </a:r>
          </a:p>
          <a:p>
            <a:pPr marL="0" indent="0">
              <a:buNone/>
            </a:pPr>
            <a:r>
              <a:rPr lang="en-US" sz="2000" dirty="0"/>
              <a:t>The program must regularly use appropriate, documented processes for assessing and evaluating the extent to which the student outcomes are being attained. The results of these evaluations must be systematically utilized as input for the program’s continuous improvement actions. Other available information may also be used to assist in the continuous improvement of the program.</a:t>
            </a:r>
          </a:p>
          <a:p>
            <a:endParaRPr lang="en-US" sz="2000" dirty="0"/>
          </a:p>
          <a:p>
            <a:endParaRPr lang="en-US" sz="1600"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2</a:t>
            </a:fld>
            <a:endParaRPr lang="en-US"/>
          </a:p>
        </p:txBody>
      </p:sp>
    </p:spTree>
    <p:extLst>
      <p:ext uri="{BB962C8B-B14F-4D97-AF65-F5344CB8AC3E}">
        <p14:creationId xmlns:p14="http://schemas.microsoft.com/office/powerpoint/2010/main" val="3562432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solidFill>
                  <a:srgbClr val="FF0000"/>
                </a:solidFill>
              </a:rPr>
              <a:t>ABET STUDENT OUTCOMES </a:t>
            </a:r>
            <a:endParaRPr lang="en-US" dirty="0"/>
          </a:p>
        </p:txBody>
      </p:sp>
      <p:sp>
        <p:nvSpPr>
          <p:cNvPr id="3" name="Content Placeholder 2"/>
          <p:cNvSpPr>
            <a:spLocks noGrp="1"/>
          </p:cNvSpPr>
          <p:nvPr>
            <p:ph idx="1"/>
          </p:nvPr>
        </p:nvSpPr>
        <p:spPr>
          <a:xfrm>
            <a:off x="457200" y="1308930"/>
            <a:ext cx="8229600" cy="5410200"/>
          </a:xfrm>
          <a:solidFill>
            <a:srgbClr val="FFFF00"/>
          </a:solidFill>
        </p:spPr>
        <p:txBody>
          <a:bodyPr/>
          <a:lstStyle/>
          <a:p>
            <a:r>
              <a:rPr lang="en-US" sz="1800" dirty="0">
                <a:latin typeface="Times New Roman" panose="02020603050405020304" pitchFamily="18" charset="0"/>
                <a:cs typeface="Times New Roman" panose="02020603050405020304" pitchFamily="18" charset="0"/>
              </a:rPr>
              <a:t>Student outcomes are outcomes (1) through (7) plus any additional outcomes that may be articulated by the program.</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an ability to identify, formulate, and solve complex engineering problems by</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applying principles of engineering, science, and mathematics</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 an ability to apply engineering design to produce solutions that meet specified</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needs with consideration of public health, safety, and welfare, as well as global,</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cultural, social, environmental, and economic factors</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3. an ability to communicate effectively with a range of audiences</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4. an ability to recognize ethical and professional responsibilities in engineering</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situations and make informed judgments, which must consider the impact of</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engineering solutions in global, economic, environmental, and societal contexts</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5. an ability to function effectively on a team whose members together provide</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leadership, create a collaborative and inclusive environment, establish goals,</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plan tasks and meet objectives.</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6. an ability to develop and conduct appropriate experimentation, analyze and</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interpret data and use engineering judgment to draw conclusions.</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7. an ability to acquire and apply new knowledge as needed, using appropriate</a:t>
            </a:r>
          </a:p>
          <a:p>
            <a:pPr marL="0" marR="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learning strategies.</a:t>
            </a:r>
          </a:p>
          <a:p>
            <a:pPr marL="0" indent="0">
              <a:buNone/>
            </a:pPr>
            <a:endParaRPr lang="en-US" sz="1800" dirty="0"/>
          </a:p>
          <a:p>
            <a:endParaRPr lang="en-US" sz="1600"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3</a:t>
            </a:fld>
            <a:endParaRPr lang="en-US"/>
          </a:p>
        </p:txBody>
      </p:sp>
    </p:spTree>
    <p:extLst>
      <p:ext uri="{BB962C8B-B14F-4D97-AF65-F5344CB8AC3E}">
        <p14:creationId xmlns:p14="http://schemas.microsoft.com/office/powerpoint/2010/main" val="1441562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295400"/>
          </a:xfrm>
        </p:spPr>
        <p:txBody>
          <a:bodyPr/>
          <a:lstStyle/>
          <a:p>
            <a:r>
              <a:rPr lang="en-US" dirty="0">
                <a:solidFill>
                  <a:srgbClr val="FF0000"/>
                </a:solidFill>
              </a:rPr>
              <a:t>STUDENT OUTCOMES VS. COURSES (ELECTRICAL ENGINEERING)</a:t>
            </a:r>
            <a:br>
              <a:rPr lang="en-US" dirty="0">
                <a:solidFill>
                  <a:srgbClr val="FF0000"/>
                </a:solidFill>
              </a:rPr>
            </a:br>
            <a:r>
              <a:rPr lang="en-US" dirty="0">
                <a:solidFill>
                  <a:srgbClr val="FF0000"/>
                </a:solidFill>
              </a:rPr>
              <a:t>Approved 10/12/2018</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82119559"/>
              </p:ext>
            </p:extLst>
          </p:nvPr>
        </p:nvGraphicFramePr>
        <p:xfrm>
          <a:off x="1143000" y="1981200"/>
          <a:ext cx="6629398" cy="4648203"/>
        </p:xfrm>
        <a:graphic>
          <a:graphicData uri="http://schemas.openxmlformats.org/drawingml/2006/table">
            <a:tbl>
              <a:tblPr firstRow="1" firstCol="1" bandRow="1"/>
              <a:tblGrid>
                <a:gridCol w="3301493">
                  <a:extLst>
                    <a:ext uri="{9D8B030D-6E8A-4147-A177-3AD203B41FA5}">
                      <a16:colId xmlns:a16="http://schemas.microsoft.com/office/drawing/2014/main" val="1177477893"/>
                    </a:ext>
                  </a:extLst>
                </a:gridCol>
                <a:gridCol w="407498">
                  <a:extLst>
                    <a:ext uri="{9D8B030D-6E8A-4147-A177-3AD203B41FA5}">
                      <a16:colId xmlns:a16="http://schemas.microsoft.com/office/drawing/2014/main" val="3667276291"/>
                    </a:ext>
                  </a:extLst>
                </a:gridCol>
                <a:gridCol w="519183">
                  <a:extLst>
                    <a:ext uri="{9D8B030D-6E8A-4147-A177-3AD203B41FA5}">
                      <a16:colId xmlns:a16="http://schemas.microsoft.com/office/drawing/2014/main" val="3181421183"/>
                    </a:ext>
                  </a:extLst>
                </a:gridCol>
                <a:gridCol w="567480">
                  <a:extLst>
                    <a:ext uri="{9D8B030D-6E8A-4147-A177-3AD203B41FA5}">
                      <a16:colId xmlns:a16="http://schemas.microsoft.com/office/drawing/2014/main" val="2366102067"/>
                    </a:ext>
                  </a:extLst>
                </a:gridCol>
                <a:gridCol w="475415">
                  <a:extLst>
                    <a:ext uri="{9D8B030D-6E8A-4147-A177-3AD203B41FA5}">
                      <a16:colId xmlns:a16="http://schemas.microsoft.com/office/drawing/2014/main" val="744051580"/>
                    </a:ext>
                  </a:extLst>
                </a:gridCol>
                <a:gridCol w="480698">
                  <a:extLst>
                    <a:ext uri="{9D8B030D-6E8A-4147-A177-3AD203B41FA5}">
                      <a16:colId xmlns:a16="http://schemas.microsoft.com/office/drawing/2014/main" val="273254702"/>
                    </a:ext>
                  </a:extLst>
                </a:gridCol>
                <a:gridCol w="428628">
                  <a:extLst>
                    <a:ext uri="{9D8B030D-6E8A-4147-A177-3AD203B41FA5}">
                      <a16:colId xmlns:a16="http://schemas.microsoft.com/office/drawing/2014/main" val="3753978908"/>
                    </a:ext>
                  </a:extLst>
                </a:gridCol>
                <a:gridCol w="449003">
                  <a:extLst>
                    <a:ext uri="{9D8B030D-6E8A-4147-A177-3AD203B41FA5}">
                      <a16:colId xmlns:a16="http://schemas.microsoft.com/office/drawing/2014/main" val="604959489"/>
                    </a:ext>
                  </a:extLst>
                </a:gridCol>
              </a:tblGrid>
              <a:tr h="221343">
                <a:tc>
                  <a:txBody>
                    <a:bodyPr/>
                    <a:lstStyle/>
                    <a:p>
                      <a:pPr marL="0" marR="0" algn="just">
                        <a:lnSpc>
                          <a:spcPct val="115000"/>
                        </a:lnSpc>
                        <a:spcBef>
                          <a:spcPts val="0"/>
                        </a:spcBef>
                        <a:spcAft>
                          <a:spcPts val="0"/>
                        </a:spcAft>
                      </a:pPr>
                      <a:r>
                        <a:rPr lang="en-US" sz="1000" b="1" dirty="0">
                          <a:effectLst/>
                          <a:latin typeface="Times New Roman" panose="02020603050405020304" pitchFamily="18" charset="0"/>
                          <a:ea typeface="Times New Roman" panose="02020603050405020304" pitchFamily="18" charset="0"/>
                        </a:rPr>
                        <a:t>Electrical Engineering Courses</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1</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2</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3</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4</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5</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6</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7</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67247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1021 Intro Elect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378973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1043 Comp Appl in Engr</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84946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2011 Electric Circuit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484563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2023 Network Theory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19686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3013 Network Theory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2944709"/>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3021 Logic Circuits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09242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3023 Signals and Systems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38960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3033 Physical Princ. Solid State</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020358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3043 Electronics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229568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3063 Logic Circuits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6459484"/>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3071 Microproc. Sys.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795278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3073  Microproc Sys.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5787097"/>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4003 Communication Theory</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21959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4011 Electronics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775742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4013 Energy Conversion</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349845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4033 Electro Field Thr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02177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4043 Electronics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399844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4073 Control Systems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761566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4472 Senior Design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567946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4482 Senior Design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5328954"/>
                  </a:ext>
                </a:extLst>
              </a:tr>
            </a:tbl>
          </a:graphicData>
        </a:graphic>
      </p:graphicFrame>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4</a:t>
            </a:fld>
            <a:endParaRPr lang="en-US"/>
          </a:p>
        </p:txBody>
      </p:sp>
    </p:spTree>
    <p:extLst>
      <p:ext uri="{BB962C8B-B14F-4D97-AF65-F5344CB8AC3E}">
        <p14:creationId xmlns:p14="http://schemas.microsoft.com/office/powerpoint/2010/main" val="237355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lstStyle/>
          <a:p>
            <a:r>
              <a:rPr lang="en-US" sz="2800" dirty="0">
                <a:solidFill>
                  <a:srgbClr val="FF0000"/>
                </a:solidFill>
              </a:rPr>
              <a:t>STUDENT OUTCOMES VS. COURSES (COMPUTER ENGINEERING) </a:t>
            </a:r>
            <a:br>
              <a:rPr lang="en-US" sz="2800" dirty="0">
                <a:solidFill>
                  <a:srgbClr val="FF0000"/>
                </a:solidFill>
              </a:rPr>
            </a:br>
            <a:r>
              <a:rPr lang="en-US" sz="2800" dirty="0">
                <a:solidFill>
                  <a:srgbClr val="FF0000"/>
                </a:solidFill>
              </a:rPr>
              <a:t>Approved 10/12/2018</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5</a:t>
            </a:fld>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77002363"/>
              </p:ext>
            </p:extLst>
          </p:nvPr>
        </p:nvGraphicFramePr>
        <p:xfrm>
          <a:off x="1371602" y="1828799"/>
          <a:ext cx="6095998" cy="4416426"/>
        </p:xfrm>
        <a:graphic>
          <a:graphicData uri="http://schemas.openxmlformats.org/drawingml/2006/table">
            <a:tbl>
              <a:tblPr firstRow="1" firstCol="1" bandRow="1"/>
              <a:tblGrid>
                <a:gridCol w="3016453">
                  <a:extLst>
                    <a:ext uri="{9D8B030D-6E8A-4147-A177-3AD203B41FA5}">
                      <a16:colId xmlns:a16="http://schemas.microsoft.com/office/drawing/2014/main" val="2087326207"/>
                    </a:ext>
                  </a:extLst>
                </a:gridCol>
                <a:gridCol w="363536">
                  <a:extLst>
                    <a:ext uri="{9D8B030D-6E8A-4147-A177-3AD203B41FA5}">
                      <a16:colId xmlns:a16="http://schemas.microsoft.com/office/drawing/2014/main" val="2344935384"/>
                    </a:ext>
                  </a:extLst>
                </a:gridCol>
                <a:gridCol w="389826">
                  <a:extLst>
                    <a:ext uri="{9D8B030D-6E8A-4147-A177-3AD203B41FA5}">
                      <a16:colId xmlns:a16="http://schemas.microsoft.com/office/drawing/2014/main" val="449798067"/>
                    </a:ext>
                  </a:extLst>
                </a:gridCol>
                <a:gridCol w="416114">
                  <a:extLst>
                    <a:ext uri="{9D8B030D-6E8A-4147-A177-3AD203B41FA5}">
                      <a16:colId xmlns:a16="http://schemas.microsoft.com/office/drawing/2014/main" val="3649335806"/>
                    </a:ext>
                  </a:extLst>
                </a:gridCol>
                <a:gridCol w="433390">
                  <a:extLst>
                    <a:ext uri="{9D8B030D-6E8A-4147-A177-3AD203B41FA5}">
                      <a16:colId xmlns:a16="http://schemas.microsoft.com/office/drawing/2014/main" val="1570802662"/>
                    </a:ext>
                  </a:extLst>
                </a:gridCol>
                <a:gridCol w="478456">
                  <a:extLst>
                    <a:ext uri="{9D8B030D-6E8A-4147-A177-3AD203B41FA5}">
                      <a16:colId xmlns:a16="http://schemas.microsoft.com/office/drawing/2014/main" val="3306108411"/>
                    </a:ext>
                  </a:extLst>
                </a:gridCol>
                <a:gridCol w="441652">
                  <a:extLst>
                    <a:ext uri="{9D8B030D-6E8A-4147-A177-3AD203B41FA5}">
                      <a16:colId xmlns:a16="http://schemas.microsoft.com/office/drawing/2014/main" val="3426522465"/>
                    </a:ext>
                  </a:extLst>
                </a:gridCol>
                <a:gridCol w="556571">
                  <a:extLst>
                    <a:ext uri="{9D8B030D-6E8A-4147-A177-3AD203B41FA5}">
                      <a16:colId xmlns:a16="http://schemas.microsoft.com/office/drawing/2014/main" val="1492569823"/>
                    </a:ext>
                  </a:extLst>
                </a:gridCol>
              </a:tblGrid>
              <a:tr h="245357">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Comp. Engineering Courses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361809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1021 Intro Elect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3817465"/>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2011 Electric Circuit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0221368"/>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2023 Network Theory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687524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3013 Network Theory II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422350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3021 Logic Circuits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9638692"/>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3023 Signals and Systems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791017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3033 Physical Princ. Solid State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210286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3043 Electronics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206676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3063 Logic Circuits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439370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3071 Microproc. Sys.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497271"/>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3073  Microproc Sys.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8517970"/>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4253 Embedded Systems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640544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4303 Dig System Design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2650522"/>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4333 Computer Networks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7348514"/>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4393 Comp. Org.  Arch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632685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4472 Senior Design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801513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4482 Senior Design II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1687113"/>
                  </a:ext>
                </a:extLst>
              </a:tr>
            </a:tbl>
          </a:graphicData>
        </a:graphic>
      </p:graphicFrame>
    </p:spTree>
    <p:extLst>
      <p:ext uri="{BB962C8B-B14F-4D97-AF65-F5344CB8AC3E}">
        <p14:creationId xmlns:p14="http://schemas.microsoft.com/office/powerpoint/2010/main" val="3488694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lstStyle/>
          <a:p>
            <a:r>
              <a:rPr lang="en-US" sz="2000" dirty="0">
                <a:solidFill>
                  <a:srgbClr val="FF0000"/>
                </a:solidFill>
              </a:rPr>
              <a:t>SPRING 2019 COURSE ASSESSMENT RESULTS </a:t>
            </a:r>
            <a:br>
              <a:rPr lang="en-US" sz="2000" dirty="0">
                <a:solidFill>
                  <a:srgbClr val="FF0000"/>
                </a:solidFill>
              </a:rPr>
            </a:br>
            <a:r>
              <a:rPr lang="en-US" sz="2000" dirty="0">
                <a:solidFill>
                  <a:srgbClr val="FF0000"/>
                </a:solidFill>
              </a:rPr>
              <a:t>(ELECTRICAL ENGINEERING)</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6</a:t>
            </a:fld>
            <a:endParaRPr lang="en-US"/>
          </a:p>
        </p:txBody>
      </p:sp>
      <p:sp>
        <p:nvSpPr>
          <p:cNvPr id="7" name="Title 1"/>
          <p:cNvSpPr txBox="1">
            <a:spLocks/>
          </p:cNvSpPr>
          <p:nvPr/>
        </p:nvSpPr>
        <p:spPr bwMode="auto">
          <a:xfrm>
            <a:off x="282526" y="3997646"/>
            <a:ext cx="8229600" cy="764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a:solidFill>
                  <a:schemeClr val="tx2"/>
                </a:solidFill>
                <a:latin typeface="Arial" charset="0"/>
              </a:defRPr>
            </a:lvl6pPr>
            <a:lvl7pPr marL="914400" algn="ctr" rtl="0" fontAlgn="base">
              <a:spcBef>
                <a:spcPct val="0"/>
              </a:spcBef>
              <a:spcAft>
                <a:spcPct val="0"/>
              </a:spcAft>
              <a:defRPr sz="3200">
                <a:solidFill>
                  <a:schemeClr val="tx2"/>
                </a:solidFill>
                <a:latin typeface="Arial" charset="0"/>
              </a:defRPr>
            </a:lvl7pPr>
            <a:lvl8pPr marL="1371600" algn="ctr" rtl="0" fontAlgn="base">
              <a:spcBef>
                <a:spcPct val="0"/>
              </a:spcBef>
              <a:spcAft>
                <a:spcPct val="0"/>
              </a:spcAft>
              <a:defRPr sz="3200">
                <a:solidFill>
                  <a:schemeClr val="tx2"/>
                </a:solidFill>
                <a:latin typeface="Arial" charset="0"/>
              </a:defRPr>
            </a:lvl8pPr>
            <a:lvl9pPr marL="1828800" algn="ctr" rtl="0" fontAlgn="base">
              <a:spcBef>
                <a:spcPct val="0"/>
              </a:spcBef>
              <a:spcAft>
                <a:spcPct val="0"/>
              </a:spcAft>
              <a:defRPr sz="3200">
                <a:solidFill>
                  <a:schemeClr val="tx2"/>
                </a:solidFill>
                <a:latin typeface="Arial" charset="0"/>
              </a:defRPr>
            </a:lvl9pPr>
          </a:lstStyle>
          <a:p>
            <a:r>
              <a:rPr lang="en-US" sz="2400" kern="0" dirty="0">
                <a:solidFill>
                  <a:srgbClr val="FF0000"/>
                </a:solidFill>
              </a:rPr>
              <a:t>SPRING 2019 COURSE ASSESSMENT RESULTS </a:t>
            </a:r>
            <a:br>
              <a:rPr lang="en-US" sz="2400" kern="0" dirty="0">
                <a:solidFill>
                  <a:srgbClr val="FF0000"/>
                </a:solidFill>
              </a:rPr>
            </a:br>
            <a:r>
              <a:rPr lang="en-US" sz="2400" kern="0" dirty="0">
                <a:solidFill>
                  <a:srgbClr val="FF0000"/>
                </a:solidFill>
              </a:rPr>
              <a:t>(COMPUTER ENGINEERING)</a:t>
            </a:r>
          </a:p>
        </p:txBody>
      </p:sp>
      <p:graphicFrame>
        <p:nvGraphicFramePr>
          <p:cNvPr id="4" name="Content Placeholder 3">
            <a:extLst>
              <a:ext uri="{FF2B5EF4-FFF2-40B4-BE49-F238E27FC236}">
                <a16:creationId xmlns:a16="http://schemas.microsoft.com/office/drawing/2014/main" id="{848C50B8-567C-4B70-89D0-C9C1B65FF4BF}"/>
              </a:ext>
            </a:extLst>
          </p:cNvPr>
          <p:cNvGraphicFramePr>
            <a:graphicFrameLocks noGrp="1"/>
          </p:cNvGraphicFramePr>
          <p:nvPr>
            <p:ph idx="1"/>
            <p:extLst>
              <p:ext uri="{D42A27DB-BD31-4B8C-83A1-F6EECF244321}">
                <p14:modId xmlns:p14="http://schemas.microsoft.com/office/powerpoint/2010/main" val="3165502007"/>
              </p:ext>
            </p:extLst>
          </p:nvPr>
        </p:nvGraphicFramePr>
        <p:xfrm>
          <a:off x="304800" y="838200"/>
          <a:ext cx="8610601" cy="2590797"/>
        </p:xfrm>
        <a:graphic>
          <a:graphicData uri="http://schemas.openxmlformats.org/drawingml/2006/table">
            <a:tbl>
              <a:tblPr/>
              <a:tblGrid>
                <a:gridCol w="881569">
                  <a:extLst>
                    <a:ext uri="{9D8B030D-6E8A-4147-A177-3AD203B41FA5}">
                      <a16:colId xmlns:a16="http://schemas.microsoft.com/office/drawing/2014/main" val="920361297"/>
                    </a:ext>
                  </a:extLst>
                </a:gridCol>
                <a:gridCol w="391809">
                  <a:extLst>
                    <a:ext uri="{9D8B030D-6E8A-4147-A177-3AD203B41FA5}">
                      <a16:colId xmlns:a16="http://schemas.microsoft.com/office/drawing/2014/main" val="2484327451"/>
                    </a:ext>
                  </a:extLst>
                </a:gridCol>
                <a:gridCol w="502004">
                  <a:extLst>
                    <a:ext uri="{9D8B030D-6E8A-4147-A177-3AD203B41FA5}">
                      <a16:colId xmlns:a16="http://schemas.microsoft.com/office/drawing/2014/main" val="1000674412"/>
                    </a:ext>
                  </a:extLst>
                </a:gridCol>
                <a:gridCol w="465272">
                  <a:extLst>
                    <a:ext uri="{9D8B030D-6E8A-4147-A177-3AD203B41FA5}">
                      <a16:colId xmlns:a16="http://schemas.microsoft.com/office/drawing/2014/main" val="1925670044"/>
                    </a:ext>
                  </a:extLst>
                </a:gridCol>
                <a:gridCol w="330588">
                  <a:extLst>
                    <a:ext uri="{9D8B030D-6E8A-4147-A177-3AD203B41FA5}">
                      <a16:colId xmlns:a16="http://schemas.microsoft.com/office/drawing/2014/main" val="4138193370"/>
                    </a:ext>
                  </a:extLst>
                </a:gridCol>
                <a:gridCol w="532616">
                  <a:extLst>
                    <a:ext uri="{9D8B030D-6E8A-4147-A177-3AD203B41FA5}">
                      <a16:colId xmlns:a16="http://schemas.microsoft.com/office/drawing/2014/main" val="398187697"/>
                    </a:ext>
                  </a:extLst>
                </a:gridCol>
                <a:gridCol w="339772">
                  <a:extLst>
                    <a:ext uri="{9D8B030D-6E8A-4147-A177-3AD203B41FA5}">
                      <a16:colId xmlns:a16="http://schemas.microsoft.com/office/drawing/2014/main" val="862910176"/>
                    </a:ext>
                  </a:extLst>
                </a:gridCol>
                <a:gridCol w="281612">
                  <a:extLst>
                    <a:ext uri="{9D8B030D-6E8A-4147-A177-3AD203B41FA5}">
                      <a16:colId xmlns:a16="http://schemas.microsoft.com/office/drawing/2014/main" val="2783673909"/>
                    </a:ext>
                  </a:extLst>
                </a:gridCol>
                <a:gridCol w="587712">
                  <a:extLst>
                    <a:ext uri="{9D8B030D-6E8A-4147-A177-3AD203B41FA5}">
                      <a16:colId xmlns:a16="http://schemas.microsoft.com/office/drawing/2014/main" val="4026258793"/>
                    </a:ext>
                  </a:extLst>
                </a:gridCol>
                <a:gridCol w="321404">
                  <a:extLst>
                    <a:ext uri="{9D8B030D-6E8A-4147-A177-3AD203B41FA5}">
                      <a16:colId xmlns:a16="http://schemas.microsoft.com/office/drawing/2014/main" val="1104633183"/>
                    </a:ext>
                  </a:extLst>
                </a:gridCol>
                <a:gridCol w="355076">
                  <a:extLst>
                    <a:ext uri="{9D8B030D-6E8A-4147-A177-3AD203B41FA5}">
                      <a16:colId xmlns:a16="http://schemas.microsoft.com/office/drawing/2014/main" val="2326932862"/>
                    </a:ext>
                  </a:extLst>
                </a:gridCol>
                <a:gridCol w="502004">
                  <a:extLst>
                    <a:ext uri="{9D8B030D-6E8A-4147-A177-3AD203B41FA5}">
                      <a16:colId xmlns:a16="http://schemas.microsoft.com/office/drawing/2014/main" val="1240496396"/>
                    </a:ext>
                  </a:extLst>
                </a:gridCol>
                <a:gridCol w="284673">
                  <a:extLst>
                    <a:ext uri="{9D8B030D-6E8A-4147-A177-3AD203B41FA5}">
                      <a16:colId xmlns:a16="http://schemas.microsoft.com/office/drawing/2014/main" val="272966376"/>
                    </a:ext>
                  </a:extLst>
                </a:gridCol>
                <a:gridCol w="257125">
                  <a:extLst>
                    <a:ext uri="{9D8B030D-6E8A-4147-A177-3AD203B41FA5}">
                      <a16:colId xmlns:a16="http://schemas.microsoft.com/office/drawing/2014/main" val="1138531736"/>
                    </a:ext>
                  </a:extLst>
                </a:gridCol>
                <a:gridCol w="477516">
                  <a:extLst>
                    <a:ext uri="{9D8B030D-6E8A-4147-A177-3AD203B41FA5}">
                      <a16:colId xmlns:a16="http://schemas.microsoft.com/office/drawing/2014/main" val="2926662498"/>
                    </a:ext>
                  </a:extLst>
                </a:gridCol>
                <a:gridCol w="321404">
                  <a:extLst>
                    <a:ext uri="{9D8B030D-6E8A-4147-A177-3AD203B41FA5}">
                      <a16:colId xmlns:a16="http://schemas.microsoft.com/office/drawing/2014/main" val="2331735328"/>
                    </a:ext>
                  </a:extLst>
                </a:gridCol>
                <a:gridCol w="281612">
                  <a:extLst>
                    <a:ext uri="{9D8B030D-6E8A-4147-A177-3AD203B41FA5}">
                      <a16:colId xmlns:a16="http://schemas.microsoft.com/office/drawing/2014/main" val="158819286"/>
                    </a:ext>
                  </a:extLst>
                </a:gridCol>
                <a:gridCol w="431602">
                  <a:extLst>
                    <a:ext uri="{9D8B030D-6E8A-4147-A177-3AD203B41FA5}">
                      <a16:colId xmlns:a16="http://schemas.microsoft.com/office/drawing/2014/main" val="269422407"/>
                    </a:ext>
                  </a:extLst>
                </a:gridCol>
                <a:gridCol w="257125">
                  <a:extLst>
                    <a:ext uri="{9D8B030D-6E8A-4147-A177-3AD203B41FA5}">
                      <a16:colId xmlns:a16="http://schemas.microsoft.com/office/drawing/2014/main" val="4057932375"/>
                    </a:ext>
                  </a:extLst>
                </a:gridCol>
                <a:gridCol w="171417">
                  <a:extLst>
                    <a:ext uri="{9D8B030D-6E8A-4147-A177-3AD203B41FA5}">
                      <a16:colId xmlns:a16="http://schemas.microsoft.com/office/drawing/2014/main" val="2810813856"/>
                    </a:ext>
                  </a:extLst>
                </a:gridCol>
                <a:gridCol w="379564">
                  <a:extLst>
                    <a:ext uri="{9D8B030D-6E8A-4147-A177-3AD203B41FA5}">
                      <a16:colId xmlns:a16="http://schemas.microsoft.com/office/drawing/2014/main" val="2575145029"/>
                    </a:ext>
                  </a:extLst>
                </a:gridCol>
                <a:gridCol w="257125">
                  <a:extLst>
                    <a:ext uri="{9D8B030D-6E8A-4147-A177-3AD203B41FA5}">
                      <a16:colId xmlns:a16="http://schemas.microsoft.com/office/drawing/2014/main" val="1116020891"/>
                    </a:ext>
                  </a:extLst>
                </a:gridCol>
              </a:tblGrid>
              <a:tr h="246253">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1200" b="1" i="0" u="none" strike="noStrike" dirty="0">
                          <a:solidFill>
                            <a:srgbClr val="000000"/>
                          </a:solidFill>
                          <a:effectLst/>
                          <a:latin typeface="Calibri" panose="020F0502020204030204" pitchFamily="34" charset="0"/>
                        </a:rPr>
                        <a:t>SPRING 2019</a:t>
                      </a: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5804874"/>
                  </a:ext>
                </a:extLst>
              </a:tr>
              <a:tr h="459528">
                <a:tc>
                  <a:txBody>
                    <a:bodyPr/>
                    <a:lstStyle/>
                    <a:p>
                      <a:pPr algn="ctr" fontAlgn="b"/>
                      <a:r>
                        <a:rPr lang="en-US" sz="1100" b="1" i="0" u="none" strike="noStrike" dirty="0" err="1">
                          <a:solidFill>
                            <a:srgbClr val="000000"/>
                          </a:solidFill>
                          <a:effectLst/>
                          <a:latin typeface="Calibri" panose="020F0502020204030204" pitchFamily="34" charset="0"/>
                        </a:rPr>
                        <a:t>Course_Section</a:t>
                      </a:r>
                      <a:endParaRPr lang="en-US" sz="1100" b="1" i="0" u="none" strike="noStrike" dirty="0">
                        <a:solidFill>
                          <a:srgbClr val="000000"/>
                        </a:solidFill>
                        <a:effectLst/>
                        <a:latin typeface="Calibri" panose="020F0502020204030204" pitchFamily="34" charset="0"/>
                      </a:endParaRP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3145030"/>
                  </a:ext>
                </a:extLst>
              </a:tr>
              <a:tr h="235627">
                <a:tc>
                  <a:txBody>
                    <a:bodyPr/>
                    <a:lstStyle/>
                    <a:p>
                      <a:pPr algn="ctr" fontAlgn="b"/>
                      <a:r>
                        <a:rPr lang="en-US" sz="1100" b="0" i="0" u="none" strike="noStrike" dirty="0">
                          <a:solidFill>
                            <a:srgbClr val="000000"/>
                          </a:solidFill>
                          <a:effectLst/>
                          <a:latin typeface="Calibri" panose="020F0502020204030204" pitchFamily="34" charset="0"/>
                        </a:rPr>
                        <a:t>ELEG 3023-P01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18</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89.3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94.5</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615354771"/>
                  </a:ext>
                </a:extLst>
              </a:tr>
              <a:tr h="235627">
                <a:tc>
                  <a:txBody>
                    <a:bodyPr/>
                    <a:lstStyle/>
                    <a:p>
                      <a:pPr algn="ctr" fontAlgn="b"/>
                      <a:r>
                        <a:rPr lang="en-US" sz="1100" b="0" i="0" u="none" strike="noStrike" dirty="0">
                          <a:solidFill>
                            <a:srgbClr val="000000"/>
                          </a:solidFill>
                          <a:effectLst/>
                          <a:latin typeface="Calibri" panose="020F0502020204030204" pitchFamily="34" charset="0"/>
                        </a:rPr>
                        <a:t>ELEG 3043-P01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21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75</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706278389"/>
                  </a:ext>
                </a:extLst>
              </a:tr>
              <a:tr h="235627">
                <a:tc>
                  <a:txBody>
                    <a:bodyPr/>
                    <a:lstStyle/>
                    <a:p>
                      <a:pPr algn="ctr" fontAlgn="b"/>
                      <a:r>
                        <a:rPr lang="en-US" sz="1100" b="0" i="0" u="none" strike="noStrike" dirty="0">
                          <a:solidFill>
                            <a:srgbClr val="000000"/>
                          </a:solidFill>
                          <a:effectLst/>
                          <a:latin typeface="Calibri" panose="020F0502020204030204" pitchFamily="34" charset="0"/>
                        </a:rPr>
                        <a:t>ELEG 3073-P01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21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79</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718799833"/>
                  </a:ext>
                </a:extLst>
              </a:tr>
              <a:tr h="235627">
                <a:tc>
                  <a:txBody>
                    <a:bodyPr/>
                    <a:lstStyle/>
                    <a:p>
                      <a:pPr algn="ctr" fontAlgn="b"/>
                      <a:r>
                        <a:rPr lang="en-US" sz="1100" b="0" i="0" u="none" strike="noStrike">
                          <a:solidFill>
                            <a:srgbClr val="000000"/>
                          </a:solidFill>
                          <a:effectLst/>
                          <a:latin typeface="Calibri" panose="020F0502020204030204" pitchFamily="34" charset="0"/>
                        </a:rPr>
                        <a:t>ELEG 3073-P02</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31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72.5</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75</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748824479"/>
                  </a:ext>
                </a:extLst>
              </a:tr>
              <a:tr h="235627">
                <a:tc>
                  <a:txBody>
                    <a:bodyPr/>
                    <a:lstStyle/>
                    <a:p>
                      <a:pPr algn="ctr" fontAlgn="b"/>
                      <a:r>
                        <a:rPr lang="en-US" sz="1100" b="0" i="0" u="none" strike="noStrike">
                          <a:solidFill>
                            <a:srgbClr val="000000"/>
                          </a:solidFill>
                          <a:effectLst/>
                          <a:latin typeface="Calibri" panose="020F0502020204030204" pitchFamily="34" charset="0"/>
                        </a:rPr>
                        <a:t>ELEG 4073-P01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31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72</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769343627"/>
                  </a:ext>
                </a:extLst>
              </a:tr>
              <a:tr h="235627">
                <a:tc>
                  <a:txBody>
                    <a:bodyPr/>
                    <a:lstStyle/>
                    <a:p>
                      <a:pPr algn="ctr" fontAlgn="b"/>
                      <a:r>
                        <a:rPr lang="en-US" sz="1100" b="0" i="0" u="none" strike="noStrike">
                          <a:solidFill>
                            <a:srgbClr val="000000"/>
                          </a:solidFill>
                          <a:effectLst/>
                          <a:latin typeface="Calibri" panose="020F0502020204030204" pitchFamily="34" charset="0"/>
                        </a:rPr>
                        <a:t>ELEG 4482-P01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90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84</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89</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627009654"/>
                  </a:ext>
                </a:extLst>
              </a:tr>
              <a:tr h="235627">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793357432"/>
                  </a:ext>
                </a:extLst>
              </a:tr>
              <a:tr h="235627">
                <a:tc>
                  <a:txBody>
                    <a:bodyPr/>
                    <a:lstStyle/>
                    <a:p>
                      <a:pPr algn="ctr" fontAlgn="b"/>
                      <a:r>
                        <a:rPr lang="en-US" sz="1100" b="1" i="0" u="none" strike="noStrike">
                          <a:solidFill>
                            <a:srgbClr val="000000"/>
                          </a:solidFill>
                          <a:effectLst/>
                          <a:latin typeface="Calibri" panose="020F0502020204030204" pitchFamily="34" charset="0"/>
                        </a:rPr>
                        <a:t>Composite</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82.1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91.3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61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77.9</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85.3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89</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93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83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21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75</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81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916670126"/>
                  </a:ext>
                </a:extLst>
              </a:tr>
            </a:tbl>
          </a:graphicData>
        </a:graphic>
      </p:graphicFrame>
      <p:graphicFrame>
        <p:nvGraphicFramePr>
          <p:cNvPr id="5" name="Table 4">
            <a:extLst>
              <a:ext uri="{FF2B5EF4-FFF2-40B4-BE49-F238E27FC236}">
                <a16:creationId xmlns:a16="http://schemas.microsoft.com/office/drawing/2014/main" id="{76ABDE6A-61AB-49AF-96B3-4156996FFE26}"/>
              </a:ext>
            </a:extLst>
          </p:cNvPr>
          <p:cNvGraphicFramePr>
            <a:graphicFrameLocks noGrp="1"/>
          </p:cNvGraphicFramePr>
          <p:nvPr>
            <p:extLst>
              <p:ext uri="{D42A27DB-BD31-4B8C-83A1-F6EECF244321}">
                <p14:modId xmlns:p14="http://schemas.microsoft.com/office/powerpoint/2010/main" val="535224002"/>
              </p:ext>
            </p:extLst>
          </p:nvPr>
        </p:nvGraphicFramePr>
        <p:xfrm>
          <a:off x="464234" y="4765040"/>
          <a:ext cx="8178800" cy="1718310"/>
        </p:xfrm>
        <a:graphic>
          <a:graphicData uri="http://schemas.openxmlformats.org/drawingml/2006/table">
            <a:tbl>
              <a:tblPr/>
              <a:tblGrid>
                <a:gridCol w="899953">
                  <a:extLst>
                    <a:ext uri="{9D8B030D-6E8A-4147-A177-3AD203B41FA5}">
                      <a16:colId xmlns:a16="http://schemas.microsoft.com/office/drawing/2014/main" val="1282339424"/>
                    </a:ext>
                  </a:extLst>
                </a:gridCol>
                <a:gridCol w="329560">
                  <a:extLst>
                    <a:ext uri="{9D8B030D-6E8A-4147-A177-3AD203B41FA5}">
                      <a16:colId xmlns:a16="http://schemas.microsoft.com/office/drawing/2014/main" val="990919998"/>
                    </a:ext>
                  </a:extLst>
                </a:gridCol>
                <a:gridCol w="484834">
                  <a:extLst>
                    <a:ext uri="{9D8B030D-6E8A-4147-A177-3AD203B41FA5}">
                      <a16:colId xmlns:a16="http://schemas.microsoft.com/office/drawing/2014/main" val="4018068532"/>
                    </a:ext>
                  </a:extLst>
                </a:gridCol>
                <a:gridCol w="354911">
                  <a:extLst>
                    <a:ext uri="{9D8B030D-6E8A-4147-A177-3AD203B41FA5}">
                      <a16:colId xmlns:a16="http://schemas.microsoft.com/office/drawing/2014/main" val="553608602"/>
                    </a:ext>
                  </a:extLst>
                </a:gridCol>
                <a:gridCol w="256677">
                  <a:extLst>
                    <a:ext uri="{9D8B030D-6E8A-4147-A177-3AD203B41FA5}">
                      <a16:colId xmlns:a16="http://schemas.microsoft.com/office/drawing/2014/main" val="3697610719"/>
                    </a:ext>
                  </a:extLst>
                </a:gridCol>
                <a:gridCol w="446808">
                  <a:extLst>
                    <a:ext uri="{9D8B030D-6E8A-4147-A177-3AD203B41FA5}">
                      <a16:colId xmlns:a16="http://schemas.microsoft.com/office/drawing/2014/main" val="743061942"/>
                    </a:ext>
                  </a:extLst>
                </a:gridCol>
                <a:gridCol w="285196">
                  <a:extLst>
                    <a:ext uri="{9D8B030D-6E8A-4147-A177-3AD203B41FA5}">
                      <a16:colId xmlns:a16="http://schemas.microsoft.com/office/drawing/2014/main" val="4224035850"/>
                    </a:ext>
                  </a:extLst>
                </a:gridCol>
                <a:gridCol w="237664">
                  <a:extLst>
                    <a:ext uri="{9D8B030D-6E8A-4147-A177-3AD203B41FA5}">
                      <a16:colId xmlns:a16="http://schemas.microsoft.com/office/drawing/2014/main" val="2664905687"/>
                    </a:ext>
                  </a:extLst>
                </a:gridCol>
                <a:gridCol w="519691">
                  <a:extLst>
                    <a:ext uri="{9D8B030D-6E8A-4147-A177-3AD203B41FA5}">
                      <a16:colId xmlns:a16="http://schemas.microsoft.com/office/drawing/2014/main" val="1791917800"/>
                    </a:ext>
                  </a:extLst>
                </a:gridCol>
                <a:gridCol w="291534">
                  <a:extLst>
                    <a:ext uri="{9D8B030D-6E8A-4147-A177-3AD203B41FA5}">
                      <a16:colId xmlns:a16="http://schemas.microsoft.com/office/drawing/2014/main" val="2592274292"/>
                    </a:ext>
                  </a:extLst>
                </a:gridCol>
                <a:gridCol w="256677">
                  <a:extLst>
                    <a:ext uri="{9D8B030D-6E8A-4147-A177-3AD203B41FA5}">
                      <a16:colId xmlns:a16="http://schemas.microsoft.com/office/drawing/2014/main" val="3192308365"/>
                    </a:ext>
                  </a:extLst>
                </a:gridCol>
                <a:gridCol w="456314">
                  <a:extLst>
                    <a:ext uri="{9D8B030D-6E8A-4147-A177-3AD203B41FA5}">
                      <a16:colId xmlns:a16="http://schemas.microsoft.com/office/drawing/2014/main" val="1762886699"/>
                    </a:ext>
                  </a:extLst>
                </a:gridCol>
                <a:gridCol w="294703">
                  <a:extLst>
                    <a:ext uri="{9D8B030D-6E8A-4147-A177-3AD203B41FA5}">
                      <a16:colId xmlns:a16="http://schemas.microsoft.com/office/drawing/2014/main" val="1936065046"/>
                    </a:ext>
                  </a:extLst>
                </a:gridCol>
                <a:gridCol w="256677">
                  <a:extLst>
                    <a:ext uri="{9D8B030D-6E8A-4147-A177-3AD203B41FA5}">
                      <a16:colId xmlns:a16="http://schemas.microsoft.com/office/drawing/2014/main" val="2686516148"/>
                    </a:ext>
                  </a:extLst>
                </a:gridCol>
                <a:gridCol w="494340">
                  <a:extLst>
                    <a:ext uri="{9D8B030D-6E8A-4147-A177-3AD203B41FA5}">
                      <a16:colId xmlns:a16="http://schemas.microsoft.com/office/drawing/2014/main" val="1794110610"/>
                    </a:ext>
                  </a:extLst>
                </a:gridCol>
                <a:gridCol w="354911">
                  <a:extLst>
                    <a:ext uri="{9D8B030D-6E8A-4147-A177-3AD203B41FA5}">
                      <a16:colId xmlns:a16="http://schemas.microsoft.com/office/drawing/2014/main" val="2264057874"/>
                    </a:ext>
                  </a:extLst>
                </a:gridCol>
                <a:gridCol w="278859">
                  <a:extLst>
                    <a:ext uri="{9D8B030D-6E8A-4147-A177-3AD203B41FA5}">
                      <a16:colId xmlns:a16="http://schemas.microsoft.com/office/drawing/2014/main" val="1171027178"/>
                    </a:ext>
                  </a:extLst>
                </a:gridCol>
                <a:gridCol w="468990">
                  <a:extLst>
                    <a:ext uri="{9D8B030D-6E8A-4147-A177-3AD203B41FA5}">
                      <a16:colId xmlns:a16="http://schemas.microsoft.com/office/drawing/2014/main" val="1871380755"/>
                    </a:ext>
                  </a:extLst>
                </a:gridCol>
                <a:gridCol w="294703">
                  <a:extLst>
                    <a:ext uri="{9D8B030D-6E8A-4147-A177-3AD203B41FA5}">
                      <a16:colId xmlns:a16="http://schemas.microsoft.com/office/drawing/2014/main" val="2407944553"/>
                    </a:ext>
                  </a:extLst>
                </a:gridCol>
                <a:gridCol w="190131">
                  <a:extLst>
                    <a:ext uri="{9D8B030D-6E8A-4147-A177-3AD203B41FA5}">
                      <a16:colId xmlns:a16="http://schemas.microsoft.com/office/drawing/2014/main" val="1711572162"/>
                    </a:ext>
                  </a:extLst>
                </a:gridCol>
                <a:gridCol w="430964">
                  <a:extLst>
                    <a:ext uri="{9D8B030D-6E8A-4147-A177-3AD203B41FA5}">
                      <a16:colId xmlns:a16="http://schemas.microsoft.com/office/drawing/2014/main" val="463892309"/>
                    </a:ext>
                  </a:extLst>
                </a:gridCol>
                <a:gridCol w="294703">
                  <a:extLst>
                    <a:ext uri="{9D8B030D-6E8A-4147-A177-3AD203B41FA5}">
                      <a16:colId xmlns:a16="http://schemas.microsoft.com/office/drawing/2014/main" val="3201653277"/>
                    </a:ext>
                  </a:extLst>
                </a:gridCol>
              </a:tblGrid>
              <a:tr h="200025">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gridSpan="3">
                  <a:txBody>
                    <a:bodyPr/>
                    <a:lstStyle/>
                    <a:p>
                      <a:pPr algn="l" fontAlgn="b"/>
                      <a:r>
                        <a:rPr lang="en-US" sz="1200" b="1" i="0" u="none" strike="noStrike" dirty="0">
                          <a:solidFill>
                            <a:srgbClr val="000000"/>
                          </a:solidFill>
                          <a:effectLst/>
                          <a:latin typeface="Calibri" panose="020F0502020204030204" pitchFamily="34" charset="0"/>
                        </a:rPr>
                        <a:t>SPRING 2019</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219611"/>
                  </a:ext>
                </a:extLst>
              </a:tr>
              <a:tr h="200025">
                <a:tc>
                  <a:txBody>
                    <a:bodyPr/>
                    <a:lstStyle/>
                    <a:p>
                      <a:pPr algn="ctr" fontAlgn="b"/>
                      <a:r>
                        <a:rPr lang="en-US" sz="1200" b="1" i="0" u="none" strike="noStrike">
                          <a:solidFill>
                            <a:srgbClr val="000000"/>
                          </a:solidFill>
                          <a:effectLst/>
                          <a:latin typeface="Calibri" panose="020F0502020204030204" pitchFamily="34" charset="0"/>
                        </a:rPr>
                        <a:t>Course_Section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Outc.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&gt;70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Outc.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&gt;70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Outc.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&gt;70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Outc. 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&gt;70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Outc. 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&gt;70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Outc. 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&gt;70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Outc. 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&gt;70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97240440"/>
                  </a:ext>
                </a:extLst>
              </a:tr>
              <a:tr h="190500">
                <a:tc>
                  <a:txBody>
                    <a:bodyPr/>
                    <a:lstStyle/>
                    <a:p>
                      <a:pPr algn="ctr" fontAlgn="b"/>
                      <a:r>
                        <a:rPr lang="en-US" sz="1100" b="0" i="0" u="none" strike="noStrike" dirty="0">
                          <a:solidFill>
                            <a:srgbClr val="000000"/>
                          </a:solidFill>
                          <a:effectLst/>
                          <a:latin typeface="Calibri" panose="020F0502020204030204" pitchFamily="34" charset="0"/>
                        </a:rPr>
                        <a:t>ELEG 3023-P01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054187457"/>
                  </a:ext>
                </a:extLst>
              </a:tr>
              <a:tr h="190500">
                <a:tc>
                  <a:txBody>
                    <a:bodyPr/>
                    <a:lstStyle/>
                    <a:p>
                      <a:pPr algn="ctr" fontAlgn="b"/>
                      <a:r>
                        <a:rPr lang="en-US" sz="1100" b="0" i="0" u="none" strike="noStrike" dirty="0">
                          <a:solidFill>
                            <a:srgbClr val="000000"/>
                          </a:solidFill>
                          <a:effectLst/>
                          <a:latin typeface="Calibri" panose="020F0502020204030204" pitchFamily="34" charset="0"/>
                        </a:rPr>
                        <a:t>ELEG 3043-P01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692150285"/>
                  </a:ext>
                </a:extLst>
              </a:tr>
              <a:tr h="190500">
                <a:tc>
                  <a:txBody>
                    <a:bodyPr/>
                    <a:lstStyle/>
                    <a:p>
                      <a:pPr algn="ctr" fontAlgn="b"/>
                      <a:r>
                        <a:rPr lang="en-US" sz="1100" b="0" i="0" u="none" strike="noStrike">
                          <a:solidFill>
                            <a:srgbClr val="000000"/>
                          </a:solidFill>
                          <a:effectLst/>
                          <a:latin typeface="Calibri" panose="020F0502020204030204" pitchFamily="34" charset="0"/>
                        </a:rPr>
                        <a:t>ELEG 3073-P01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45131447"/>
                  </a:ext>
                </a:extLst>
              </a:tr>
              <a:tr h="190500">
                <a:tc>
                  <a:txBody>
                    <a:bodyPr/>
                    <a:lstStyle/>
                    <a:p>
                      <a:pPr algn="ctr" fontAlgn="b"/>
                      <a:r>
                        <a:rPr lang="en-US" sz="1100" b="0" i="0" u="none" strike="noStrike">
                          <a:solidFill>
                            <a:srgbClr val="000000"/>
                          </a:solidFill>
                          <a:effectLst/>
                          <a:latin typeface="Calibri" panose="020F0502020204030204" pitchFamily="34" charset="0"/>
                        </a:rPr>
                        <a:t>ELEG 4482-P01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185264945"/>
                  </a:ext>
                </a:extLst>
              </a:tr>
              <a:tr h="190500">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866983557"/>
                  </a:ext>
                </a:extLst>
              </a:tr>
              <a:tr h="190500">
                <a:tc>
                  <a:txBody>
                    <a:bodyPr/>
                    <a:lstStyle/>
                    <a:p>
                      <a:pPr algn="ctr" fontAlgn="b"/>
                      <a:r>
                        <a:rPr lang="en-US" sz="1100" b="1" i="0" u="none" strike="noStrike">
                          <a:solidFill>
                            <a:srgbClr val="000000"/>
                          </a:solidFill>
                          <a:effectLst/>
                          <a:latin typeface="Calibri" panose="020F0502020204030204" pitchFamily="34" charset="0"/>
                        </a:rPr>
                        <a:t>Composite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113572769"/>
                  </a:ext>
                </a:extLst>
              </a:tr>
            </a:tbl>
          </a:graphicData>
        </a:graphic>
      </p:graphicFrame>
    </p:spTree>
    <p:extLst>
      <p:ext uri="{BB962C8B-B14F-4D97-AF65-F5344CB8AC3E}">
        <p14:creationId xmlns:p14="http://schemas.microsoft.com/office/powerpoint/2010/main" val="4214048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6CF00-E35B-4339-A074-D43352503482}"/>
              </a:ext>
            </a:extLst>
          </p:cNvPr>
          <p:cNvSpPr>
            <a:spLocks noGrp="1"/>
          </p:cNvSpPr>
          <p:nvPr>
            <p:ph type="title"/>
          </p:nvPr>
        </p:nvSpPr>
        <p:spPr>
          <a:xfrm>
            <a:off x="457202" y="136525"/>
            <a:ext cx="8229598" cy="1082675"/>
          </a:xfrm>
        </p:spPr>
        <p:txBody>
          <a:bodyPr/>
          <a:lstStyle/>
          <a:p>
            <a:r>
              <a:rPr lang="en-US" dirty="0"/>
              <a:t>	</a:t>
            </a:r>
            <a:r>
              <a:rPr lang="en-US" sz="2800" dirty="0">
                <a:solidFill>
                  <a:srgbClr val="FF0000"/>
                </a:solidFill>
              </a:rPr>
              <a:t>ELECTRICAL ENGINEERING MAJOR (2019-2020 AY)</a:t>
            </a:r>
          </a:p>
        </p:txBody>
      </p:sp>
      <p:sp>
        <p:nvSpPr>
          <p:cNvPr id="6" name="Slide Number Placeholder 5">
            <a:extLst>
              <a:ext uri="{FF2B5EF4-FFF2-40B4-BE49-F238E27FC236}">
                <a16:creationId xmlns:a16="http://schemas.microsoft.com/office/drawing/2014/main" id="{92492642-FCD1-4ECF-BB6D-50A0AE699B39}"/>
              </a:ext>
            </a:extLst>
          </p:cNvPr>
          <p:cNvSpPr>
            <a:spLocks noGrp="1"/>
          </p:cNvSpPr>
          <p:nvPr>
            <p:ph type="sldNum" sz="quarter" idx="12"/>
          </p:nvPr>
        </p:nvSpPr>
        <p:spPr/>
        <p:txBody>
          <a:bodyPr/>
          <a:lstStyle/>
          <a:p>
            <a:pPr>
              <a:defRPr/>
            </a:pPr>
            <a:fld id="{C5790943-6E06-4F8A-A8D0-F94C465B70D5}" type="slidenum">
              <a:rPr lang="en-US" smtClean="0"/>
              <a:pPr>
                <a:defRPr/>
              </a:pPr>
              <a:t>7</a:t>
            </a:fld>
            <a:endParaRPr lang="en-US"/>
          </a:p>
        </p:txBody>
      </p:sp>
      <p:graphicFrame>
        <p:nvGraphicFramePr>
          <p:cNvPr id="13" name="Content Placeholder 12">
            <a:extLst>
              <a:ext uri="{FF2B5EF4-FFF2-40B4-BE49-F238E27FC236}">
                <a16:creationId xmlns:a16="http://schemas.microsoft.com/office/drawing/2014/main" id="{30AB2F57-019D-4985-9378-DDC7A1006F80}"/>
              </a:ext>
            </a:extLst>
          </p:cNvPr>
          <p:cNvGraphicFramePr>
            <a:graphicFrameLocks noGrp="1"/>
          </p:cNvGraphicFramePr>
          <p:nvPr>
            <p:ph idx="1"/>
            <p:extLst>
              <p:ext uri="{D42A27DB-BD31-4B8C-83A1-F6EECF244321}">
                <p14:modId xmlns:p14="http://schemas.microsoft.com/office/powerpoint/2010/main" val="2759416848"/>
              </p:ext>
            </p:extLst>
          </p:nvPr>
        </p:nvGraphicFramePr>
        <p:xfrm>
          <a:off x="228598" y="1066799"/>
          <a:ext cx="8458200" cy="5516757"/>
        </p:xfrm>
        <a:graphic>
          <a:graphicData uri="http://schemas.openxmlformats.org/drawingml/2006/table">
            <a:tbl>
              <a:tblPr/>
              <a:tblGrid>
                <a:gridCol w="1071628">
                  <a:extLst>
                    <a:ext uri="{9D8B030D-6E8A-4147-A177-3AD203B41FA5}">
                      <a16:colId xmlns:a16="http://schemas.microsoft.com/office/drawing/2014/main" val="1978550463"/>
                    </a:ext>
                  </a:extLst>
                </a:gridCol>
                <a:gridCol w="236594">
                  <a:extLst>
                    <a:ext uri="{9D8B030D-6E8A-4147-A177-3AD203B41FA5}">
                      <a16:colId xmlns:a16="http://schemas.microsoft.com/office/drawing/2014/main" val="2635941036"/>
                    </a:ext>
                  </a:extLst>
                </a:gridCol>
                <a:gridCol w="487103">
                  <a:extLst>
                    <a:ext uri="{9D8B030D-6E8A-4147-A177-3AD203B41FA5}">
                      <a16:colId xmlns:a16="http://schemas.microsoft.com/office/drawing/2014/main" val="1721921468"/>
                    </a:ext>
                  </a:extLst>
                </a:gridCol>
                <a:gridCol w="490584">
                  <a:extLst>
                    <a:ext uri="{9D8B030D-6E8A-4147-A177-3AD203B41FA5}">
                      <a16:colId xmlns:a16="http://schemas.microsoft.com/office/drawing/2014/main" val="1854996157"/>
                    </a:ext>
                  </a:extLst>
                </a:gridCol>
                <a:gridCol w="222674">
                  <a:extLst>
                    <a:ext uri="{9D8B030D-6E8A-4147-A177-3AD203B41FA5}">
                      <a16:colId xmlns:a16="http://schemas.microsoft.com/office/drawing/2014/main" val="3028160568"/>
                    </a:ext>
                  </a:extLst>
                </a:gridCol>
                <a:gridCol w="438392">
                  <a:extLst>
                    <a:ext uri="{9D8B030D-6E8A-4147-A177-3AD203B41FA5}">
                      <a16:colId xmlns:a16="http://schemas.microsoft.com/office/drawing/2014/main" val="1176466461"/>
                    </a:ext>
                  </a:extLst>
                </a:gridCol>
                <a:gridCol w="438392">
                  <a:extLst>
                    <a:ext uri="{9D8B030D-6E8A-4147-A177-3AD203B41FA5}">
                      <a16:colId xmlns:a16="http://schemas.microsoft.com/office/drawing/2014/main" val="982761806"/>
                    </a:ext>
                  </a:extLst>
                </a:gridCol>
                <a:gridCol w="250510">
                  <a:extLst>
                    <a:ext uri="{9D8B030D-6E8A-4147-A177-3AD203B41FA5}">
                      <a16:colId xmlns:a16="http://schemas.microsoft.com/office/drawing/2014/main" val="279481837"/>
                    </a:ext>
                  </a:extLst>
                </a:gridCol>
                <a:gridCol w="448832">
                  <a:extLst>
                    <a:ext uri="{9D8B030D-6E8A-4147-A177-3AD203B41FA5}">
                      <a16:colId xmlns:a16="http://schemas.microsoft.com/office/drawing/2014/main" val="1635351585"/>
                    </a:ext>
                  </a:extLst>
                </a:gridCol>
                <a:gridCol w="281824">
                  <a:extLst>
                    <a:ext uri="{9D8B030D-6E8A-4147-A177-3AD203B41FA5}">
                      <a16:colId xmlns:a16="http://schemas.microsoft.com/office/drawing/2014/main" val="3185029834"/>
                    </a:ext>
                  </a:extLst>
                </a:gridCol>
                <a:gridCol w="264428">
                  <a:extLst>
                    <a:ext uri="{9D8B030D-6E8A-4147-A177-3AD203B41FA5}">
                      <a16:colId xmlns:a16="http://schemas.microsoft.com/office/drawing/2014/main" val="4168417961"/>
                    </a:ext>
                  </a:extLst>
                </a:gridCol>
                <a:gridCol w="473187">
                  <a:extLst>
                    <a:ext uri="{9D8B030D-6E8A-4147-A177-3AD203B41FA5}">
                      <a16:colId xmlns:a16="http://schemas.microsoft.com/office/drawing/2014/main" val="3045159568"/>
                    </a:ext>
                  </a:extLst>
                </a:gridCol>
                <a:gridCol w="281824">
                  <a:extLst>
                    <a:ext uri="{9D8B030D-6E8A-4147-A177-3AD203B41FA5}">
                      <a16:colId xmlns:a16="http://schemas.microsoft.com/office/drawing/2014/main" val="120417444"/>
                    </a:ext>
                  </a:extLst>
                </a:gridCol>
                <a:gridCol w="222674">
                  <a:extLst>
                    <a:ext uri="{9D8B030D-6E8A-4147-A177-3AD203B41FA5}">
                      <a16:colId xmlns:a16="http://schemas.microsoft.com/office/drawing/2014/main" val="1974886037"/>
                    </a:ext>
                  </a:extLst>
                </a:gridCol>
                <a:gridCol w="417517">
                  <a:extLst>
                    <a:ext uri="{9D8B030D-6E8A-4147-A177-3AD203B41FA5}">
                      <a16:colId xmlns:a16="http://schemas.microsoft.com/office/drawing/2014/main" val="804278198"/>
                    </a:ext>
                  </a:extLst>
                </a:gridCol>
                <a:gridCol w="320096">
                  <a:extLst>
                    <a:ext uri="{9D8B030D-6E8A-4147-A177-3AD203B41FA5}">
                      <a16:colId xmlns:a16="http://schemas.microsoft.com/office/drawing/2014/main" val="1499752249"/>
                    </a:ext>
                  </a:extLst>
                </a:gridCol>
                <a:gridCol w="264428">
                  <a:extLst>
                    <a:ext uri="{9D8B030D-6E8A-4147-A177-3AD203B41FA5}">
                      <a16:colId xmlns:a16="http://schemas.microsoft.com/office/drawing/2014/main" val="1389228612"/>
                    </a:ext>
                  </a:extLst>
                </a:gridCol>
                <a:gridCol w="532336">
                  <a:extLst>
                    <a:ext uri="{9D8B030D-6E8A-4147-A177-3AD203B41FA5}">
                      <a16:colId xmlns:a16="http://schemas.microsoft.com/office/drawing/2014/main" val="3418852902"/>
                    </a:ext>
                  </a:extLst>
                </a:gridCol>
                <a:gridCol w="323574">
                  <a:extLst>
                    <a:ext uri="{9D8B030D-6E8A-4147-A177-3AD203B41FA5}">
                      <a16:colId xmlns:a16="http://schemas.microsoft.com/office/drawing/2014/main" val="173613327"/>
                    </a:ext>
                  </a:extLst>
                </a:gridCol>
                <a:gridCol w="240073">
                  <a:extLst>
                    <a:ext uri="{9D8B030D-6E8A-4147-A177-3AD203B41FA5}">
                      <a16:colId xmlns:a16="http://schemas.microsoft.com/office/drawing/2014/main" val="3628270148"/>
                    </a:ext>
                  </a:extLst>
                </a:gridCol>
                <a:gridCol w="431434">
                  <a:extLst>
                    <a:ext uri="{9D8B030D-6E8A-4147-A177-3AD203B41FA5}">
                      <a16:colId xmlns:a16="http://schemas.microsoft.com/office/drawing/2014/main" val="1664938413"/>
                    </a:ext>
                  </a:extLst>
                </a:gridCol>
                <a:gridCol w="320096">
                  <a:extLst>
                    <a:ext uri="{9D8B030D-6E8A-4147-A177-3AD203B41FA5}">
                      <a16:colId xmlns:a16="http://schemas.microsoft.com/office/drawing/2014/main" val="699133361"/>
                    </a:ext>
                  </a:extLst>
                </a:gridCol>
              </a:tblGrid>
              <a:tr h="201811">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1100" b="1" i="0" u="none" strike="noStrike" dirty="0">
                          <a:solidFill>
                            <a:srgbClr val="000000"/>
                          </a:solidFill>
                          <a:effectLst/>
                          <a:latin typeface="Calibri" panose="020F0502020204030204" pitchFamily="34" charset="0"/>
                        </a:rPr>
                        <a:t>FALL 2019</a:t>
                      </a: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000" b="1"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0504034"/>
                  </a:ext>
                </a:extLst>
              </a:tr>
              <a:tr h="347975">
                <a:tc>
                  <a:txBody>
                    <a:bodyPr/>
                    <a:lstStyle/>
                    <a:p>
                      <a:pPr algn="ctr" fontAlgn="b"/>
                      <a:r>
                        <a:rPr lang="en-US" sz="1100" b="1" i="0" u="none" strike="noStrike" dirty="0" err="1">
                          <a:solidFill>
                            <a:srgbClr val="000000"/>
                          </a:solidFill>
                          <a:effectLst/>
                          <a:latin typeface="Calibri" panose="020F0502020204030204" pitchFamily="34" charset="0"/>
                        </a:rPr>
                        <a:t>Course_Section</a:t>
                      </a:r>
                      <a:endParaRPr lang="en-US" sz="1100" b="1" i="0" u="none" strike="noStrike" dirty="0">
                        <a:solidFill>
                          <a:srgbClr val="000000"/>
                        </a:solidFill>
                        <a:effectLst/>
                        <a:latin typeface="Calibri" panose="020F0502020204030204" pitchFamily="34" charset="0"/>
                      </a:endParaRP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04219760"/>
                  </a:ext>
                </a:extLst>
              </a:tr>
              <a:tr h="192201">
                <a:tc>
                  <a:txBody>
                    <a:bodyPr/>
                    <a:lstStyle/>
                    <a:p>
                      <a:pPr algn="ctr" fontAlgn="b"/>
                      <a:r>
                        <a:rPr lang="en-US" sz="1100" b="0" i="0" u="none" strike="noStrike" dirty="0">
                          <a:solidFill>
                            <a:srgbClr val="000000"/>
                          </a:solidFill>
                          <a:effectLst/>
                          <a:latin typeface="Calibri" panose="020F0502020204030204" pitchFamily="34" charset="0"/>
                        </a:rPr>
                        <a:t>ELEG 3013-P02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508487955"/>
                  </a:ext>
                </a:extLst>
              </a:tr>
              <a:tr h="192201">
                <a:tc>
                  <a:txBody>
                    <a:bodyPr/>
                    <a:lstStyle/>
                    <a:p>
                      <a:pPr algn="ctr" fontAlgn="b"/>
                      <a:r>
                        <a:rPr lang="en-US" sz="1100" b="0" i="0" u="none" strike="noStrike">
                          <a:solidFill>
                            <a:srgbClr val="000000"/>
                          </a:solidFill>
                          <a:effectLst/>
                          <a:latin typeface="Calibri" panose="020F0502020204030204" pitchFamily="34" charset="0"/>
                        </a:rPr>
                        <a:t>ELEG 3033-P01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24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304465397"/>
                  </a:ext>
                </a:extLst>
              </a:tr>
              <a:tr h="192201">
                <a:tc>
                  <a:txBody>
                    <a:bodyPr/>
                    <a:lstStyle/>
                    <a:p>
                      <a:pPr algn="ctr" fontAlgn="b"/>
                      <a:r>
                        <a:rPr lang="en-US" sz="1100" b="0" i="0" u="none" strike="noStrike">
                          <a:solidFill>
                            <a:srgbClr val="000000"/>
                          </a:solidFill>
                          <a:effectLst/>
                          <a:latin typeface="Calibri" panose="020F0502020204030204" pitchFamily="34" charset="0"/>
                        </a:rPr>
                        <a:t>ELEG 3063-P02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96</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823032500"/>
                  </a:ext>
                </a:extLst>
              </a:tr>
              <a:tr h="192201">
                <a:tc>
                  <a:txBody>
                    <a:bodyPr/>
                    <a:lstStyle/>
                    <a:p>
                      <a:pPr algn="ctr" fontAlgn="b"/>
                      <a:r>
                        <a:rPr lang="en-US" sz="1100" b="0" i="0" u="none" strike="noStrike">
                          <a:solidFill>
                            <a:srgbClr val="000000"/>
                          </a:solidFill>
                          <a:effectLst/>
                          <a:latin typeface="Calibri" panose="020F0502020204030204" pitchFamily="34" charset="0"/>
                        </a:rPr>
                        <a:t>ELEG 4003-P01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effectLst/>
                          <a:latin typeface="Calibri" panose="020F0502020204030204" pitchFamily="34" charset="0"/>
                        </a:rPr>
                        <a:t>23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96</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78605986"/>
                  </a:ext>
                </a:extLst>
              </a:tr>
              <a:tr h="192201">
                <a:tc>
                  <a:txBody>
                    <a:bodyPr/>
                    <a:lstStyle/>
                    <a:p>
                      <a:pPr algn="ctr" fontAlgn="b"/>
                      <a:r>
                        <a:rPr lang="en-US" sz="1100" b="0" i="0" u="none" strike="noStrike">
                          <a:solidFill>
                            <a:srgbClr val="000000"/>
                          </a:solidFill>
                          <a:effectLst/>
                          <a:latin typeface="Calibri" panose="020F0502020204030204" pitchFamily="34" charset="0"/>
                        </a:rPr>
                        <a:t>ELEG 4013-P01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530364671"/>
                  </a:ext>
                </a:extLst>
              </a:tr>
              <a:tr h="192201">
                <a:tc>
                  <a:txBody>
                    <a:bodyPr/>
                    <a:lstStyle/>
                    <a:p>
                      <a:pPr algn="ctr" fontAlgn="b"/>
                      <a:r>
                        <a:rPr lang="en-US" sz="1100" b="0" i="0" u="none" strike="noStrike">
                          <a:solidFill>
                            <a:srgbClr val="000000"/>
                          </a:solidFill>
                          <a:effectLst/>
                          <a:latin typeface="Calibri" panose="020F0502020204030204" pitchFamily="34" charset="0"/>
                        </a:rPr>
                        <a:t>ELEG 4033-P01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21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011109282"/>
                  </a:ext>
                </a:extLst>
              </a:tr>
              <a:tr h="192201">
                <a:tc>
                  <a:txBody>
                    <a:bodyPr/>
                    <a:lstStyle/>
                    <a:p>
                      <a:pPr algn="ctr" fontAlgn="b"/>
                      <a:r>
                        <a:rPr lang="en-US" sz="1100" b="0" i="0" u="none" strike="noStrike">
                          <a:solidFill>
                            <a:srgbClr val="000000"/>
                          </a:solidFill>
                          <a:effectLst/>
                          <a:latin typeface="Calibri" panose="020F0502020204030204" pitchFamily="34" charset="0"/>
                        </a:rPr>
                        <a:t>ELEG 4043-P01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20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957369813"/>
                  </a:ext>
                </a:extLst>
              </a:tr>
              <a:tr h="192201">
                <a:tc>
                  <a:txBody>
                    <a:bodyPr/>
                    <a:lstStyle/>
                    <a:p>
                      <a:pPr algn="ctr" fontAlgn="b"/>
                      <a:r>
                        <a:rPr lang="en-US" sz="1100" b="0" i="0" u="none" strike="noStrike">
                          <a:solidFill>
                            <a:srgbClr val="000000"/>
                          </a:solidFill>
                          <a:effectLst/>
                          <a:latin typeface="Calibri" panose="020F0502020204030204" pitchFamily="34" charset="0"/>
                        </a:rPr>
                        <a:t>ELEG 4472-P01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96</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146032987"/>
                  </a:ext>
                </a:extLst>
              </a:tr>
              <a:tr h="192201">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277295947"/>
                  </a:ext>
                </a:extLst>
              </a:tr>
              <a:tr h="192201">
                <a:tc>
                  <a:txBody>
                    <a:bodyPr/>
                    <a:lstStyle/>
                    <a:p>
                      <a:pPr algn="ctr" fontAlgn="b"/>
                      <a:r>
                        <a:rPr lang="en-US" sz="1100" b="1" i="0" u="none" strike="noStrike">
                          <a:solidFill>
                            <a:srgbClr val="000000"/>
                          </a:solidFill>
                          <a:effectLst/>
                          <a:latin typeface="Calibri" panose="020F0502020204030204" pitchFamily="34" charset="0"/>
                        </a:rPr>
                        <a:t>Composite</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96.0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20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91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96</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38</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87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45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50147100"/>
                  </a:ext>
                </a:extLst>
              </a:tr>
              <a:tr h="192201">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05944325"/>
                  </a:ext>
                </a:extLst>
              </a:tr>
              <a:tr h="201811">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gridSpan="3">
                  <a:txBody>
                    <a:bodyPr/>
                    <a:lstStyle/>
                    <a:p>
                      <a:pPr algn="l" fontAlgn="b"/>
                      <a:r>
                        <a:rPr lang="en-US" sz="1100" b="1" i="0" u="none" strike="noStrike">
                          <a:solidFill>
                            <a:srgbClr val="000000"/>
                          </a:solidFill>
                          <a:effectLst/>
                          <a:latin typeface="Calibri" panose="020F0502020204030204" pitchFamily="34" charset="0"/>
                        </a:rPr>
                        <a:t>SPRING 2020</a:t>
                      </a: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100" b="1"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8933862"/>
                  </a:ext>
                </a:extLst>
              </a:tr>
              <a:tr h="347975">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dirty="0">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734810371"/>
                  </a:ext>
                </a:extLst>
              </a:tr>
              <a:tr h="192201">
                <a:tc>
                  <a:txBody>
                    <a:bodyPr/>
                    <a:lstStyle/>
                    <a:p>
                      <a:pPr algn="ctr" fontAlgn="b"/>
                      <a:r>
                        <a:rPr lang="en-US" sz="1100" b="0" i="0" u="none" strike="noStrike">
                          <a:solidFill>
                            <a:srgbClr val="000000"/>
                          </a:solidFill>
                          <a:effectLst/>
                          <a:latin typeface="Calibri" panose="020F0502020204030204" pitchFamily="34" charset="0"/>
                        </a:rPr>
                        <a:t>ELEG 3023-P02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139804372"/>
                  </a:ext>
                </a:extLst>
              </a:tr>
              <a:tr h="192201">
                <a:tc>
                  <a:txBody>
                    <a:bodyPr/>
                    <a:lstStyle/>
                    <a:p>
                      <a:pPr algn="ctr" fontAlgn="b"/>
                      <a:r>
                        <a:rPr lang="en-US" sz="1100" b="0" i="0" u="none" strike="noStrike">
                          <a:solidFill>
                            <a:srgbClr val="000000"/>
                          </a:solidFill>
                          <a:effectLst/>
                          <a:latin typeface="Calibri" panose="020F0502020204030204" pitchFamily="34" charset="0"/>
                        </a:rPr>
                        <a:t>ELEG 3043-P01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24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83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1117368"/>
                  </a:ext>
                </a:extLst>
              </a:tr>
              <a:tr h="192201">
                <a:tc>
                  <a:txBody>
                    <a:bodyPr/>
                    <a:lstStyle/>
                    <a:p>
                      <a:pPr algn="ctr" fontAlgn="b"/>
                      <a:r>
                        <a:rPr lang="en-US" sz="1100" b="0" i="0" u="none" strike="noStrike">
                          <a:solidFill>
                            <a:srgbClr val="000000"/>
                          </a:solidFill>
                          <a:effectLst/>
                          <a:latin typeface="Calibri" panose="020F0502020204030204" pitchFamily="34" charset="0"/>
                        </a:rPr>
                        <a:t>ELEG 3073-P01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599346699"/>
                  </a:ext>
                </a:extLst>
              </a:tr>
              <a:tr h="192201">
                <a:tc>
                  <a:txBody>
                    <a:bodyPr/>
                    <a:lstStyle/>
                    <a:p>
                      <a:pPr algn="ctr" fontAlgn="b"/>
                      <a:r>
                        <a:rPr lang="en-US" sz="1100" b="0" i="0" u="none" strike="noStrike">
                          <a:solidFill>
                            <a:srgbClr val="000000"/>
                          </a:solidFill>
                          <a:effectLst/>
                          <a:latin typeface="Calibri" panose="020F0502020204030204" pitchFamily="34" charset="0"/>
                        </a:rPr>
                        <a:t>ELEG 4073-P01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22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820712741"/>
                  </a:ext>
                </a:extLst>
              </a:tr>
              <a:tr h="192201">
                <a:tc>
                  <a:txBody>
                    <a:bodyPr/>
                    <a:lstStyle/>
                    <a:p>
                      <a:pPr algn="ctr" fontAlgn="b"/>
                      <a:r>
                        <a:rPr lang="en-US" sz="1100" b="0" i="0" u="none" strike="noStrike">
                          <a:solidFill>
                            <a:srgbClr val="000000"/>
                          </a:solidFill>
                          <a:effectLst/>
                          <a:latin typeface="Calibri" panose="020F0502020204030204" pitchFamily="34" charset="0"/>
                        </a:rPr>
                        <a:t>ELEG 4482-P01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95543270"/>
                  </a:ext>
                </a:extLst>
              </a:tr>
              <a:tr h="192201">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962379448"/>
                  </a:ext>
                </a:extLst>
              </a:tr>
              <a:tr h="192201">
                <a:tc>
                  <a:txBody>
                    <a:bodyPr/>
                    <a:lstStyle/>
                    <a:p>
                      <a:pPr algn="ctr" fontAlgn="b"/>
                      <a:r>
                        <a:rPr lang="en-US" sz="1100" b="1" i="0" u="none" strike="noStrike">
                          <a:solidFill>
                            <a:srgbClr val="000000"/>
                          </a:solidFill>
                          <a:effectLst/>
                          <a:latin typeface="Calibri" panose="020F0502020204030204" pitchFamily="34" charset="0"/>
                        </a:rPr>
                        <a:t>Composite</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52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87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41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24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83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35214684"/>
                  </a:ext>
                </a:extLst>
              </a:tr>
              <a:tr h="192201">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44842064"/>
                  </a:ext>
                </a:extLst>
              </a:tr>
              <a:tr h="192201">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gridSpan="7">
                  <a:txBody>
                    <a:bodyPr/>
                    <a:lstStyle/>
                    <a:p>
                      <a:pPr algn="l" fontAlgn="b"/>
                      <a:r>
                        <a:rPr lang="en-US" sz="1100" b="1" i="0" u="none" strike="noStrike">
                          <a:solidFill>
                            <a:srgbClr val="000000"/>
                          </a:solidFill>
                          <a:effectLst/>
                          <a:latin typeface="Calibri" panose="020F0502020204030204" pitchFamily="34" charset="0"/>
                        </a:rPr>
                        <a:t>2019-2020 ACADEMIC YEAR SUMMARY</a:t>
                      </a: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0165810"/>
                  </a:ext>
                </a:extLst>
              </a:tr>
              <a:tr h="380964">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67058371"/>
                  </a:ext>
                </a:extLst>
              </a:tr>
              <a:tr h="192201">
                <a:tc>
                  <a:txBody>
                    <a:bodyPr/>
                    <a:lstStyle/>
                    <a:p>
                      <a:pPr algn="l" fontAlgn="b"/>
                      <a:r>
                        <a:rPr lang="en-US" sz="1100" b="0" i="0" u="none" strike="noStrike">
                          <a:solidFill>
                            <a:srgbClr val="000000"/>
                          </a:solidFill>
                          <a:effectLst/>
                          <a:latin typeface="Calibri" panose="020F0502020204030204" pitchFamily="34" charset="0"/>
                        </a:rPr>
                        <a:t>AY Composite</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0" i="0" u="none" strike="noStrike">
                          <a:solidFill>
                            <a:srgbClr val="000000"/>
                          </a:solidFill>
                          <a:effectLst/>
                          <a:latin typeface="Calibri" panose="020F0502020204030204" pitchFamily="34" charset="0"/>
                        </a:rPr>
                        <a:t>75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85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61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87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98</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38</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38</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38</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62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85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45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91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621225490"/>
                  </a:ext>
                </a:extLst>
              </a:tr>
            </a:tbl>
          </a:graphicData>
        </a:graphic>
      </p:graphicFrame>
    </p:spTree>
    <p:extLst>
      <p:ext uri="{BB962C8B-B14F-4D97-AF65-F5344CB8AC3E}">
        <p14:creationId xmlns:p14="http://schemas.microsoft.com/office/powerpoint/2010/main" val="1844374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6CF00-E35B-4339-A074-D43352503482}"/>
              </a:ext>
            </a:extLst>
          </p:cNvPr>
          <p:cNvSpPr>
            <a:spLocks noGrp="1"/>
          </p:cNvSpPr>
          <p:nvPr>
            <p:ph type="title"/>
          </p:nvPr>
        </p:nvSpPr>
        <p:spPr>
          <a:xfrm>
            <a:off x="304799" y="136526"/>
            <a:ext cx="8382001" cy="854074"/>
          </a:xfrm>
        </p:spPr>
        <p:txBody>
          <a:bodyPr/>
          <a:lstStyle/>
          <a:p>
            <a:r>
              <a:rPr lang="en-US" dirty="0"/>
              <a:t>	</a:t>
            </a:r>
            <a:r>
              <a:rPr lang="en-US" sz="2800" dirty="0">
                <a:solidFill>
                  <a:srgbClr val="FF0000"/>
                </a:solidFill>
              </a:rPr>
              <a:t>COMPUTER ENGINEERING MAJOR</a:t>
            </a:r>
            <a:br>
              <a:rPr lang="en-US" sz="2800" dirty="0">
                <a:solidFill>
                  <a:srgbClr val="FF0000"/>
                </a:solidFill>
              </a:rPr>
            </a:br>
            <a:r>
              <a:rPr lang="en-US" sz="2800" dirty="0">
                <a:solidFill>
                  <a:srgbClr val="FF0000"/>
                </a:solidFill>
              </a:rPr>
              <a:t>(2019-2020 AY)</a:t>
            </a:r>
          </a:p>
        </p:txBody>
      </p:sp>
      <p:sp>
        <p:nvSpPr>
          <p:cNvPr id="6" name="Slide Number Placeholder 5">
            <a:extLst>
              <a:ext uri="{FF2B5EF4-FFF2-40B4-BE49-F238E27FC236}">
                <a16:creationId xmlns:a16="http://schemas.microsoft.com/office/drawing/2014/main" id="{92492642-FCD1-4ECF-BB6D-50A0AE699B39}"/>
              </a:ext>
            </a:extLst>
          </p:cNvPr>
          <p:cNvSpPr>
            <a:spLocks noGrp="1"/>
          </p:cNvSpPr>
          <p:nvPr>
            <p:ph type="sldNum" sz="quarter" idx="12"/>
          </p:nvPr>
        </p:nvSpPr>
        <p:spPr/>
        <p:txBody>
          <a:bodyPr/>
          <a:lstStyle/>
          <a:p>
            <a:pPr>
              <a:defRPr/>
            </a:pPr>
            <a:fld id="{C5790943-6E06-4F8A-A8D0-F94C465B70D5}" type="slidenum">
              <a:rPr lang="en-US" smtClean="0"/>
              <a:pPr>
                <a:defRPr/>
              </a:pPr>
              <a:t>8</a:t>
            </a:fld>
            <a:endParaRPr lang="en-US"/>
          </a:p>
        </p:txBody>
      </p:sp>
      <p:graphicFrame>
        <p:nvGraphicFramePr>
          <p:cNvPr id="5" name="Content Placeholder 4">
            <a:extLst>
              <a:ext uri="{FF2B5EF4-FFF2-40B4-BE49-F238E27FC236}">
                <a16:creationId xmlns:a16="http://schemas.microsoft.com/office/drawing/2014/main" id="{3DB4A416-7D2E-4E31-8AA0-5620338FAF23}"/>
              </a:ext>
            </a:extLst>
          </p:cNvPr>
          <p:cNvGraphicFramePr>
            <a:graphicFrameLocks noGrp="1"/>
          </p:cNvGraphicFramePr>
          <p:nvPr>
            <p:ph idx="1"/>
            <p:extLst>
              <p:ext uri="{D42A27DB-BD31-4B8C-83A1-F6EECF244321}">
                <p14:modId xmlns:p14="http://schemas.microsoft.com/office/powerpoint/2010/main" val="923046418"/>
              </p:ext>
            </p:extLst>
          </p:nvPr>
        </p:nvGraphicFramePr>
        <p:xfrm>
          <a:off x="304798" y="1002652"/>
          <a:ext cx="8382001" cy="5718822"/>
        </p:xfrm>
        <a:graphic>
          <a:graphicData uri="http://schemas.openxmlformats.org/drawingml/2006/table">
            <a:tbl>
              <a:tblPr/>
              <a:tblGrid>
                <a:gridCol w="923072">
                  <a:extLst>
                    <a:ext uri="{9D8B030D-6E8A-4147-A177-3AD203B41FA5}">
                      <a16:colId xmlns:a16="http://schemas.microsoft.com/office/drawing/2014/main" val="230115391"/>
                    </a:ext>
                  </a:extLst>
                </a:gridCol>
                <a:gridCol w="250548">
                  <a:extLst>
                    <a:ext uri="{9D8B030D-6E8A-4147-A177-3AD203B41FA5}">
                      <a16:colId xmlns:a16="http://schemas.microsoft.com/office/drawing/2014/main" val="1756232496"/>
                    </a:ext>
                  </a:extLst>
                </a:gridCol>
                <a:gridCol w="461537">
                  <a:extLst>
                    <a:ext uri="{9D8B030D-6E8A-4147-A177-3AD203B41FA5}">
                      <a16:colId xmlns:a16="http://schemas.microsoft.com/office/drawing/2014/main" val="2285796503"/>
                    </a:ext>
                  </a:extLst>
                </a:gridCol>
                <a:gridCol w="356044">
                  <a:extLst>
                    <a:ext uri="{9D8B030D-6E8A-4147-A177-3AD203B41FA5}">
                      <a16:colId xmlns:a16="http://schemas.microsoft.com/office/drawing/2014/main" val="2942987002"/>
                    </a:ext>
                  </a:extLst>
                </a:gridCol>
                <a:gridCol w="224176">
                  <a:extLst>
                    <a:ext uri="{9D8B030D-6E8A-4147-A177-3AD203B41FA5}">
                      <a16:colId xmlns:a16="http://schemas.microsoft.com/office/drawing/2014/main" val="2530941701"/>
                    </a:ext>
                  </a:extLst>
                </a:gridCol>
                <a:gridCol w="454942">
                  <a:extLst>
                    <a:ext uri="{9D8B030D-6E8A-4147-A177-3AD203B41FA5}">
                      <a16:colId xmlns:a16="http://schemas.microsoft.com/office/drawing/2014/main" val="3536035754"/>
                    </a:ext>
                  </a:extLst>
                </a:gridCol>
                <a:gridCol w="326374">
                  <a:extLst>
                    <a:ext uri="{9D8B030D-6E8A-4147-A177-3AD203B41FA5}">
                      <a16:colId xmlns:a16="http://schemas.microsoft.com/office/drawing/2014/main" val="2372394093"/>
                    </a:ext>
                  </a:extLst>
                </a:gridCol>
                <a:gridCol w="276920">
                  <a:extLst>
                    <a:ext uri="{9D8B030D-6E8A-4147-A177-3AD203B41FA5}">
                      <a16:colId xmlns:a16="http://schemas.microsoft.com/office/drawing/2014/main" val="2334541532"/>
                    </a:ext>
                  </a:extLst>
                </a:gridCol>
                <a:gridCol w="461537">
                  <a:extLst>
                    <a:ext uri="{9D8B030D-6E8A-4147-A177-3AD203B41FA5}">
                      <a16:colId xmlns:a16="http://schemas.microsoft.com/office/drawing/2014/main" val="4125719391"/>
                    </a:ext>
                  </a:extLst>
                </a:gridCol>
                <a:gridCol w="346153">
                  <a:extLst>
                    <a:ext uri="{9D8B030D-6E8A-4147-A177-3AD203B41FA5}">
                      <a16:colId xmlns:a16="http://schemas.microsoft.com/office/drawing/2014/main" val="2174129810"/>
                    </a:ext>
                  </a:extLst>
                </a:gridCol>
                <a:gridCol w="306592">
                  <a:extLst>
                    <a:ext uri="{9D8B030D-6E8A-4147-A177-3AD203B41FA5}">
                      <a16:colId xmlns:a16="http://schemas.microsoft.com/office/drawing/2014/main" val="3273334778"/>
                    </a:ext>
                  </a:extLst>
                </a:gridCol>
                <a:gridCol w="474723">
                  <a:extLst>
                    <a:ext uri="{9D8B030D-6E8A-4147-A177-3AD203B41FA5}">
                      <a16:colId xmlns:a16="http://schemas.microsoft.com/office/drawing/2014/main" val="2463843110"/>
                    </a:ext>
                  </a:extLst>
                </a:gridCol>
                <a:gridCol w="267031">
                  <a:extLst>
                    <a:ext uri="{9D8B030D-6E8A-4147-A177-3AD203B41FA5}">
                      <a16:colId xmlns:a16="http://schemas.microsoft.com/office/drawing/2014/main" val="118919365"/>
                    </a:ext>
                  </a:extLst>
                </a:gridCol>
                <a:gridCol w="250548">
                  <a:extLst>
                    <a:ext uri="{9D8B030D-6E8A-4147-A177-3AD203B41FA5}">
                      <a16:colId xmlns:a16="http://schemas.microsoft.com/office/drawing/2014/main" val="3133550134"/>
                    </a:ext>
                  </a:extLst>
                </a:gridCol>
                <a:gridCol w="448349">
                  <a:extLst>
                    <a:ext uri="{9D8B030D-6E8A-4147-A177-3AD203B41FA5}">
                      <a16:colId xmlns:a16="http://schemas.microsoft.com/office/drawing/2014/main" val="669509967"/>
                    </a:ext>
                  </a:extLst>
                </a:gridCol>
                <a:gridCol w="329667">
                  <a:extLst>
                    <a:ext uri="{9D8B030D-6E8A-4147-A177-3AD203B41FA5}">
                      <a16:colId xmlns:a16="http://schemas.microsoft.com/office/drawing/2014/main" val="1045624415"/>
                    </a:ext>
                  </a:extLst>
                </a:gridCol>
                <a:gridCol w="306592">
                  <a:extLst>
                    <a:ext uri="{9D8B030D-6E8A-4147-A177-3AD203B41FA5}">
                      <a16:colId xmlns:a16="http://schemas.microsoft.com/office/drawing/2014/main" val="3763841059"/>
                    </a:ext>
                  </a:extLst>
                </a:gridCol>
                <a:gridCol w="504392">
                  <a:extLst>
                    <a:ext uri="{9D8B030D-6E8A-4147-A177-3AD203B41FA5}">
                      <a16:colId xmlns:a16="http://schemas.microsoft.com/office/drawing/2014/main" val="801041965"/>
                    </a:ext>
                  </a:extLst>
                </a:gridCol>
                <a:gridCol w="306592">
                  <a:extLst>
                    <a:ext uri="{9D8B030D-6E8A-4147-A177-3AD203B41FA5}">
                      <a16:colId xmlns:a16="http://schemas.microsoft.com/office/drawing/2014/main" val="4024232093"/>
                    </a:ext>
                  </a:extLst>
                </a:gridCol>
                <a:gridCol w="342854">
                  <a:extLst>
                    <a:ext uri="{9D8B030D-6E8A-4147-A177-3AD203B41FA5}">
                      <a16:colId xmlns:a16="http://schemas.microsoft.com/office/drawing/2014/main" val="4276260841"/>
                    </a:ext>
                  </a:extLst>
                </a:gridCol>
                <a:gridCol w="461537">
                  <a:extLst>
                    <a:ext uri="{9D8B030D-6E8A-4147-A177-3AD203B41FA5}">
                      <a16:colId xmlns:a16="http://schemas.microsoft.com/office/drawing/2014/main" val="2242492853"/>
                    </a:ext>
                  </a:extLst>
                </a:gridCol>
                <a:gridCol w="301821">
                  <a:extLst>
                    <a:ext uri="{9D8B030D-6E8A-4147-A177-3AD203B41FA5}">
                      <a16:colId xmlns:a16="http://schemas.microsoft.com/office/drawing/2014/main" val="3126284898"/>
                    </a:ext>
                  </a:extLst>
                </a:gridCol>
              </a:tblGrid>
              <a:tr h="222874">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1100" b="1" i="0" u="none" strike="noStrike" dirty="0">
                          <a:solidFill>
                            <a:srgbClr val="000000"/>
                          </a:solidFill>
                          <a:effectLst/>
                          <a:latin typeface="Calibri" panose="020F0502020204030204" pitchFamily="34" charset="0"/>
                        </a:rPr>
                        <a:t>FALL 2019</a:t>
                      </a: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5329504"/>
                  </a:ext>
                </a:extLst>
              </a:tr>
              <a:tr h="212261">
                <a:tc>
                  <a:txBody>
                    <a:bodyPr/>
                    <a:lstStyle/>
                    <a:p>
                      <a:pPr algn="ctr" fontAlgn="b"/>
                      <a:r>
                        <a:rPr lang="en-US" sz="1100" b="1" i="0" u="none" strike="noStrike" dirty="0" err="1">
                          <a:solidFill>
                            <a:srgbClr val="000000"/>
                          </a:solidFill>
                          <a:effectLst/>
                          <a:latin typeface="Calibri" panose="020F0502020204030204" pitchFamily="34" charset="0"/>
                        </a:rPr>
                        <a:t>Course_Section</a:t>
                      </a:r>
                      <a:endParaRPr lang="en-US" sz="1100" b="1" i="0" u="none" strike="noStrike" dirty="0">
                        <a:solidFill>
                          <a:srgbClr val="000000"/>
                        </a:solidFill>
                        <a:effectLst/>
                        <a:latin typeface="Calibri" panose="020F0502020204030204" pitchFamily="34" charset="0"/>
                      </a:endParaRP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553347892"/>
                  </a:ext>
                </a:extLst>
              </a:tr>
              <a:tr h="212261">
                <a:tc>
                  <a:txBody>
                    <a:bodyPr/>
                    <a:lstStyle/>
                    <a:p>
                      <a:pPr algn="ctr" fontAlgn="b"/>
                      <a:r>
                        <a:rPr lang="en-US" sz="1100" b="0" i="0" u="none" strike="noStrike" dirty="0">
                          <a:solidFill>
                            <a:srgbClr val="000000"/>
                          </a:solidFill>
                          <a:effectLst/>
                          <a:latin typeface="Calibri" panose="020F0502020204030204" pitchFamily="34" charset="0"/>
                        </a:rPr>
                        <a:t>ELEG 3013-P02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869834483"/>
                  </a:ext>
                </a:extLst>
              </a:tr>
              <a:tr h="212261">
                <a:tc>
                  <a:txBody>
                    <a:bodyPr/>
                    <a:lstStyle/>
                    <a:p>
                      <a:pPr algn="ctr" fontAlgn="b"/>
                      <a:r>
                        <a:rPr lang="en-US" sz="1100" b="0" i="0" u="none" strike="noStrike" dirty="0">
                          <a:solidFill>
                            <a:srgbClr val="000000"/>
                          </a:solidFill>
                          <a:effectLst/>
                          <a:latin typeface="Calibri" panose="020F0502020204030204" pitchFamily="34" charset="0"/>
                        </a:rPr>
                        <a:t>ELEG 3033-P01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240503981"/>
                  </a:ext>
                </a:extLst>
              </a:tr>
              <a:tr h="212261">
                <a:tc>
                  <a:txBody>
                    <a:bodyPr/>
                    <a:lstStyle/>
                    <a:p>
                      <a:pPr algn="ctr" fontAlgn="b"/>
                      <a:r>
                        <a:rPr lang="en-US" sz="1100" b="0" i="0" u="none" strike="noStrike" dirty="0">
                          <a:solidFill>
                            <a:srgbClr val="000000"/>
                          </a:solidFill>
                          <a:effectLst/>
                          <a:latin typeface="Calibri" panose="020F0502020204030204" pitchFamily="34" charset="0"/>
                        </a:rPr>
                        <a:t>ELEG 3063-P02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788383004"/>
                  </a:ext>
                </a:extLst>
              </a:tr>
              <a:tr h="212261">
                <a:tc>
                  <a:txBody>
                    <a:bodyPr/>
                    <a:lstStyle/>
                    <a:p>
                      <a:pPr algn="ctr" fontAlgn="b"/>
                      <a:r>
                        <a:rPr lang="en-US" sz="1100" b="0" i="0" u="none" strike="noStrike">
                          <a:solidFill>
                            <a:srgbClr val="000000"/>
                          </a:solidFill>
                          <a:effectLst/>
                          <a:latin typeface="Calibri" panose="020F0502020204030204" pitchFamily="34" charset="0"/>
                        </a:rPr>
                        <a:t>ELEG 4253-P01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87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651152662"/>
                  </a:ext>
                </a:extLst>
              </a:tr>
              <a:tr h="212261">
                <a:tc>
                  <a:txBody>
                    <a:bodyPr/>
                    <a:lstStyle/>
                    <a:p>
                      <a:pPr algn="ctr" fontAlgn="b"/>
                      <a:r>
                        <a:rPr lang="en-US" sz="1100" b="0" i="0" u="none" strike="noStrike">
                          <a:solidFill>
                            <a:srgbClr val="000000"/>
                          </a:solidFill>
                          <a:effectLst/>
                          <a:latin typeface="Calibri" panose="020F0502020204030204" pitchFamily="34" charset="0"/>
                        </a:rPr>
                        <a:t>ELEG 4303-P01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2908157"/>
                  </a:ext>
                </a:extLst>
              </a:tr>
              <a:tr h="384191">
                <a:tc>
                  <a:txBody>
                    <a:bodyPr/>
                    <a:lstStyle/>
                    <a:p>
                      <a:pPr algn="ctr" fontAlgn="b"/>
                      <a:r>
                        <a:rPr lang="en-US" sz="1100" b="0" i="0" u="none" strike="noStrike">
                          <a:solidFill>
                            <a:srgbClr val="000000"/>
                          </a:solidFill>
                          <a:effectLst/>
                          <a:latin typeface="Calibri" panose="020F0502020204030204" pitchFamily="34" charset="0"/>
                        </a:rPr>
                        <a:t>ELEG 4472-P01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67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57,1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197195702"/>
                  </a:ext>
                </a:extLst>
              </a:tr>
              <a:tr h="212261">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955600727"/>
                  </a:ext>
                </a:extLst>
              </a:tr>
              <a:tr h="212261">
                <a:tc>
                  <a:txBody>
                    <a:bodyPr/>
                    <a:lstStyle/>
                    <a:p>
                      <a:pPr algn="ctr" fontAlgn="b"/>
                      <a:r>
                        <a:rPr lang="en-US" sz="1100" b="1" i="0" u="none" strike="noStrike">
                          <a:solidFill>
                            <a:srgbClr val="000000"/>
                          </a:solidFill>
                          <a:effectLst/>
                          <a:latin typeface="Calibri" panose="020F0502020204030204" pitchFamily="34" charset="0"/>
                        </a:rPr>
                        <a:t>Composite</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81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82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67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57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23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11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26460066"/>
                  </a:ext>
                </a:extLst>
              </a:tr>
              <a:tr h="212261">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55417405"/>
                  </a:ext>
                </a:extLst>
              </a:tr>
              <a:tr h="643663">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effectLst/>
                          <a:latin typeface="Calibri" panose="020F0502020204030204" pitchFamily="34" charset="0"/>
                        </a:rPr>
                        <a:t>SPRING 2020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39743798"/>
                  </a:ext>
                </a:extLst>
              </a:tr>
              <a:tr h="222874">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07245810"/>
                  </a:ext>
                </a:extLst>
              </a:tr>
              <a:tr h="212261">
                <a:tc>
                  <a:txBody>
                    <a:bodyPr/>
                    <a:lstStyle/>
                    <a:p>
                      <a:pPr algn="ctr" fontAlgn="b"/>
                      <a:r>
                        <a:rPr lang="en-US" sz="1100" b="0" i="0" u="none" strike="noStrike">
                          <a:solidFill>
                            <a:srgbClr val="000000"/>
                          </a:solidFill>
                          <a:effectLst/>
                          <a:latin typeface="Calibri" panose="020F0502020204030204" pitchFamily="34" charset="0"/>
                        </a:rPr>
                        <a:t>ELEG 3023-P02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50138992"/>
                  </a:ext>
                </a:extLst>
              </a:tr>
              <a:tr h="212261">
                <a:tc>
                  <a:txBody>
                    <a:bodyPr/>
                    <a:lstStyle/>
                    <a:p>
                      <a:pPr algn="ctr" fontAlgn="b"/>
                      <a:r>
                        <a:rPr lang="en-US" sz="1100" b="0" i="0" u="none" strike="noStrike">
                          <a:solidFill>
                            <a:srgbClr val="000000"/>
                          </a:solidFill>
                          <a:effectLst/>
                          <a:latin typeface="Calibri" panose="020F0502020204030204" pitchFamily="34" charset="0"/>
                        </a:rPr>
                        <a:t>ELEG 3043-P01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988035316"/>
                  </a:ext>
                </a:extLst>
              </a:tr>
              <a:tr h="212261">
                <a:tc>
                  <a:txBody>
                    <a:bodyPr/>
                    <a:lstStyle/>
                    <a:p>
                      <a:pPr algn="ctr" fontAlgn="b"/>
                      <a:r>
                        <a:rPr lang="en-US" sz="1100" b="0" i="0" u="none" strike="noStrike">
                          <a:solidFill>
                            <a:srgbClr val="000000"/>
                          </a:solidFill>
                          <a:effectLst/>
                          <a:latin typeface="Calibri" panose="020F0502020204030204" pitchFamily="34" charset="0"/>
                        </a:rPr>
                        <a:t>ELEG 3073-P01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961135730"/>
                  </a:ext>
                </a:extLst>
              </a:tr>
              <a:tr h="212261">
                <a:tc>
                  <a:txBody>
                    <a:bodyPr/>
                    <a:lstStyle/>
                    <a:p>
                      <a:pPr algn="ctr" fontAlgn="b"/>
                      <a:r>
                        <a:rPr lang="en-US" sz="1100" b="0" i="0" u="none" strike="noStrike">
                          <a:solidFill>
                            <a:srgbClr val="000000"/>
                          </a:solidFill>
                          <a:effectLst/>
                          <a:latin typeface="Calibri" panose="020F0502020204030204" pitchFamily="34" charset="0"/>
                        </a:rPr>
                        <a:t>ELEG 4393-P01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788755924"/>
                  </a:ext>
                </a:extLst>
              </a:tr>
              <a:tr h="212261">
                <a:tc>
                  <a:txBody>
                    <a:bodyPr/>
                    <a:lstStyle/>
                    <a:p>
                      <a:pPr algn="ctr" fontAlgn="b"/>
                      <a:r>
                        <a:rPr lang="en-US" sz="1100" b="0" i="0" u="none" strike="noStrike">
                          <a:solidFill>
                            <a:srgbClr val="000000"/>
                          </a:solidFill>
                          <a:effectLst/>
                          <a:latin typeface="Calibri" panose="020F0502020204030204" pitchFamily="34" charset="0"/>
                        </a:rPr>
                        <a:t>ELEG 4482-P01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94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85374660"/>
                  </a:ext>
                </a:extLst>
              </a:tr>
              <a:tr h="212261">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975277972"/>
                  </a:ext>
                </a:extLst>
              </a:tr>
              <a:tr h="212261">
                <a:tc>
                  <a:txBody>
                    <a:bodyPr/>
                    <a:lstStyle/>
                    <a:p>
                      <a:pPr algn="ctr" fontAlgn="b"/>
                      <a:r>
                        <a:rPr lang="en-US" sz="1100" b="1" i="0" u="none" strike="noStrike">
                          <a:solidFill>
                            <a:srgbClr val="000000"/>
                          </a:solidFill>
                          <a:effectLst/>
                          <a:latin typeface="Calibri" panose="020F0502020204030204" pitchFamily="34" charset="0"/>
                        </a:rPr>
                        <a:t>Composite</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92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82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183896120"/>
                  </a:ext>
                </a:extLst>
              </a:tr>
              <a:tr h="212261">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01177256"/>
                  </a:ext>
                </a:extLst>
              </a:tr>
              <a:tr h="212261">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gridSpan="7">
                  <a:txBody>
                    <a:bodyPr/>
                    <a:lstStyle/>
                    <a:p>
                      <a:pPr algn="l" fontAlgn="b"/>
                      <a:r>
                        <a:rPr lang="en-US" sz="1100" b="1" i="0" u="none" strike="noStrike">
                          <a:solidFill>
                            <a:srgbClr val="000000"/>
                          </a:solidFill>
                          <a:effectLst/>
                          <a:latin typeface="Calibri" panose="020F0502020204030204" pitchFamily="34" charset="0"/>
                        </a:rPr>
                        <a:t>2019-2020 ACADEMIC YEAR SUMMARY</a:t>
                      </a: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5109708"/>
                  </a:ext>
                </a:extLst>
              </a:tr>
              <a:tr h="212261">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378626669"/>
                  </a:ext>
                </a:extLst>
              </a:tr>
              <a:tr h="212261">
                <a:tc>
                  <a:txBody>
                    <a:bodyPr/>
                    <a:lstStyle/>
                    <a:p>
                      <a:pPr algn="l" fontAlgn="b"/>
                      <a:r>
                        <a:rPr lang="en-US" sz="1100" b="0" i="0" u="none" strike="noStrike">
                          <a:solidFill>
                            <a:srgbClr val="000000"/>
                          </a:solidFill>
                          <a:effectLst/>
                          <a:latin typeface="Calibri" panose="020F0502020204030204" pitchFamily="34" charset="0"/>
                        </a:rPr>
                        <a:t>AY Composite</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0" i="0" u="none" strike="noStrike">
                          <a:solidFill>
                            <a:srgbClr val="000000"/>
                          </a:solidFill>
                          <a:effectLst/>
                          <a:latin typeface="Calibri" panose="020F0502020204030204" pitchFamily="34" charset="0"/>
                        </a:rPr>
                        <a:t>23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86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22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85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87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79</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77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34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94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18</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87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86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261453833"/>
                  </a:ext>
                </a:extLst>
              </a:tr>
            </a:tbl>
          </a:graphicData>
        </a:graphic>
      </p:graphicFrame>
    </p:spTree>
    <p:extLst>
      <p:ext uri="{BB962C8B-B14F-4D97-AF65-F5344CB8AC3E}">
        <p14:creationId xmlns:p14="http://schemas.microsoft.com/office/powerpoint/2010/main" val="186138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6CF00-E35B-4339-A074-D43352503482}"/>
              </a:ext>
            </a:extLst>
          </p:cNvPr>
          <p:cNvSpPr>
            <a:spLocks noGrp="1"/>
          </p:cNvSpPr>
          <p:nvPr>
            <p:ph type="title"/>
          </p:nvPr>
        </p:nvSpPr>
        <p:spPr>
          <a:xfrm>
            <a:off x="457202" y="136525"/>
            <a:ext cx="8229598" cy="1082675"/>
          </a:xfrm>
        </p:spPr>
        <p:txBody>
          <a:bodyPr/>
          <a:lstStyle/>
          <a:p>
            <a:r>
              <a:rPr lang="en-US" dirty="0"/>
              <a:t>	</a:t>
            </a:r>
            <a:r>
              <a:rPr lang="en-US" sz="2800" dirty="0">
                <a:solidFill>
                  <a:srgbClr val="FF0000"/>
                </a:solidFill>
              </a:rPr>
              <a:t>ELECTRICAL ENGINEERING MAJOR (2020-2021 AY)</a:t>
            </a:r>
          </a:p>
        </p:txBody>
      </p:sp>
      <p:sp>
        <p:nvSpPr>
          <p:cNvPr id="6" name="Slide Number Placeholder 5">
            <a:extLst>
              <a:ext uri="{FF2B5EF4-FFF2-40B4-BE49-F238E27FC236}">
                <a16:creationId xmlns:a16="http://schemas.microsoft.com/office/drawing/2014/main" id="{92492642-FCD1-4ECF-BB6D-50A0AE699B39}"/>
              </a:ext>
            </a:extLst>
          </p:cNvPr>
          <p:cNvSpPr>
            <a:spLocks noGrp="1"/>
          </p:cNvSpPr>
          <p:nvPr>
            <p:ph type="sldNum" sz="quarter" idx="12"/>
          </p:nvPr>
        </p:nvSpPr>
        <p:spPr/>
        <p:txBody>
          <a:bodyPr/>
          <a:lstStyle/>
          <a:p>
            <a:pPr>
              <a:defRPr/>
            </a:pPr>
            <a:fld id="{C5790943-6E06-4F8A-A8D0-F94C465B70D5}" type="slidenum">
              <a:rPr lang="en-US" smtClean="0"/>
              <a:pPr>
                <a:defRPr/>
              </a:pPr>
              <a:t>9</a:t>
            </a:fld>
            <a:endParaRPr lang="en-US"/>
          </a:p>
        </p:txBody>
      </p:sp>
      <p:graphicFrame>
        <p:nvGraphicFramePr>
          <p:cNvPr id="5" name="Content Placeholder 4">
            <a:extLst>
              <a:ext uri="{FF2B5EF4-FFF2-40B4-BE49-F238E27FC236}">
                <a16:creationId xmlns:a16="http://schemas.microsoft.com/office/drawing/2014/main" id="{0ED07B75-6486-4DC8-8BC3-414A6AF6F844}"/>
              </a:ext>
            </a:extLst>
          </p:cNvPr>
          <p:cNvGraphicFramePr>
            <a:graphicFrameLocks noGrp="1"/>
          </p:cNvGraphicFramePr>
          <p:nvPr>
            <p:ph idx="1"/>
            <p:extLst>
              <p:ext uri="{D42A27DB-BD31-4B8C-83A1-F6EECF244321}">
                <p14:modId xmlns:p14="http://schemas.microsoft.com/office/powerpoint/2010/main" val="114441002"/>
              </p:ext>
            </p:extLst>
          </p:nvPr>
        </p:nvGraphicFramePr>
        <p:xfrm>
          <a:off x="381000" y="1143000"/>
          <a:ext cx="8001001" cy="5380170"/>
        </p:xfrm>
        <a:graphic>
          <a:graphicData uri="http://schemas.openxmlformats.org/drawingml/2006/table">
            <a:tbl>
              <a:tblPr/>
              <a:tblGrid>
                <a:gridCol w="1013701">
                  <a:extLst>
                    <a:ext uri="{9D8B030D-6E8A-4147-A177-3AD203B41FA5}">
                      <a16:colId xmlns:a16="http://schemas.microsoft.com/office/drawing/2014/main" val="3988352674"/>
                    </a:ext>
                  </a:extLst>
                </a:gridCol>
                <a:gridCol w="223804">
                  <a:extLst>
                    <a:ext uri="{9D8B030D-6E8A-4147-A177-3AD203B41FA5}">
                      <a16:colId xmlns:a16="http://schemas.microsoft.com/office/drawing/2014/main" val="495103308"/>
                    </a:ext>
                  </a:extLst>
                </a:gridCol>
                <a:gridCol w="460774">
                  <a:extLst>
                    <a:ext uri="{9D8B030D-6E8A-4147-A177-3AD203B41FA5}">
                      <a16:colId xmlns:a16="http://schemas.microsoft.com/office/drawing/2014/main" val="980028232"/>
                    </a:ext>
                  </a:extLst>
                </a:gridCol>
                <a:gridCol w="464065">
                  <a:extLst>
                    <a:ext uri="{9D8B030D-6E8A-4147-A177-3AD203B41FA5}">
                      <a16:colId xmlns:a16="http://schemas.microsoft.com/office/drawing/2014/main" val="2553750008"/>
                    </a:ext>
                  </a:extLst>
                </a:gridCol>
                <a:gridCol w="210639">
                  <a:extLst>
                    <a:ext uri="{9D8B030D-6E8A-4147-A177-3AD203B41FA5}">
                      <a16:colId xmlns:a16="http://schemas.microsoft.com/office/drawing/2014/main" val="2605110393"/>
                    </a:ext>
                  </a:extLst>
                </a:gridCol>
                <a:gridCol w="414696">
                  <a:extLst>
                    <a:ext uri="{9D8B030D-6E8A-4147-A177-3AD203B41FA5}">
                      <a16:colId xmlns:a16="http://schemas.microsoft.com/office/drawing/2014/main" val="1202802726"/>
                    </a:ext>
                  </a:extLst>
                </a:gridCol>
                <a:gridCol w="414696">
                  <a:extLst>
                    <a:ext uri="{9D8B030D-6E8A-4147-A177-3AD203B41FA5}">
                      <a16:colId xmlns:a16="http://schemas.microsoft.com/office/drawing/2014/main" val="248852809"/>
                    </a:ext>
                  </a:extLst>
                </a:gridCol>
                <a:gridCol w="236969">
                  <a:extLst>
                    <a:ext uri="{9D8B030D-6E8A-4147-A177-3AD203B41FA5}">
                      <a16:colId xmlns:a16="http://schemas.microsoft.com/office/drawing/2014/main" val="1662031192"/>
                    </a:ext>
                  </a:extLst>
                </a:gridCol>
                <a:gridCol w="424570">
                  <a:extLst>
                    <a:ext uri="{9D8B030D-6E8A-4147-A177-3AD203B41FA5}">
                      <a16:colId xmlns:a16="http://schemas.microsoft.com/office/drawing/2014/main" val="3693099056"/>
                    </a:ext>
                  </a:extLst>
                </a:gridCol>
                <a:gridCol w="266590">
                  <a:extLst>
                    <a:ext uri="{9D8B030D-6E8A-4147-A177-3AD203B41FA5}">
                      <a16:colId xmlns:a16="http://schemas.microsoft.com/office/drawing/2014/main" val="1731247922"/>
                    </a:ext>
                  </a:extLst>
                </a:gridCol>
                <a:gridCol w="250134">
                  <a:extLst>
                    <a:ext uri="{9D8B030D-6E8A-4147-A177-3AD203B41FA5}">
                      <a16:colId xmlns:a16="http://schemas.microsoft.com/office/drawing/2014/main" val="2607652913"/>
                    </a:ext>
                  </a:extLst>
                </a:gridCol>
                <a:gridCol w="447608">
                  <a:extLst>
                    <a:ext uri="{9D8B030D-6E8A-4147-A177-3AD203B41FA5}">
                      <a16:colId xmlns:a16="http://schemas.microsoft.com/office/drawing/2014/main" val="3323062032"/>
                    </a:ext>
                  </a:extLst>
                </a:gridCol>
                <a:gridCol w="266590">
                  <a:extLst>
                    <a:ext uri="{9D8B030D-6E8A-4147-A177-3AD203B41FA5}">
                      <a16:colId xmlns:a16="http://schemas.microsoft.com/office/drawing/2014/main" val="3065587301"/>
                    </a:ext>
                  </a:extLst>
                </a:gridCol>
                <a:gridCol w="210639">
                  <a:extLst>
                    <a:ext uri="{9D8B030D-6E8A-4147-A177-3AD203B41FA5}">
                      <a16:colId xmlns:a16="http://schemas.microsoft.com/office/drawing/2014/main" val="2856106536"/>
                    </a:ext>
                  </a:extLst>
                </a:gridCol>
                <a:gridCol w="394950">
                  <a:extLst>
                    <a:ext uri="{9D8B030D-6E8A-4147-A177-3AD203B41FA5}">
                      <a16:colId xmlns:a16="http://schemas.microsoft.com/office/drawing/2014/main" val="1776277924"/>
                    </a:ext>
                  </a:extLst>
                </a:gridCol>
                <a:gridCol w="302794">
                  <a:extLst>
                    <a:ext uri="{9D8B030D-6E8A-4147-A177-3AD203B41FA5}">
                      <a16:colId xmlns:a16="http://schemas.microsoft.com/office/drawing/2014/main" val="1750990889"/>
                    </a:ext>
                  </a:extLst>
                </a:gridCol>
                <a:gridCol w="250134">
                  <a:extLst>
                    <a:ext uri="{9D8B030D-6E8A-4147-A177-3AD203B41FA5}">
                      <a16:colId xmlns:a16="http://schemas.microsoft.com/office/drawing/2014/main" val="1756588405"/>
                    </a:ext>
                  </a:extLst>
                </a:gridCol>
                <a:gridCol w="503560">
                  <a:extLst>
                    <a:ext uri="{9D8B030D-6E8A-4147-A177-3AD203B41FA5}">
                      <a16:colId xmlns:a16="http://schemas.microsoft.com/office/drawing/2014/main" val="684283019"/>
                    </a:ext>
                  </a:extLst>
                </a:gridCol>
                <a:gridCol w="306086">
                  <a:extLst>
                    <a:ext uri="{9D8B030D-6E8A-4147-A177-3AD203B41FA5}">
                      <a16:colId xmlns:a16="http://schemas.microsoft.com/office/drawing/2014/main" val="1053418966"/>
                    </a:ext>
                  </a:extLst>
                </a:gridCol>
                <a:gridCol w="227096">
                  <a:extLst>
                    <a:ext uri="{9D8B030D-6E8A-4147-A177-3AD203B41FA5}">
                      <a16:colId xmlns:a16="http://schemas.microsoft.com/office/drawing/2014/main" val="3650541650"/>
                    </a:ext>
                  </a:extLst>
                </a:gridCol>
                <a:gridCol w="408112">
                  <a:extLst>
                    <a:ext uri="{9D8B030D-6E8A-4147-A177-3AD203B41FA5}">
                      <a16:colId xmlns:a16="http://schemas.microsoft.com/office/drawing/2014/main" val="429253192"/>
                    </a:ext>
                  </a:extLst>
                </a:gridCol>
                <a:gridCol w="302794">
                  <a:extLst>
                    <a:ext uri="{9D8B030D-6E8A-4147-A177-3AD203B41FA5}">
                      <a16:colId xmlns:a16="http://schemas.microsoft.com/office/drawing/2014/main" val="72208963"/>
                    </a:ext>
                  </a:extLst>
                </a:gridCol>
              </a:tblGrid>
              <a:tr h="153546">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900" b="1" i="0" u="none" strike="noStrike">
                          <a:solidFill>
                            <a:srgbClr val="000000"/>
                          </a:solidFill>
                          <a:effectLst/>
                          <a:latin typeface="Calibri" panose="020F0502020204030204" pitchFamily="34" charset="0"/>
                        </a:rPr>
                        <a:t>FALL 2020</a:t>
                      </a: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900" b="1"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1"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1"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1"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3169045"/>
                  </a:ext>
                </a:extLst>
              </a:tr>
              <a:tr h="264685">
                <a:tc>
                  <a:txBody>
                    <a:bodyPr/>
                    <a:lstStyle/>
                    <a:p>
                      <a:pPr algn="ctr" fontAlgn="b"/>
                      <a:r>
                        <a:rPr lang="en-US" sz="1100" b="1" i="0" u="none" strike="noStrike" dirty="0" err="1">
                          <a:solidFill>
                            <a:srgbClr val="000000"/>
                          </a:solidFill>
                          <a:effectLst/>
                          <a:latin typeface="Calibri" panose="020F0502020204030204" pitchFamily="34" charset="0"/>
                        </a:rPr>
                        <a:t>Course_Section</a:t>
                      </a:r>
                      <a:endParaRPr lang="en-US" sz="1100" b="1" i="0" u="none" strike="noStrike" dirty="0">
                        <a:solidFill>
                          <a:srgbClr val="000000"/>
                        </a:solidFill>
                        <a:effectLst/>
                        <a:latin typeface="Calibri" panose="020F0502020204030204" pitchFamily="34" charset="0"/>
                      </a:endParaRP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103127252"/>
                  </a:ext>
                </a:extLst>
              </a:tr>
              <a:tr h="146235">
                <a:tc>
                  <a:txBody>
                    <a:bodyPr/>
                    <a:lstStyle/>
                    <a:p>
                      <a:pPr algn="ctr" fontAlgn="b"/>
                      <a:r>
                        <a:rPr lang="en-US" sz="1100" b="0" i="0" u="none" strike="noStrike" dirty="0">
                          <a:solidFill>
                            <a:srgbClr val="000000"/>
                          </a:solidFill>
                          <a:effectLst/>
                          <a:latin typeface="Calibri" panose="020F0502020204030204" pitchFamily="34" charset="0"/>
                        </a:rPr>
                        <a:t>ELEG 3013-Z01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63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439423713"/>
                  </a:ext>
                </a:extLst>
              </a:tr>
              <a:tr h="160858">
                <a:tc>
                  <a:txBody>
                    <a:bodyPr/>
                    <a:lstStyle/>
                    <a:p>
                      <a:pPr algn="ctr" fontAlgn="b"/>
                      <a:r>
                        <a:rPr lang="en-US" sz="1100" b="0" i="0" u="none" strike="noStrike" dirty="0">
                          <a:solidFill>
                            <a:srgbClr val="000000"/>
                          </a:solidFill>
                          <a:effectLst/>
                          <a:latin typeface="Calibri" panose="020F0502020204030204" pitchFamily="34" charset="0"/>
                        </a:rPr>
                        <a:t>ELEG 3023-Z02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9</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79</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544359285"/>
                  </a:ext>
                </a:extLst>
              </a:tr>
              <a:tr h="146235">
                <a:tc>
                  <a:txBody>
                    <a:bodyPr/>
                    <a:lstStyle/>
                    <a:p>
                      <a:pPr algn="ctr" fontAlgn="b"/>
                      <a:r>
                        <a:rPr lang="en-US" sz="1100" b="0" i="0" u="none" strike="noStrike">
                          <a:solidFill>
                            <a:srgbClr val="000000"/>
                          </a:solidFill>
                          <a:effectLst/>
                          <a:latin typeface="Calibri" panose="020F0502020204030204" pitchFamily="34" charset="0"/>
                        </a:rPr>
                        <a:t>ELEG 3033-Z01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74</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59</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82736260"/>
                  </a:ext>
                </a:extLst>
              </a:tr>
              <a:tr h="146235">
                <a:tc>
                  <a:txBody>
                    <a:bodyPr/>
                    <a:lstStyle/>
                    <a:p>
                      <a:pPr algn="ctr" fontAlgn="b"/>
                      <a:r>
                        <a:rPr lang="en-US" sz="1100" b="0" i="0" u="none" strike="noStrike">
                          <a:solidFill>
                            <a:srgbClr val="000000"/>
                          </a:solidFill>
                          <a:effectLst/>
                          <a:latin typeface="Calibri" panose="020F0502020204030204" pitchFamily="34" charset="0"/>
                        </a:rPr>
                        <a:t>ELEG 3043 -Z01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88</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127928121"/>
                  </a:ext>
                </a:extLst>
              </a:tr>
              <a:tr h="146235">
                <a:tc>
                  <a:txBody>
                    <a:bodyPr/>
                    <a:lstStyle/>
                    <a:p>
                      <a:pPr algn="ctr" fontAlgn="b"/>
                      <a:r>
                        <a:rPr lang="en-US" sz="1100" b="0" i="0" u="none" strike="noStrike">
                          <a:solidFill>
                            <a:srgbClr val="000000"/>
                          </a:solidFill>
                          <a:effectLst/>
                          <a:latin typeface="Calibri" panose="020F0502020204030204" pitchFamily="34" charset="0"/>
                        </a:rPr>
                        <a:t>ELEG 3063-Z01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21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88</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279113481"/>
                  </a:ext>
                </a:extLst>
              </a:tr>
              <a:tr h="146235">
                <a:tc>
                  <a:txBody>
                    <a:bodyPr/>
                    <a:lstStyle/>
                    <a:p>
                      <a:pPr algn="ctr" fontAlgn="b"/>
                      <a:r>
                        <a:rPr lang="en-US" sz="1100" b="0" i="0" u="none" strike="noStrike">
                          <a:solidFill>
                            <a:srgbClr val="000000"/>
                          </a:solidFill>
                          <a:effectLst/>
                          <a:latin typeface="Calibri" panose="020F0502020204030204" pitchFamily="34" charset="0"/>
                        </a:rPr>
                        <a:t>ELEG 4003-Z01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63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37302758"/>
                  </a:ext>
                </a:extLst>
              </a:tr>
              <a:tr h="146235">
                <a:tc>
                  <a:txBody>
                    <a:bodyPr/>
                    <a:lstStyle/>
                    <a:p>
                      <a:pPr algn="ctr" fontAlgn="b"/>
                      <a:r>
                        <a:rPr lang="en-US" sz="1100" b="0" i="0" u="none" strike="noStrike">
                          <a:solidFill>
                            <a:srgbClr val="000000"/>
                          </a:solidFill>
                          <a:effectLst/>
                          <a:latin typeface="Calibri" panose="020F0502020204030204" pitchFamily="34" charset="0"/>
                        </a:rPr>
                        <a:t>ELEG 4013-Z01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24</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88</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462049148"/>
                  </a:ext>
                </a:extLst>
              </a:tr>
              <a:tr h="146235">
                <a:tc>
                  <a:txBody>
                    <a:bodyPr/>
                    <a:lstStyle/>
                    <a:p>
                      <a:pPr algn="ctr" fontAlgn="b"/>
                      <a:r>
                        <a:rPr lang="en-US" sz="1100" b="0" i="0" u="none" strike="noStrike">
                          <a:solidFill>
                            <a:srgbClr val="000000"/>
                          </a:solidFill>
                          <a:effectLst/>
                          <a:latin typeface="Calibri" panose="020F0502020204030204" pitchFamily="34" charset="0"/>
                        </a:rPr>
                        <a:t>ELEG 4033-Z01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22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84</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188299940"/>
                  </a:ext>
                </a:extLst>
              </a:tr>
              <a:tr h="146235">
                <a:tc>
                  <a:txBody>
                    <a:bodyPr/>
                    <a:lstStyle/>
                    <a:p>
                      <a:pPr algn="ctr" fontAlgn="b"/>
                      <a:r>
                        <a:rPr lang="en-US" sz="1100" b="0" i="0" u="none" strike="noStrike">
                          <a:solidFill>
                            <a:srgbClr val="000000"/>
                          </a:solidFill>
                          <a:effectLst/>
                          <a:latin typeface="Calibri" panose="020F0502020204030204" pitchFamily="34" charset="0"/>
                        </a:rPr>
                        <a:t>ELEG 4043-Z01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63364955"/>
                  </a:ext>
                </a:extLst>
              </a:tr>
              <a:tr h="146235">
                <a:tc>
                  <a:txBody>
                    <a:bodyPr/>
                    <a:lstStyle/>
                    <a:p>
                      <a:pPr algn="ctr" fontAlgn="b"/>
                      <a:r>
                        <a:rPr lang="en-US" sz="1100" b="0" i="0" u="none" strike="noStrike">
                          <a:solidFill>
                            <a:srgbClr val="000000"/>
                          </a:solidFill>
                          <a:effectLst/>
                          <a:latin typeface="Calibri" panose="020F0502020204030204" pitchFamily="34" charset="0"/>
                        </a:rPr>
                        <a:t>ELEG 4472-Z01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33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93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33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33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660717056"/>
                  </a:ext>
                </a:extLst>
              </a:tr>
              <a:tr h="146235">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718754162"/>
                  </a:ext>
                </a:extLst>
              </a:tr>
              <a:tr h="146235">
                <a:tc>
                  <a:txBody>
                    <a:bodyPr/>
                    <a:lstStyle/>
                    <a:p>
                      <a:pPr algn="ctr" fontAlgn="b"/>
                      <a:r>
                        <a:rPr lang="en-US" sz="1100" b="1" i="0" u="none" strike="noStrike">
                          <a:solidFill>
                            <a:srgbClr val="000000"/>
                          </a:solidFill>
                          <a:effectLst/>
                          <a:latin typeface="Calibri" panose="020F0502020204030204" pitchFamily="34" charset="0"/>
                        </a:rPr>
                        <a:t>Composite</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39</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33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33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86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85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33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66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84.3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81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33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79.3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848765351"/>
                  </a:ext>
                </a:extLst>
              </a:tr>
              <a:tr h="146235">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80919699"/>
                  </a:ext>
                </a:extLst>
              </a:tr>
              <a:tr h="153546">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gridSpan="3">
                  <a:txBody>
                    <a:bodyPr/>
                    <a:lstStyle/>
                    <a:p>
                      <a:pPr algn="l" fontAlgn="b"/>
                      <a:r>
                        <a:rPr lang="en-US" sz="1100" b="1" i="0" u="none" strike="noStrike">
                          <a:solidFill>
                            <a:srgbClr val="000000"/>
                          </a:solidFill>
                          <a:effectLst/>
                          <a:latin typeface="Calibri" panose="020F0502020204030204" pitchFamily="34" charset="0"/>
                        </a:rPr>
                        <a:t>SPRING 2021</a:t>
                      </a: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100" b="1"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55219"/>
                  </a:ext>
                </a:extLst>
              </a:tr>
              <a:tr h="288082">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dirty="0">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415359730"/>
                  </a:ext>
                </a:extLst>
              </a:tr>
              <a:tr h="146235">
                <a:tc>
                  <a:txBody>
                    <a:bodyPr/>
                    <a:lstStyle/>
                    <a:p>
                      <a:pPr algn="ctr" fontAlgn="b"/>
                      <a:r>
                        <a:rPr lang="en-US" sz="1100" b="0" i="0" u="none" strike="noStrike">
                          <a:solidFill>
                            <a:srgbClr val="000000"/>
                          </a:solidFill>
                          <a:effectLst/>
                          <a:latin typeface="Calibri" panose="020F0502020204030204" pitchFamily="34" charset="0"/>
                        </a:rPr>
                        <a:t>ELEG 3023-P02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168518479"/>
                  </a:ext>
                </a:extLst>
              </a:tr>
              <a:tr h="146235">
                <a:tc>
                  <a:txBody>
                    <a:bodyPr/>
                    <a:lstStyle/>
                    <a:p>
                      <a:pPr algn="ctr" fontAlgn="b"/>
                      <a:r>
                        <a:rPr lang="en-US" sz="1100" b="0" i="0" u="none" strike="noStrike">
                          <a:solidFill>
                            <a:srgbClr val="000000"/>
                          </a:solidFill>
                          <a:effectLst/>
                          <a:latin typeface="Calibri" panose="020F0502020204030204" pitchFamily="34" charset="0"/>
                        </a:rPr>
                        <a:t>ELEG 3043-P01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882456675"/>
                  </a:ext>
                </a:extLst>
              </a:tr>
              <a:tr h="146235">
                <a:tc>
                  <a:txBody>
                    <a:bodyPr/>
                    <a:lstStyle/>
                    <a:p>
                      <a:pPr algn="ctr" fontAlgn="b"/>
                      <a:r>
                        <a:rPr lang="en-US" sz="1100" b="0" i="0" u="none" strike="noStrike">
                          <a:solidFill>
                            <a:srgbClr val="000000"/>
                          </a:solidFill>
                          <a:effectLst/>
                          <a:latin typeface="Calibri" panose="020F0502020204030204" pitchFamily="34" charset="0"/>
                        </a:rPr>
                        <a:t>ELEG 3073-P01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618259109"/>
                  </a:ext>
                </a:extLst>
              </a:tr>
              <a:tr h="146235">
                <a:tc>
                  <a:txBody>
                    <a:bodyPr/>
                    <a:lstStyle/>
                    <a:p>
                      <a:pPr algn="ctr" fontAlgn="b"/>
                      <a:r>
                        <a:rPr lang="en-US" sz="1100" b="0" i="0" u="none" strike="noStrike">
                          <a:solidFill>
                            <a:srgbClr val="000000"/>
                          </a:solidFill>
                          <a:effectLst/>
                          <a:latin typeface="Calibri" panose="020F0502020204030204" pitchFamily="34" charset="0"/>
                        </a:rPr>
                        <a:t>ELEG 4073-P01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272256188"/>
                  </a:ext>
                </a:extLst>
              </a:tr>
              <a:tr h="146235">
                <a:tc>
                  <a:txBody>
                    <a:bodyPr/>
                    <a:lstStyle/>
                    <a:p>
                      <a:pPr algn="ctr" fontAlgn="b"/>
                      <a:r>
                        <a:rPr lang="en-US" sz="1100" b="0" i="0" u="none" strike="noStrike">
                          <a:solidFill>
                            <a:srgbClr val="000000"/>
                          </a:solidFill>
                          <a:effectLst/>
                          <a:latin typeface="Calibri" panose="020F0502020204030204" pitchFamily="34" charset="0"/>
                        </a:rPr>
                        <a:t>ELEG 4482-P01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456318147"/>
                  </a:ext>
                </a:extLst>
              </a:tr>
              <a:tr h="146235">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92268906"/>
                  </a:ext>
                </a:extLst>
              </a:tr>
              <a:tr h="146235">
                <a:tc>
                  <a:txBody>
                    <a:bodyPr/>
                    <a:lstStyle/>
                    <a:p>
                      <a:pPr algn="ctr" fontAlgn="b"/>
                      <a:r>
                        <a:rPr lang="en-US" sz="1100" b="1" i="0" u="none" strike="noStrike">
                          <a:solidFill>
                            <a:srgbClr val="000000"/>
                          </a:solidFill>
                          <a:effectLst/>
                          <a:latin typeface="Calibri" panose="020F0502020204030204" pitchFamily="34" charset="0"/>
                        </a:rPr>
                        <a:t>Composite</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750030644"/>
                  </a:ext>
                </a:extLst>
              </a:tr>
              <a:tr h="146235">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6073013"/>
                  </a:ext>
                </a:extLst>
              </a:tr>
              <a:tr h="146235">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gridSpan="7">
                  <a:txBody>
                    <a:bodyPr/>
                    <a:lstStyle/>
                    <a:p>
                      <a:pPr algn="l" fontAlgn="b"/>
                      <a:r>
                        <a:rPr lang="en-US" sz="1100" b="1" i="0" u="none" strike="noStrike">
                          <a:solidFill>
                            <a:srgbClr val="000000"/>
                          </a:solidFill>
                          <a:effectLst/>
                          <a:latin typeface="Calibri" panose="020F0502020204030204" pitchFamily="34" charset="0"/>
                        </a:rPr>
                        <a:t>2020-2021 ACADEMIC YEAR SUMMARY</a:t>
                      </a: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6344702"/>
                  </a:ext>
                </a:extLst>
              </a:tr>
              <a:tr h="288082">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44792709"/>
                  </a:ext>
                </a:extLst>
              </a:tr>
              <a:tr h="146235">
                <a:tc>
                  <a:txBody>
                    <a:bodyPr/>
                    <a:lstStyle/>
                    <a:p>
                      <a:pPr algn="l" fontAlgn="b"/>
                      <a:r>
                        <a:rPr lang="en-US" sz="1100" b="0" i="0" u="none" strike="noStrike">
                          <a:solidFill>
                            <a:srgbClr val="000000"/>
                          </a:solidFill>
                          <a:effectLst/>
                          <a:latin typeface="Calibri" panose="020F0502020204030204" pitchFamily="34" charset="0"/>
                        </a:rPr>
                        <a:t>AY Composite</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677842430"/>
                  </a:ext>
                </a:extLst>
              </a:tr>
            </a:tbl>
          </a:graphicData>
        </a:graphic>
      </p:graphicFrame>
    </p:spTree>
    <p:extLst>
      <p:ext uri="{BB962C8B-B14F-4D97-AF65-F5344CB8AC3E}">
        <p14:creationId xmlns:p14="http://schemas.microsoft.com/office/powerpoint/2010/main" val="2082750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6CF00-E35B-4339-A074-D43352503482}"/>
              </a:ext>
            </a:extLst>
          </p:cNvPr>
          <p:cNvSpPr>
            <a:spLocks noGrp="1"/>
          </p:cNvSpPr>
          <p:nvPr>
            <p:ph type="title"/>
          </p:nvPr>
        </p:nvSpPr>
        <p:spPr>
          <a:xfrm>
            <a:off x="304799" y="136526"/>
            <a:ext cx="8382001" cy="854074"/>
          </a:xfrm>
        </p:spPr>
        <p:txBody>
          <a:bodyPr/>
          <a:lstStyle/>
          <a:p>
            <a:r>
              <a:rPr lang="en-US" dirty="0"/>
              <a:t>	</a:t>
            </a:r>
            <a:r>
              <a:rPr lang="en-US" sz="2800" dirty="0">
                <a:solidFill>
                  <a:srgbClr val="FF0000"/>
                </a:solidFill>
              </a:rPr>
              <a:t>COMPUTER ENGINEERING MAJOR</a:t>
            </a:r>
            <a:br>
              <a:rPr lang="en-US" sz="2800" dirty="0">
                <a:solidFill>
                  <a:srgbClr val="FF0000"/>
                </a:solidFill>
              </a:rPr>
            </a:br>
            <a:r>
              <a:rPr lang="en-US" sz="2800" dirty="0">
                <a:solidFill>
                  <a:srgbClr val="FF0000"/>
                </a:solidFill>
              </a:rPr>
              <a:t>(2020-2021 AY)</a:t>
            </a:r>
          </a:p>
        </p:txBody>
      </p:sp>
      <p:sp>
        <p:nvSpPr>
          <p:cNvPr id="6" name="Slide Number Placeholder 5">
            <a:extLst>
              <a:ext uri="{FF2B5EF4-FFF2-40B4-BE49-F238E27FC236}">
                <a16:creationId xmlns:a16="http://schemas.microsoft.com/office/drawing/2014/main" id="{92492642-FCD1-4ECF-BB6D-50A0AE699B39}"/>
              </a:ext>
            </a:extLst>
          </p:cNvPr>
          <p:cNvSpPr>
            <a:spLocks noGrp="1"/>
          </p:cNvSpPr>
          <p:nvPr>
            <p:ph type="sldNum" sz="quarter" idx="12"/>
          </p:nvPr>
        </p:nvSpPr>
        <p:spPr/>
        <p:txBody>
          <a:bodyPr/>
          <a:lstStyle/>
          <a:p>
            <a:pPr>
              <a:defRPr/>
            </a:pPr>
            <a:fld id="{C5790943-6E06-4F8A-A8D0-F94C465B70D5}" type="slidenum">
              <a:rPr lang="en-US" smtClean="0"/>
              <a:pPr>
                <a:defRPr/>
              </a:pPr>
              <a:t>10</a:t>
            </a:fld>
            <a:endParaRPr lang="en-US"/>
          </a:p>
        </p:txBody>
      </p:sp>
      <p:graphicFrame>
        <p:nvGraphicFramePr>
          <p:cNvPr id="7" name="Content Placeholder 6">
            <a:extLst>
              <a:ext uri="{FF2B5EF4-FFF2-40B4-BE49-F238E27FC236}">
                <a16:creationId xmlns:a16="http://schemas.microsoft.com/office/drawing/2014/main" id="{9CF791B5-B985-4241-91BD-CF6D5397AA58}"/>
              </a:ext>
            </a:extLst>
          </p:cNvPr>
          <p:cNvGraphicFramePr>
            <a:graphicFrameLocks noGrp="1"/>
          </p:cNvGraphicFramePr>
          <p:nvPr>
            <p:ph idx="1"/>
            <p:extLst>
              <p:ext uri="{D42A27DB-BD31-4B8C-83A1-F6EECF244321}">
                <p14:modId xmlns:p14="http://schemas.microsoft.com/office/powerpoint/2010/main" val="1410650231"/>
              </p:ext>
            </p:extLst>
          </p:nvPr>
        </p:nvGraphicFramePr>
        <p:xfrm>
          <a:off x="152397" y="1143000"/>
          <a:ext cx="8534403" cy="5578469"/>
        </p:xfrm>
        <a:graphic>
          <a:graphicData uri="http://schemas.openxmlformats.org/drawingml/2006/table">
            <a:tbl>
              <a:tblPr/>
              <a:tblGrid>
                <a:gridCol w="930905">
                  <a:extLst>
                    <a:ext uri="{9D8B030D-6E8A-4147-A177-3AD203B41FA5}">
                      <a16:colId xmlns:a16="http://schemas.microsoft.com/office/drawing/2014/main" val="1242641519"/>
                    </a:ext>
                  </a:extLst>
                </a:gridCol>
                <a:gridCol w="252675">
                  <a:extLst>
                    <a:ext uri="{9D8B030D-6E8A-4147-A177-3AD203B41FA5}">
                      <a16:colId xmlns:a16="http://schemas.microsoft.com/office/drawing/2014/main" val="56218663"/>
                    </a:ext>
                  </a:extLst>
                </a:gridCol>
                <a:gridCol w="465452">
                  <a:extLst>
                    <a:ext uri="{9D8B030D-6E8A-4147-A177-3AD203B41FA5}">
                      <a16:colId xmlns:a16="http://schemas.microsoft.com/office/drawing/2014/main" val="3514871424"/>
                    </a:ext>
                  </a:extLst>
                </a:gridCol>
                <a:gridCol w="359062">
                  <a:extLst>
                    <a:ext uri="{9D8B030D-6E8A-4147-A177-3AD203B41FA5}">
                      <a16:colId xmlns:a16="http://schemas.microsoft.com/office/drawing/2014/main" val="3531332424"/>
                    </a:ext>
                  </a:extLst>
                </a:gridCol>
                <a:gridCol w="226077">
                  <a:extLst>
                    <a:ext uri="{9D8B030D-6E8A-4147-A177-3AD203B41FA5}">
                      <a16:colId xmlns:a16="http://schemas.microsoft.com/office/drawing/2014/main" val="2512570251"/>
                    </a:ext>
                  </a:extLst>
                </a:gridCol>
                <a:gridCol w="458804">
                  <a:extLst>
                    <a:ext uri="{9D8B030D-6E8A-4147-A177-3AD203B41FA5}">
                      <a16:colId xmlns:a16="http://schemas.microsoft.com/office/drawing/2014/main" val="935850927"/>
                    </a:ext>
                  </a:extLst>
                </a:gridCol>
                <a:gridCol w="329142">
                  <a:extLst>
                    <a:ext uri="{9D8B030D-6E8A-4147-A177-3AD203B41FA5}">
                      <a16:colId xmlns:a16="http://schemas.microsoft.com/office/drawing/2014/main" val="362495364"/>
                    </a:ext>
                  </a:extLst>
                </a:gridCol>
                <a:gridCol w="279272">
                  <a:extLst>
                    <a:ext uri="{9D8B030D-6E8A-4147-A177-3AD203B41FA5}">
                      <a16:colId xmlns:a16="http://schemas.microsoft.com/office/drawing/2014/main" val="3800519280"/>
                    </a:ext>
                  </a:extLst>
                </a:gridCol>
                <a:gridCol w="465452">
                  <a:extLst>
                    <a:ext uri="{9D8B030D-6E8A-4147-A177-3AD203B41FA5}">
                      <a16:colId xmlns:a16="http://schemas.microsoft.com/office/drawing/2014/main" val="1097389017"/>
                    </a:ext>
                  </a:extLst>
                </a:gridCol>
                <a:gridCol w="349089">
                  <a:extLst>
                    <a:ext uri="{9D8B030D-6E8A-4147-A177-3AD203B41FA5}">
                      <a16:colId xmlns:a16="http://schemas.microsoft.com/office/drawing/2014/main" val="824603826"/>
                    </a:ext>
                  </a:extLst>
                </a:gridCol>
                <a:gridCol w="309193">
                  <a:extLst>
                    <a:ext uri="{9D8B030D-6E8A-4147-A177-3AD203B41FA5}">
                      <a16:colId xmlns:a16="http://schemas.microsoft.com/office/drawing/2014/main" val="1939906079"/>
                    </a:ext>
                  </a:extLst>
                </a:gridCol>
                <a:gridCol w="478750">
                  <a:extLst>
                    <a:ext uri="{9D8B030D-6E8A-4147-A177-3AD203B41FA5}">
                      <a16:colId xmlns:a16="http://schemas.microsoft.com/office/drawing/2014/main" val="3189297568"/>
                    </a:ext>
                  </a:extLst>
                </a:gridCol>
                <a:gridCol w="269297">
                  <a:extLst>
                    <a:ext uri="{9D8B030D-6E8A-4147-A177-3AD203B41FA5}">
                      <a16:colId xmlns:a16="http://schemas.microsoft.com/office/drawing/2014/main" val="627728104"/>
                    </a:ext>
                  </a:extLst>
                </a:gridCol>
                <a:gridCol w="252675">
                  <a:extLst>
                    <a:ext uri="{9D8B030D-6E8A-4147-A177-3AD203B41FA5}">
                      <a16:colId xmlns:a16="http://schemas.microsoft.com/office/drawing/2014/main" val="3163689083"/>
                    </a:ext>
                  </a:extLst>
                </a:gridCol>
                <a:gridCol w="452156">
                  <a:extLst>
                    <a:ext uri="{9D8B030D-6E8A-4147-A177-3AD203B41FA5}">
                      <a16:colId xmlns:a16="http://schemas.microsoft.com/office/drawing/2014/main" val="849149084"/>
                    </a:ext>
                  </a:extLst>
                </a:gridCol>
                <a:gridCol w="332466">
                  <a:extLst>
                    <a:ext uri="{9D8B030D-6E8A-4147-A177-3AD203B41FA5}">
                      <a16:colId xmlns:a16="http://schemas.microsoft.com/office/drawing/2014/main" val="3456436452"/>
                    </a:ext>
                  </a:extLst>
                </a:gridCol>
                <a:gridCol w="309193">
                  <a:extLst>
                    <a:ext uri="{9D8B030D-6E8A-4147-A177-3AD203B41FA5}">
                      <a16:colId xmlns:a16="http://schemas.microsoft.com/office/drawing/2014/main" val="1690534578"/>
                    </a:ext>
                  </a:extLst>
                </a:gridCol>
                <a:gridCol w="508672">
                  <a:extLst>
                    <a:ext uri="{9D8B030D-6E8A-4147-A177-3AD203B41FA5}">
                      <a16:colId xmlns:a16="http://schemas.microsoft.com/office/drawing/2014/main" val="1498439955"/>
                    </a:ext>
                  </a:extLst>
                </a:gridCol>
                <a:gridCol w="309193">
                  <a:extLst>
                    <a:ext uri="{9D8B030D-6E8A-4147-A177-3AD203B41FA5}">
                      <a16:colId xmlns:a16="http://schemas.microsoft.com/office/drawing/2014/main" val="1833348210"/>
                    </a:ext>
                  </a:extLst>
                </a:gridCol>
                <a:gridCol w="345765">
                  <a:extLst>
                    <a:ext uri="{9D8B030D-6E8A-4147-A177-3AD203B41FA5}">
                      <a16:colId xmlns:a16="http://schemas.microsoft.com/office/drawing/2014/main" val="227400236"/>
                    </a:ext>
                  </a:extLst>
                </a:gridCol>
                <a:gridCol w="465452">
                  <a:extLst>
                    <a:ext uri="{9D8B030D-6E8A-4147-A177-3AD203B41FA5}">
                      <a16:colId xmlns:a16="http://schemas.microsoft.com/office/drawing/2014/main" val="1795933441"/>
                    </a:ext>
                  </a:extLst>
                </a:gridCol>
                <a:gridCol w="385661">
                  <a:extLst>
                    <a:ext uri="{9D8B030D-6E8A-4147-A177-3AD203B41FA5}">
                      <a16:colId xmlns:a16="http://schemas.microsoft.com/office/drawing/2014/main" val="1777101334"/>
                    </a:ext>
                  </a:extLst>
                </a:gridCol>
              </a:tblGrid>
              <a:tr h="199027">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1100" b="1" i="0" u="none" strike="noStrike">
                          <a:solidFill>
                            <a:srgbClr val="000000"/>
                          </a:solidFill>
                          <a:effectLst/>
                          <a:latin typeface="Calibri" panose="020F0502020204030204" pitchFamily="34" charset="0"/>
                        </a:rPr>
                        <a:t>FALL 2020</a:t>
                      </a: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2278638"/>
                  </a:ext>
                </a:extLst>
              </a:tr>
              <a:tr h="192295">
                <a:tc>
                  <a:txBody>
                    <a:bodyPr/>
                    <a:lstStyle/>
                    <a:p>
                      <a:pPr algn="ctr" fontAlgn="b"/>
                      <a:r>
                        <a:rPr lang="en-US" sz="1100" b="1" i="0" u="none" strike="noStrike" dirty="0" err="1">
                          <a:solidFill>
                            <a:srgbClr val="000000"/>
                          </a:solidFill>
                          <a:effectLst/>
                          <a:latin typeface="Calibri" panose="020F0502020204030204" pitchFamily="34" charset="0"/>
                        </a:rPr>
                        <a:t>Course_Section</a:t>
                      </a:r>
                      <a:endParaRPr lang="en-US" sz="1100" b="1" i="0" u="none" strike="noStrike" dirty="0">
                        <a:solidFill>
                          <a:srgbClr val="000000"/>
                        </a:solidFill>
                        <a:effectLst/>
                        <a:latin typeface="Calibri" panose="020F0502020204030204" pitchFamily="34" charset="0"/>
                      </a:endParaRP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697108442"/>
                  </a:ext>
                </a:extLst>
              </a:tr>
              <a:tr h="192295">
                <a:tc>
                  <a:txBody>
                    <a:bodyPr/>
                    <a:lstStyle/>
                    <a:p>
                      <a:pPr algn="ctr" fontAlgn="b"/>
                      <a:r>
                        <a:rPr lang="en-US" sz="1100" b="0" i="0" u="none" strike="noStrike" dirty="0">
                          <a:solidFill>
                            <a:srgbClr val="000000"/>
                          </a:solidFill>
                          <a:effectLst/>
                          <a:latin typeface="Calibri" panose="020F0502020204030204" pitchFamily="34" charset="0"/>
                        </a:rPr>
                        <a:t>ELEG 3013-Z01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11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68</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36</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808074102"/>
                  </a:ext>
                </a:extLst>
              </a:tr>
              <a:tr h="192295">
                <a:tc>
                  <a:txBody>
                    <a:bodyPr/>
                    <a:lstStyle/>
                    <a:p>
                      <a:pPr algn="ctr" fontAlgn="b"/>
                      <a:r>
                        <a:rPr lang="en-US" sz="1100" b="0" i="0" u="none" strike="noStrike" dirty="0">
                          <a:solidFill>
                            <a:srgbClr val="000000"/>
                          </a:solidFill>
                          <a:effectLst/>
                          <a:latin typeface="Calibri" panose="020F0502020204030204" pitchFamily="34" charset="0"/>
                        </a:rPr>
                        <a:t>ELEG 3023-Z01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82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29580602"/>
                  </a:ext>
                </a:extLst>
              </a:tr>
              <a:tr h="192295">
                <a:tc>
                  <a:txBody>
                    <a:bodyPr/>
                    <a:lstStyle/>
                    <a:p>
                      <a:pPr algn="ctr" fontAlgn="b"/>
                      <a:r>
                        <a:rPr lang="en-US" sz="1100" b="0" i="0" u="none" strike="noStrike" dirty="0">
                          <a:solidFill>
                            <a:srgbClr val="000000"/>
                          </a:solidFill>
                          <a:effectLst/>
                          <a:latin typeface="Calibri" panose="020F0502020204030204" pitchFamily="34" charset="0"/>
                        </a:rPr>
                        <a:t>ELEG 3033-Z01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63</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61267152"/>
                  </a:ext>
                </a:extLst>
              </a:tr>
              <a:tr h="192295">
                <a:tc>
                  <a:txBody>
                    <a:bodyPr/>
                    <a:lstStyle/>
                    <a:p>
                      <a:pPr algn="ctr" fontAlgn="b"/>
                      <a:r>
                        <a:rPr lang="en-US" sz="1100" b="0" i="0" u="none" strike="noStrike" dirty="0">
                          <a:solidFill>
                            <a:srgbClr val="000000"/>
                          </a:solidFill>
                          <a:effectLst/>
                          <a:latin typeface="Calibri" panose="020F0502020204030204" pitchFamily="34" charset="0"/>
                        </a:rPr>
                        <a:t>ELEG 3043-Z01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5</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87</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32249816"/>
                  </a:ext>
                </a:extLst>
              </a:tr>
              <a:tr h="192295">
                <a:tc>
                  <a:txBody>
                    <a:bodyPr/>
                    <a:lstStyle/>
                    <a:p>
                      <a:pPr algn="ctr" fontAlgn="b"/>
                      <a:r>
                        <a:rPr lang="en-US" sz="1100" b="0" i="0" u="none" strike="noStrike">
                          <a:solidFill>
                            <a:srgbClr val="000000"/>
                          </a:solidFill>
                          <a:effectLst/>
                          <a:latin typeface="Calibri" panose="020F0502020204030204" pitchFamily="34" charset="0"/>
                        </a:rPr>
                        <a:t>ELEG 3063-P01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84</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159246179"/>
                  </a:ext>
                </a:extLst>
              </a:tr>
              <a:tr h="192295">
                <a:tc>
                  <a:txBody>
                    <a:bodyPr/>
                    <a:lstStyle/>
                    <a:p>
                      <a:pPr algn="ctr" fontAlgn="b"/>
                      <a:r>
                        <a:rPr lang="en-US" sz="1100" b="0" i="0" u="none" strike="noStrike">
                          <a:solidFill>
                            <a:srgbClr val="000000"/>
                          </a:solidFill>
                          <a:effectLst/>
                          <a:latin typeface="Calibri" panose="020F0502020204030204" pitchFamily="34" charset="0"/>
                        </a:rPr>
                        <a:t>ELEG 4253-P01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13</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507702156"/>
                  </a:ext>
                </a:extLst>
              </a:tr>
              <a:tr h="192295">
                <a:tc>
                  <a:txBody>
                    <a:bodyPr/>
                    <a:lstStyle/>
                    <a:p>
                      <a:pPr algn="ctr" fontAlgn="b"/>
                      <a:r>
                        <a:rPr lang="en-US" sz="1100" b="0" i="0" u="none" strike="noStrike">
                          <a:solidFill>
                            <a:srgbClr val="000000"/>
                          </a:solidFill>
                          <a:effectLst/>
                          <a:latin typeface="Calibri" panose="020F0502020204030204" pitchFamily="34" charset="0"/>
                        </a:rPr>
                        <a:t>ELEG 4303-P01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14</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86</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86</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393353354"/>
                  </a:ext>
                </a:extLst>
              </a:tr>
              <a:tr h="192295">
                <a:tc>
                  <a:txBody>
                    <a:bodyPr/>
                    <a:lstStyle/>
                    <a:p>
                      <a:pPr algn="ctr" fontAlgn="b"/>
                      <a:r>
                        <a:rPr lang="en-US" sz="1100" b="0" i="0" u="none" strike="noStrike">
                          <a:solidFill>
                            <a:srgbClr val="000000"/>
                          </a:solidFill>
                          <a:effectLst/>
                          <a:latin typeface="Calibri" panose="020F0502020204030204" pitchFamily="34" charset="0"/>
                        </a:rPr>
                        <a:t>ELEG 4472-P01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12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92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12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88</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75</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14243883"/>
                  </a:ext>
                </a:extLst>
              </a:tr>
              <a:tr h="192295">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703194964"/>
                  </a:ext>
                </a:extLst>
              </a:tr>
              <a:tr h="192295">
                <a:tc>
                  <a:txBody>
                    <a:bodyPr/>
                    <a:lstStyle/>
                    <a:p>
                      <a:pPr algn="ctr" fontAlgn="b"/>
                      <a:r>
                        <a:rPr lang="en-US" sz="1100" b="1" i="0" u="none" strike="noStrike">
                          <a:solidFill>
                            <a:srgbClr val="000000"/>
                          </a:solidFill>
                          <a:effectLst/>
                          <a:latin typeface="Calibri" panose="020F0502020204030204" pitchFamily="34" charset="0"/>
                        </a:rPr>
                        <a:t>Composite</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13</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26</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89</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88</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75</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27</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78.0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63</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803665525"/>
                  </a:ext>
                </a:extLst>
              </a:tr>
              <a:tr h="192295">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454293"/>
                  </a:ext>
                </a:extLst>
              </a:tr>
              <a:tr h="565335">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a:solidFill>
                            <a:srgbClr val="000000"/>
                          </a:solidFill>
                          <a:effectLst/>
                          <a:latin typeface="Calibri" panose="020F0502020204030204" pitchFamily="34" charset="0"/>
                        </a:rPr>
                        <a:t>SPRING 2021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73648519"/>
                  </a:ext>
                </a:extLst>
              </a:tr>
              <a:tr h="199027">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5</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101861462"/>
                  </a:ext>
                </a:extLst>
              </a:tr>
              <a:tr h="192295">
                <a:tc>
                  <a:txBody>
                    <a:bodyPr/>
                    <a:lstStyle/>
                    <a:p>
                      <a:pPr algn="ctr" fontAlgn="b"/>
                      <a:r>
                        <a:rPr lang="en-US" sz="1100" b="0" i="0" u="none" strike="noStrike">
                          <a:solidFill>
                            <a:srgbClr val="000000"/>
                          </a:solidFill>
                          <a:effectLst/>
                          <a:latin typeface="Calibri" panose="020F0502020204030204" pitchFamily="34" charset="0"/>
                        </a:rPr>
                        <a:t>ELEG 3023-P02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287516785"/>
                  </a:ext>
                </a:extLst>
              </a:tr>
              <a:tr h="192295">
                <a:tc>
                  <a:txBody>
                    <a:bodyPr/>
                    <a:lstStyle/>
                    <a:p>
                      <a:pPr algn="ctr" fontAlgn="b"/>
                      <a:r>
                        <a:rPr lang="en-US" sz="1100" b="0" i="0" u="none" strike="noStrike">
                          <a:solidFill>
                            <a:srgbClr val="000000"/>
                          </a:solidFill>
                          <a:effectLst/>
                          <a:latin typeface="Calibri" panose="020F0502020204030204" pitchFamily="34" charset="0"/>
                        </a:rPr>
                        <a:t>ELEG 3043-P01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073615232"/>
                  </a:ext>
                </a:extLst>
              </a:tr>
              <a:tr h="192295">
                <a:tc>
                  <a:txBody>
                    <a:bodyPr/>
                    <a:lstStyle/>
                    <a:p>
                      <a:pPr algn="ctr" fontAlgn="b"/>
                      <a:r>
                        <a:rPr lang="en-US" sz="1100" b="0" i="0" u="none" strike="noStrike">
                          <a:solidFill>
                            <a:srgbClr val="000000"/>
                          </a:solidFill>
                          <a:effectLst/>
                          <a:latin typeface="Calibri" panose="020F0502020204030204" pitchFamily="34" charset="0"/>
                        </a:rPr>
                        <a:t>ELEG 3073-P01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55488829"/>
                  </a:ext>
                </a:extLst>
              </a:tr>
              <a:tr h="192295">
                <a:tc>
                  <a:txBody>
                    <a:bodyPr/>
                    <a:lstStyle/>
                    <a:p>
                      <a:pPr algn="ctr" fontAlgn="b"/>
                      <a:r>
                        <a:rPr lang="en-US" sz="1100" b="0" i="0" u="none" strike="noStrike">
                          <a:solidFill>
                            <a:srgbClr val="000000"/>
                          </a:solidFill>
                          <a:effectLst/>
                          <a:latin typeface="Calibri" panose="020F0502020204030204" pitchFamily="34" charset="0"/>
                        </a:rPr>
                        <a:t>ELEG 4333-P01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25240279"/>
                  </a:ext>
                </a:extLst>
              </a:tr>
              <a:tr h="192295">
                <a:tc>
                  <a:txBody>
                    <a:bodyPr/>
                    <a:lstStyle/>
                    <a:p>
                      <a:pPr algn="ctr" fontAlgn="b"/>
                      <a:r>
                        <a:rPr lang="en-US" sz="1100" b="0" i="0" u="none" strike="noStrike">
                          <a:solidFill>
                            <a:srgbClr val="000000"/>
                          </a:solidFill>
                          <a:effectLst/>
                          <a:latin typeface="Calibri" panose="020F0502020204030204" pitchFamily="34" charset="0"/>
                        </a:rPr>
                        <a:t>ELEG 4393-P01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705436974"/>
                  </a:ext>
                </a:extLst>
              </a:tr>
              <a:tr h="192295">
                <a:tc>
                  <a:txBody>
                    <a:bodyPr/>
                    <a:lstStyle/>
                    <a:p>
                      <a:pPr algn="ctr" fontAlgn="b"/>
                      <a:r>
                        <a:rPr lang="en-US" sz="1100" b="0" i="0" u="none" strike="noStrike">
                          <a:solidFill>
                            <a:srgbClr val="000000"/>
                          </a:solidFill>
                          <a:effectLst/>
                          <a:latin typeface="Calibri" panose="020F0502020204030204" pitchFamily="34" charset="0"/>
                        </a:rPr>
                        <a:t>ELEG 4482-P01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192375334"/>
                  </a:ext>
                </a:extLst>
              </a:tr>
              <a:tr h="192295">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41884990"/>
                  </a:ext>
                </a:extLst>
              </a:tr>
              <a:tr h="192295">
                <a:tc>
                  <a:txBody>
                    <a:bodyPr/>
                    <a:lstStyle/>
                    <a:p>
                      <a:pPr algn="ctr" fontAlgn="b"/>
                      <a:r>
                        <a:rPr lang="en-US" sz="1100" b="1" i="0" u="none" strike="noStrike">
                          <a:solidFill>
                            <a:srgbClr val="000000"/>
                          </a:solidFill>
                          <a:effectLst/>
                          <a:latin typeface="Calibri" panose="020F0502020204030204" pitchFamily="34" charset="0"/>
                        </a:rPr>
                        <a:t>Composite</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985228892"/>
                  </a:ext>
                </a:extLst>
              </a:tr>
              <a:tr h="192295">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69777686"/>
                  </a:ext>
                </a:extLst>
              </a:tr>
              <a:tr h="192295">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gridSpan="7">
                  <a:txBody>
                    <a:bodyPr/>
                    <a:lstStyle/>
                    <a:p>
                      <a:pPr algn="l" fontAlgn="b"/>
                      <a:r>
                        <a:rPr lang="en-US" sz="1100" b="1" i="0" u="none" strike="noStrike">
                          <a:solidFill>
                            <a:srgbClr val="000000"/>
                          </a:solidFill>
                          <a:effectLst/>
                          <a:latin typeface="Calibri" panose="020F0502020204030204" pitchFamily="34" charset="0"/>
                        </a:rPr>
                        <a:t>2019-2020 ACADEMIC YEAR SUMMARY</a:t>
                      </a: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8443786"/>
                  </a:ext>
                </a:extLst>
              </a:tr>
              <a:tr h="192295">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7</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558724648"/>
                  </a:ext>
                </a:extLst>
              </a:tr>
              <a:tr h="192295">
                <a:tc>
                  <a:txBody>
                    <a:bodyPr/>
                    <a:lstStyle/>
                    <a:p>
                      <a:pPr algn="l" fontAlgn="b"/>
                      <a:r>
                        <a:rPr lang="en-US" sz="1100" b="0" i="0" u="none" strike="noStrike">
                          <a:solidFill>
                            <a:srgbClr val="000000"/>
                          </a:solidFill>
                          <a:effectLst/>
                          <a:latin typeface="Calibri" panose="020F0502020204030204" pitchFamily="34" charset="0"/>
                        </a:rPr>
                        <a:t>AY Composite</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14367736"/>
                  </a:ext>
                </a:extLst>
              </a:tr>
            </a:tbl>
          </a:graphicData>
        </a:graphic>
      </p:graphicFrame>
    </p:spTree>
    <p:extLst>
      <p:ext uri="{BB962C8B-B14F-4D97-AF65-F5344CB8AC3E}">
        <p14:creationId xmlns:p14="http://schemas.microsoft.com/office/powerpoint/2010/main" val="662066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6CF00-E35B-4339-A074-D43352503482}"/>
              </a:ext>
            </a:extLst>
          </p:cNvPr>
          <p:cNvSpPr>
            <a:spLocks noGrp="1"/>
          </p:cNvSpPr>
          <p:nvPr>
            <p:ph type="title"/>
          </p:nvPr>
        </p:nvSpPr>
        <p:spPr>
          <a:xfrm>
            <a:off x="457202" y="136525"/>
            <a:ext cx="8229598" cy="1082675"/>
          </a:xfrm>
        </p:spPr>
        <p:txBody>
          <a:bodyPr/>
          <a:lstStyle/>
          <a:p>
            <a:r>
              <a:rPr lang="en-US" dirty="0"/>
              <a:t>	</a:t>
            </a:r>
            <a:r>
              <a:rPr lang="en-US" sz="2800" dirty="0">
                <a:solidFill>
                  <a:srgbClr val="FF0000"/>
                </a:solidFill>
              </a:rPr>
              <a:t>STUDENT OUTCOMES (SUMMARY)</a:t>
            </a:r>
          </a:p>
        </p:txBody>
      </p:sp>
      <p:sp>
        <p:nvSpPr>
          <p:cNvPr id="6" name="Slide Number Placeholder 5">
            <a:extLst>
              <a:ext uri="{FF2B5EF4-FFF2-40B4-BE49-F238E27FC236}">
                <a16:creationId xmlns:a16="http://schemas.microsoft.com/office/drawing/2014/main" id="{92492642-FCD1-4ECF-BB6D-50A0AE699B39}"/>
              </a:ext>
            </a:extLst>
          </p:cNvPr>
          <p:cNvSpPr>
            <a:spLocks noGrp="1"/>
          </p:cNvSpPr>
          <p:nvPr>
            <p:ph type="sldNum" sz="quarter" idx="12"/>
          </p:nvPr>
        </p:nvSpPr>
        <p:spPr/>
        <p:txBody>
          <a:bodyPr/>
          <a:lstStyle/>
          <a:p>
            <a:pPr>
              <a:defRPr/>
            </a:pPr>
            <a:fld id="{C5790943-6E06-4F8A-A8D0-F94C465B70D5}" type="slidenum">
              <a:rPr lang="en-US" smtClean="0"/>
              <a:pPr>
                <a:defRPr/>
              </a:pPr>
              <a:t>11</a:t>
            </a:fld>
            <a:endParaRPr lang="en-US"/>
          </a:p>
        </p:txBody>
      </p:sp>
      <p:graphicFrame>
        <p:nvGraphicFramePr>
          <p:cNvPr id="7" name="Content Placeholder 6">
            <a:extLst>
              <a:ext uri="{FF2B5EF4-FFF2-40B4-BE49-F238E27FC236}">
                <a16:creationId xmlns:a16="http://schemas.microsoft.com/office/drawing/2014/main" id="{14C33056-C592-4A6C-8A98-FDBD5DAE9958}"/>
              </a:ext>
            </a:extLst>
          </p:cNvPr>
          <p:cNvGraphicFramePr>
            <a:graphicFrameLocks noGrp="1"/>
          </p:cNvGraphicFramePr>
          <p:nvPr>
            <p:ph idx="1"/>
            <p:extLst>
              <p:ext uri="{D42A27DB-BD31-4B8C-83A1-F6EECF244321}">
                <p14:modId xmlns:p14="http://schemas.microsoft.com/office/powerpoint/2010/main" val="3406297995"/>
              </p:ext>
            </p:extLst>
          </p:nvPr>
        </p:nvGraphicFramePr>
        <p:xfrm>
          <a:off x="876300" y="934672"/>
          <a:ext cx="7391400" cy="2590799"/>
        </p:xfrm>
        <a:graphic>
          <a:graphicData uri="http://schemas.openxmlformats.org/drawingml/2006/table">
            <a:tbl>
              <a:tblPr/>
              <a:tblGrid>
                <a:gridCol w="1379154">
                  <a:extLst>
                    <a:ext uri="{9D8B030D-6E8A-4147-A177-3AD203B41FA5}">
                      <a16:colId xmlns:a16="http://schemas.microsoft.com/office/drawing/2014/main" val="4092191307"/>
                    </a:ext>
                  </a:extLst>
                </a:gridCol>
                <a:gridCol w="1047294">
                  <a:extLst>
                    <a:ext uri="{9D8B030D-6E8A-4147-A177-3AD203B41FA5}">
                      <a16:colId xmlns:a16="http://schemas.microsoft.com/office/drawing/2014/main" val="2347788701"/>
                    </a:ext>
                  </a:extLst>
                </a:gridCol>
                <a:gridCol w="827492">
                  <a:extLst>
                    <a:ext uri="{9D8B030D-6E8A-4147-A177-3AD203B41FA5}">
                      <a16:colId xmlns:a16="http://schemas.microsoft.com/office/drawing/2014/main" val="3295213680"/>
                    </a:ext>
                  </a:extLst>
                </a:gridCol>
                <a:gridCol w="827492">
                  <a:extLst>
                    <a:ext uri="{9D8B030D-6E8A-4147-A177-3AD203B41FA5}">
                      <a16:colId xmlns:a16="http://schemas.microsoft.com/office/drawing/2014/main" val="902570351"/>
                    </a:ext>
                  </a:extLst>
                </a:gridCol>
                <a:gridCol w="827492">
                  <a:extLst>
                    <a:ext uri="{9D8B030D-6E8A-4147-A177-3AD203B41FA5}">
                      <a16:colId xmlns:a16="http://schemas.microsoft.com/office/drawing/2014/main" val="2732981730"/>
                    </a:ext>
                  </a:extLst>
                </a:gridCol>
                <a:gridCol w="827492">
                  <a:extLst>
                    <a:ext uri="{9D8B030D-6E8A-4147-A177-3AD203B41FA5}">
                      <a16:colId xmlns:a16="http://schemas.microsoft.com/office/drawing/2014/main" val="1597066680"/>
                    </a:ext>
                  </a:extLst>
                </a:gridCol>
                <a:gridCol w="827492">
                  <a:extLst>
                    <a:ext uri="{9D8B030D-6E8A-4147-A177-3AD203B41FA5}">
                      <a16:colId xmlns:a16="http://schemas.microsoft.com/office/drawing/2014/main" val="2369153177"/>
                    </a:ext>
                  </a:extLst>
                </a:gridCol>
                <a:gridCol w="827492">
                  <a:extLst>
                    <a:ext uri="{9D8B030D-6E8A-4147-A177-3AD203B41FA5}">
                      <a16:colId xmlns:a16="http://schemas.microsoft.com/office/drawing/2014/main" val="1133491494"/>
                    </a:ext>
                  </a:extLst>
                </a:gridCol>
              </a:tblGrid>
              <a:tr h="431800">
                <a:tc gridSpan="8">
                  <a:txBody>
                    <a:bodyPr/>
                    <a:lstStyle/>
                    <a:p>
                      <a:pPr algn="l" fontAlgn="b"/>
                      <a:r>
                        <a:rPr lang="en-US" sz="2000" b="1" i="0" u="none" strike="noStrike" dirty="0">
                          <a:solidFill>
                            <a:srgbClr val="000000"/>
                          </a:solidFill>
                          <a:effectLst/>
                          <a:latin typeface="Times New Roman" panose="02020603050405020304" pitchFamily="18" charset="0"/>
                        </a:rPr>
                        <a:t>STUDENT OUTCOMES (ELECTRICAL ENGR. PROGRAM)</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64428550"/>
                  </a:ext>
                </a:extLst>
              </a:tr>
              <a:tr h="863599">
                <a:tc>
                  <a:txBody>
                    <a:bodyPr/>
                    <a:lstStyle/>
                    <a:p>
                      <a:pPr algn="ctr" fontAlgn="b"/>
                      <a:r>
                        <a:rPr lang="en-US" sz="2000" b="1" i="0" u="none" strike="noStrike">
                          <a:solidFill>
                            <a:srgbClr val="000000"/>
                          </a:solidFill>
                          <a:effectLst/>
                          <a:latin typeface="Times New Roman" panose="02020603050405020304" pitchFamily="18" charset="0"/>
                        </a:rPr>
                        <a:t>ACAD. 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9139612"/>
                  </a:ext>
                </a:extLst>
              </a:tr>
              <a:tr h="431800">
                <a:tc>
                  <a:txBody>
                    <a:bodyPr/>
                    <a:lstStyle/>
                    <a:p>
                      <a:pPr algn="ctr" fontAlgn="b"/>
                      <a:r>
                        <a:rPr lang="en-US" sz="2000" b="0" i="0" u="none" strike="noStrike" dirty="0">
                          <a:solidFill>
                            <a:srgbClr val="000000"/>
                          </a:solidFill>
                          <a:effectLst/>
                          <a:latin typeface="Times New Roman" panose="02020603050405020304" pitchFamily="18" charset="0"/>
                        </a:rPr>
                        <a:t>2018-2019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988949"/>
                  </a:ext>
                </a:extLst>
              </a:tr>
              <a:tr h="431800">
                <a:tc>
                  <a:txBody>
                    <a:bodyPr/>
                    <a:lstStyle/>
                    <a:p>
                      <a:pPr algn="ctr" fontAlgn="b"/>
                      <a:r>
                        <a:rPr lang="en-US" sz="2000" b="0" i="0" u="none" strike="noStrike">
                          <a:solidFill>
                            <a:srgbClr val="000000"/>
                          </a:solidFill>
                          <a:effectLst/>
                          <a:latin typeface="Times New Roman" panose="02020603050405020304" pitchFamily="18" charset="0"/>
                        </a:rPr>
                        <a:t>2019-2020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5105082"/>
                  </a:ext>
                </a:extLst>
              </a:tr>
              <a:tr h="431800">
                <a:tc>
                  <a:txBody>
                    <a:bodyPr/>
                    <a:lstStyle/>
                    <a:p>
                      <a:pPr algn="ctr" fontAlgn="b"/>
                      <a:r>
                        <a:rPr lang="en-US" sz="2000" b="0" i="0" u="none" strike="noStrike">
                          <a:solidFill>
                            <a:srgbClr val="000000"/>
                          </a:solidFill>
                          <a:effectLst/>
                          <a:latin typeface="Times New Roman" panose="02020603050405020304" pitchFamily="18" charset="0"/>
                        </a:rPr>
                        <a:t>2020-2021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7151607"/>
                  </a:ext>
                </a:extLst>
              </a:tr>
            </a:tbl>
          </a:graphicData>
        </a:graphic>
      </p:graphicFrame>
      <p:graphicFrame>
        <p:nvGraphicFramePr>
          <p:cNvPr id="8" name="Table 7">
            <a:extLst>
              <a:ext uri="{FF2B5EF4-FFF2-40B4-BE49-F238E27FC236}">
                <a16:creationId xmlns:a16="http://schemas.microsoft.com/office/drawing/2014/main" id="{505A1521-4336-4EF1-B4F5-96948EB62E4B}"/>
              </a:ext>
            </a:extLst>
          </p:cNvPr>
          <p:cNvGraphicFramePr>
            <a:graphicFrameLocks noGrp="1"/>
          </p:cNvGraphicFramePr>
          <p:nvPr>
            <p:extLst>
              <p:ext uri="{D42A27DB-BD31-4B8C-83A1-F6EECF244321}">
                <p14:modId xmlns:p14="http://schemas.microsoft.com/office/powerpoint/2010/main" val="960010994"/>
              </p:ext>
            </p:extLst>
          </p:nvPr>
        </p:nvGraphicFramePr>
        <p:xfrm>
          <a:off x="876300" y="3962400"/>
          <a:ext cx="7391402" cy="2282825"/>
        </p:xfrm>
        <a:graphic>
          <a:graphicData uri="http://schemas.openxmlformats.org/drawingml/2006/table">
            <a:tbl>
              <a:tblPr/>
              <a:tblGrid>
                <a:gridCol w="1379154">
                  <a:extLst>
                    <a:ext uri="{9D8B030D-6E8A-4147-A177-3AD203B41FA5}">
                      <a16:colId xmlns:a16="http://schemas.microsoft.com/office/drawing/2014/main" val="2970823348"/>
                    </a:ext>
                  </a:extLst>
                </a:gridCol>
                <a:gridCol w="1047296">
                  <a:extLst>
                    <a:ext uri="{9D8B030D-6E8A-4147-A177-3AD203B41FA5}">
                      <a16:colId xmlns:a16="http://schemas.microsoft.com/office/drawing/2014/main" val="1567325940"/>
                    </a:ext>
                  </a:extLst>
                </a:gridCol>
                <a:gridCol w="827492">
                  <a:extLst>
                    <a:ext uri="{9D8B030D-6E8A-4147-A177-3AD203B41FA5}">
                      <a16:colId xmlns:a16="http://schemas.microsoft.com/office/drawing/2014/main" val="190386848"/>
                    </a:ext>
                  </a:extLst>
                </a:gridCol>
                <a:gridCol w="827492">
                  <a:extLst>
                    <a:ext uri="{9D8B030D-6E8A-4147-A177-3AD203B41FA5}">
                      <a16:colId xmlns:a16="http://schemas.microsoft.com/office/drawing/2014/main" val="860349854"/>
                    </a:ext>
                  </a:extLst>
                </a:gridCol>
                <a:gridCol w="827492">
                  <a:extLst>
                    <a:ext uri="{9D8B030D-6E8A-4147-A177-3AD203B41FA5}">
                      <a16:colId xmlns:a16="http://schemas.microsoft.com/office/drawing/2014/main" val="2210883277"/>
                    </a:ext>
                  </a:extLst>
                </a:gridCol>
                <a:gridCol w="827492">
                  <a:extLst>
                    <a:ext uri="{9D8B030D-6E8A-4147-A177-3AD203B41FA5}">
                      <a16:colId xmlns:a16="http://schemas.microsoft.com/office/drawing/2014/main" val="3711134938"/>
                    </a:ext>
                  </a:extLst>
                </a:gridCol>
                <a:gridCol w="827492">
                  <a:extLst>
                    <a:ext uri="{9D8B030D-6E8A-4147-A177-3AD203B41FA5}">
                      <a16:colId xmlns:a16="http://schemas.microsoft.com/office/drawing/2014/main" val="1805529415"/>
                    </a:ext>
                  </a:extLst>
                </a:gridCol>
                <a:gridCol w="827492">
                  <a:extLst>
                    <a:ext uri="{9D8B030D-6E8A-4147-A177-3AD203B41FA5}">
                      <a16:colId xmlns:a16="http://schemas.microsoft.com/office/drawing/2014/main" val="4033391849"/>
                    </a:ext>
                  </a:extLst>
                </a:gridCol>
              </a:tblGrid>
              <a:tr h="380471">
                <a:tc gridSpan="8">
                  <a:txBody>
                    <a:bodyPr/>
                    <a:lstStyle/>
                    <a:p>
                      <a:pPr algn="l" fontAlgn="b"/>
                      <a:r>
                        <a:rPr lang="en-US" sz="2000" b="1" i="0" u="none" strike="noStrike">
                          <a:solidFill>
                            <a:srgbClr val="000000"/>
                          </a:solidFill>
                          <a:effectLst/>
                          <a:latin typeface="Times New Roman" panose="02020603050405020304" pitchFamily="18" charset="0"/>
                        </a:rPr>
                        <a:t>STUDENT OUTCOMES (COMPUTER ENGR. PROGRAM)</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0256281"/>
                  </a:ext>
                </a:extLst>
              </a:tr>
              <a:tr h="760941">
                <a:tc>
                  <a:txBody>
                    <a:bodyPr/>
                    <a:lstStyle/>
                    <a:p>
                      <a:pPr algn="ctr" fontAlgn="b"/>
                      <a:r>
                        <a:rPr lang="en-US" sz="2000" b="1" i="0" u="none" strike="noStrike">
                          <a:solidFill>
                            <a:srgbClr val="000000"/>
                          </a:solidFill>
                          <a:effectLst/>
                          <a:latin typeface="Times New Roman" panose="02020603050405020304" pitchFamily="18" charset="0"/>
                        </a:rPr>
                        <a:t>ACAD. 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Times New Roman" panose="02020603050405020304" pitchFamily="18"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0748900"/>
                  </a:ext>
                </a:extLst>
              </a:tr>
              <a:tr h="380471">
                <a:tc>
                  <a:txBody>
                    <a:bodyPr/>
                    <a:lstStyle/>
                    <a:p>
                      <a:pPr algn="ctr" fontAlgn="b"/>
                      <a:r>
                        <a:rPr lang="en-US" sz="2000" b="0" i="0" u="none" strike="noStrike">
                          <a:solidFill>
                            <a:srgbClr val="000000"/>
                          </a:solidFill>
                          <a:effectLst/>
                          <a:latin typeface="Times New Roman" panose="02020603050405020304" pitchFamily="18" charset="0"/>
                        </a:rPr>
                        <a:t>2018-2019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4309612"/>
                  </a:ext>
                </a:extLst>
              </a:tr>
              <a:tr h="380471">
                <a:tc>
                  <a:txBody>
                    <a:bodyPr/>
                    <a:lstStyle/>
                    <a:p>
                      <a:pPr algn="ctr" fontAlgn="b"/>
                      <a:r>
                        <a:rPr lang="en-US" sz="2000" b="0" i="0" u="none" strike="noStrike">
                          <a:solidFill>
                            <a:srgbClr val="000000"/>
                          </a:solidFill>
                          <a:effectLst/>
                          <a:latin typeface="Times New Roman" panose="02020603050405020304" pitchFamily="18" charset="0"/>
                        </a:rPr>
                        <a:t>2019-2020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7981095"/>
                  </a:ext>
                </a:extLst>
              </a:tr>
              <a:tr h="380471">
                <a:tc>
                  <a:txBody>
                    <a:bodyPr/>
                    <a:lstStyle/>
                    <a:p>
                      <a:pPr algn="ctr" fontAlgn="b"/>
                      <a:r>
                        <a:rPr lang="en-US" sz="2000" b="0" i="0" u="none" strike="noStrike">
                          <a:solidFill>
                            <a:srgbClr val="000000"/>
                          </a:solidFill>
                          <a:effectLst/>
                          <a:latin typeface="Times New Roman" panose="02020603050405020304" pitchFamily="18" charset="0"/>
                        </a:rPr>
                        <a:t>2020-2021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4054907"/>
                  </a:ext>
                </a:extLst>
              </a:tr>
            </a:tbl>
          </a:graphicData>
        </a:graphic>
      </p:graphicFrame>
    </p:spTree>
    <p:extLst>
      <p:ext uri="{BB962C8B-B14F-4D97-AF65-F5344CB8AC3E}">
        <p14:creationId xmlns:p14="http://schemas.microsoft.com/office/powerpoint/2010/main" val="2007162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730249"/>
          </a:xfrm>
        </p:spPr>
        <p:txBody>
          <a:bodyPr/>
          <a:lstStyle/>
          <a:p>
            <a:r>
              <a:rPr lang="en-US" sz="2800" dirty="0">
                <a:solidFill>
                  <a:srgbClr val="FF0000"/>
                </a:solidFill>
              </a:rPr>
              <a:t>CONTINUOUS IMPROVEMENT</a:t>
            </a:r>
            <a:br>
              <a:rPr lang="en-US" sz="2800" dirty="0">
                <a:solidFill>
                  <a:srgbClr val="FF0000"/>
                </a:solidFill>
              </a:rPr>
            </a:br>
            <a:r>
              <a:rPr lang="en-US" sz="2800" dirty="0">
                <a:solidFill>
                  <a:srgbClr val="FF0000"/>
                </a:solidFill>
              </a:rPr>
              <a:t>(ELECTRICAL ENGR. PROGRAM)</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12</a:t>
            </a:fld>
            <a:endParaRPr lang="en-US"/>
          </a:p>
        </p:txBody>
      </p:sp>
      <p:sp>
        <p:nvSpPr>
          <p:cNvPr id="8" name="Content Placeholder 7"/>
          <p:cNvSpPr>
            <a:spLocks noGrp="1"/>
          </p:cNvSpPr>
          <p:nvPr>
            <p:ph idx="1"/>
          </p:nvPr>
        </p:nvSpPr>
        <p:spPr/>
        <p:txBody>
          <a:bodyPr/>
          <a:lstStyle/>
          <a:p>
            <a:endParaRPr lang="en-US" dirty="0"/>
          </a:p>
          <a:p>
            <a:r>
              <a:rPr lang="en-US" dirty="0"/>
              <a:t>		</a:t>
            </a:r>
          </a:p>
          <a:p>
            <a:endParaRPr lang="en-US" dirty="0"/>
          </a:p>
          <a:p>
            <a:endParaRPr lang="en-US" dirty="0"/>
          </a:p>
        </p:txBody>
      </p:sp>
      <p:graphicFrame>
        <p:nvGraphicFramePr>
          <p:cNvPr id="3" name="Table 2">
            <a:extLst>
              <a:ext uri="{FF2B5EF4-FFF2-40B4-BE49-F238E27FC236}">
                <a16:creationId xmlns:a16="http://schemas.microsoft.com/office/drawing/2014/main" id="{7798D892-EF72-41FD-8117-F33E39A8B916}"/>
              </a:ext>
            </a:extLst>
          </p:cNvPr>
          <p:cNvGraphicFramePr>
            <a:graphicFrameLocks noGrp="1"/>
          </p:cNvGraphicFramePr>
          <p:nvPr>
            <p:extLst>
              <p:ext uri="{D42A27DB-BD31-4B8C-83A1-F6EECF244321}">
                <p14:modId xmlns:p14="http://schemas.microsoft.com/office/powerpoint/2010/main" val="969780522"/>
              </p:ext>
            </p:extLst>
          </p:nvPr>
        </p:nvGraphicFramePr>
        <p:xfrm>
          <a:off x="838200" y="1143000"/>
          <a:ext cx="8001000" cy="5627799"/>
        </p:xfrm>
        <a:graphic>
          <a:graphicData uri="http://schemas.openxmlformats.org/drawingml/2006/table">
            <a:tbl>
              <a:tblPr firstRow="1" firstCol="1" bandRow="1"/>
              <a:tblGrid>
                <a:gridCol w="105926">
                  <a:extLst>
                    <a:ext uri="{9D8B030D-6E8A-4147-A177-3AD203B41FA5}">
                      <a16:colId xmlns:a16="http://schemas.microsoft.com/office/drawing/2014/main" val="2736646294"/>
                    </a:ext>
                  </a:extLst>
                </a:gridCol>
                <a:gridCol w="884674">
                  <a:extLst>
                    <a:ext uri="{9D8B030D-6E8A-4147-A177-3AD203B41FA5}">
                      <a16:colId xmlns:a16="http://schemas.microsoft.com/office/drawing/2014/main" val="878526867"/>
                    </a:ext>
                  </a:extLst>
                </a:gridCol>
                <a:gridCol w="1563298">
                  <a:extLst>
                    <a:ext uri="{9D8B030D-6E8A-4147-A177-3AD203B41FA5}">
                      <a16:colId xmlns:a16="http://schemas.microsoft.com/office/drawing/2014/main" val="2860751622"/>
                    </a:ext>
                  </a:extLst>
                </a:gridCol>
                <a:gridCol w="1103702">
                  <a:extLst>
                    <a:ext uri="{9D8B030D-6E8A-4147-A177-3AD203B41FA5}">
                      <a16:colId xmlns:a16="http://schemas.microsoft.com/office/drawing/2014/main" val="3493591556"/>
                    </a:ext>
                  </a:extLst>
                </a:gridCol>
                <a:gridCol w="4343400">
                  <a:extLst>
                    <a:ext uri="{9D8B030D-6E8A-4147-A177-3AD203B41FA5}">
                      <a16:colId xmlns:a16="http://schemas.microsoft.com/office/drawing/2014/main" val="180189684"/>
                    </a:ext>
                  </a:extLst>
                </a:gridCol>
              </a:tblGrid>
              <a:tr h="771781">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Calibri" panose="020F0502020204030204" pitchFamily="34" charset="0"/>
                        </a:rPr>
                        <a:t>#</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Student</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Outcome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Issue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Improvement</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4239002"/>
                  </a:ext>
                </a:extLst>
              </a:tr>
              <a:tr h="205931">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dirty="0">
                          <a:solidFill>
                            <a:srgbClr val="000000"/>
                          </a:solidFill>
                          <a:effectLst/>
                          <a:latin typeface="Times New Roman" panose="02020603050405020304" pitchFamily="18" charset="0"/>
                          <a:ea typeface="Calibri" panose="020F0502020204030204" pitchFamily="34"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682158865"/>
                  </a:ext>
                </a:extLst>
              </a:tr>
              <a:tr h="838206">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1</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6</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ELEG 3043</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Electronics I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Spring 2019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Class Average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ELEG 3043</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Electronics I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Spring 2020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Class Average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Improvement Strategies</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226602"/>
                  </a:ext>
                </a:extLst>
              </a:tr>
              <a:tr h="1329239">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75</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dirty="0">
                          <a:solidFill>
                            <a:srgbClr val="000000"/>
                          </a:solidFill>
                          <a:effectLst/>
                          <a:latin typeface="Times New Roman" panose="02020603050405020304" pitchFamily="18" charset="0"/>
                          <a:ea typeface="Calibri" panose="020F0502020204030204" pitchFamily="34" charset="0"/>
                        </a:rPr>
                        <a:t>83</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a:t>
                      </a:r>
                      <a:r>
                        <a:rPr lang="en-US" sz="1400" spc="20" dirty="0" err="1">
                          <a:solidFill>
                            <a:srgbClr val="000000"/>
                          </a:solidFill>
                          <a:effectLst/>
                          <a:latin typeface="Times New Roman" panose="02020603050405020304" pitchFamily="18" charset="0"/>
                          <a:ea typeface="Calibri" panose="020F0502020204030204" pitchFamily="34" charset="0"/>
                        </a:rPr>
                        <a:t>i</a:t>
                      </a:r>
                      <a:r>
                        <a:rPr lang="en-US" sz="1400" spc="20" dirty="0">
                          <a:solidFill>
                            <a:srgbClr val="000000"/>
                          </a:solidFill>
                          <a:effectLst/>
                          <a:latin typeface="Times New Roman" panose="02020603050405020304" pitchFamily="18" charset="0"/>
                          <a:ea typeface="Calibri" panose="020F0502020204030204" pitchFamily="34" charset="0"/>
                        </a:rPr>
                        <a:t>) Required all students to write reports describing in detail the experimental setup and how the experiments were conducted.  (ii) , required the students to write project report with a format that address all aspects of Student Outcome 6.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376607"/>
                  </a:ext>
                </a:extLst>
              </a:tr>
              <a:tr h="209551">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43908885"/>
                  </a:ext>
                </a:extLst>
              </a:tr>
              <a:tr h="1047757">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1</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Improvement Strategies</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9860215"/>
                  </a:ext>
                </a:extLst>
              </a:tr>
              <a:tr h="966459">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73 (section 1)</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79 (Section 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80</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Students were given guidance and sample topics from previous year’s students’ work.  (ii) The use of microcontroller skills in the design was emphasized.</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3958726"/>
                  </a:ext>
                </a:extLst>
              </a:tr>
              <a:tr h="209551">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291782953"/>
                  </a:ext>
                </a:extLst>
              </a:tr>
            </a:tbl>
          </a:graphicData>
        </a:graphic>
      </p:graphicFrame>
    </p:spTree>
    <p:extLst>
      <p:ext uri="{BB962C8B-B14F-4D97-AF65-F5344CB8AC3E}">
        <p14:creationId xmlns:p14="http://schemas.microsoft.com/office/powerpoint/2010/main" val="1132647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730249"/>
          </a:xfrm>
        </p:spPr>
        <p:txBody>
          <a:bodyPr/>
          <a:lstStyle/>
          <a:p>
            <a:r>
              <a:rPr lang="en-US" sz="2800" dirty="0">
                <a:solidFill>
                  <a:srgbClr val="FF0000"/>
                </a:solidFill>
              </a:rPr>
              <a:t>CONTINUOUS IMPROVEMENT</a:t>
            </a:r>
            <a:br>
              <a:rPr lang="en-US" sz="2800" dirty="0">
                <a:solidFill>
                  <a:srgbClr val="FF0000"/>
                </a:solidFill>
              </a:rPr>
            </a:br>
            <a:r>
              <a:rPr lang="en-US" sz="2800" dirty="0">
                <a:solidFill>
                  <a:srgbClr val="FF0000"/>
                </a:solidFill>
              </a:rPr>
              <a:t>(ELECTRICAL ENGR. PROGRAM)</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13</a:t>
            </a:fld>
            <a:endParaRPr lang="en-US"/>
          </a:p>
        </p:txBody>
      </p:sp>
      <p:sp>
        <p:nvSpPr>
          <p:cNvPr id="8" name="Content Placeholder 7"/>
          <p:cNvSpPr>
            <a:spLocks noGrp="1"/>
          </p:cNvSpPr>
          <p:nvPr>
            <p:ph idx="1"/>
          </p:nvPr>
        </p:nvSpPr>
        <p:spPr/>
        <p:txBody>
          <a:bodyPr/>
          <a:lstStyle/>
          <a:p>
            <a:endParaRPr lang="en-US" dirty="0"/>
          </a:p>
          <a:p>
            <a:r>
              <a:rPr lang="en-US" dirty="0"/>
              <a:t>		</a:t>
            </a:r>
          </a:p>
          <a:p>
            <a:endParaRPr lang="en-US" dirty="0"/>
          </a:p>
          <a:p>
            <a:endParaRPr lang="en-US" dirty="0"/>
          </a:p>
        </p:txBody>
      </p:sp>
      <p:graphicFrame>
        <p:nvGraphicFramePr>
          <p:cNvPr id="3" name="Table 2">
            <a:extLst>
              <a:ext uri="{FF2B5EF4-FFF2-40B4-BE49-F238E27FC236}">
                <a16:creationId xmlns:a16="http://schemas.microsoft.com/office/drawing/2014/main" id="{7798D892-EF72-41FD-8117-F33E39A8B916}"/>
              </a:ext>
            </a:extLst>
          </p:cNvPr>
          <p:cNvGraphicFramePr>
            <a:graphicFrameLocks noGrp="1"/>
          </p:cNvGraphicFramePr>
          <p:nvPr>
            <p:extLst>
              <p:ext uri="{D42A27DB-BD31-4B8C-83A1-F6EECF244321}">
                <p14:modId xmlns:p14="http://schemas.microsoft.com/office/powerpoint/2010/main" val="3023562202"/>
              </p:ext>
            </p:extLst>
          </p:nvPr>
        </p:nvGraphicFramePr>
        <p:xfrm>
          <a:off x="381000" y="1295400"/>
          <a:ext cx="8458199" cy="3812916"/>
        </p:xfrm>
        <a:graphic>
          <a:graphicData uri="http://schemas.openxmlformats.org/drawingml/2006/table">
            <a:tbl>
              <a:tblPr firstRow="1" firstCol="1" bandRow="1"/>
              <a:tblGrid>
                <a:gridCol w="784781">
                  <a:extLst>
                    <a:ext uri="{9D8B030D-6E8A-4147-A177-3AD203B41FA5}">
                      <a16:colId xmlns:a16="http://schemas.microsoft.com/office/drawing/2014/main" val="2736646294"/>
                    </a:ext>
                  </a:extLst>
                </a:gridCol>
                <a:gridCol w="784781">
                  <a:extLst>
                    <a:ext uri="{9D8B030D-6E8A-4147-A177-3AD203B41FA5}">
                      <a16:colId xmlns:a16="http://schemas.microsoft.com/office/drawing/2014/main" val="878526867"/>
                    </a:ext>
                  </a:extLst>
                </a:gridCol>
                <a:gridCol w="1594464">
                  <a:extLst>
                    <a:ext uri="{9D8B030D-6E8A-4147-A177-3AD203B41FA5}">
                      <a16:colId xmlns:a16="http://schemas.microsoft.com/office/drawing/2014/main" val="2860751622"/>
                    </a:ext>
                  </a:extLst>
                </a:gridCol>
                <a:gridCol w="1255574">
                  <a:extLst>
                    <a:ext uri="{9D8B030D-6E8A-4147-A177-3AD203B41FA5}">
                      <a16:colId xmlns:a16="http://schemas.microsoft.com/office/drawing/2014/main" val="3493591556"/>
                    </a:ext>
                  </a:extLst>
                </a:gridCol>
                <a:gridCol w="4038599">
                  <a:extLst>
                    <a:ext uri="{9D8B030D-6E8A-4147-A177-3AD203B41FA5}">
                      <a16:colId xmlns:a16="http://schemas.microsoft.com/office/drawing/2014/main" val="180189684"/>
                    </a:ext>
                  </a:extLst>
                </a:gridCol>
              </a:tblGrid>
              <a:tr h="799622">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Calibri" panose="020F0502020204030204" pitchFamily="34" charset="0"/>
                        </a:rPr>
                        <a:t>#</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Student</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Outcome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Issue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Improvement</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4239002"/>
                  </a:ext>
                </a:extLst>
              </a:tr>
              <a:tr h="207605">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dirty="0">
                          <a:solidFill>
                            <a:srgbClr val="000000"/>
                          </a:solidFill>
                          <a:effectLst/>
                          <a:latin typeface="Times New Roman" panose="02020603050405020304" pitchFamily="18" charset="0"/>
                          <a:ea typeface="Calibri" panose="020F0502020204030204" pitchFamily="34"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682158865"/>
                  </a:ext>
                </a:extLst>
              </a:tr>
              <a:tr h="217110">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43908885"/>
                  </a:ext>
                </a:extLst>
              </a:tr>
              <a:tr h="1085553">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3</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4073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Servomechanism &amp; Control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4073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Servomechanism &amp; Control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Improvement Strategies</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9295810"/>
                  </a:ext>
                </a:extLst>
              </a:tr>
              <a:tr h="1302664">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72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87</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5" dirty="0">
                          <a:solidFill>
                            <a:srgbClr val="000000"/>
                          </a:solidFill>
                          <a:effectLst/>
                          <a:latin typeface="Times New Roman" panose="02020603050405020304" pitchFamily="18" charset="0"/>
                          <a:ea typeface="Calibri" panose="020F0502020204030204" pitchFamily="34" charset="0"/>
                        </a:rPr>
                        <a:t>.(</a:t>
                      </a:r>
                      <a:r>
                        <a:rPr lang="en-US" sz="1400" spc="5" dirty="0" err="1">
                          <a:solidFill>
                            <a:srgbClr val="000000"/>
                          </a:solidFill>
                          <a:effectLst/>
                          <a:latin typeface="Times New Roman" panose="02020603050405020304" pitchFamily="18" charset="0"/>
                          <a:ea typeface="Calibri" panose="020F0502020204030204" pitchFamily="34" charset="0"/>
                        </a:rPr>
                        <a:t>i</a:t>
                      </a:r>
                      <a:r>
                        <a:rPr lang="en-US" sz="1400" spc="5" dirty="0">
                          <a:solidFill>
                            <a:srgbClr val="000000"/>
                          </a:solidFill>
                          <a:effectLst/>
                          <a:latin typeface="Times New Roman" panose="02020603050405020304" pitchFamily="18" charset="0"/>
                          <a:ea typeface="Calibri" panose="020F0502020204030204" pitchFamily="34" charset="0"/>
                        </a:rPr>
                        <a:t>) The key concepts needed for the design project were emphasized.  (ii) required students to perform literature survey on topics related to the design project.</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2971529"/>
                  </a:ext>
                </a:extLst>
              </a:tr>
            </a:tbl>
          </a:graphicData>
        </a:graphic>
      </p:graphicFrame>
    </p:spTree>
    <p:extLst>
      <p:ext uri="{BB962C8B-B14F-4D97-AF65-F5344CB8AC3E}">
        <p14:creationId xmlns:p14="http://schemas.microsoft.com/office/powerpoint/2010/main" val="107936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730249"/>
          </a:xfrm>
        </p:spPr>
        <p:txBody>
          <a:bodyPr/>
          <a:lstStyle/>
          <a:p>
            <a:r>
              <a:rPr lang="en-US" sz="2800" dirty="0">
                <a:solidFill>
                  <a:srgbClr val="FF0000"/>
                </a:solidFill>
              </a:rPr>
              <a:t>CONTINUOUS IMPROVEMENT</a:t>
            </a:r>
            <a:br>
              <a:rPr lang="en-US" sz="2800" dirty="0">
                <a:solidFill>
                  <a:srgbClr val="FF0000"/>
                </a:solidFill>
              </a:rPr>
            </a:br>
            <a:r>
              <a:rPr lang="en-US" sz="2800" dirty="0">
                <a:solidFill>
                  <a:srgbClr val="FF0000"/>
                </a:solidFill>
              </a:rPr>
              <a:t>(COMPUTER ENGR. PROGRAM)</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14</a:t>
            </a:fld>
            <a:endParaRPr lang="en-US"/>
          </a:p>
        </p:txBody>
      </p:sp>
      <p:sp>
        <p:nvSpPr>
          <p:cNvPr id="8" name="Content Placeholder 7"/>
          <p:cNvSpPr>
            <a:spLocks noGrp="1"/>
          </p:cNvSpPr>
          <p:nvPr>
            <p:ph idx="1"/>
          </p:nvPr>
        </p:nvSpPr>
        <p:spPr/>
        <p:txBody>
          <a:bodyPr/>
          <a:lstStyle/>
          <a:p>
            <a:endParaRPr lang="en-US" dirty="0"/>
          </a:p>
          <a:p>
            <a:r>
              <a:rPr lang="en-US" dirty="0"/>
              <a:t>		</a:t>
            </a:r>
          </a:p>
          <a:p>
            <a:endParaRPr lang="en-US" dirty="0"/>
          </a:p>
          <a:p>
            <a:endParaRPr lang="en-US" dirty="0"/>
          </a:p>
        </p:txBody>
      </p:sp>
      <p:graphicFrame>
        <p:nvGraphicFramePr>
          <p:cNvPr id="4" name="Table 3">
            <a:extLst>
              <a:ext uri="{FF2B5EF4-FFF2-40B4-BE49-F238E27FC236}">
                <a16:creationId xmlns:a16="http://schemas.microsoft.com/office/drawing/2014/main" id="{090D1FBE-7AFB-4AEA-9012-5E650F1563FC}"/>
              </a:ext>
            </a:extLst>
          </p:cNvPr>
          <p:cNvGraphicFramePr>
            <a:graphicFrameLocks noGrp="1"/>
          </p:cNvGraphicFramePr>
          <p:nvPr>
            <p:extLst>
              <p:ext uri="{D42A27DB-BD31-4B8C-83A1-F6EECF244321}">
                <p14:modId xmlns:p14="http://schemas.microsoft.com/office/powerpoint/2010/main" val="2958511677"/>
              </p:ext>
            </p:extLst>
          </p:nvPr>
        </p:nvGraphicFramePr>
        <p:xfrm>
          <a:off x="304800" y="1181529"/>
          <a:ext cx="8305800" cy="5397427"/>
        </p:xfrm>
        <a:graphic>
          <a:graphicData uri="http://schemas.openxmlformats.org/drawingml/2006/table">
            <a:tbl>
              <a:tblPr firstRow="1" firstCol="1" bandRow="1"/>
              <a:tblGrid>
                <a:gridCol w="411178">
                  <a:extLst>
                    <a:ext uri="{9D8B030D-6E8A-4147-A177-3AD203B41FA5}">
                      <a16:colId xmlns:a16="http://schemas.microsoft.com/office/drawing/2014/main" val="3275234824"/>
                    </a:ext>
                  </a:extLst>
                </a:gridCol>
                <a:gridCol w="1069063">
                  <a:extLst>
                    <a:ext uri="{9D8B030D-6E8A-4147-A177-3AD203B41FA5}">
                      <a16:colId xmlns:a16="http://schemas.microsoft.com/office/drawing/2014/main" val="1859344481"/>
                    </a:ext>
                  </a:extLst>
                </a:gridCol>
                <a:gridCol w="1562477">
                  <a:extLst>
                    <a:ext uri="{9D8B030D-6E8A-4147-A177-3AD203B41FA5}">
                      <a16:colId xmlns:a16="http://schemas.microsoft.com/office/drawing/2014/main" val="3621417514"/>
                    </a:ext>
                  </a:extLst>
                </a:gridCol>
                <a:gridCol w="1891420">
                  <a:extLst>
                    <a:ext uri="{9D8B030D-6E8A-4147-A177-3AD203B41FA5}">
                      <a16:colId xmlns:a16="http://schemas.microsoft.com/office/drawing/2014/main" val="3292147012"/>
                    </a:ext>
                  </a:extLst>
                </a:gridCol>
                <a:gridCol w="3371662">
                  <a:extLst>
                    <a:ext uri="{9D8B030D-6E8A-4147-A177-3AD203B41FA5}">
                      <a16:colId xmlns:a16="http://schemas.microsoft.com/office/drawing/2014/main" val="740139531"/>
                    </a:ext>
                  </a:extLst>
                </a:gridCol>
              </a:tblGrid>
              <a:tr h="393562">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Calibri" panose="020F0502020204030204" pitchFamily="34" charset="0"/>
                        </a:rPr>
                        <a:t>#</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Outcome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Issue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Improvement</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5865625"/>
                  </a:ext>
                </a:extLst>
              </a:tr>
              <a:tr h="163984">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534511911"/>
                  </a:ext>
                </a:extLst>
              </a:tr>
              <a:tr h="524749">
                <a:tc rowSpan="2">
                  <a:txBody>
                    <a:bodyPr/>
                    <a:lstStyle/>
                    <a:p>
                      <a:pPr marL="0" marR="0" algn="ctr">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rPr>
                        <a:t>1</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6</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3043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Electronics I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3043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Electronics I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0338324"/>
                  </a:ext>
                </a:extLst>
              </a:tr>
              <a:tr h="157424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dirty="0">
                          <a:solidFill>
                            <a:srgbClr val="000000"/>
                          </a:solidFill>
                          <a:effectLst/>
                          <a:latin typeface="Times New Roman" panose="02020603050405020304" pitchFamily="18" charset="0"/>
                          <a:ea typeface="Calibri" panose="020F0502020204030204" pitchFamily="34" charset="0"/>
                        </a:rPr>
                        <a:t>79</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80</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Required all students to write reports describing in detail the experimental setup and how the experiments were conducted.  In addition, required the students to write project report with a format that address all aspects of Student Outcome 6.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5554906"/>
                  </a:ext>
                </a:extLst>
              </a:tr>
              <a:tr h="163984">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127832243"/>
                  </a:ext>
                </a:extLst>
              </a:tr>
              <a:tr h="655937">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2</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1</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Improvement Strategies</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5057219"/>
                  </a:ext>
                </a:extLst>
              </a:tr>
              <a:tr h="1049499">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77</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81</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Students were given guidance and sample topics from previous year’s students’ work.  (ii) The use of microcontroller skills in the design was emphasized.</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0673414"/>
                  </a:ext>
                </a:extLst>
              </a:tr>
            </a:tbl>
          </a:graphicData>
        </a:graphic>
      </p:graphicFrame>
    </p:spTree>
    <p:extLst>
      <p:ext uri="{BB962C8B-B14F-4D97-AF65-F5344CB8AC3E}">
        <p14:creationId xmlns:p14="http://schemas.microsoft.com/office/powerpoint/2010/main" val="2553861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685800"/>
            <a:ext cx="8153400" cy="381000"/>
          </a:xfrm>
        </p:spPr>
        <p:txBody>
          <a:bodyPr/>
          <a:lstStyle/>
          <a:p>
            <a:r>
              <a:rPr lang="en-US" dirty="0">
                <a:solidFill>
                  <a:srgbClr val="FF0000"/>
                </a:solidFill>
              </a:rPr>
              <a:t>Questions &amp; Answers</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15</a:t>
            </a:fld>
            <a:endParaRPr lang="en-US"/>
          </a:p>
        </p:txBody>
      </p:sp>
      <p:sp>
        <p:nvSpPr>
          <p:cNvPr id="9" name="Content Placeholder 2"/>
          <p:cNvSpPr txBox="1">
            <a:spLocks/>
          </p:cNvSpPr>
          <p:nvPr/>
        </p:nvSpPr>
        <p:spPr bwMode="auto">
          <a:xfrm>
            <a:off x="1219200" y="4267200"/>
            <a:ext cx="6400800" cy="1828800"/>
          </a:xfrm>
          <a:prstGeom prst="rect">
            <a:avLst/>
          </a:prstGeom>
          <a:solidFill>
            <a:srgbClr val="92D050"/>
          </a:solidFill>
          <a:ln w="25400">
            <a:solidFill>
              <a:srgbClr val="FF0000"/>
            </a:solid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indent="0">
              <a:buNone/>
            </a:pPr>
            <a:r>
              <a:rPr lang="en-US" sz="2400" dirty="0"/>
              <a:t>Prairie View A&amp;M University</a:t>
            </a:r>
          </a:p>
          <a:p>
            <a:pPr indent="0">
              <a:buNone/>
            </a:pPr>
            <a:r>
              <a:rPr lang="en-US" sz="2400" dirty="0"/>
              <a:t>Department of Electrical and Computer Engineering</a:t>
            </a:r>
          </a:p>
          <a:p>
            <a:pPr indent="0">
              <a:buNone/>
            </a:pPr>
            <a:r>
              <a:rPr lang="en-US" sz="2400" dirty="0"/>
              <a:t>Prairie View, Texas 77446</a:t>
            </a:r>
          </a:p>
        </p:txBody>
      </p:sp>
      <p:pic>
        <p:nvPicPr>
          <p:cNvPr id="3" name="Picture 2"/>
          <p:cNvPicPr>
            <a:picLocks noChangeAspect="1"/>
          </p:cNvPicPr>
          <p:nvPr/>
        </p:nvPicPr>
        <p:blipFill>
          <a:blip r:embed="rId2"/>
          <a:stretch>
            <a:fillRect/>
          </a:stretch>
        </p:blipFill>
        <p:spPr>
          <a:xfrm>
            <a:off x="3348037" y="1595437"/>
            <a:ext cx="2143125" cy="2143125"/>
          </a:xfrm>
          <a:prstGeom prst="rect">
            <a:avLst/>
          </a:prstGeom>
        </p:spPr>
      </p:pic>
    </p:spTree>
    <p:extLst>
      <p:ext uri="{BB962C8B-B14F-4D97-AF65-F5344CB8AC3E}">
        <p14:creationId xmlns:p14="http://schemas.microsoft.com/office/powerpoint/2010/main" val="10548072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2006"/>
  <p:tag name="DELIMITERS" val="3.1"/>
  <p:tag name="SHOWBARVISIBLE" val="True"/>
  <p:tag name="EXPANDSHOWBAR" val="True"/>
  <p:tag name="USESECONDARYMONITOR" val="True"/>
  <p:tag name="ENABLEPRESENTERVPAD" val="False"/>
  <p:tag name="DEFAULTPORT" val="1001"/>
  <p:tag name="REQUIREPASSWORD" val="False"/>
  <p:tag name="BULLETTYPE" val="3"/>
  <p:tag name="ANSWERNOWSTYLE" val="-1"/>
  <p:tag name="ANSWERNOWTEXT" val="Answer Now"/>
  <p:tag name="COUNTDOWNSTYLE" val="-1"/>
  <p:tag name="RESPCOUNTERSTYLE" val="-1"/>
  <p:tag name="RESPCOUNTERFORMAT" val="0"/>
  <p:tag name="RESPTABLESTYLE" val="-1"/>
  <p:tag name="COUNTDOWNSECONDS" val="10"/>
  <p:tag name="INPUTSOURCE" val="1"/>
  <p:tag name="USEENTERPRISEMANAGER" val="False"/>
  <p:tag name="NUMRESPONSES" val="1"/>
  <p:tag name="ALLOWDUPLICATES" val="False"/>
  <p:tag name="BACKUPSESSIONS" val="True"/>
  <p:tag name="BACKUPMAINTENANCE" val="7"/>
  <p:tag name="CHARTVALUEFORMAT" val="0%"/>
  <p:tag name="AUTOADVANCE" val="False"/>
  <p:tag name="REVIEWONLY" val="False"/>
  <p:tag name="ROTATIONINTERVAL" val="2"/>
  <p:tag name="AUTOUPDATEALIASES" val="True"/>
  <p:tag name="STDCHART" val="1"/>
  <p:tag name="PARTICIPANTSINLEADERBOARD" val="5"/>
  <p:tag name="TEAMSINLEADERBOARD" val="5"/>
  <p:tag name="MAXRESPONDERS" val="5"/>
  <p:tag name="BUBBLENAMEVISIBLE" val="True"/>
  <p:tag name="BUBBLESIZEVISIBLE" val="True"/>
  <p:tag name="BUBBLEVALUEFORMAT" val="0.0"/>
  <p:tag name="BUBBLEGROUPING" val="3"/>
  <p:tag name="DEFAULTNUMTEAMS" val="5"/>
  <p:tag name="CUSTOMGRIDBACKCOLOR" val="-2830136"/>
  <p:tag name="CUSTOMCELLFORECOLOR" val="-16777216"/>
  <p:tag name="CUSTOMCELLBACKCOLOR1" val="-657956"/>
  <p:tag name="CUSTOMCELLBACKCOLOR2" val="-13395457"/>
  <p:tag name="CUSTOMCELLBACKCOLOR3" val="-268652"/>
  <p:tag name="CUSTOMCELLBACKCOLOR4" val="-8355712"/>
  <p:tag name="USESCHEMECOLORS" val="True"/>
  <p:tag name="DISPLAYNAME" val="True"/>
  <p:tag name="DISPLAYDEVICENUMBER" val="True"/>
  <p:tag name="DISPLAYDEVICEID" val="True"/>
  <p:tag name="GRIDOPACITY" val="90"/>
  <p:tag name="GRIDROTATIONINTERVAL" val="2"/>
  <p:tag name="AUTOSIZEGRID" val="True"/>
  <p:tag name="GRIDSIZE" val="{Width=800, Height=600}"/>
  <p:tag name="GRIDPOSITION" val="1"/>
  <p:tag name="POLLINGCYCLE" val="2"/>
  <p:tag name="CHARTCOLORS" val="0"/>
  <p:tag name="CHARTLABELS" val="0"/>
  <p:tag name="RESETCHARTS" val="True"/>
  <p:tag name="INCLUDENONRESPONDERS" val="False"/>
  <p:tag name="MULTIRESPDIVISOR" val="1"/>
  <p:tag name="PARTLISTDEFAULT" val="0"/>
  <p:tag name="INCLUDEPPT" val="True"/>
  <p:tag name="ALLOWUSERFEEDBACK" val="True"/>
  <p:tag name="CORRECTPOINTVALUE" val="100"/>
  <p:tag name="INCORRECTPOINTVALUE" val="0"/>
  <p:tag name="REALTIMEBACKUP" val="False"/>
  <p:tag name="ADDINALWAYSLOADED" val="False"/>
  <p:tag name="ZEROBASED" val="False"/>
  <p:tag name="AUTOADJUSTPARTRANGE" val="True"/>
  <p:tag name="CHARTSCALE" val="True"/>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79325</TotalTime>
  <Words>4199</Words>
  <Application>Microsoft Office PowerPoint</Application>
  <PresentationFormat>On-screen Show (4:3)</PresentationFormat>
  <Paragraphs>2891</Paragraphs>
  <Slides>15</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15</vt:i4>
      </vt:variant>
    </vt:vector>
  </HeadingPairs>
  <TitlesOfParts>
    <vt:vector size="20" baseType="lpstr">
      <vt:lpstr>Arial</vt:lpstr>
      <vt:lpstr>Calibri</vt:lpstr>
      <vt:lpstr>Times New Roman</vt:lpstr>
      <vt:lpstr>Default Design</vt:lpstr>
      <vt:lpstr>Custom Design</vt:lpstr>
      <vt:lpstr>  ABET EAC STUDENT OUTCOMES ASSESSMENT RESULTS   ECE DEPARTMENT    </vt:lpstr>
      <vt:lpstr>ABET EAC CRITERION 3 AND 4</vt:lpstr>
      <vt:lpstr>ABET STUDENT OUTCOMES </vt:lpstr>
      <vt:lpstr>STUDENT OUTCOMES VS. COURSES (ELECTRICAL ENGINEERING) Approved 10/12/2018</vt:lpstr>
      <vt:lpstr>STUDENT OUTCOMES VS. COURSES (COMPUTER ENGINEERING)  Approved 10/12/2018</vt:lpstr>
      <vt:lpstr>SPRING 2019 COURSE ASSESSMENT RESULTS  (ELECTRICAL ENGINEERING)</vt:lpstr>
      <vt:lpstr> ELECTRICAL ENGINEERING MAJOR (2019-2020 AY)</vt:lpstr>
      <vt:lpstr> COMPUTER ENGINEERING MAJOR (2019-2020 AY)</vt:lpstr>
      <vt:lpstr> ELECTRICAL ENGINEERING MAJOR (2020-2021 AY)</vt:lpstr>
      <vt:lpstr> COMPUTER ENGINEERING MAJOR (2020-2021 AY)</vt:lpstr>
      <vt:lpstr> STUDENT OUTCOMES (SUMMARY)</vt:lpstr>
      <vt:lpstr>CONTINUOUS IMPROVEMENT (ELECTRICAL ENGR. PROGRAM)</vt:lpstr>
      <vt:lpstr>CONTINUOUS IMPROVEMENT (ELECTRICAL ENGR. PROGRAM)</vt:lpstr>
      <vt:lpstr>CONTINUOUS IMPROVEMENT (COMPUTER ENGR. PROGRAM)</vt:lpstr>
      <vt:lpstr>Questions &amp; Answers</vt:lpstr>
    </vt:vector>
  </TitlesOfParts>
  <Company>Electrical Engineering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rjbeee</dc:creator>
  <cp:lastModifiedBy>VJ Turner</cp:lastModifiedBy>
  <cp:revision>519</cp:revision>
  <cp:lastPrinted>2021-04-29T05:49:52Z</cp:lastPrinted>
  <dcterms:created xsi:type="dcterms:W3CDTF">2006-10-25T05:42:39Z</dcterms:created>
  <dcterms:modified xsi:type="dcterms:W3CDTF">2021-04-30T17:33:04Z</dcterms:modified>
</cp:coreProperties>
</file>