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handoutMasterIdLst>
    <p:handoutMasterId r:id="rId19"/>
  </p:handoutMasterIdLst>
  <p:sldIdLst>
    <p:sldId id="305" r:id="rId3"/>
    <p:sldId id="546" r:id="rId4"/>
    <p:sldId id="573" r:id="rId5"/>
    <p:sldId id="554" r:id="rId6"/>
    <p:sldId id="558" r:id="rId7"/>
    <p:sldId id="567" r:id="rId8"/>
    <p:sldId id="569" r:id="rId9"/>
    <p:sldId id="570" r:id="rId10"/>
    <p:sldId id="571" r:id="rId11"/>
    <p:sldId id="572" r:id="rId12"/>
    <p:sldId id="574" r:id="rId13"/>
    <p:sldId id="575" r:id="rId14"/>
    <p:sldId id="576" r:id="rId15"/>
    <p:sldId id="577" r:id="rId16"/>
    <p:sldId id="508" r:id="rId17"/>
  </p:sldIdLst>
  <p:sldSz cx="9144000" cy="6858000" type="screen4x3"/>
  <p:notesSz cx="7010400" cy="9296400"/>
  <p:custDataLst>
    <p:tags r:id="rId2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2E4A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03" autoAdjust="0"/>
    <p:restoredTop sz="94614" autoAdjust="0"/>
  </p:normalViewPr>
  <p:slideViewPr>
    <p:cSldViewPr>
      <p:cViewPr varScale="1">
        <p:scale>
          <a:sx n="120" d="100"/>
          <a:sy n="120" d="100"/>
        </p:scale>
        <p:origin x="1212" y="120"/>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7627" cy="464980"/>
          </a:xfrm>
          <a:prstGeom prst="rect">
            <a:avLst/>
          </a:prstGeom>
        </p:spPr>
        <p:txBody>
          <a:bodyPr vert="horz" lIns="92102" tIns="46049" rIns="92102" bIns="46049" rtlCol="0"/>
          <a:lstStyle>
            <a:lvl1pPr algn="l">
              <a:defRPr sz="1200"/>
            </a:lvl1pPr>
          </a:lstStyle>
          <a:p>
            <a:endParaRPr lang="en-US"/>
          </a:p>
        </p:txBody>
      </p:sp>
      <p:sp>
        <p:nvSpPr>
          <p:cNvPr id="3" name="Date Placeholder 2"/>
          <p:cNvSpPr>
            <a:spLocks noGrp="1"/>
          </p:cNvSpPr>
          <p:nvPr>
            <p:ph type="dt" sz="quarter" idx="1"/>
          </p:nvPr>
        </p:nvSpPr>
        <p:spPr>
          <a:xfrm>
            <a:off x="3971174" y="2"/>
            <a:ext cx="3037627" cy="464980"/>
          </a:xfrm>
          <a:prstGeom prst="rect">
            <a:avLst/>
          </a:prstGeom>
        </p:spPr>
        <p:txBody>
          <a:bodyPr vert="horz" lIns="92102" tIns="46049" rIns="92102" bIns="46049" rtlCol="0"/>
          <a:lstStyle>
            <a:lvl1pPr algn="r">
              <a:defRPr sz="1200"/>
            </a:lvl1pPr>
          </a:lstStyle>
          <a:p>
            <a:fld id="{DB73199D-4D0C-458E-A8A8-B81DE56C3D42}" type="datetimeFigureOut">
              <a:rPr lang="en-US" smtClean="0"/>
              <a:pPr/>
              <a:t>4/29/2021</a:t>
            </a:fld>
            <a:endParaRPr lang="en-US"/>
          </a:p>
        </p:txBody>
      </p:sp>
      <p:sp>
        <p:nvSpPr>
          <p:cNvPr id="4" name="Footer Placeholder 3"/>
          <p:cNvSpPr>
            <a:spLocks noGrp="1"/>
          </p:cNvSpPr>
          <p:nvPr>
            <p:ph type="ftr" sz="quarter" idx="2"/>
          </p:nvPr>
        </p:nvSpPr>
        <p:spPr>
          <a:xfrm>
            <a:off x="2" y="8829824"/>
            <a:ext cx="3037627" cy="464980"/>
          </a:xfrm>
          <a:prstGeom prst="rect">
            <a:avLst/>
          </a:prstGeom>
        </p:spPr>
        <p:txBody>
          <a:bodyPr vert="horz" lIns="92102" tIns="46049" rIns="92102" bIns="46049" rtlCol="0" anchor="b"/>
          <a:lstStyle>
            <a:lvl1pPr algn="l">
              <a:defRPr sz="1200"/>
            </a:lvl1pPr>
          </a:lstStyle>
          <a:p>
            <a:endParaRPr lang="en-US"/>
          </a:p>
        </p:txBody>
      </p:sp>
      <p:sp>
        <p:nvSpPr>
          <p:cNvPr id="5" name="Slide Number Placeholder 4"/>
          <p:cNvSpPr>
            <a:spLocks noGrp="1"/>
          </p:cNvSpPr>
          <p:nvPr>
            <p:ph type="sldNum" sz="quarter" idx="3"/>
          </p:nvPr>
        </p:nvSpPr>
        <p:spPr>
          <a:xfrm>
            <a:off x="3971174" y="8829824"/>
            <a:ext cx="3037627" cy="464980"/>
          </a:xfrm>
          <a:prstGeom prst="rect">
            <a:avLst/>
          </a:prstGeom>
        </p:spPr>
        <p:txBody>
          <a:bodyPr vert="horz" lIns="92102" tIns="46049" rIns="92102" bIns="46049" rtlCol="0" anchor="b"/>
          <a:lstStyle>
            <a:lvl1pPr algn="r">
              <a:defRPr sz="1200"/>
            </a:lvl1pPr>
          </a:lstStyle>
          <a:p>
            <a:fld id="{DF29054F-5EE3-4F05-B6A8-BFF85D74D3F3}" type="slidenum">
              <a:rPr lang="en-US" smtClean="0"/>
              <a:pPr/>
              <a:t>‹#›</a:t>
            </a:fld>
            <a:endParaRPr lang="en-US"/>
          </a:p>
        </p:txBody>
      </p:sp>
    </p:spTree>
    <p:extLst>
      <p:ext uri="{BB962C8B-B14F-4D97-AF65-F5344CB8AC3E}">
        <p14:creationId xmlns:p14="http://schemas.microsoft.com/office/powerpoint/2010/main" val="3203110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4" y="5"/>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t" anchorCtr="0" compatLnSpc="1">
            <a:prstTxWarp prst="textNoShape">
              <a:avLst/>
            </a:prstTxWarp>
          </a:bodyPr>
          <a:lstStyle>
            <a:lvl1pPr defTabSz="931715">
              <a:defRPr sz="1200">
                <a:latin typeface="Arial" charset="0"/>
                <a:cs typeface="+mn-cs"/>
              </a:defRPr>
            </a:lvl1pPr>
          </a:lstStyle>
          <a:p>
            <a:pPr>
              <a:defRPr/>
            </a:pPr>
            <a:endParaRPr lang="en-US"/>
          </a:p>
        </p:txBody>
      </p:sp>
      <p:sp>
        <p:nvSpPr>
          <p:cNvPr id="10243" name="Rectangle 3"/>
          <p:cNvSpPr>
            <a:spLocks noGrp="1" noChangeArrowheads="1"/>
          </p:cNvSpPr>
          <p:nvPr>
            <p:ph type="dt" idx="1"/>
          </p:nvPr>
        </p:nvSpPr>
        <p:spPr bwMode="auto">
          <a:xfrm>
            <a:off x="3970738" y="5"/>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t" anchorCtr="0" compatLnSpc="1">
            <a:prstTxWarp prst="textNoShape">
              <a:avLst/>
            </a:prstTxWarp>
          </a:bodyPr>
          <a:lstStyle>
            <a:lvl1pPr algn="r" defTabSz="931715">
              <a:defRPr sz="1200">
                <a:latin typeface="Arial" charset="0"/>
                <a:cs typeface="+mn-cs"/>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701350" y="4416100"/>
            <a:ext cx="5607712" cy="418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4" y="8830662"/>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b" anchorCtr="0" compatLnSpc="1">
            <a:prstTxWarp prst="textNoShape">
              <a:avLst/>
            </a:prstTxWarp>
          </a:bodyPr>
          <a:lstStyle>
            <a:lvl1pPr defTabSz="931715">
              <a:defRPr sz="1200">
                <a:latin typeface="Arial" charset="0"/>
                <a:cs typeface="+mn-cs"/>
              </a:defRPr>
            </a:lvl1pPr>
          </a:lstStyle>
          <a:p>
            <a:pPr>
              <a:defRPr/>
            </a:pPr>
            <a:endParaRPr lang="en-US"/>
          </a:p>
        </p:txBody>
      </p:sp>
      <p:sp>
        <p:nvSpPr>
          <p:cNvPr id="10247" name="Rectangle 7"/>
          <p:cNvSpPr>
            <a:spLocks noGrp="1" noChangeArrowheads="1"/>
          </p:cNvSpPr>
          <p:nvPr>
            <p:ph type="sldNum" sz="quarter" idx="5"/>
          </p:nvPr>
        </p:nvSpPr>
        <p:spPr bwMode="auto">
          <a:xfrm>
            <a:off x="3970738" y="8830662"/>
            <a:ext cx="3038144"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4" tIns="46576" rIns="93154" bIns="46576" numCol="1" anchor="b" anchorCtr="0" compatLnSpc="1">
            <a:prstTxWarp prst="textNoShape">
              <a:avLst/>
            </a:prstTxWarp>
          </a:bodyPr>
          <a:lstStyle>
            <a:lvl1pPr algn="r" defTabSz="931715">
              <a:defRPr sz="1200">
                <a:latin typeface="Arial" charset="0"/>
                <a:cs typeface="+mn-cs"/>
              </a:defRPr>
            </a:lvl1pPr>
          </a:lstStyle>
          <a:p>
            <a:pPr>
              <a:defRPr/>
            </a:pPr>
            <a:fld id="{AFCAB930-EC03-4AFA-9C09-49DD24255A27}" type="slidenum">
              <a:rPr lang="en-US"/>
              <a:pPr>
                <a:defRPr/>
              </a:pPr>
              <a:t>‹#›</a:t>
            </a:fld>
            <a:endParaRPr lang="en-US"/>
          </a:p>
        </p:txBody>
      </p:sp>
    </p:spTree>
    <p:extLst>
      <p:ext uri="{BB962C8B-B14F-4D97-AF65-F5344CB8AC3E}">
        <p14:creationId xmlns:p14="http://schemas.microsoft.com/office/powerpoint/2010/main" val="3572227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F582505-A480-405D-A72F-CAB83744B824}" type="slidenum">
              <a:rPr lang="en-US"/>
              <a:pPr>
                <a:defRPr/>
              </a:pPr>
              <a:t>‹#›</a:t>
            </a:fld>
            <a:endParaRPr lang="en-US"/>
          </a:p>
        </p:txBody>
      </p:sp>
    </p:spTree>
    <p:extLst>
      <p:ext uri="{BB962C8B-B14F-4D97-AF65-F5344CB8AC3E}">
        <p14:creationId xmlns:p14="http://schemas.microsoft.com/office/powerpoint/2010/main" val="2573567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5790943-6E06-4F8A-A8D0-F94C465B70D5}" type="slidenum">
              <a:rPr lang="en-US"/>
              <a:pPr>
                <a:defRPr/>
              </a:pPr>
              <a:t>‹#›</a:t>
            </a:fld>
            <a:endParaRPr lang="en-US"/>
          </a:p>
        </p:txBody>
      </p:sp>
    </p:spTree>
    <p:extLst>
      <p:ext uri="{BB962C8B-B14F-4D97-AF65-F5344CB8AC3E}">
        <p14:creationId xmlns:p14="http://schemas.microsoft.com/office/powerpoint/2010/main" val="416177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850558C6-DFB5-4E2C-BB10-4B41C5BC18B3}" type="slidenum">
              <a:rPr lang="en-US"/>
              <a:pPr>
                <a:defRPr/>
              </a:pPr>
              <a:t>‹#›</a:t>
            </a:fld>
            <a:endParaRPr lang="en-US"/>
          </a:p>
        </p:txBody>
      </p:sp>
    </p:spTree>
    <p:extLst>
      <p:ext uri="{BB962C8B-B14F-4D97-AF65-F5344CB8AC3E}">
        <p14:creationId xmlns:p14="http://schemas.microsoft.com/office/powerpoint/2010/main" val="1128150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96269006-CB32-4B0A-A950-61D52EFC2DFE}" type="slidenum">
              <a:rPr lang="en-US"/>
              <a:pPr>
                <a:defRPr/>
              </a:pPr>
              <a:t>‹#›</a:t>
            </a:fld>
            <a:endParaRPr lang="en-US"/>
          </a:p>
        </p:txBody>
      </p:sp>
    </p:spTree>
    <p:extLst>
      <p:ext uri="{BB962C8B-B14F-4D97-AF65-F5344CB8AC3E}">
        <p14:creationId xmlns:p14="http://schemas.microsoft.com/office/powerpoint/2010/main" val="278352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9" name="Rectangle 6"/>
          <p:cNvSpPr>
            <a:spLocks noGrp="1" noChangeArrowheads="1"/>
          </p:cNvSpPr>
          <p:nvPr>
            <p:ph type="sldNum" sz="quarter" idx="12"/>
          </p:nvPr>
        </p:nvSpPr>
        <p:spPr>
          <a:ln/>
        </p:spPr>
        <p:txBody>
          <a:bodyPr/>
          <a:lstStyle>
            <a:lvl1pPr>
              <a:defRPr/>
            </a:lvl1pPr>
          </a:lstStyle>
          <a:p>
            <a:pPr>
              <a:defRPr/>
            </a:pPr>
            <a:fld id="{73A59F99-7F03-443A-B9B7-98E78A0467BD}" type="slidenum">
              <a:rPr lang="en-US"/>
              <a:pPr>
                <a:defRPr/>
              </a:pPr>
              <a:t>‹#›</a:t>
            </a:fld>
            <a:endParaRPr lang="en-US"/>
          </a:p>
        </p:txBody>
      </p:sp>
    </p:spTree>
    <p:extLst>
      <p:ext uri="{BB962C8B-B14F-4D97-AF65-F5344CB8AC3E}">
        <p14:creationId xmlns:p14="http://schemas.microsoft.com/office/powerpoint/2010/main" val="212641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438400" cy="476250"/>
          </a:xfrm>
        </p:spPr>
        <p:txBody>
          <a:bodyPr/>
          <a:lstStyle>
            <a:lvl1pPr>
              <a:defRPr/>
            </a:lvl1pPr>
          </a:lstStyle>
          <a:p>
            <a:pPr>
              <a:defRPr/>
            </a:pPr>
            <a:r>
              <a:rPr lang="en-US"/>
              <a:t>EEP   Lecture 2</a:t>
            </a:r>
            <a:endParaRPr lang="en-US" dirty="0"/>
          </a:p>
        </p:txBody>
      </p:sp>
      <p:sp>
        <p:nvSpPr>
          <p:cNvPr id="4" name="Rectangle 5"/>
          <p:cNvSpPr>
            <a:spLocks noGrp="1" noChangeArrowheads="1"/>
          </p:cNvSpPr>
          <p:nvPr>
            <p:ph type="ftr" sz="quarter" idx="11"/>
          </p:nvPr>
        </p:nvSpPr>
        <p:spPr/>
        <p:txBody>
          <a:bodyPr/>
          <a:lstStyle>
            <a:lvl1pPr>
              <a:defRPr/>
            </a:lvl1pPr>
          </a:lstStyle>
          <a:p>
            <a:pPr>
              <a:defRPr/>
            </a:pPr>
            <a:r>
              <a:rPr lang="en-US"/>
              <a:t>Professor Bowman ©2014</a:t>
            </a:r>
          </a:p>
        </p:txBody>
      </p:sp>
      <p:sp>
        <p:nvSpPr>
          <p:cNvPr id="5" name="Rectangle 6"/>
          <p:cNvSpPr>
            <a:spLocks noGrp="1" noChangeArrowheads="1"/>
          </p:cNvSpPr>
          <p:nvPr>
            <p:ph type="sldNum" sz="quarter" idx="12"/>
          </p:nvPr>
        </p:nvSpPr>
        <p:spPr/>
        <p:txBody>
          <a:bodyPr/>
          <a:lstStyle>
            <a:lvl1pPr>
              <a:defRPr/>
            </a:lvl1pPr>
          </a:lstStyle>
          <a:p>
            <a:pPr>
              <a:defRPr/>
            </a:pPr>
            <a:fld id="{6714B359-1769-41BF-803D-D909D4126168}" type="slidenum">
              <a:rPr lang="en-US"/>
              <a:pPr>
                <a:defRPr/>
              </a:pPr>
              <a:t>‹#›</a:t>
            </a:fld>
            <a:endParaRPr lang="en-US"/>
          </a:p>
        </p:txBody>
      </p:sp>
    </p:spTree>
    <p:extLst>
      <p:ext uri="{BB962C8B-B14F-4D97-AF65-F5344CB8AC3E}">
        <p14:creationId xmlns:p14="http://schemas.microsoft.com/office/powerpoint/2010/main" val="1829226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4" name="Rectangle 6"/>
          <p:cNvSpPr>
            <a:spLocks noGrp="1" noChangeArrowheads="1"/>
          </p:cNvSpPr>
          <p:nvPr>
            <p:ph type="sldNum" sz="quarter" idx="12"/>
          </p:nvPr>
        </p:nvSpPr>
        <p:spPr>
          <a:ln/>
        </p:spPr>
        <p:txBody>
          <a:bodyPr/>
          <a:lstStyle>
            <a:lvl1pPr>
              <a:defRPr/>
            </a:lvl1pPr>
          </a:lstStyle>
          <a:p>
            <a:pPr>
              <a:defRPr/>
            </a:pPr>
            <a:fld id="{C9BB4AF6-F84B-4F2A-8947-241D5EE26B36}" type="slidenum">
              <a:rPr lang="en-US"/>
              <a:pPr>
                <a:defRPr/>
              </a:pPr>
              <a:t>‹#›</a:t>
            </a:fld>
            <a:endParaRPr lang="en-US"/>
          </a:p>
        </p:txBody>
      </p:sp>
    </p:spTree>
    <p:extLst>
      <p:ext uri="{BB962C8B-B14F-4D97-AF65-F5344CB8AC3E}">
        <p14:creationId xmlns:p14="http://schemas.microsoft.com/office/powerpoint/2010/main" val="38803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A1409E7B-69DA-4D4F-A887-5512443CD625}" type="slidenum">
              <a:rPr lang="en-US"/>
              <a:pPr>
                <a:defRPr/>
              </a:pPr>
              <a:t>‹#›</a:t>
            </a:fld>
            <a:endParaRPr lang="en-US"/>
          </a:p>
        </p:txBody>
      </p:sp>
    </p:spTree>
    <p:extLst>
      <p:ext uri="{BB962C8B-B14F-4D97-AF65-F5344CB8AC3E}">
        <p14:creationId xmlns:p14="http://schemas.microsoft.com/office/powerpoint/2010/main" val="1131473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D171A7D0-8687-4743-8045-645E3B34BD39}" type="slidenum">
              <a:rPr lang="en-US"/>
              <a:pPr>
                <a:defRPr/>
              </a:pPr>
              <a:t>‹#›</a:t>
            </a:fld>
            <a:endParaRPr lang="en-US"/>
          </a:p>
        </p:txBody>
      </p:sp>
    </p:spTree>
    <p:extLst>
      <p:ext uri="{BB962C8B-B14F-4D97-AF65-F5344CB8AC3E}">
        <p14:creationId xmlns:p14="http://schemas.microsoft.com/office/powerpoint/2010/main" val="403128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4532E153-B4C0-40A7-9BE3-07BD904857FB}" type="slidenum">
              <a:rPr lang="en-US"/>
              <a:pPr>
                <a:defRPr/>
              </a:pPr>
              <a:t>‹#›</a:t>
            </a:fld>
            <a:endParaRPr lang="en-US"/>
          </a:p>
        </p:txBody>
      </p:sp>
    </p:spTree>
    <p:extLst>
      <p:ext uri="{BB962C8B-B14F-4D97-AF65-F5344CB8AC3E}">
        <p14:creationId xmlns:p14="http://schemas.microsoft.com/office/powerpoint/2010/main" val="144022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D43B2F8-BDF7-411F-9C10-11F5FA6E6B91}" type="slidenum">
              <a:rPr lang="en-US"/>
              <a:pPr>
                <a:defRPr/>
              </a:pPr>
              <a:t>‹#›</a:t>
            </a:fld>
            <a:endParaRPr lang="en-US"/>
          </a:p>
        </p:txBody>
      </p:sp>
    </p:spTree>
    <p:extLst>
      <p:ext uri="{BB962C8B-B14F-4D97-AF65-F5344CB8AC3E}">
        <p14:creationId xmlns:p14="http://schemas.microsoft.com/office/powerpoint/2010/main" val="3791173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023192F-A4C2-410E-8E2B-917857CFF997}" type="slidenum">
              <a:rPr lang="en-US"/>
              <a:pPr>
                <a:defRPr/>
              </a:pPr>
              <a:t>‹#›</a:t>
            </a:fld>
            <a:endParaRPr lang="en-US"/>
          </a:p>
        </p:txBody>
      </p:sp>
    </p:spTree>
    <p:extLst>
      <p:ext uri="{BB962C8B-B14F-4D97-AF65-F5344CB8AC3E}">
        <p14:creationId xmlns:p14="http://schemas.microsoft.com/office/powerpoint/2010/main" val="3853959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B4968631-1974-4246-89FC-BC5EB7695260}" type="slidenum">
              <a:rPr lang="en-US"/>
              <a:pPr>
                <a:defRPr/>
              </a:pPr>
              <a:t>‹#›</a:t>
            </a:fld>
            <a:endParaRPr lang="en-US"/>
          </a:p>
        </p:txBody>
      </p:sp>
    </p:spTree>
    <p:extLst>
      <p:ext uri="{BB962C8B-B14F-4D97-AF65-F5344CB8AC3E}">
        <p14:creationId xmlns:p14="http://schemas.microsoft.com/office/powerpoint/2010/main" val="88034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DC519EF-7B98-497F-9A11-96ECBA5DB048}" type="slidenum">
              <a:rPr lang="en-US"/>
              <a:pPr>
                <a:defRPr/>
              </a:pPr>
              <a:t>‹#›</a:t>
            </a:fld>
            <a:endParaRPr lang="en-US"/>
          </a:p>
        </p:txBody>
      </p:sp>
    </p:spTree>
    <p:extLst>
      <p:ext uri="{BB962C8B-B14F-4D97-AF65-F5344CB8AC3E}">
        <p14:creationId xmlns:p14="http://schemas.microsoft.com/office/powerpoint/2010/main" val="2313504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013786D3-26EA-4BFE-8F62-BDD2D7A9BDAD}" type="slidenum">
              <a:rPr lang="en-US"/>
              <a:pPr>
                <a:defRPr/>
              </a:pPr>
              <a:t>‹#›</a:t>
            </a:fld>
            <a:endParaRPr lang="en-US"/>
          </a:p>
        </p:txBody>
      </p:sp>
    </p:spTree>
    <p:extLst>
      <p:ext uri="{BB962C8B-B14F-4D97-AF65-F5344CB8AC3E}">
        <p14:creationId xmlns:p14="http://schemas.microsoft.com/office/powerpoint/2010/main" val="3549876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EEP   Lecture 2</a:t>
            </a:r>
          </a:p>
        </p:txBody>
      </p:sp>
      <p:sp>
        <p:nvSpPr>
          <p:cNvPr id="8" name="Footer Placeholder 4"/>
          <p:cNvSpPr>
            <a:spLocks noGrp="1"/>
          </p:cNvSpPr>
          <p:nvPr>
            <p:ph type="ftr" sz="quarter" idx="11"/>
          </p:nvPr>
        </p:nvSpPr>
        <p:spPr/>
        <p:txBody>
          <a:bodyPr/>
          <a:lstStyle>
            <a:lvl1pPr>
              <a:defRPr/>
            </a:lvl1pPr>
          </a:lstStyle>
          <a:p>
            <a:pPr>
              <a:defRPr/>
            </a:pPr>
            <a:r>
              <a:rPr lang="en-US"/>
              <a:t>Professor Bowman ©2014</a:t>
            </a:r>
          </a:p>
        </p:txBody>
      </p:sp>
      <p:sp>
        <p:nvSpPr>
          <p:cNvPr id="9" name="Slide Number Placeholder 5"/>
          <p:cNvSpPr>
            <a:spLocks noGrp="1"/>
          </p:cNvSpPr>
          <p:nvPr>
            <p:ph type="sldNum" sz="quarter" idx="12"/>
          </p:nvPr>
        </p:nvSpPr>
        <p:spPr/>
        <p:txBody>
          <a:bodyPr/>
          <a:lstStyle>
            <a:lvl1pPr>
              <a:defRPr/>
            </a:lvl1pPr>
          </a:lstStyle>
          <a:p>
            <a:pPr>
              <a:defRPr/>
            </a:pPr>
            <a:fld id="{3B00B249-CEE5-4826-B2C2-0540F474BE31}" type="slidenum">
              <a:rPr lang="en-US"/>
              <a:pPr>
                <a:defRPr/>
              </a:pPr>
              <a:t>‹#›</a:t>
            </a:fld>
            <a:endParaRPr lang="en-US"/>
          </a:p>
        </p:txBody>
      </p:sp>
    </p:spTree>
    <p:extLst>
      <p:ext uri="{BB962C8B-B14F-4D97-AF65-F5344CB8AC3E}">
        <p14:creationId xmlns:p14="http://schemas.microsoft.com/office/powerpoint/2010/main" val="2980256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EEP   Lecture 2</a:t>
            </a:r>
          </a:p>
        </p:txBody>
      </p:sp>
      <p:sp>
        <p:nvSpPr>
          <p:cNvPr id="4" name="Footer Placeholder 4"/>
          <p:cNvSpPr>
            <a:spLocks noGrp="1"/>
          </p:cNvSpPr>
          <p:nvPr>
            <p:ph type="ftr" sz="quarter" idx="11"/>
          </p:nvPr>
        </p:nvSpPr>
        <p:spPr/>
        <p:txBody>
          <a:bodyPr/>
          <a:lstStyle>
            <a:lvl1pPr>
              <a:defRPr/>
            </a:lvl1pPr>
          </a:lstStyle>
          <a:p>
            <a:pPr>
              <a:defRPr/>
            </a:pPr>
            <a:r>
              <a:rPr lang="en-US"/>
              <a:t>Professor Bowman ©2014</a:t>
            </a:r>
          </a:p>
        </p:txBody>
      </p:sp>
      <p:sp>
        <p:nvSpPr>
          <p:cNvPr id="5" name="Slide Number Placeholder 5"/>
          <p:cNvSpPr>
            <a:spLocks noGrp="1"/>
          </p:cNvSpPr>
          <p:nvPr>
            <p:ph type="sldNum" sz="quarter" idx="12"/>
          </p:nvPr>
        </p:nvSpPr>
        <p:spPr/>
        <p:txBody>
          <a:bodyPr/>
          <a:lstStyle>
            <a:lvl1pPr>
              <a:defRPr/>
            </a:lvl1pPr>
          </a:lstStyle>
          <a:p>
            <a:pPr>
              <a:defRPr/>
            </a:pPr>
            <a:fld id="{9EE22394-D5B9-440C-83E6-3606C4939D31}" type="slidenum">
              <a:rPr lang="en-US"/>
              <a:pPr>
                <a:defRPr/>
              </a:pPr>
              <a:t>‹#›</a:t>
            </a:fld>
            <a:endParaRPr lang="en-US"/>
          </a:p>
        </p:txBody>
      </p:sp>
    </p:spTree>
    <p:extLst>
      <p:ext uri="{BB962C8B-B14F-4D97-AF65-F5344CB8AC3E}">
        <p14:creationId xmlns:p14="http://schemas.microsoft.com/office/powerpoint/2010/main" val="1736758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EEP   Lecture 2</a:t>
            </a:r>
          </a:p>
        </p:txBody>
      </p:sp>
      <p:sp>
        <p:nvSpPr>
          <p:cNvPr id="3" name="Footer Placeholder 4"/>
          <p:cNvSpPr>
            <a:spLocks noGrp="1"/>
          </p:cNvSpPr>
          <p:nvPr>
            <p:ph type="ftr" sz="quarter" idx="11"/>
          </p:nvPr>
        </p:nvSpPr>
        <p:spPr/>
        <p:txBody>
          <a:bodyPr/>
          <a:lstStyle>
            <a:lvl1pPr>
              <a:defRPr/>
            </a:lvl1pPr>
          </a:lstStyle>
          <a:p>
            <a:pPr>
              <a:defRPr/>
            </a:pPr>
            <a:r>
              <a:rPr lang="en-US"/>
              <a:t>Professor Bowman ©2014</a:t>
            </a:r>
          </a:p>
        </p:txBody>
      </p:sp>
      <p:sp>
        <p:nvSpPr>
          <p:cNvPr id="4" name="Slide Number Placeholder 5"/>
          <p:cNvSpPr>
            <a:spLocks noGrp="1"/>
          </p:cNvSpPr>
          <p:nvPr>
            <p:ph type="sldNum" sz="quarter" idx="12"/>
          </p:nvPr>
        </p:nvSpPr>
        <p:spPr/>
        <p:txBody>
          <a:bodyPr/>
          <a:lstStyle>
            <a:lvl1pPr>
              <a:defRPr/>
            </a:lvl1pPr>
          </a:lstStyle>
          <a:p>
            <a:pPr>
              <a:defRPr/>
            </a:pPr>
            <a:fld id="{F6DF298B-97CF-4EE0-B505-B44800BA48DD}" type="slidenum">
              <a:rPr lang="en-US"/>
              <a:pPr>
                <a:defRPr/>
              </a:pPr>
              <a:t>‹#›</a:t>
            </a:fld>
            <a:endParaRPr lang="en-US"/>
          </a:p>
        </p:txBody>
      </p:sp>
    </p:spTree>
    <p:extLst>
      <p:ext uri="{BB962C8B-B14F-4D97-AF65-F5344CB8AC3E}">
        <p14:creationId xmlns:p14="http://schemas.microsoft.com/office/powerpoint/2010/main" val="29400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9F8BCDF9-5021-4F65-B6BA-0021D16B5221}" type="slidenum">
              <a:rPr lang="en-US"/>
              <a:pPr>
                <a:defRPr/>
              </a:pPr>
              <a:t>‹#›</a:t>
            </a:fld>
            <a:endParaRPr lang="en-US"/>
          </a:p>
        </p:txBody>
      </p:sp>
    </p:spTree>
    <p:extLst>
      <p:ext uri="{BB962C8B-B14F-4D97-AF65-F5344CB8AC3E}">
        <p14:creationId xmlns:p14="http://schemas.microsoft.com/office/powerpoint/2010/main" val="1284966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C8B1400B-3150-4175-8C04-902BA7B180C4}" type="slidenum">
              <a:rPr lang="en-US"/>
              <a:pPr>
                <a:defRPr/>
              </a:pPr>
              <a:t>‹#›</a:t>
            </a:fld>
            <a:endParaRPr lang="en-US"/>
          </a:p>
        </p:txBody>
      </p:sp>
    </p:spTree>
    <p:extLst>
      <p:ext uri="{BB962C8B-B14F-4D97-AF65-F5344CB8AC3E}">
        <p14:creationId xmlns:p14="http://schemas.microsoft.com/office/powerpoint/2010/main" val="1851852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C74A9408-4817-47C3-936D-79076F9A2E46}" type="slidenum">
              <a:rPr lang="en-US"/>
              <a:pPr>
                <a:defRPr/>
              </a:pPr>
              <a:t>‹#›</a:t>
            </a:fld>
            <a:endParaRPr lang="en-US"/>
          </a:p>
        </p:txBody>
      </p:sp>
    </p:spTree>
    <p:extLst>
      <p:ext uri="{BB962C8B-B14F-4D97-AF65-F5344CB8AC3E}">
        <p14:creationId xmlns:p14="http://schemas.microsoft.com/office/powerpoint/2010/main" val="813878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6F0DA6A1-DCB5-4E14-8292-5F67FEEB003D}" type="slidenum">
              <a:rPr lang="en-US"/>
              <a:pPr>
                <a:defRPr/>
              </a:pPr>
              <a:t>‹#›</a:t>
            </a:fld>
            <a:endParaRPr lang="en-US"/>
          </a:p>
        </p:txBody>
      </p:sp>
    </p:spTree>
    <p:extLst>
      <p:ext uri="{BB962C8B-B14F-4D97-AF65-F5344CB8AC3E}">
        <p14:creationId xmlns:p14="http://schemas.microsoft.com/office/powerpoint/2010/main" val="75170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362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r>
              <a:rPr lang="en-US"/>
              <a:t>EEP   Lecture 2</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r>
              <a:rPr lang="en-US"/>
              <a:t>Professor Bowman ©2014</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8F2ED504-D26F-46BB-8CFC-C47A284BEC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47" r:id="rId6"/>
    <p:sldLayoutId id="2147483931" r:id="rId7"/>
    <p:sldLayoutId id="2147483932" r:id="rId8"/>
    <p:sldLayoutId id="2147483933" r:id="rId9"/>
    <p:sldLayoutId id="2147483934" r:id="rId10"/>
    <p:sldLayoutId id="2147483935" r:id="rId11"/>
  </p:sldLayoutIdLst>
  <p:hf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a:defRPr/>
            </a:pPr>
            <a:r>
              <a:rPr lang="en-US"/>
              <a:t>EEP   Lecture 2</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a:defRPr/>
            </a:pPr>
            <a:r>
              <a:rPr lang="en-US"/>
              <a:t>Professor Bowman ©2014</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a:defRPr/>
            </a:pPr>
            <a:fld id="{313025BD-C17D-40A5-B96A-A84D5B3AE9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381000"/>
            <a:ext cx="8305800" cy="2743200"/>
          </a:xfrm>
        </p:spPr>
        <p:txBody>
          <a:bodyPr/>
          <a:lstStyle/>
          <a:p>
            <a:br>
              <a:rPr lang="en-US" sz="2400" dirty="0">
                <a:solidFill>
                  <a:srgbClr val="FF0000"/>
                </a:solidFill>
              </a:rPr>
            </a:br>
            <a:br>
              <a:rPr lang="en-US" sz="2400" dirty="0">
                <a:solidFill>
                  <a:srgbClr val="FF0000"/>
                </a:solidFill>
              </a:rPr>
            </a:br>
            <a:r>
              <a:rPr lang="en-US" sz="3600" dirty="0">
                <a:solidFill>
                  <a:srgbClr val="FF0000"/>
                </a:solidFill>
              </a:rPr>
              <a:t>ABET EAC STUDENT OUTCOMES ASSESSMENT RESULTS </a:t>
            </a:r>
            <a:br>
              <a:rPr lang="en-US" sz="3600" dirty="0">
                <a:solidFill>
                  <a:srgbClr val="FF0000"/>
                </a:solidFill>
              </a:rPr>
            </a:br>
            <a:br>
              <a:rPr lang="en-US" sz="3600" dirty="0">
                <a:solidFill>
                  <a:srgbClr val="FF0000"/>
                </a:solidFill>
              </a:rPr>
            </a:br>
            <a:r>
              <a:rPr lang="en-US" sz="3600" dirty="0">
                <a:solidFill>
                  <a:srgbClr val="FF0000"/>
                </a:solidFill>
              </a:rPr>
              <a:t>ECE DEPARTMENT  </a:t>
            </a:r>
            <a:br>
              <a:rPr lang="en-US" sz="2400" dirty="0">
                <a:solidFill>
                  <a:srgbClr val="FF0000"/>
                </a:solidFill>
              </a:rPr>
            </a:br>
            <a:br>
              <a:rPr lang="en-US" sz="2400" dirty="0">
                <a:solidFill>
                  <a:srgbClr val="FF0000"/>
                </a:solidFill>
              </a:rPr>
            </a:br>
            <a:endParaRPr lang="en-US" sz="2400" dirty="0">
              <a:solidFill>
                <a:srgbClr val="0070C0"/>
              </a:solidFill>
            </a:endParaRPr>
          </a:p>
        </p:txBody>
      </p:sp>
      <p:sp>
        <p:nvSpPr>
          <p:cNvPr id="3075" name="Content Placeholder 2"/>
          <p:cNvSpPr>
            <a:spLocks noGrp="1"/>
          </p:cNvSpPr>
          <p:nvPr>
            <p:ph idx="1"/>
          </p:nvPr>
        </p:nvSpPr>
        <p:spPr>
          <a:xfrm>
            <a:off x="457200" y="3124200"/>
            <a:ext cx="3733800" cy="3048000"/>
          </a:xfrm>
        </p:spPr>
        <p:txBody>
          <a:bodyPr/>
          <a:lstStyle/>
          <a:p>
            <a:pPr marL="0" indent="0">
              <a:buNone/>
              <a:defRPr/>
            </a:pPr>
            <a:endParaRPr lang="en-US" sz="1800" dirty="0"/>
          </a:p>
          <a:p>
            <a:pPr>
              <a:defRPr/>
            </a:pPr>
            <a:endParaRPr lang="en-US" sz="2000" dirty="0"/>
          </a:p>
        </p:txBody>
      </p:sp>
      <p:sp>
        <p:nvSpPr>
          <p:cNvPr id="4" name="Slide Number Placeholder 3"/>
          <p:cNvSpPr>
            <a:spLocks noGrp="1"/>
          </p:cNvSpPr>
          <p:nvPr>
            <p:ph type="sldNum" sz="quarter" idx="12"/>
          </p:nvPr>
        </p:nvSpPr>
        <p:spPr/>
        <p:txBody>
          <a:bodyPr/>
          <a:lstStyle/>
          <a:p>
            <a:pPr>
              <a:defRPr/>
            </a:pPr>
            <a:fld id="{C5790943-6E06-4F8A-A8D0-F94C465B70D5}" type="slidenum">
              <a:rPr lang="en-US" smtClean="0"/>
              <a:pPr>
                <a:defRPr/>
              </a:pPr>
              <a:t>1</a:t>
            </a:fld>
            <a:endParaRPr lang="en-US" dirty="0"/>
          </a:p>
        </p:txBody>
      </p:sp>
      <p:sp>
        <p:nvSpPr>
          <p:cNvPr id="7" name="Title 1"/>
          <p:cNvSpPr txBox="1">
            <a:spLocks/>
          </p:cNvSpPr>
          <p:nvPr/>
        </p:nvSpPr>
        <p:spPr bwMode="auto">
          <a:xfrm>
            <a:off x="1143000" y="3733801"/>
            <a:ext cx="7239000" cy="2724442"/>
          </a:xfrm>
          <a:prstGeom prst="rect">
            <a:avLst/>
          </a:prstGeom>
          <a:solidFill>
            <a:srgbClr val="FFFF00"/>
          </a:solidFill>
          <a:ln>
            <a:noFill/>
          </a:ln>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mj-lt"/>
                <a:ea typeface="+mj-ea"/>
                <a:cs typeface="+mj-cs"/>
              </a:rPr>
              <a:t>John O. Attia, PhD, PE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1" kern="0" dirty="0">
                <a:latin typeface="+mj-lt"/>
                <a:ea typeface="+mj-ea"/>
                <a:cs typeface="+mj-cs"/>
              </a:rPr>
              <a:t>Dept. of Electrical &amp; Computer Engineering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a:latin typeface="+mj-lt"/>
                <a:ea typeface="+mj-ea"/>
                <a:cs typeface="+mj-cs"/>
              </a:rPr>
              <a:t>ECE IAB </a:t>
            </a:r>
            <a:r>
              <a:rPr lang="en-US" sz="2800" b="1" kern="0" dirty="0">
                <a:latin typeface="+mj-lt"/>
                <a:ea typeface="+mj-ea"/>
                <a:cs typeface="+mj-cs"/>
              </a:rPr>
              <a:t>Meeting</a:t>
            </a: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April 30, 2021</a:t>
            </a:r>
            <a:endParaRPr kumimoji="0" lang="en-US" sz="2800" b="1" i="0" u="none" strike="noStrike" kern="0" cap="none" spc="0" normalizeH="0" baseline="0" noProof="0" dirty="0">
              <a:ln>
                <a:noFill/>
              </a:ln>
              <a:solidFill>
                <a:srgbClr val="0070C0"/>
              </a:solidFill>
              <a:effectLst/>
              <a:uLnTx/>
              <a:uFillTx/>
              <a:latin typeface="+mj-lt"/>
              <a:ea typeface="+mj-ea"/>
              <a:cs typeface="+mj-cs"/>
            </a:endParaRPr>
          </a:p>
        </p:txBody>
      </p:sp>
      <p:sp>
        <p:nvSpPr>
          <p:cNvPr id="18434" name="AutoShape 2"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ABET EAC CRITERION 3 AND 4</a:t>
            </a:r>
            <a:endParaRPr lang="en-US" dirty="0"/>
          </a:p>
        </p:txBody>
      </p:sp>
      <p:sp>
        <p:nvSpPr>
          <p:cNvPr id="3" name="Content Placeholder 2"/>
          <p:cNvSpPr>
            <a:spLocks noGrp="1"/>
          </p:cNvSpPr>
          <p:nvPr>
            <p:ph idx="1"/>
          </p:nvPr>
        </p:nvSpPr>
        <p:spPr>
          <a:xfrm>
            <a:off x="457200" y="1295400"/>
            <a:ext cx="8229600" cy="5181600"/>
          </a:xfrm>
          <a:solidFill>
            <a:srgbClr val="FFFF00"/>
          </a:solidFill>
        </p:spPr>
        <p:txBody>
          <a:bodyPr/>
          <a:lstStyle/>
          <a:p>
            <a:r>
              <a:rPr lang="en-US" sz="2000" b="1" dirty="0">
                <a:solidFill>
                  <a:srgbClr val="FF0000"/>
                </a:solidFill>
              </a:rPr>
              <a:t>Criterion 3. Student Outcomes</a:t>
            </a:r>
          </a:p>
          <a:p>
            <a:pPr marL="0" indent="0">
              <a:buNone/>
            </a:pPr>
            <a:r>
              <a:rPr lang="en-US" sz="2000" dirty="0"/>
              <a:t>The program must have documented student outcomes that support the program educational objectives. Attainment of these outcomes prepares graduates to enter the professional practice of engineering. Student outcomes are outcomes (1) through (7), plus any additional outcomes that may be articulated by the program.</a:t>
            </a:r>
          </a:p>
          <a:p>
            <a:endParaRPr lang="en-US" sz="2000" dirty="0"/>
          </a:p>
          <a:p>
            <a:r>
              <a:rPr lang="en-US" sz="2000" b="1" dirty="0">
                <a:solidFill>
                  <a:srgbClr val="FF0000"/>
                </a:solidFill>
              </a:rPr>
              <a:t>Criterion 4. Continuous Improvement</a:t>
            </a:r>
          </a:p>
          <a:p>
            <a:pPr marL="0" indent="0">
              <a:buNone/>
            </a:pPr>
            <a:r>
              <a:rPr lang="en-US" sz="2000" dirty="0"/>
              <a:t>The program must regularly use appropriate, documented processes for assessing and evaluating the extent to which the student outcomes are being attained. The results of these evaluations must be systematically utilized as input for the program’s continuous improvement actions. Other available information may also be used to assist in the continuous improvement of the program.</a:t>
            </a:r>
          </a:p>
          <a:p>
            <a:endParaRPr lang="en-US" sz="2000" dirty="0"/>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a:t>
            </a:fld>
            <a:endParaRPr lang="en-US"/>
          </a:p>
        </p:txBody>
      </p:sp>
    </p:spTree>
    <p:extLst>
      <p:ext uri="{BB962C8B-B14F-4D97-AF65-F5344CB8AC3E}">
        <p14:creationId xmlns:p14="http://schemas.microsoft.com/office/powerpoint/2010/main" val="356243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ABET STUDENT OUTCOMES </a:t>
            </a:r>
            <a:endParaRPr lang="en-US" dirty="0"/>
          </a:p>
        </p:txBody>
      </p:sp>
      <p:sp>
        <p:nvSpPr>
          <p:cNvPr id="3" name="Content Placeholder 2"/>
          <p:cNvSpPr>
            <a:spLocks noGrp="1"/>
          </p:cNvSpPr>
          <p:nvPr>
            <p:ph idx="1"/>
          </p:nvPr>
        </p:nvSpPr>
        <p:spPr>
          <a:xfrm>
            <a:off x="457200" y="1066800"/>
            <a:ext cx="8229600" cy="5410200"/>
          </a:xfrm>
          <a:solidFill>
            <a:srgbClr val="FFFF00"/>
          </a:solidFill>
        </p:spPr>
        <p:txBody>
          <a:bodyPr/>
          <a:lstStyle/>
          <a:p>
            <a:r>
              <a:rPr lang="en-US" sz="1800" dirty="0"/>
              <a:t>Student outcomes are outcomes (1) through (7) plus any additional outcomes that may be articulated by the program.</a:t>
            </a:r>
          </a:p>
          <a:p>
            <a:r>
              <a:rPr lang="en-US" sz="1800" dirty="0"/>
              <a:t>1. An ability to identify, formulate, and solve engineering problems by applying principles of engineering, science, and mathematics.</a:t>
            </a:r>
          </a:p>
          <a:p>
            <a:r>
              <a:rPr lang="en-US" sz="1800" dirty="0"/>
              <a:t>2. An ability to apply both analysis and synthesis in the engineering design process, resulting in designs that meet desired needs.</a:t>
            </a:r>
          </a:p>
          <a:p>
            <a:r>
              <a:rPr lang="en-US" sz="1800" dirty="0"/>
              <a:t>3. An ability to develop and conduct appropriate experimentation, analyze and interpret data, and use engineering judgment to draw conclusions.</a:t>
            </a:r>
          </a:p>
          <a:p>
            <a:r>
              <a:rPr lang="en-US" sz="1800" dirty="0"/>
              <a:t>4. An ability to communicate effectively with a range of audiences.</a:t>
            </a:r>
          </a:p>
          <a:p>
            <a:r>
              <a:rPr lang="en-US" sz="1800" dirty="0"/>
              <a:t>5. An ability to recognize ethical and professional responsibilities in engineering situations and make informed judgments, which must consider the impact of engineering solutions in global, economic, environmental, and societal contexts.</a:t>
            </a:r>
          </a:p>
          <a:p>
            <a:r>
              <a:rPr lang="en-US" sz="1800" dirty="0"/>
              <a:t>6. An ability to recognize the ongoing need for additional knowledge and locate, evaluate, integrate, and apply this knowledge appropriately.</a:t>
            </a:r>
          </a:p>
          <a:p>
            <a:r>
              <a:rPr lang="en-US" sz="1800" dirty="0"/>
              <a:t>7. an ability to acquire and apply new knowledge as needed, using appropriate learning strategies.</a:t>
            </a:r>
          </a:p>
          <a:p>
            <a:endParaRPr lang="en-US" sz="1600"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3</a:t>
            </a:fld>
            <a:endParaRPr lang="en-US"/>
          </a:p>
        </p:txBody>
      </p:sp>
    </p:spTree>
    <p:extLst>
      <p:ext uri="{BB962C8B-B14F-4D97-AF65-F5344CB8AC3E}">
        <p14:creationId xmlns:p14="http://schemas.microsoft.com/office/powerpoint/2010/main" val="1441562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lstStyle/>
          <a:p>
            <a:r>
              <a:rPr lang="en-US" dirty="0">
                <a:solidFill>
                  <a:srgbClr val="FF0000"/>
                </a:solidFill>
              </a:rPr>
              <a:t>STUDENT OUTCOMES VS. COURSES (ELECTRICAL ENGINEERING)</a:t>
            </a:r>
            <a:br>
              <a:rPr lang="en-US" dirty="0">
                <a:solidFill>
                  <a:srgbClr val="FF0000"/>
                </a:solidFill>
              </a:rPr>
            </a:br>
            <a:r>
              <a:rPr lang="en-US" dirty="0">
                <a:solidFill>
                  <a:srgbClr val="FF0000"/>
                </a:solidFill>
              </a:rPr>
              <a:t>Approved 10/12/2018</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82119559"/>
              </p:ext>
            </p:extLst>
          </p:nvPr>
        </p:nvGraphicFramePr>
        <p:xfrm>
          <a:off x="1143000" y="1981200"/>
          <a:ext cx="6629398" cy="4648203"/>
        </p:xfrm>
        <a:graphic>
          <a:graphicData uri="http://schemas.openxmlformats.org/drawingml/2006/table">
            <a:tbl>
              <a:tblPr firstRow="1" firstCol="1" bandRow="1"/>
              <a:tblGrid>
                <a:gridCol w="3301493">
                  <a:extLst>
                    <a:ext uri="{9D8B030D-6E8A-4147-A177-3AD203B41FA5}">
                      <a16:colId xmlns:a16="http://schemas.microsoft.com/office/drawing/2014/main" val="1177477893"/>
                    </a:ext>
                  </a:extLst>
                </a:gridCol>
                <a:gridCol w="407498">
                  <a:extLst>
                    <a:ext uri="{9D8B030D-6E8A-4147-A177-3AD203B41FA5}">
                      <a16:colId xmlns:a16="http://schemas.microsoft.com/office/drawing/2014/main" val="3667276291"/>
                    </a:ext>
                  </a:extLst>
                </a:gridCol>
                <a:gridCol w="519183">
                  <a:extLst>
                    <a:ext uri="{9D8B030D-6E8A-4147-A177-3AD203B41FA5}">
                      <a16:colId xmlns:a16="http://schemas.microsoft.com/office/drawing/2014/main" val="3181421183"/>
                    </a:ext>
                  </a:extLst>
                </a:gridCol>
                <a:gridCol w="567480">
                  <a:extLst>
                    <a:ext uri="{9D8B030D-6E8A-4147-A177-3AD203B41FA5}">
                      <a16:colId xmlns:a16="http://schemas.microsoft.com/office/drawing/2014/main" val="2366102067"/>
                    </a:ext>
                  </a:extLst>
                </a:gridCol>
                <a:gridCol w="475415">
                  <a:extLst>
                    <a:ext uri="{9D8B030D-6E8A-4147-A177-3AD203B41FA5}">
                      <a16:colId xmlns:a16="http://schemas.microsoft.com/office/drawing/2014/main" val="744051580"/>
                    </a:ext>
                  </a:extLst>
                </a:gridCol>
                <a:gridCol w="480698">
                  <a:extLst>
                    <a:ext uri="{9D8B030D-6E8A-4147-A177-3AD203B41FA5}">
                      <a16:colId xmlns:a16="http://schemas.microsoft.com/office/drawing/2014/main" val="273254702"/>
                    </a:ext>
                  </a:extLst>
                </a:gridCol>
                <a:gridCol w="428628">
                  <a:extLst>
                    <a:ext uri="{9D8B030D-6E8A-4147-A177-3AD203B41FA5}">
                      <a16:colId xmlns:a16="http://schemas.microsoft.com/office/drawing/2014/main" val="3753978908"/>
                    </a:ext>
                  </a:extLst>
                </a:gridCol>
                <a:gridCol w="449003">
                  <a:extLst>
                    <a:ext uri="{9D8B030D-6E8A-4147-A177-3AD203B41FA5}">
                      <a16:colId xmlns:a16="http://schemas.microsoft.com/office/drawing/2014/main" val="604959489"/>
                    </a:ext>
                  </a:extLst>
                </a:gridCol>
              </a:tblGrid>
              <a:tr h="221343">
                <a:tc>
                  <a:txBody>
                    <a:bodyPr/>
                    <a:lstStyle/>
                    <a:p>
                      <a:pPr marL="0" marR="0" algn="just">
                        <a:lnSpc>
                          <a:spcPct val="115000"/>
                        </a:lnSpc>
                        <a:spcBef>
                          <a:spcPts val="0"/>
                        </a:spcBef>
                        <a:spcAft>
                          <a:spcPts val="0"/>
                        </a:spcAft>
                      </a:pPr>
                      <a:r>
                        <a:rPr lang="en-US" sz="1000" b="1" dirty="0">
                          <a:effectLst/>
                          <a:latin typeface="Times New Roman" panose="02020603050405020304" pitchFamily="18" charset="0"/>
                          <a:ea typeface="Times New Roman" panose="02020603050405020304" pitchFamily="18" charset="0"/>
                        </a:rPr>
                        <a:t>Electrical Engineering Courses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3</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4</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5</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6</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7</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7247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1021 Intro Elect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37897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1043 Comp Appl in Engr</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84946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2011 Electric Circuit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8456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2023 Network Theory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68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3013 Network Theory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944709"/>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3021 Logic Circuits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9242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3023 Signals and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38960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3033 Physical Princ. Solid State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20358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3043 Electronics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2956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3063 Logic Circuits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6459484"/>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3071 Microproc. Sys.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9527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3073  Microproc Sys.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5787097"/>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4003 Communication Theory</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1959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4011 Electronics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75742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4013 Energy Conversion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349845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4033 Electro Field Thr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02177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4043 Electronics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9844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4073 Control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76156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4472 Senior Design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567946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4482 Senior Design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328954"/>
                  </a:ext>
                </a:extLst>
              </a:tr>
            </a:tbl>
          </a:graphicData>
        </a:graphic>
      </p:graphicFrame>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4</a:t>
            </a:fld>
            <a:endParaRPr lang="en-US"/>
          </a:p>
        </p:txBody>
      </p:sp>
    </p:spTree>
    <p:extLst>
      <p:ext uri="{BB962C8B-B14F-4D97-AF65-F5344CB8AC3E}">
        <p14:creationId xmlns:p14="http://schemas.microsoft.com/office/powerpoint/2010/main" val="23735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lstStyle/>
          <a:p>
            <a:r>
              <a:rPr lang="en-US" sz="2800" dirty="0">
                <a:solidFill>
                  <a:srgbClr val="FF0000"/>
                </a:solidFill>
              </a:rPr>
              <a:t>STUDENT OUTCOMES VS. COURSES (COMPUTER ENGINEERING) </a:t>
            </a:r>
            <a:br>
              <a:rPr lang="en-US" sz="2800" dirty="0">
                <a:solidFill>
                  <a:srgbClr val="FF0000"/>
                </a:solidFill>
              </a:rPr>
            </a:br>
            <a:r>
              <a:rPr lang="en-US" sz="2800" dirty="0">
                <a:solidFill>
                  <a:srgbClr val="FF0000"/>
                </a:solidFill>
              </a:rPr>
              <a:t>Approved 10/12/2018</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5</a:t>
            </a:fld>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7002363"/>
              </p:ext>
            </p:extLst>
          </p:nvPr>
        </p:nvGraphicFramePr>
        <p:xfrm>
          <a:off x="1371602" y="1828799"/>
          <a:ext cx="6095998" cy="4416426"/>
        </p:xfrm>
        <a:graphic>
          <a:graphicData uri="http://schemas.openxmlformats.org/drawingml/2006/table">
            <a:tbl>
              <a:tblPr firstRow="1" firstCol="1" bandRow="1"/>
              <a:tblGrid>
                <a:gridCol w="3016453">
                  <a:extLst>
                    <a:ext uri="{9D8B030D-6E8A-4147-A177-3AD203B41FA5}">
                      <a16:colId xmlns:a16="http://schemas.microsoft.com/office/drawing/2014/main" val="2087326207"/>
                    </a:ext>
                  </a:extLst>
                </a:gridCol>
                <a:gridCol w="363536">
                  <a:extLst>
                    <a:ext uri="{9D8B030D-6E8A-4147-A177-3AD203B41FA5}">
                      <a16:colId xmlns:a16="http://schemas.microsoft.com/office/drawing/2014/main" val="2344935384"/>
                    </a:ext>
                  </a:extLst>
                </a:gridCol>
                <a:gridCol w="389826">
                  <a:extLst>
                    <a:ext uri="{9D8B030D-6E8A-4147-A177-3AD203B41FA5}">
                      <a16:colId xmlns:a16="http://schemas.microsoft.com/office/drawing/2014/main" val="449798067"/>
                    </a:ext>
                  </a:extLst>
                </a:gridCol>
                <a:gridCol w="416114">
                  <a:extLst>
                    <a:ext uri="{9D8B030D-6E8A-4147-A177-3AD203B41FA5}">
                      <a16:colId xmlns:a16="http://schemas.microsoft.com/office/drawing/2014/main" val="3649335806"/>
                    </a:ext>
                  </a:extLst>
                </a:gridCol>
                <a:gridCol w="433390">
                  <a:extLst>
                    <a:ext uri="{9D8B030D-6E8A-4147-A177-3AD203B41FA5}">
                      <a16:colId xmlns:a16="http://schemas.microsoft.com/office/drawing/2014/main" val="1570802662"/>
                    </a:ext>
                  </a:extLst>
                </a:gridCol>
                <a:gridCol w="478456">
                  <a:extLst>
                    <a:ext uri="{9D8B030D-6E8A-4147-A177-3AD203B41FA5}">
                      <a16:colId xmlns:a16="http://schemas.microsoft.com/office/drawing/2014/main" val="3306108411"/>
                    </a:ext>
                  </a:extLst>
                </a:gridCol>
                <a:gridCol w="441652">
                  <a:extLst>
                    <a:ext uri="{9D8B030D-6E8A-4147-A177-3AD203B41FA5}">
                      <a16:colId xmlns:a16="http://schemas.microsoft.com/office/drawing/2014/main" val="3426522465"/>
                    </a:ext>
                  </a:extLst>
                </a:gridCol>
                <a:gridCol w="556571">
                  <a:extLst>
                    <a:ext uri="{9D8B030D-6E8A-4147-A177-3AD203B41FA5}">
                      <a16:colId xmlns:a16="http://schemas.microsoft.com/office/drawing/2014/main" val="1492569823"/>
                    </a:ext>
                  </a:extLst>
                </a:gridCol>
              </a:tblGrid>
              <a:tr h="245357">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Comp. Engineering Courses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61809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1021 Intro Elect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17465"/>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2011 Electric Circuit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221368"/>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2023 Network Theory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68752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3013 Network Theory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422350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3021 Logic Circuits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963869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3023 Signals and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91017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3033 Physical Princ. Solid State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210286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3043 Electronics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206676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3063 Logic Circuits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439370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3071 Microproc. Sys.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497271"/>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3073  Microproc Sys.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517970"/>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4253 Embedded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64054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4303 Dig System Design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265052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4333 Computer Networks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348514"/>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4393 Comp. Org.  Arch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32685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4472 Senior Design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01513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4482 Senior Design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1687113"/>
                  </a:ext>
                </a:extLst>
              </a:tr>
            </a:tbl>
          </a:graphicData>
        </a:graphic>
      </p:graphicFrame>
    </p:spTree>
    <p:extLst>
      <p:ext uri="{BB962C8B-B14F-4D97-AF65-F5344CB8AC3E}">
        <p14:creationId xmlns:p14="http://schemas.microsoft.com/office/powerpoint/2010/main" val="348869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lstStyle/>
          <a:p>
            <a:r>
              <a:rPr lang="en-US" sz="2000" dirty="0">
                <a:solidFill>
                  <a:srgbClr val="FF0000"/>
                </a:solidFill>
              </a:rPr>
              <a:t>SPRING 2019 COURSE ASSESSMENT RESULTS </a:t>
            </a:r>
            <a:br>
              <a:rPr lang="en-US" sz="2000" dirty="0">
                <a:solidFill>
                  <a:srgbClr val="FF0000"/>
                </a:solidFill>
              </a:rPr>
            </a:br>
            <a:r>
              <a:rPr lang="en-US" sz="2000" dirty="0">
                <a:solidFill>
                  <a:srgbClr val="FF0000"/>
                </a:solidFill>
              </a:rPr>
              <a:t>(ELECTRICAL ENGINEERING)</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6</a:t>
            </a:fld>
            <a:endParaRPr lang="en-US"/>
          </a:p>
        </p:txBody>
      </p:sp>
      <p:sp>
        <p:nvSpPr>
          <p:cNvPr id="7" name="Title 1"/>
          <p:cNvSpPr txBox="1">
            <a:spLocks/>
          </p:cNvSpPr>
          <p:nvPr/>
        </p:nvSpPr>
        <p:spPr bwMode="auto">
          <a:xfrm>
            <a:off x="282526" y="3997646"/>
            <a:ext cx="8229600" cy="764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a:lstStyle>
          <a:p>
            <a:r>
              <a:rPr lang="en-US" sz="2400" kern="0" dirty="0">
                <a:solidFill>
                  <a:srgbClr val="FF0000"/>
                </a:solidFill>
              </a:rPr>
              <a:t>SPRING 2019 COURSE ASSESSMENT RESULTS </a:t>
            </a:r>
            <a:br>
              <a:rPr lang="en-US" sz="2400" kern="0" dirty="0">
                <a:solidFill>
                  <a:srgbClr val="FF0000"/>
                </a:solidFill>
              </a:rPr>
            </a:br>
            <a:r>
              <a:rPr lang="en-US" sz="2400" kern="0" dirty="0">
                <a:solidFill>
                  <a:srgbClr val="FF0000"/>
                </a:solidFill>
              </a:rPr>
              <a:t>(COMPUTER ENGINEERING)</a:t>
            </a:r>
          </a:p>
        </p:txBody>
      </p:sp>
      <p:graphicFrame>
        <p:nvGraphicFramePr>
          <p:cNvPr id="4" name="Content Placeholder 3">
            <a:extLst>
              <a:ext uri="{FF2B5EF4-FFF2-40B4-BE49-F238E27FC236}">
                <a16:creationId xmlns:a16="http://schemas.microsoft.com/office/drawing/2014/main" id="{848C50B8-567C-4B70-89D0-C9C1B65FF4BF}"/>
              </a:ext>
            </a:extLst>
          </p:cNvPr>
          <p:cNvGraphicFramePr>
            <a:graphicFrameLocks noGrp="1"/>
          </p:cNvGraphicFramePr>
          <p:nvPr>
            <p:ph idx="1"/>
            <p:extLst>
              <p:ext uri="{D42A27DB-BD31-4B8C-83A1-F6EECF244321}">
                <p14:modId xmlns:p14="http://schemas.microsoft.com/office/powerpoint/2010/main" val="3165502007"/>
              </p:ext>
            </p:extLst>
          </p:nvPr>
        </p:nvGraphicFramePr>
        <p:xfrm>
          <a:off x="304800" y="838200"/>
          <a:ext cx="8610601" cy="2590797"/>
        </p:xfrm>
        <a:graphic>
          <a:graphicData uri="http://schemas.openxmlformats.org/drawingml/2006/table">
            <a:tbl>
              <a:tblPr/>
              <a:tblGrid>
                <a:gridCol w="881569">
                  <a:extLst>
                    <a:ext uri="{9D8B030D-6E8A-4147-A177-3AD203B41FA5}">
                      <a16:colId xmlns:a16="http://schemas.microsoft.com/office/drawing/2014/main" val="920361297"/>
                    </a:ext>
                  </a:extLst>
                </a:gridCol>
                <a:gridCol w="391809">
                  <a:extLst>
                    <a:ext uri="{9D8B030D-6E8A-4147-A177-3AD203B41FA5}">
                      <a16:colId xmlns:a16="http://schemas.microsoft.com/office/drawing/2014/main" val="2484327451"/>
                    </a:ext>
                  </a:extLst>
                </a:gridCol>
                <a:gridCol w="502004">
                  <a:extLst>
                    <a:ext uri="{9D8B030D-6E8A-4147-A177-3AD203B41FA5}">
                      <a16:colId xmlns:a16="http://schemas.microsoft.com/office/drawing/2014/main" val="1000674412"/>
                    </a:ext>
                  </a:extLst>
                </a:gridCol>
                <a:gridCol w="465272">
                  <a:extLst>
                    <a:ext uri="{9D8B030D-6E8A-4147-A177-3AD203B41FA5}">
                      <a16:colId xmlns:a16="http://schemas.microsoft.com/office/drawing/2014/main" val="1925670044"/>
                    </a:ext>
                  </a:extLst>
                </a:gridCol>
                <a:gridCol w="330588">
                  <a:extLst>
                    <a:ext uri="{9D8B030D-6E8A-4147-A177-3AD203B41FA5}">
                      <a16:colId xmlns:a16="http://schemas.microsoft.com/office/drawing/2014/main" val="4138193370"/>
                    </a:ext>
                  </a:extLst>
                </a:gridCol>
                <a:gridCol w="532616">
                  <a:extLst>
                    <a:ext uri="{9D8B030D-6E8A-4147-A177-3AD203B41FA5}">
                      <a16:colId xmlns:a16="http://schemas.microsoft.com/office/drawing/2014/main" val="398187697"/>
                    </a:ext>
                  </a:extLst>
                </a:gridCol>
                <a:gridCol w="339772">
                  <a:extLst>
                    <a:ext uri="{9D8B030D-6E8A-4147-A177-3AD203B41FA5}">
                      <a16:colId xmlns:a16="http://schemas.microsoft.com/office/drawing/2014/main" val="862910176"/>
                    </a:ext>
                  </a:extLst>
                </a:gridCol>
                <a:gridCol w="281612">
                  <a:extLst>
                    <a:ext uri="{9D8B030D-6E8A-4147-A177-3AD203B41FA5}">
                      <a16:colId xmlns:a16="http://schemas.microsoft.com/office/drawing/2014/main" val="2783673909"/>
                    </a:ext>
                  </a:extLst>
                </a:gridCol>
                <a:gridCol w="587712">
                  <a:extLst>
                    <a:ext uri="{9D8B030D-6E8A-4147-A177-3AD203B41FA5}">
                      <a16:colId xmlns:a16="http://schemas.microsoft.com/office/drawing/2014/main" val="4026258793"/>
                    </a:ext>
                  </a:extLst>
                </a:gridCol>
                <a:gridCol w="321404">
                  <a:extLst>
                    <a:ext uri="{9D8B030D-6E8A-4147-A177-3AD203B41FA5}">
                      <a16:colId xmlns:a16="http://schemas.microsoft.com/office/drawing/2014/main" val="1104633183"/>
                    </a:ext>
                  </a:extLst>
                </a:gridCol>
                <a:gridCol w="355076">
                  <a:extLst>
                    <a:ext uri="{9D8B030D-6E8A-4147-A177-3AD203B41FA5}">
                      <a16:colId xmlns:a16="http://schemas.microsoft.com/office/drawing/2014/main" val="2326932862"/>
                    </a:ext>
                  </a:extLst>
                </a:gridCol>
                <a:gridCol w="502004">
                  <a:extLst>
                    <a:ext uri="{9D8B030D-6E8A-4147-A177-3AD203B41FA5}">
                      <a16:colId xmlns:a16="http://schemas.microsoft.com/office/drawing/2014/main" val="1240496396"/>
                    </a:ext>
                  </a:extLst>
                </a:gridCol>
                <a:gridCol w="284673">
                  <a:extLst>
                    <a:ext uri="{9D8B030D-6E8A-4147-A177-3AD203B41FA5}">
                      <a16:colId xmlns:a16="http://schemas.microsoft.com/office/drawing/2014/main" val="272966376"/>
                    </a:ext>
                  </a:extLst>
                </a:gridCol>
                <a:gridCol w="257125">
                  <a:extLst>
                    <a:ext uri="{9D8B030D-6E8A-4147-A177-3AD203B41FA5}">
                      <a16:colId xmlns:a16="http://schemas.microsoft.com/office/drawing/2014/main" val="1138531736"/>
                    </a:ext>
                  </a:extLst>
                </a:gridCol>
                <a:gridCol w="477516">
                  <a:extLst>
                    <a:ext uri="{9D8B030D-6E8A-4147-A177-3AD203B41FA5}">
                      <a16:colId xmlns:a16="http://schemas.microsoft.com/office/drawing/2014/main" val="2926662498"/>
                    </a:ext>
                  </a:extLst>
                </a:gridCol>
                <a:gridCol w="321404">
                  <a:extLst>
                    <a:ext uri="{9D8B030D-6E8A-4147-A177-3AD203B41FA5}">
                      <a16:colId xmlns:a16="http://schemas.microsoft.com/office/drawing/2014/main" val="2331735328"/>
                    </a:ext>
                  </a:extLst>
                </a:gridCol>
                <a:gridCol w="281612">
                  <a:extLst>
                    <a:ext uri="{9D8B030D-6E8A-4147-A177-3AD203B41FA5}">
                      <a16:colId xmlns:a16="http://schemas.microsoft.com/office/drawing/2014/main" val="158819286"/>
                    </a:ext>
                  </a:extLst>
                </a:gridCol>
                <a:gridCol w="431602">
                  <a:extLst>
                    <a:ext uri="{9D8B030D-6E8A-4147-A177-3AD203B41FA5}">
                      <a16:colId xmlns:a16="http://schemas.microsoft.com/office/drawing/2014/main" val="269422407"/>
                    </a:ext>
                  </a:extLst>
                </a:gridCol>
                <a:gridCol w="257125">
                  <a:extLst>
                    <a:ext uri="{9D8B030D-6E8A-4147-A177-3AD203B41FA5}">
                      <a16:colId xmlns:a16="http://schemas.microsoft.com/office/drawing/2014/main" val="4057932375"/>
                    </a:ext>
                  </a:extLst>
                </a:gridCol>
                <a:gridCol w="171417">
                  <a:extLst>
                    <a:ext uri="{9D8B030D-6E8A-4147-A177-3AD203B41FA5}">
                      <a16:colId xmlns:a16="http://schemas.microsoft.com/office/drawing/2014/main" val="2810813856"/>
                    </a:ext>
                  </a:extLst>
                </a:gridCol>
                <a:gridCol w="379564">
                  <a:extLst>
                    <a:ext uri="{9D8B030D-6E8A-4147-A177-3AD203B41FA5}">
                      <a16:colId xmlns:a16="http://schemas.microsoft.com/office/drawing/2014/main" val="2575145029"/>
                    </a:ext>
                  </a:extLst>
                </a:gridCol>
                <a:gridCol w="257125">
                  <a:extLst>
                    <a:ext uri="{9D8B030D-6E8A-4147-A177-3AD203B41FA5}">
                      <a16:colId xmlns:a16="http://schemas.microsoft.com/office/drawing/2014/main" val="1116020891"/>
                    </a:ext>
                  </a:extLst>
                </a:gridCol>
              </a:tblGrid>
              <a:tr h="246253">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200" b="1" i="0" u="none" strike="noStrike" dirty="0">
                          <a:solidFill>
                            <a:srgbClr val="000000"/>
                          </a:solidFill>
                          <a:effectLst/>
                          <a:latin typeface="Calibri" panose="020F0502020204030204" pitchFamily="34" charset="0"/>
                        </a:rPr>
                        <a:t>SPRING 2019</a:t>
                      </a: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780" marR="8780" marT="878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5804874"/>
                  </a:ext>
                </a:extLst>
              </a:tr>
              <a:tr h="459528">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3145030"/>
                  </a:ext>
                </a:extLst>
              </a:tr>
              <a:tr h="235627">
                <a:tc>
                  <a:txBody>
                    <a:bodyPr/>
                    <a:lstStyle/>
                    <a:p>
                      <a:pPr algn="ctr" fontAlgn="b"/>
                      <a:r>
                        <a:rPr lang="en-US" sz="1100" b="0" i="0" u="none" strike="noStrike" dirty="0">
                          <a:solidFill>
                            <a:srgbClr val="000000"/>
                          </a:solidFill>
                          <a:effectLst/>
                          <a:latin typeface="Calibri" panose="020F0502020204030204" pitchFamily="34" charset="0"/>
                        </a:rPr>
                        <a:t>ELEG 3023-P01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18</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89.3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94.5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15354771"/>
                  </a:ext>
                </a:extLst>
              </a:tr>
              <a:tr h="235627">
                <a:tc>
                  <a:txBody>
                    <a:bodyPr/>
                    <a:lstStyle/>
                    <a:p>
                      <a:pPr algn="ctr" fontAlgn="b"/>
                      <a:r>
                        <a:rPr lang="en-US" sz="1100" b="0" i="0" u="none" strike="noStrike" dirty="0">
                          <a:solidFill>
                            <a:srgbClr val="000000"/>
                          </a:solidFill>
                          <a:effectLst/>
                          <a:latin typeface="Calibri" panose="020F0502020204030204" pitchFamily="34" charset="0"/>
                        </a:rPr>
                        <a:t>ELEG 3043-P01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06278389"/>
                  </a:ext>
                </a:extLst>
              </a:tr>
              <a:tr h="235627">
                <a:tc>
                  <a:txBody>
                    <a:bodyPr/>
                    <a:lstStyle/>
                    <a:p>
                      <a:pPr algn="ctr" fontAlgn="b"/>
                      <a:r>
                        <a:rPr lang="en-US" sz="1100" b="0" i="0" u="none" strike="noStrike" dirty="0">
                          <a:solidFill>
                            <a:srgbClr val="000000"/>
                          </a:solidFill>
                          <a:effectLst/>
                          <a:latin typeface="Calibri" panose="020F0502020204030204" pitchFamily="34" charset="0"/>
                        </a:rPr>
                        <a:t>ELEG 3073-P01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718799833"/>
                  </a:ext>
                </a:extLst>
              </a:tr>
              <a:tr h="235627">
                <a:tc>
                  <a:txBody>
                    <a:bodyPr/>
                    <a:lstStyle/>
                    <a:p>
                      <a:pPr algn="ctr" fontAlgn="b"/>
                      <a:r>
                        <a:rPr lang="en-US" sz="1100" b="0" i="0" u="none" strike="noStrike">
                          <a:solidFill>
                            <a:srgbClr val="000000"/>
                          </a:solidFill>
                          <a:effectLst/>
                          <a:latin typeface="Calibri" panose="020F0502020204030204" pitchFamily="34" charset="0"/>
                        </a:rPr>
                        <a:t>ELEG 3073-P02</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31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72.5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48824479"/>
                  </a:ext>
                </a:extLst>
              </a:tr>
              <a:tr h="235627">
                <a:tc>
                  <a:txBody>
                    <a:bodyPr/>
                    <a:lstStyle/>
                    <a:p>
                      <a:pPr algn="ctr" fontAlgn="b"/>
                      <a:r>
                        <a:rPr lang="en-US" sz="1100" b="0" i="0" u="none" strike="noStrike">
                          <a:solidFill>
                            <a:srgbClr val="000000"/>
                          </a:solidFill>
                          <a:effectLst/>
                          <a:latin typeface="Calibri" panose="020F0502020204030204" pitchFamily="34" charset="0"/>
                        </a:rPr>
                        <a:t>ELEG 4073-P01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72</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69343627"/>
                  </a:ext>
                </a:extLst>
              </a:tr>
              <a:tr h="235627">
                <a:tc>
                  <a:txBody>
                    <a:bodyPr/>
                    <a:lstStyle/>
                    <a:p>
                      <a:pPr algn="ctr" fontAlgn="b"/>
                      <a:r>
                        <a:rPr lang="en-US" sz="1100" b="0" i="0" u="none" strike="noStrike">
                          <a:solidFill>
                            <a:srgbClr val="000000"/>
                          </a:solidFill>
                          <a:effectLst/>
                          <a:latin typeface="Calibri" panose="020F0502020204030204" pitchFamily="34" charset="0"/>
                        </a:rPr>
                        <a:t>ELEG 4482-P01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90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27009654"/>
                  </a:ext>
                </a:extLst>
              </a:tr>
              <a:tr h="235627">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93357432"/>
                  </a:ext>
                </a:extLst>
              </a:tr>
              <a:tr h="235627">
                <a:tc>
                  <a:txBody>
                    <a:bodyPr/>
                    <a:lstStyle/>
                    <a:p>
                      <a:pPr algn="ctr" fontAlgn="b"/>
                      <a:r>
                        <a:rPr lang="en-US" sz="1100" b="1" i="0" u="none" strike="noStrike">
                          <a:solidFill>
                            <a:srgbClr val="000000"/>
                          </a:solidFill>
                          <a:effectLst/>
                          <a:latin typeface="Calibri" panose="020F0502020204030204" pitchFamily="34" charset="0"/>
                        </a:rPr>
                        <a:t>Composite</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91.3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77.9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85.3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89</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93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30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83</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21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75</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81</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780" marR="8780" marT="87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16670126"/>
                  </a:ext>
                </a:extLst>
              </a:tr>
            </a:tbl>
          </a:graphicData>
        </a:graphic>
      </p:graphicFrame>
      <p:graphicFrame>
        <p:nvGraphicFramePr>
          <p:cNvPr id="5" name="Table 4">
            <a:extLst>
              <a:ext uri="{FF2B5EF4-FFF2-40B4-BE49-F238E27FC236}">
                <a16:creationId xmlns:a16="http://schemas.microsoft.com/office/drawing/2014/main" id="{76ABDE6A-61AB-49AF-96B3-4156996FFE26}"/>
              </a:ext>
            </a:extLst>
          </p:cNvPr>
          <p:cNvGraphicFramePr>
            <a:graphicFrameLocks noGrp="1"/>
          </p:cNvGraphicFramePr>
          <p:nvPr>
            <p:extLst>
              <p:ext uri="{D42A27DB-BD31-4B8C-83A1-F6EECF244321}">
                <p14:modId xmlns:p14="http://schemas.microsoft.com/office/powerpoint/2010/main" val="535224002"/>
              </p:ext>
            </p:extLst>
          </p:nvPr>
        </p:nvGraphicFramePr>
        <p:xfrm>
          <a:off x="464234" y="4765040"/>
          <a:ext cx="8178800" cy="1718310"/>
        </p:xfrm>
        <a:graphic>
          <a:graphicData uri="http://schemas.openxmlformats.org/drawingml/2006/table">
            <a:tbl>
              <a:tblPr/>
              <a:tblGrid>
                <a:gridCol w="899953">
                  <a:extLst>
                    <a:ext uri="{9D8B030D-6E8A-4147-A177-3AD203B41FA5}">
                      <a16:colId xmlns:a16="http://schemas.microsoft.com/office/drawing/2014/main" val="1282339424"/>
                    </a:ext>
                  </a:extLst>
                </a:gridCol>
                <a:gridCol w="329560">
                  <a:extLst>
                    <a:ext uri="{9D8B030D-6E8A-4147-A177-3AD203B41FA5}">
                      <a16:colId xmlns:a16="http://schemas.microsoft.com/office/drawing/2014/main" val="990919998"/>
                    </a:ext>
                  </a:extLst>
                </a:gridCol>
                <a:gridCol w="484834">
                  <a:extLst>
                    <a:ext uri="{9D8B030D-6E8A-4147-A177-3AD203B41FA5}">
                      <a16:colId xmlns:a16="http://schemas.microsoft.com/office/drawing/2014/main" val="4018068532"/>
                    </a:ext>
                  </a:extLst>
                </a:gridCol>
                <a:gridCol w="354911">
                  <a:extLst>
                    <a:ext uri="{9D8B030D-6E8A-4147-A177-3AD203B41FA5}">
                      <a16:colId xmlns:a16="http://schemas.microsoft.com/office/drawing/2014/main" val="553608602"/>
                    </a:ext>
                  </a:extLst>
                </a:gridCol>
                <a:gridCol w="256677">
                  <a:extLst>
                    <a:ext uri="{9D8B030D-6E8A-4147-A177-3AD203B41FA5}">
                      <a16:colId xmlns:a16="http://schemas.microsoft.com/office/drawing/2014/main" val="3697610719"/>
                    </a:ext>
                  </a:extLst>
                </a:gridCol>
                <a:gridCol w="446808">
                  <a:extLst>
                    <a:ext uri="{9D8B030D-6E8A-4147-A177-3AD203B41FA5}">
                      <a16:colId xmlns:a16="http://schemas.microsoft.com/office/drawing/2014/main" val="743061942"/>
                    </a:ext>
                  </a:extLst>
                </a:gridCol>
                <a:gridCol w="285196">
                  <a:extLst>
                    <a:ext uri="{9D8B030D-6E8A-4147-A177-3AD203B41FA5}">
                      <a16:colId xmlns:a16="http://schemas.microsoft.com/office/drawing/2014/main" val="4224035850"/>
                    </a:ext>
                  </a:extLst>
                </a:gridCol>
                <a:gridCol w="237664">
                  <a:extLst>
                    <a:ext uri="{9D8B030D-6E8A-4147-A177-3AD203B41FA5}">
                      <a16:colId xmlns:a16="http://schemas.microsoft.com/office/drawing/2014/main" val="2664905687"/>
                    </a:ext>
                  </a:extLst>
                </a:gridCol>
                <a:gridCol w="519691">
                  <a:extLst>
                    <a:ext uri="{9D8B030D-6E8A-4147-A177-3AD203B41FA5}">
                      <a16:colId xmlns:a16="http://schemas.microsoft.com/office/drawing/2014/main" val="1791917800"/>
                    </a:ext>
                  </a:extLst>
                </a:gridCol>
                <a:gridCol w="291534">
                  <a:extLst>
                    <a:ext uri="{9D8B030D-6E8A-4147-A177-3AD203B41FA5}">
                      <a16:colId xmlns:a16="http://schemas.microsoft.com/office/drawing/2014/main" val="2592274292"/>
                    </a:ext>
                  </a:extLst>
                </a:gridCol>
                <a:gridCol w="256677">
                  <a:extLst>
                    <a:ext uri="{9D8B030D-6E8A-4147-A177-3AD203B41FA5}">
                      <a16:colId xmlns:a16="http://schemas.microsoft.com/office/drawing/2014/main" val="3192308365"/>
                    </a:ext>
                  </a:extLst>
                </a:gridCol>
                <a:gridCol w="456314">
                  <a:extLst>
                    <a:ext uri="{9D8B030D-6E8A-4147-A177-3AD203B41FA5}">
                      <a16:colId xmlns:a16="http://schemas.microsoft.com/office/drawing/2014/main" val="1762886699"/>
                    </a:ext>
                  </a:extLst>
                </a:gridCol>
                <a:gridCol w="294703">
                  <a:extLst>
                    <a:ext uri="{9D8B030D-6E8A-4147-A177-3AD203B41FA5}">
                      <a16:colId xmlns:a16="http://schemas.microsoft.com/office/drawing/2014/main" val="1936065046"/>
                    </a:ext>
                  </a:extLst>
                </a:gridCol>
                <a:gridCol w="256677">
                  <a:extLst>
                    <a:ext uri="{9D8B030D-6E8A-4147-A177-3AD203B41FA5}">
                      <a16:colId xmlns:a16="http://schemas.microsoft.com/office/drawing/2014/main" val="2686516148"/>
                    </a:ext>
                  </a:extLst>
                </a:gridCol>
                <a:gridCol w="494340">
                  <a:extLst>
                    <a:ext uri="{9D8B030D-6E8A-4147-A177-3AD203B41FA5}">
                      <a16:colId xmlns:a16="http://schemas.microsoft.com/office/drawing/2014/main" val="1794110610"/>
                    </a:ext>
                  </a:extLst>
                </a:gridCol>
                <a:gridCol w="354911">
                  <a:extLst>
                    <a:ext uri="{9D8B030D-6E8A-4147-A177-3AD203B41FA5}">
                      <a16:colId xmlns:a16="http://schemas.microsoft.com/office/drawing/2014/main" val="2264057874"/>
                    </a:ext>
                  </a:extLst>
                </a:gridCol>
                <a:gridCol w="278859">
                  <a:extLst>
                    <a:ext uri="{9D8B030D-6E8A-4147-A177-3AD203B41FA5}">
                      <a16:colId xmlns:a16="http://schemas.microsoft.com/office/drawing/2014/main" val="1171027178"/>
                    </a:ext>
                  </a:extLst>
                </a:gridCol>
                <a:gridCol w="468990">
                  <a:extLst>
                    <a:ext uri="{9D8B030D-6E8A-4147-A177-3AD203B41FA5}">
                      <a16:colId xmlns:a16="http://schemas.microsoft.com/office/drawing/2014/main" val="1871380755"/>
                    </a:ext>
                  </a:extLst>
                </a:gridCol>
                <a:gridCol w="294703">
                  <a:extLst>
                    <a:ext uri="{9D8B030D-6E8A-4147-A177-3AD203B41FA5}">
                      <a16:colId xmlns:a16="http://schemas.microsoft.com/office/drawing/2014/main" val="2407944553"/>
                    </a:ext>
                  </a:extLst>
                </a:gridCol>
                <a:gridCol w="190131">
                  <a:extLst>
                    <a:ext uri="{9D8B030D-6E8A-4147-A177-3AD203B41FA5}">
                      <a16:colId xmlns:a16="http://schemas.microsoft.com/office/drawing/2014/main" val="1711572162"/>
                    </a:ext>
                  </a:extLst>
                </a:gridCol>
                <a:gridCol w="430964">
                  <a:extLst>
                    <a:ext uri="{9D8B030D-6E8A-4147-A177-3AD203B41FA5}">
                      <a16:colId xmlns:a16="http://schemas.microsoft.com/office/drawing/2014/main" val="463892309"/>
                    </a:ext>
                  </a:extLst>
                </a:gridCol>
                <a:gridCol w="294703">
                  <a:extLst>
                    <a:ext uri="{9D8B030D-6E8A-4147-A177-3AD203B41FA5}">
                      <a16:colId xmlns:a16="http://schemas.microsoft.com/office/drawing/2014/main" val="3201653277"/>
                    </a:ext>
                  </a:extLst>
                </a:gridCol>
              </a:tblGrid>
              <a:tr h="200025">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b"/>
                      <a:r>
                        <a:rPr lang="en-US" sz="1200" b="1" i="0" u="none" strike="noStrike" dirty="0">
                          <a:solidFill>
                            <a:srgbClr val="000000"/>
                          </a:solidFill>
                          <a:effectLst/>
                          <a:latin typeface="Calibri" panose="020F0502020204030204" pitchFamily="34" charset="0"/>
                        </a:rPr>
                        <a:t>SPRING 2019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219611"/>
                  </a:ext>
                </a:extLst>
              </a:tr>
              <a:tr h="200025">
                <a:tc>
                  <a:txBody>
                    <a:bodyPr/>
                    <a:lstStyle/>
                    <a:p>
                      <a:pPr algn="ctr" fontAlgn="b"/>
                      <a:r>
                        <a:rPr lang="en-US" sz="1200" b="1" i="0" u="none" strike="noStrike">
                          <a:solidFill>
                            <a:srgbClr val="000000"/>
                          </a:solidFill>
                          <a:effectLst/>
                          <a:latin typeface="Calibri" panose="020F0502020204030204" pitchFamily="34" charset="0"/>
                        </a:rPr>
                        <a:t>Course_Section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Outc.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Outc. 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Outc. 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Calibri" panose="020F050202020403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Outc. 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Calibri" panose="020F0502020204030204" pitchFamily="34" charset="0"/>
                        </a:rPr>
                        <a:t>&gt;70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97240440"/>
                  </a:ext>
                </a:extLst>
              </a:tr>
              <a:tr h="190500">
                <a:tc>
                  <a:txBody>
                    <a:bodyPr/>
                    <a:lstStyle/>
                    <a:p>
                      <a:pPr algn="ctr" fontAlgn="b"/>
                      <a:r>
                        <a:rPr lang="en-US" sz="1100" b="0" i="0" u="none" strike="noStrike" dirty="0">
                          <a:solidFill>
                            <a:srgbClr val="000000"/>
                          </a:solidFill>
                          <a:effectLst/>
                          <a:latin typeface="Calibri" panose="020F0502020204030204" pitchFamily="34" charset="0"/>
                        </a:rPr>
                        <a:t>ELEG 3023-P01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54187457"/>
                  </a:ext>
                </a:extLst>
              </a:tr>
              <a:tr h="190500">
                <a:tc>
                  <a:txBody>
                    <a:bodyPr/>
                    <a:lstStyle/>
                    <a:p>
                      <a:pPr algn="ctr" fontAlgn="b"/>
                      <a:r>
                        <a:rPr lang="en-US" sz="1100" b="0" i="0" u="none" strike="noStrike" dirty="0">
                          <a:solidFill>
                            <a:srgbClr val="000000"/>
                          </a:solidFill>
                          <a:effectLst/>
                          <a:latin typeface="Calibri" panose="020F0502020204030204" pitchFamily="34" charset="0"/>
                        </a:rPr>
                        <a:t>ELEG 3043-P01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92150285"/>
                  </a:ext>
                </a:extLst>
              </a:tr>
              <a:tr h="190500">
                <a:tc>
                  <a:txBody>
                    <a:bodyPr/>
                    <a:lstStyle/>
                    <a:p>
                      <a:pPr algn="ctr" fontAlgn="b"/>
                      <a:r>
                        <a:rPr lang="en-US" sz="1100" b="0" i="0" u="none" strike="noStrike">
                          <a:solidFill>
                            <a:srgbClr val="000000"/>
                          </a:solidFill>
                          <a:effectLst/>
                          <a:latin typeface="Calibri" panose="020F0502020204030204" pitchFamily="34" charset="0"/>
                        </a:rPr>
                        <a:t>ELEG 3073-P01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45131447"/>
                  </a:ext>
                </a:extLst>
              </a:tr>
              <a:tr h="190500">
                <a:tc>
                  <a:txBody>
                    <a:bodyPr/>
                    <a:lstStyle/>
                    <a:p>
                      <a:pPr algn="ctr" fontAlgn="b"/>
                      <a:r>
                        <a:rPr lang="en-US" sz="1100" b="0" i="0" u="none" strike="noStrike">
                          <a:solidFill>
                            <a:srgbClr val="000000"/>
                          </a:solidFill>
                          <a:effectLst/>
                          <a:latin typeface="Calibri" panose="020F0502020204030204" pitchFamily="34" charset="0"/>
                        </a:rPr>
                        <a:t>ELEG 4482-P01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85264945"/>
                  </a:ext>
                </a:extLst>
              </a:tr>
              <a:tr h="190500">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66983557"/>
                  </a:ext>
                </a:extLst>
              </a:tr>
              <a:tr h="190500">
                <a:tc>
                  <a:txBody>
                    <a:bodyPr/>
                    <a:lstStyle/>
                    <a:p>
                      <a:pPr algn="ctr" fontAlgn="b"/>
                      <a:r>
                        <a:rPr lang="en-US" sz="1100" b="1" i="0" u="none" strike="noStrike">
                          <a:solidFill>
                            <a:srgbClr val="000000"/>
                          </a:solidFill>
                          <a:effectLst/>
                          <a:latin typeface="Calibri" panose="020F0502020204030204" pitchFamily="34" charset="0"/>
                        </a:rPr>
                        <a:t>Composite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13572769"/>
                  </a:ext>
                </a:extLst>
              </a:tr>
            </a:tbl>
          </a:graphicData>
        </a:graphic>
      </p:graphicFrame>
    </p:spTree>
    <p:extLst>
      <p:ext uri="{BB962C8B-B14F-4D97-AF65-F5344CB8AC3E}">
        <p14:creationId xmlns:p14="http://schemas.microsoft.com/office/powerpoint/2010/main" val="4214048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457202" y="136525"/>
            <a:ext cx="8229598" cy="1082675"/>
          </a:xfrm>
        </p:spPr>
        <p:txBody>
          <a:bodyPr/>
          <a:lstStyle/>
          <a:p>
            <a:r>
              <a:rPr lang="en-US" dirty="0"/>
              <a:t>	</a:t>
            </a:r>
            <a:r>
              <a:rPr lang="en-US" sz="2800" dirty="0">
                <a:solidFill>
                  <a:srgbClr val="FF0000"/>
                </a:solidFill>
              </a:rPr>
              <a:t>ELECTRICAL ENGINEERING MAJOR (2019-2020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7</a:t>
            </a:fld>
            <a:endParaRPr lang="en-US"/>
          </a:p>
        </p:txBody>
      </p:sp>
      <p:graphicFrame>
        <p:nvGraphicFramePr>
          <p:cNvPr id="13" name="Content Placeholder 12">
            <a:extLst>
              <a:ext uri="{FF2B5EF4-FFF2-40B4-BE49-F238E27FC236}">
                <a16:creationId xmlns:a16="http://schemas.microsoft.com/office/drawing/2014/main" id="{30AB2F57-019D-4985-9378-DDC7A1006F80}"/>
              </a:ext>
            </a:extLst>
          </p:cNvPr>
          <p:cNvGraphicFramePr>
            <a:graphicFrameLocks noGrp="1"/>
          </p:cNvGraphicFramePr>
          <p:nvPr>
            <p:ph idx="1"/>
            <p:extLst>
              <p:ext uri="{D42A27DB-BD31-4B8C-83A1-F6EECF244321}">
                <p14:modId xmlns:p14="http://schemas.microsoft.com/office/powerpoint/2010/main" val="2759416848"/>
              </p:ext>
            </p:extLst>
          </p:nvPr>
        </p:nvGraphicFramePr>
        <p:xfrm>
          <a:off x="228598" y="1066799"/>
          <a:ext cx="8458200" cy="5516757"/>
        </p:xfrm>
        <a:graphic>
          <a:graphicData uri="http://schemas.openxmlformats.org/drawingml/2006/table">
            <a:tbl>
              <a:tblPr/>
              <a:tblGrid>
                <a:gridCol w="1071628">
                  <a:extLst>
                    <a:ext uri="{9D8B030D-6E8A-4147-A177-3AD203B41FA5}">
                      <a16:colId xmlns:a16="http://schemas.microsoft.com/office/drawing/2014/main" val="1978550463"/>
                    </a:ext>
                  </a:extLst>
                </a:gridCol>
                <a:gridCol w="236594">
                  <a:extLst>
                    <a:ext uri="{9D8B030D-6E8A-4147-A177-3AD203B41FA5}">
                      <a16:colId xmlns:a16="http://schemas.microsoft.com/office/drawing/2014/main" val="2635941036"/>
                    </a:ext>
                  </a:extLst>
                </a:gridCol>
                <a:gridCol w="487103">
                  <a:extLst>
                    <a:ext uri="{9D8B030D-6E8A-4147-A177-3AD203B41FA5}">
                      <a16:colId xmlns:a16="http://schemas.microsoft.com/office/drawing/2014/main" val="1721921468"/>
                    </a:ext>
                  </a:extLst>
                </a:gridCol>
                <a:gridCol w="490584">
                  <a:extLst>
                    <a:ext uri="{9D8B030D-6E8A-4147-A177-3AD203B41FA5}">
                      <a16:colId xmlns:a16="http://schemas.microsoft.com/office/drawing/2014/main" val="1854996157"/>
                    </a:ext>
                  </a:extLst>
                </a:gridCol>
                <a:gridCol w="222674">
                  <a:extLst>
                    <a:ext uri="{9D8B030D-6E8A-4147-A177-3AD203B41FA5}">
                      <a16:colId xmlns:a16="http://schemas.microsoft.com/office/drawing/2014/main" val="3028160568"/>
                    </a:ext>
                  </a:extLst>
                </a:gridCol>
                <a:gridCol w="438392">
                  <a:extLst>
                    <a:ext uri="{9D8B030D-6E8A-4147-A177-3AD203B41FA5}">
                      <a16:colId xmlns:a16="http://schemas.microsoft.com/office/drawing/2014/main" val="1176466461"/>
                    </a:ext>
                  </a:extLst>
                </a:gridCol>
                <a:gridCol w="438392">
                  <a:extLst>
                    <a:ext uri="{9D8B030D-6E8A-4147-A177-3AD203B41FA5}">
                      <a16:colId xmlns:a16="http://schemas.microsoft.com/office/drawing/2014/main" val="982761806"/>
                    </a:ext>
                  </a:extLst>
                </a:gridCol>
                <a:gridCol w="250510">
                  <a:extLst>
                    <a:ext uri="{9D8B030D-6E8A-4147-A177-3AD203B41FA5}">
                      <a16:colId xmlns:a16="http://schemas.microsoft.com/office/drawing/2014/main" val="279481837"/>
                    </a:ext>
                  </a:extLst>
                </a:gridCol>
                <a:gridCol w="448832">
                  <a:extLst>
                    <a:ext uri="{9D8B030D-6E8A-4147-A177-3AD203B41FA5}">
                      <a16:colId xmlns:a16="http://schemas.microsoft.com/office/drawing/2014/main" val="1635351585"/>
                    </a:ext>
                  </a:extLst>
                </a:gridCol>
                <a:gridCol w="281824">
                  <a:extLst>
                    <a:ext uri="{9D8B030D-6E8A-4147-A177-3AD203B41FA5}">
                      <a16:colId xmlns:a16="http://schemas.microsoft.com/office/drawing/2014/main" val="3185029834"/>
                    </a:ext>
                  </a:extLst>
                </a:gridCol>
                <a:gridCol w="264428">
                  <a:extLst>
                    <a:ext uri="{9D8B030D-6E8A-4147-A177-3AD203B41FA5}">
                      <a16:colId xmlns:a16="http://schemas.microsoft.com/office/drawing/2014/main" val="4168417961"/>
                    </a:ext>
                  </a:extLst>
                </a:gridCol>
                <a:gridCol w="473187">
                  <a:extLst>
                    <a:ext uri="{9D8B030D-6E8A-4147-A177-3AD203B41FA5}">
                      <a16:colId xmlns:a16="http://schemas.microsoft.com/office/drawing/2014/main" val="3045159568"/>
                    </a:ext>
                  </a:extLst>
                </a:gridCol>
                <a:gridCol w="281824">
                  <a:extLst>
                    <a:ext uri="{9D8B030D-6E8A-4147-A177-3AD203B41FA5}">
                      <a16:colId xmlns:a16="http://schemas.microsoft.com/office/drawing/2014/main" val="120417444"/>
                    </a:ext>
                  </a:extLst>
                </a:gridCol>
                <a:gridCol w="222674">
                  <a:extLst>
                    <a:ext uri="{9D8B030D-6E8A-4147-A177-3AD203B41FA5}">
                      <a16:colId xmlns:a16="http://schemas.microsoft.com/office/drawing/2014/main" val="1974886037"/>
                    </a:ext>
                  </a:extLst>
                </a:gridCol>
                <a:gridCol w="417517">
                  <a:extLst>
                    <a:ext uri="{9D8B030D-6E8A-4147-A177-3AD203B41FA5}">
                      <a16:colId xmlns:a16="http://schemas.microsoft.com/office/drawing/2014/main" val="804278198"/>
                    </a:ext>
                  </a:extLst>
                </a:gridCol>
                <a:gridCol w="320096">
                  <a:extLst>
                    <a:ext uri="{9D8B030D-6E8A-4147-A177-3AD203B41FA5}">
                      <a16:colId xmlns:a16="http://schemas.microsoft.com/office/drawing/2014/main" val="1499752249"/>
                    </a:ext>
                  </a:extLst>
                </a:gridCol>
                <a:gridCol w="264428">
                  <a:extLst>
                    <a:ext uri="{9D8B030D-6E8A-4147-A177-3AD203B41FA5}">
                      <a16:colId xmlns:a16="http://schemas.microsoft.com/office/drawing/2014/main" val="1389228612"/>
                    </a:ext>
                  </a:extLst>
                </a:gridCol>
                <a:gridCol w="532336">
                  <a:extLst>
                    <a:ext uri="{9D8B030D-6E8A-4147-A177-3AD203B41FA5}">
                      <a16:colId xmlns:a16="http://schemas.microsoft.com/office/drawing/2014/main" val="3418852902"/>
                    </a:ext>
                  </a:extLst>
                </a:gridCol>
                <a:gridCol w="323574">
                  <a:extLst>
                    <a:ext uri="{9D8B030D-6E8A-4147-A177-3AD203B41FA5}">
                      <a16:colId xmlns:a16="http://schemas.microsoft.com/office/drawing/2014/main" val="173613327"/>
                    </a:ext>
                  </a:extLst>
                </a:gridCol>
                <a:gridCol w="240073">
                  <a:extLst>
                    <a:ext uri="{9D8B030D-6E8A-4147-A177-3AD203B41FA5}">
                      <a16:colId xmlns:a16="http://schemas.microsoft.com/office/drawing/2014/main" val="3628270148"/>
                    </a:ext>
                  </a:extLst>
                </a:gridCol>
                <a:gridCol w="431434">
                  <a:extLst>
                    <a:ext uri="{9D8B030D-6E8A-4147-A177-3AD203B41FA5}">
                      <a16:colId xmlns:a16="http://schemas.microsoft.com/office/drawing/2014/main" val="1664938413"/>
                    </a:ext>
                  </a:extLst>
                </a:gridCol>
                <a:gridCol w="320096">
                  <a:extLst>
                    <a:ext uri="{9D8B030D-6E8A-4147-A177-3AD203B41FA5}">
                      <a16:colId xmlns:a16="http://schemas.microsoft.com/office/drawing/2014/main" val="699133361"/>
                    </a:ext>
                  </a:extLst>
                </a:gridCol>
              </a:tblGrid>
              <a:tr h="201811">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dirty="0">
                          <a:solidFill>
                            <a:srgbClr val="000000"/>
                          </a:solidFill>
                          <a:effectLst/>
                          <a:latin typeface="Calibri" panose="020F0502020204030204" pitchFamily="34" charset="0"/>
                        </a:rPr>
                        <a:t>FALL 2019</a:t>
                      </a: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0504034"/>
                  </a:ext>
                </a:extLst>
              </a:tr>
              <a:tr h="347975">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04219760"/>
                  </a:ext>
                </a:extLst>
              </a:tr>
              <a:tr h="192201">
                <a:tc>
                  <a:txBody>
                    <a:bodyPr/>
                    <a:lstStyle/>
                    <a:p>
                      <a:pPr algn="ctr" fontAlgn="b"/>
                      <a:r>
                        <a:rPr lang="en-US" sz="1100" b="0" i="0" u="none" strike="noStrike" dirty="0">
                          <a:solidFill>
                            <a:srgbClr val="000000"/>
                          </a:solidFill>
                          <a:effectLst/>
                          <a:latin typeface="Calibri" panose="020F0502020204030204" pitchFamily="34" charset="0"/>
                        </a:rPr>
                        <a:t>ELEG 3013-P02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08487955"/>
                  </a:ext>
                </a:extLst>
              </a:tr>
              <a:tr h="192201">
                <a:tc>
                  <a:txBody>
                    <a:bodyPr/>
                    <a:lstStyle/>
                    <a:p>
                      <a:pPr algn="ctr" fontAlgn="b"/>
                      <a:r>
                        <a:rPr lang="en-US" sz="1100" b="0" i="0" u="none" strike="noStrike">
                          <a:solidFill>
                            <a:srgbClr val="000000"/>
                          </a:solidFill>
                          <a:effectLst/>
                          <a:latin typeface="Calibri" panose="020F0502020204030204" pitchFamily="34" charset="0"/>
                        </a:rPr>
                        <a:t>ELEG 3033-P01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04465397"/>
                  </a:ext>
                </a:extLst>
              </a:tr>
              <a:tr h="192201">
                <a:tc>
                  <a:txBody>
                    <a:bodyPr/>
                    <a:lstStyle/>
                    <a:p>
                      <a:pPr algn="ctr" fontAlgn="b"/>
                      <a:r>
                        <a:rPr lang="en-US" sz="1100" b="0" i="0" u="none" strike="noStrike">
                          <a:solidFill>
                            <a:srgbClr val="000000"/>
                          </a:solidFill>
                          <a:effectLst/>
                          <a:latin typeface="Calibri" panose="020F0502020204030204" pitchFamily="34" charset="0"/>
                        </a:rPr>
                        <a:t>ELEG 3063-P02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23032500"/>
                  </a:ext>
                </a:extLst>
              </a:tr>
              <a:tr h="192201">
                <a:tc>
                  <a:txBody>
                    <a:bodyPr/>
                    <a:lstStyle/>
                    <a:p>
                      <a:pPr algn="ctr" fontAlgn="b"/>
                      <a:r>
                        <a:rPr lang="en-US" sz="1100" b="0" i="0" u="none" strike="noStrike">
                          <a:solidFill>
                            <a:srgbClr val="000000"/>
                          </a:solidFill>
                          <a:effectLst/>
                          <a:latin typeface="Calibri" panose="020F0502020204030204" pitchFamily="34" charset="0"/>
                        </a:rPr>
                        <a:t>ELEG 4003-P01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23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78605986"/>
                  </a:ext>
                </a:extLst>
              </a:tr>
              <a:tr h="192201">
                <a:tc>
                  <a:txBody>
                    <a:bodyPr/>
                    <a:lstStyle/>
                    <a:p>
                      <a:pPr algn="ctr" fontAlgn="b"/>
                      <a:r>
                        <a:rPr lang="en-US" sz="1100" b="0" i="0" u="none" strike="noStrike">
                          <a:solidFill>
                            <a:srgbClr val="000000"/>
                          </a:solidFill>
                          <a:effectLst/>
                          <a:latin typeface="Calibri" panose="020F0502020204030204" pitchFamily="34" charset="0"/>
                        </a:rPr>
                        <a:t>ELEG 4013-P01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530364671"/>
                  </a:ext>
                </a:extLst>
              </a:tr>
              <a:tr h="192201">
                <a:tc>
                  <a:txBody>
                    <a:bodyPr/>
                    <a:lstStyle/>
                    <a:p>
                      <a:pPr algn="ctr" fontAlgn="b"/>
                      <a:r>
                        <a:rPr lang="en-US" sz="1100" b="0" i="0" u="none" strike="noStrike">
                          <a:solidFill>
                            <a:srgbClr val="000000"/>
                          </a:solidFill>
                          <a:effectLst/>
                          <a:latin typeface="Calibri" panose="020F0502020204030204" pitchFamily="34" charset="0"/>
                        </a:rPr>
                        <a:t>ELEG 4033-P01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11109282"/>
                  </a:ext>
                </a:extLst>
              </a:tr>
              <a:tr h="192201">
                <a:tc>
                  <a:txBody>
                    <a:bodyPr/>
                    <a:lstStyle/>
                    <a:p>
                      <a:pPr algn="ctr" fontAlgn="b"/>
                      <a:r>
                        <a:rPr lang="en-US" sz="1100" b="0" i="0" u="none" strike="noStrike">
                          <a:solidFill>
                            <a:srgbClr val="000000"/>
                          </a:solidFill>
                          <a:effectLst/>
                          <a:latin typeface="Calibri" panose="020F0502020204030204" pitchFamily="34" charset="0"/>
                        </a:rPr>
                        <a:t>ELEG 4043-P01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57369813"/>
                  </a:ext>
                </a:extLst>
              </a:tr>
              <a:tr h="192201">
                <a:tc>
                  <a:txBody>
                    <a:bodyPr/>
                    <a:lstStyle/>
                    <a:p>
                      <a:pPr algn="ctr" fontAlgn="b"/>
                      <a:r>
                        <a:rPr lang="en-US" sz="1100" b="0" i="0" u="none" strike="noStrike">
                          <a:solidFill>
                            <a:srgbClr val="000000"/>
                          </a:solidFill>
                          <a:effectLst/>
                          <a:latin typeface="Calibri" panose="020F0502020204030204" pitchFamily="34" charset="0"/>
                        </a:rPr>
                        <a:t>ELEG 4472-P01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46032987"/>
                  </a:ext>
                </a:extLst>
              </a:tr>
              <a:tr h="192201">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277295947"/>
                  </a:ext>
                </a:extLst>
              </a:tr>
              <a:tr h="192201">
                <a:tc>
                  <a:txBody>
                    <a:bodyPr/>
                    <a:lstStyle/>
                    <a:p>
                      <a:pPr algn="ctr" fontAlgn="b"/>
                      <a:r>
                        <a:rPr lang="en-US" sz="1100" b="1" i="0" u="none" strike="noStrike">
                          <a:solidFill>
                            <a:srgbClr val="000000"/>
                          </a:solidFill>
                          <a:effectLst/>
                          <a:latin typeface="Calibri" panose="020F0502020204030204" pitchFamily="34" charset="0"/>
                        </a:rPr>
                        <a:t>Composite</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96.0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45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50147100"/>
                  </a:ext>
                </a:extLst>
              </a:tr>
              <a:tr h="19220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5944325"/>
                  </a:ext>
                </a:extLst>
              </a:tr>
              <a:tr h="20181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b"/>
                      <a:r>
                        <a:rPr lang="en-US" sz="1100" b="1" i="0" u="none" strike="noStrike">
                          <a:solidFill>
                            <a:srgbClr val="000000"/>
                          </a:solidFill>
                          <a:effectLst/>
                          <a:latin typeface="Calibri" panose="020F0502020204030204" pitchFamily="34" charset="0"/>
                        </a:rPr>
                        <a:t>SPRING 2020</a:t>
                      </a: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933862"/>
                  </a:ext>
                </a:extLst>
              </a:tr>
              <a:tr h="347975">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34810371"/>
                  </a:ext>
                </a:extLst>
              </a:tr>
              <a:tr h="192201">
                <a:tc>
                  <a:txBody>
                    <a:bodyPr/>
                    <a:lstStyle/>
                    <a:p>
                      <a:pPr algn="ctr" fontAlgn="b"/>
                      <a:r>
                        <a:rPr lang="en-US" sz="1100" b="0" i="0" u="none" strike="noStrike">
                          <a:solidFill>
                            <a:srgbClr val="000000"/>
                          </a:solidFill>
                          <a:effectLst/>
                          <a:latin typeface="Calibri" panose="020F0502020204030204" pitchFamily="34" charset="0"/>
                        </a:rPr>
                        <a:t>ELEG 3023-P02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39804372"/>
                  </a:ext>
                </a:extLst>
              </a:tr>
              <a:tr h="192201">
                <a:tc>
                  <a:txBody>
                    <a:bodyPr/>
                    <a:lstStyle/>
                    <a:p>
                      <a:pPr algn="ctr" fontAlgn="b"/>
                      <a:r>
                        <a:rPr lang="en-US" sz="1100" b="0" i="0" u="none" strike="noStrike">
                          <a:solidFill>
                            <a:srgbClr val="000000"/>
                          </a:solidFill>
                          <a:effectLst/>
                          <a:latin typeface="Calibri" panose="020F0502020204030204" pitchFamily="34" charset="0"/>
                        </a:rPr>
                        <a:t>ELEG 3043-P01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1117368"/>
                  </a:ext>
                </a:extLst>
              </a:tr>
              <a:tr h="192201">
                <a:tc>
                  <a:txBody>
                    <a:bodyPr/>
                    <a:lstStyle/>
                    <a:p>
                      <a:pPr algn="ctr" fontAlgn="b"/>
                      <a:r>
                        <a:rPr lang="en-US" sz="1100" b="0" i="0" u="none" strike="noStrike">
                          <a:solidFill>
                            <a:srgbClr val="000000"/>
                          </a:solidFill>
                          <a:effectLst/>
                          <a:latin typeface="Calibri" panose="020F0502020204030204" pitchFamily="34" charset="0"/>
                        </a:rPr>
                        <a:t>ELEG 3073-P01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99346699"/>
                  </a:ext>
                </a:extLst>
              </a:tr>
              <a:tr h="192201">
                <a:tc>
                  <a:txBody>
                    <a:bodyPr/>
                    <a:lstStyle/>
                    <a:p>
                      <a:pPr algn="ctr" fontAlgn="b"/>
                      <a:r>
                        <a:rPr lang="en-US" sz="1100" b="0" i="0" u="none" strike="noStrike">
                          <a:solidFill>
                            <a:srgbClr val="000000"/>
                          </a:solidFill>
                          <a:effectLst/>
                          <a:latin typeface="Calibri" panose="020F0502020204030204" pitchFamily="34" charset="0"/>
                        </a:rPr>
                        <a:t>ELEG 4073-P01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22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20712741"/>
                  </a:ext>
                </a:extLst>
              </a:tr>
              <a:tr h="192201">
                <a:tc>
                  <a:txBody>
                    <a:bodyPr/>
                    <a:lstStyle/>
                    <a:p>
                      <a:pPr algn="ctr" fontAlgn="b"/>
                      <a:r>
                        <a:rPr lang="en-US" sz="1100" b="0" i="0" u="none" strike="noStrike">
                          <a:solidFill>
                            <a:srgbClr val="000000"/>
                          </a:solidFill>
                          <a:effectLst/>
                          <a:latin typeface="Calibri" panose="020F0502020204030204" pitchFamily="34" charset="0"/>
                        </a:rPr>
                        <a:t>ELEG 4482-P01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95543270"/>
                  </a:ext>
                </a:extLst>
              </a:tr>
              <a:tr h="192201">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62379448"/>
                  </a:ext>
                </a:extLst>
              </a:tr>
              <a:tr h="192201">
                <a:tc>
                  <a:txBody>
                    <a:bodyPr/>
                    <a:lstStyle/>
                    <a:p>
                      <a:pPr algn="ctr" fontAlgn="b"/>
                      <a:r>
                        <a:rPr lang="en-US" sz="1100" b="1" i="0" u="none" strike="noStrike">
                          <a:solidFill>
                            <a:srgbClr val="000000"/>
                          </a:solidFill>
                          <a:effectLst/>
                          <a:latin typeface="Calibri" panose="020F0502020204030204" pitchFamily="34" charset="0"/>
                        </a:rPr>
                        <a:t>Composite</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41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24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5214684"/>
                  </a:ext>
                </a:extLst>
              </a:tr>
              <a:tr h="19220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4842064"/>
                  </a:ext>
                </a:extLst>
              </a:tr>
              <a:tr h="192201">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2019-2020 ACADEMIC YEAR SUMMARY</a:t>
                      </a: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888" marR="7888" marT="788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0165810"/>
                  </a:ext>
                </a:extLst>
              </a:tr>
              <a:tr h="380964">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67058371"/>
                  </a:ext>
                </a:extLst>
              </a:tr>
              <a:tr h="192201">
                <a:tc>
                  <a:txBody>
                    <a:bodyPr/>
                    <a:lstStyle/>
                    <a:p>
                      <a:pPr algn="l" fontAlgn="b"/>
                      <a:r>
                        <a:rPr lang="en-US" sz="1100" b="0" i="0" u="none" strike="noStrike">
                          <a:solidFill>
                            <a:srgbClr val="000000"/>
                          </a:solidFill>
                          <a:effectLst/>
                          <a:latin typeface="Calibri" panose="020F0502020204030204" pitchFamily="34" charset="0"/>
                        </a:rPr>
                        <a:t>AY Composite</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solidFill>
                            <a:srgbClr val="000000"/>
                          </a:solidFill>
                          <a:effectLst/>
                          <a:latin typeface="Calibri" panose="020F0502020204030204" pitchFamily="34" charset="0"/>
                        </a:rPr>
                        <a:t>75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61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38</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62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45</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91</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92</a:t>
                      </a:r>
                    </a:p>
                  </a:txBody>
                  <a:tcPr marL="7888" marR="7888" marT="78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21225490"/>
                  </a:ext>
                </a:extLst>
              </a:tr>
            </a:tbl>
          </a:graphicData>
        </a:graphic>
      </p:graphicFrame>
    </p:spTree>
    <p:extLst>
      <p:ext uri="{BB962C8B-B14F-4D97-AF65-F5344CB8AC3E}">
        <p14:creationId xmlns:p14="http://schemas.microsoft.com/office/powerpoint/2010/main" val="1844374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304799" y="136526"/>
            <a:ext cx="8382001" cy="854074"/>
          </a:xfrm>
        </p:spPr>
        <p:txBody>
          <a:bodyPr/>
          <a:lstStyle/>
          <a:p>
            <a:r>
              <a:rPr lang="en-US" dirty="0"/>
              <a:t>	</a:t>
            </a:r>
            <a:r>
              <a:rPr lang="en-US" sz="2800" dirty="0">
                <a:solidFill>
                  <a:srgbClr val="FF0000"/>
                </a:solidFill>
              </a:rPr>
              <a:t>COMPUTER ENGINEERING MAJOR</a:t>
            </a:r>
            <a:br>
              <a:rPr lang="en-US" sz="2800" dirty="0">
                <a:solidFill>
                  <a:srgbClr val="FF0000"/>
                </a:solidFill>
              </a:rPr>
            </a:br>
            <a:r>
              <a:rPr lang="en-US" sz="2800" dirty="0">
                <a:solidFill>
                  <a:srgbClr val="FF0000"/>
                </a:solidFill>
              </a:rPr>
              <a:t>(2019-2020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8</a:t>
            </a:fld>
            <a:endParaRPr lang="en-US"/>
          </a:p>
        </p:txBody>
      </p:sp>
      <p:graphicFrame>
        <p:nvGraphicFramePr>
          <p:cNvPr id="5" name="Content Placeholder 4">
            <a:extLst>
              <a:ext uri="{FF2B5EF4-FFF2-40B4-BE49-F238E27FC236}">
                <a16:creationId xmlns:a16="http://schemas.microsoft.com/office/drawing/2014/main" id="{3DB4A416-7D2E-4E31-8AA0-5620338FAF23}"/>
              </a:ext>
            </a:extLst>
          </p:cNvPr>
          <p:cNvGraphicFramePr>
            <a:graphicFrameLocks noGrp="1"/>
          </p:cNvGraphicFramePr>
          <p:nvPr>
            <p:ph idx="1"/>
            <p:extLst>
              <p:ext uri="{D42A27DB-BD31-4B8C-83A1-F6EECF244321}">
                <p14:modId xmlns:p14="http://schemas.microsoft.com/office/powerpoint/2010/main" val="923046418"/>
              </p:ext>
            </p:extLst>
          </p:nvPr>
        </p:nvGraphicFramePr>
        <p:xfrm>
          <a:off x="304798" y="1002652"/>
          <a:ext cx="8382001" cy="5718822"/>
        </p:xfrm>
        <a:graphic>
          <a:graphicData uri="http://schemas.openxmlformats.org/drawingml/2006/table">
            <a:tbl>
              <a:tblPr/>
              <a:tblGrid>
                <a:gridCol w="923072">
                  <a:extLst>
                    <a:ext uri="{9D8B030D-6E8A-4147-A177-3AD203B41FA5}">
                      <a16:colId xmlns:a16="http://schemas.microsoft.com/office/drawing/2014/main" val="230115391"/>
                    </a:ext>
                  </a:extLst>
                </a:gridCol>
                <a:gridCol w="250548">
                  <a:extLst>
                    <a:ext uri="{9D8B030D-6E8A-4147-A177-3AD203B41FA5}">
                      <a16:colId xmlns:a16="http://schemas.microsoft.com/office/drawing/2014/main" val="1756232496"/>
                    </a:ext>
                  </a:extLst>
                </a:gridCol>
                <a:gridCol w="461537">
                  <a:extLst>
                    <a:ext uri="{9D8B030D-6E8A-4147-A177-3AD203B41FA5}">
                      <a16:colId xmlns:a16="http://schemas.microsoft.com/office/drawing/2014/main" val="2285796503"/>
                    </a:ext>
                  </a:extLst>
                </a:gridCol>
                <a:gridCol w="356044">
                  <a:extLst>
                    <a:ext uri="{9D8B030D-6E8A-4147-A177-3AD203B41FA5}">
                      <a16:colId xmlns:a16="http://schemas.microsoft.com/office/drawing/2014/main" val="2942987002"/>
                    </a:ext>
                  </a:extLst>
                </a:gridCol>
                <a:gridCol w="224176">
                  <a:extLst>
                    <a:ext uri="{9D8B030D-6E8A-4147-A177-3AD203B41FA5}">
                      <a16:colId xmlns:a16="http://schemas.microsoft.com/office/drawing/2014/main" val="2530941701"/>
                    </a:ext>
                  </a:extLst>
                </a:gridCol>
                <a:gridCol w="454942">
                  <a:extLst>
                    <a:ext uri="{9D8B030D-6E8A-4147-A177-3AD203B41FA5}">
                      <a16:colId xmlns:a16="http://schemas.microsoft.com/office/drawing/2014/main" val="3536035754"/>
                    </a:ext>
                  </a:extLst>
                </a:gridCol>
                <a:gridCol w="326374">
                  <a:extLst>
                    <a:ext uri="{9D8B030D-6E8A-4147-A177-3AD203B41FA5}">
                      <a16:colId xmlns:a16="http://schemas.microsoft.com/office/drawing/2014/main" val="2372394093"/>
                    </a:ext>
                  </a:extLst>
                </a:gridCol>
                <a:gridCol w="276920">
                  <a:extLst>
                    <a:ext uri="{9D8B030D-6E8A-4147-A177-3AD203B41FA5}">
                      <a16:colId xmlns:a16="http://schemas.microsoft.com/office/drawing/2014/main" val="2334541532"/>
                    </a:ext>
                  </a:extLst>
                </a:gridCol>
                <a:gridCol w="461537">
                  <a:extLst>
                    <a:ext uri="{9D8B030D-6E8A-4147-A177-3AD203B41FA5}">
                      <a16:colId xmlns:a16="http://schemas.microsoft.com/office/drawing/2014/main" val="4125719391"/>
                    </a:ext>
                  </a:extLst>
                </a:gridCol>
                <a:gridCol w="346153">
                  <a:extLst>
                    <a:ext uri="{9D8B030D-6E8A-4147-A177-3AD203B41FA5}">
                      <a16:colId xmlns:a16="http://schemas.microsoft.com/office/drawing/2014/main" val="2174129810"/>
                    </a:ext>
                  </a:extLst>
                </a:gridCol>
                <a:gridCol w="306592">
                  <a:extLst>
                    <a:ext uri="{9D8B030D-6E8A-4147-A177-3AD203B41FA5}">
                      <a16:colId xmlns:a16="http://schemas.microsoft.com/office/drawing/2014/main" val="3273334778"/>
                    </a:ext>
                  </a:extLst>
                </a:gridCol>
                <a:gridCol w="474723">
                  <a:extLst>
                    <a:ext uri="{9D8B030D-6E8A-4147-A177-3AD203B41FA5}">
                      <a16:colId xmlns:a16="http://schemas.microsoft.com/office/drawing/2014/main" val="2463843110"/>
                    </a:ext>
                  </a:extLst>
                </a:gridCol>
                <a:gridCol w="267031">
                  <a:extLst>
                    <a:ext uri="{9D8B030D-6E8A-4147-A177-3AD203B41FA5}">
                      <a16:colId xmlns:a16="http://schemas.microsoft.com/office/drawing/2014/main" val="118919365"/>
                    </a:ext>
                  </a:extLst>
                </a:gridCol>
                <a:gridCol w="250548">
                  <a:extLst>
                    <a:ext uri="{9D8B030D-6E8A-4147-A177-3AD203B41FA5}">
                      <a16:colId xmlns:a16="http://schemas.microsoft.com/office/drawing/2014/main" val="3133550134"/>
                    </a:ext>
                  </a:extLst>
                </a:gridCol>
                <a:gridCol w="448349">
                  <a:extLst>
                    <a:ext uri="{9D8B030D-6E8A-4147-A177-3AD203B41FA5}">
                      <a16:colId xmlns:a16="http://schemas.microsoft.com/office/drawing/2014/main" val="669509967"/>
                    </a:ext>
                  </a:extLst>
                </a:gridCol>
                <a:gridCol w="329667">
                  <a:extLst>
                    <a:ext uri="{9D8B030D-6E8A-4147-A177-3AD203B41FA5}">
                      <a16:colId xmlns:a16="http://schemas.microsoft.com/office/drawing/2014/main" val="1045624415"/>
                    </a:ext>
                  </a:extLst>
                </a:gridCol>
                <a:gridCol w="306592">
                  <a:extLst>
                    <a:ext uri="{9D8B030D-6E8A-4147-A177-3AD203B41FA5}">
                      <a16:colId xmlns:a16="http://schemas.microsoft.com/office/drawing/2014/main" val="3763841059"/>
                    </a:ext>
                  </a:extLst>
                </a:gridCol>
                <a:gridCol w="504392">
                  <a:extLst>
                    <a:ext uri="{9D8B030D-6E8A-4147-A177-3AD203B41FA5}">
                      <a16:colId xmlns:a16="http://schemas.microsoft.com/office/drawing/2014/main" val="801041965"/>
                    </a:ext>
                  </a:extLst>
                </a:gridCol>
                <a:gridCol w="306592">
                  <a:extLst>
                    <a:ext uri="{9D8B030D-6E8A-4147-A177-3AD203B41FA5}">
                      <a16:colId xmlns:a16="http://schemas.microsoft.com/office/drawing/2014/main" val="4024232093"/>
                    </a:ext>
                  </a:extLst>
                </a:gridCol>
                <a:gridCol w="342854">
                  <a:extLst>
                    <a:ext uri="{9D8B030D-6E8A-4147-A177-3AD203B41FA5}">
                      <a16:colId xmlns:a16="http://schemas.microsoft.com/office/drawing/2014/main" val="4276260841"/>
                    </a:ext>
                  </a:extLst>
                </a:gridCol>
                <a:gridCol w="461537">
                  <a:extLst>
                    <a:ext uri="{9D8B030D-6E8A-4147-A177-3AD203B41FA5}">
                      <a16:colId xmlns:a16="http://schemas.microsoft.com/office/drawing/2014/main" val="2242492853"/>
                    </a:ext>
                  </a:extLst>
                </a:gridCol>
                <a:gridCol w="301821">
                  <a:extLst>
                    <a:ext uri="{9D8B030D-6E8A-4147-A177-3AD203B41FA5}">
                      <a16:colId xmlns:a16="http://schemas.microsoft.com/office/drawing/2014/main" val="3126284898"/>
                    </a:ext>
                  </a:extLst>
                </a:gridCol>
              </a:tblGrid>
              <a:tr h="222874">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dirty="0">
                          <a:solidFill>
                            <a:srgbClr val="000000"/>
                          </a:solidFill>
                          <a:effectLst/>
                          <a:latin typeface="Calibri" panose="020F0502020204030204" pitchFamily="34" charset="0"/>
                        </a:rPr>
                        <a:t>FALL 2019</a:t>
                      </a: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5329504"/>
                  </a:ext>
                </a:extLst>
              </a:tr>
              <a:tr h="212261">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53347892"/>
                  </a:ext>
                </a:extLst>
              </a:tr>
              <a:tr h="212261">
                <a:tc>
                  <a:txBody>
                    <a:bodyPr/>
                    <a:lstStyle/>
                    <a:p>
                      <a:pPr algn="ctr" fontAlgn="b"/>
                      <a:r>
                        <a:rPr lang="en-US" sz="1100" b="0" i="0" u="none" strike="noStrike" dirty="0">
                          <a:solidFill>
                            <a:srgbClr val="000000"/>
                          </a:solidFill>
                          <a:effectLst/>
                          <a:latin typeface="Calibri" panose="020F0502020204030204" pitchFamily="34" charset="0"/>
                        </a:rPr>
                        <a:t>ELEG 3013-P02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69834483"/>
                  </a:ext>
                </a:extLst>
              </a:tr>
              <a:tr h="212261">
                <a:tc>
                  <a:txBody>
                    <a:bodyPr/>
                    <a:lstStyle/>
                    <a:p>
                      <a:pPr algn="ctr" fontAlgn="b"/>
                      <a:r>
                        <a:rPr lang="en-US" sz="1100" b="0" i="0" u="none" strike="noStrike" dirty="0">
                          <a:solidFill>
                            <a:srgbClr val="000000"/>
                          </a:solidFill>
                          <a:effectLst/>
                          <a:latin typeface="Calibri" panose="020F0502020204030204" pitchFamily="34" charset="0"/>
                        </a:rPr>
                        <a:t>ELEG 3033-P01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240503981"/>
                  </a:ext>
                </a:extLst>
              </a:tr>
              <a:tr h="212261">
                <a:tc>
                  <a:txBody>
                    <a:bodyPr/>
                    <a:lstStyle/>
                    <a:p>
                      <a:pPr algn="ctr" fontAlgn="b"/>
                      <a:r>
                        <a:rPr lang="en-US" sz="1100" b="0" i="0" u="none" strike="noStrike" dirty="0">
                          <a:solidFill>
                            <a:srgbClr val="000000"/>
                          </a:solidFill>
                          <a:effectLst/>
                          <a:latin typeface="Calibri" panose="020F0502020204030204" pitchFamily="34" charset="0"/>
                        </a:rPr>
                        <a:t>ELEG 3063-P02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788383004"/>
                  </a:ext>
                </a:extLst>
              </a:tr>
              <a:tr h="212261">
                <a:tc>
                  <a:txBody>
                    <a:bodyPr/>
                    <a:lstStyle/>
                    <a:p>
                      <a:pPr algn="ctr" fontAlgn="b"/>
                      <a:r>
                        <a:rPr lang="en-US" sz="1100" b="0" i="0" u="none" strike="noStrike">
                          <a:solidFill>
                            <a:srgbClr val="000000"/>
                          </a:solidFill>
                          <a:effectLst/>
                          <a:latin typeface="Calibri" panose="020F0502020204030204" pitchFamily="34" charset="0"/>
                        </a:rPr>
                        <a:t>ELEG 4253-P01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51152662"/>
                  </a:ext>
                </a:extLst>
              </a:tr>
              <a:tr h="212261">
                <a:tc>
                  <a:txBody>
                    <a:bodyPr/>
                    <a:lstStyle/>
                    <a:p>
                      <a:pPr algn="ctr" fontAlgn="b"/>
                      <a:r>
                        <a:rPr lang="en-US" sz="1100" b="0" i="0" u="none" strike="noStrike">
                          <a:solidFill>
                            <a:srgbClr val="000000"/>
                          </a:solidFill>
                          <a:effectLst/>
                          <a:latin typeface="Calibri" panose="020F0502020204030204" pitchFamily="34" charset="0"/>
                        </a:rPr>
                        <a:t>ELEG 4303-P01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2908157"/>
                  </a:ext>
                </a:extLst>
              </a:tr>
              <a:tr h="384191">
                <a:tc>
                  <a:txBody>
                    <a:bodyPr/>
                    <a:lstStyle/>
                    <a:p>
                      <a:pPr algn="ctr" fontAlgn="b"/>
                      <a:r>
                        <a:rPr lang="en-US" sz="1100" b="0" i="0" u="none" strike="noStrike">
                          <a:solidFill>
                            <a:srgbClr val="000000"/>
                          </a:solidFill>
                          <a:effectLst/>
                          <a:latin typeface="Calibri" panose="020F0502020204030204" pitchFamily="34" charset="0"/>
                        </a:rPr>
                        <a:t>ELEG 4472-P01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57,1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197195702"/>
                  </a:ext>
                </a:extLst>
              </a:tr>
              <a:tr h="212261">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55600727"/>
                  </a:ext>
                </a:extLst>
              </a:tr>
              <a:tr h="212261">
                <a:tc>
                  <a:txBody>
                    <a:bodyPr/>
                    <a:lstStyle/>
                    <a:p>
                      <a:pPr algn="ctr" fontAlgn="b"/>
                      <a:r>
                        <a:rPr lang="en-US" sz="1100" b="1" i="0" u="none" strike="noStrike">
                          <a:solidFill>
                            <a:srgbClr val="000000"/>
                          </a:solidFill>
                          <a:effectLst/>
                          <a:latin typeface="Calibri" panose="020F0502020204030204" pitchFamily="34" charset="0"/>
                        </a:rPr>
                        <a:t>Composite</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81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57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23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26460066"/>
                  </a:ext>
                </a:extLst>
              </a:tr>
              <a:tr h="212261">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5417405"/>
                  </a:ext>
                </a:extLst>
              </a:tr>
              <a:tr h="643663">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SPRING 2020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9743798"/>
                  </a:ext>
                </a:extLst>
              </a:tr>
              <a:tr h="222874">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07245810"/>
                  </a:ext>
                </a:extLst>
              </a:tr>
              <a:tr h="212261">
                <a:tc>
                  <a:txBody>
                    <a:bodyPr/>
                    <a:lstStyle/>
                    <a:p>
                      <a:pPr algn="ctr" fontAlgn="b"/>
                      <a:r>
                        <a:rPr lang="en-US" sz="1100" b="0" i="0" u="none" strike="noStrike">
                          <a:solidFill>
                            <a:srgbClr val="000000"/>
                          </a:solidFill>
                          <a:effectLst/>
                          <a:latin typeface="Calibri" panose="020F0502020204030204" pitchFamily="34" charset="0"/>
                        </a:rPr>
                        <a:t>ELEG 3023-P02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50138992"/>
                  </a:ext>
                </a:extLst>
              </a:tr>
              <a:tr h="212261">
                <a:tc>
                  <a:txBody>
                    <a:bodyPr/>
                    <a:lstStyle/>
                    <a:p>
                      <a:pPr algn="ctr" fontAlgn="b"/>
                      <a:r>
                        <a:rPr lang="en-US" sz="1100" b="0" i="0" u="none" strike="noStrike">
                          <a:solidFill>
                            <a:srgbClr val="000000"/>
                          </a:solidFill>
                          <a:effectLst/>
                          <a:latin typeface="Calibri" panose="020F0502020204030204" pitchFamily="34" charset="0"/>
                        </a:rPr>
                        <a:t>ELEG 3043-P01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88035316"/>
                  </a:ext>
                </a:extLst>
              </a:tr>
              <a:tr h="212261">
                <a:tc>
                  <a:txBody>
                    <a:bodyPr/>
                    <a:lstStyle/>
                    <a:p>
                      <a:pPr algn="ctr" fontAlgn="b"/>
                      <a:r>
                        <a:rPr lang="en-US" sz="1100" b="0" i="0" u="none" strike="noStrike">
                          <a:solidFill>
                            <a:srgbClr val="000000"/>
                          </a:solidFill>
                          <a:effectLst/>
                          <a:latin typeface="Calibri" panose="020F0502020204030204" pitchFamily="34" charset="0"/>
                        </a:rPr>
                        <a:t>ELEG 3073-P01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61135730"/>
                  </a:ext>
                </a:extLst>
              </a:tr>
              <a:tr h="212261">
                <a:tc>
                  <a:txBody>
                    <a:bodyPr/>
                    <a:lstStyle/>
                    <a:p>
                      <a:pPr algn="ctr" fontAlgn="b"/>
                      <a:r>
                        <a:rPr lang="en-US" sz="1100" b="0" i="0" u="none" strike="noStrike">
                          <a:solidFill>
                            <a:srgbClr val="000000"/>
                          </a:solidFill>
                          <a:effectLst/>
                          <a:latin typeface="Calibri" panose="020F0502020204030204" pitchFamily="34" charset="0"/>
                        </a:rPr>
                        <a:t>ELEG 4393-P01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88755924"/>
                  </a:ext>
                </a:extLst>
              </a:tr>
              <a:tr h="212261">
                <a:tc>
                  <a:txBody>
                    <a:bodyPr/>
                    <a:lstStyle/>
                    <a:p>
                      <a:pPr algn="ctr" fontAlgn="b"/>
                      <a:r>
                        <a:rPr lang="en-US" sz="1100" b="0" i="0" u="none" strike="noStrike">
                          <a:solidFill>
                            <a:srgbClr val="000000"/>
                          </a:solidFill>
                          <a:effectLst/>
                          <a:latin typeface="Calibri" panose="020F0502020204030204" pitchFamily="34" charset="0"/>
                        </a:rPr>
                        <a:t>ELEG 4482-P01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85374660"/>
                  </a:ext>
                </a:extLst>
              </a:tr>
              <a:tr h="212261">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975277972"/>
                  </a:ext>
                </a:extLst>
              </a:tr>
              <a:tr h="212261">
                <a:tc>
                  <a:txBody>
                    <a:bodyPr/>
                    <a:lstStyle/>
                    <a:p>
                      <a:pPr algn="ctr" fontAlgn="b"/>
                      <a:r>
                        <a:rPr lang="en-US" sz="1100" b="1" i="0" u="none" strike="noStrike">
                          <a:solidFill>
                            <a:srgbClr val="000000"/>
                          </a:solidFill>
                          <a:effectLst/>
                          <a:latin typeface="Calibri" panose="020F0502020204030204" pitchFamily="34" charset="0"/>
                        </a:rPr>
                        <a:t>Composite</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92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11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183896120"/>
                  </a:ext>
                </a:extLst>
              </a:tr>
              <a:tr h="212261">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1177256"/>
                  </a:ext>
                </a:extLst>
              </a:tr>
              <a:tr h="212261">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2019-2020 ACADEMIC YEAR SUMMARY</a:t>
                      </a: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8431" marR="8431" marT="843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5109708"/>
                  </a:ext>
                </a:extLst>
              </a:tr>
              <a:tr h="212261">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378626669"/>
                  </a:ext>
                </a:extLst>
              </a:tr>
              <a:tr h="212261">
                <a:tc>
                  <a:txBody>
                    <a:bodyPr/>
                    <a:lstStyle/>
                    <a:p>
                      <a:pPr algn="l" fontAlgn="b"/>
                      <a:r>
                        <a:rPr lang="en-US" sz="1100" b="0" i="0" u="none" strike="noStrike">
                          <a:solidFill>
                            <a:srgbClr val="000000"/>
                          </a:solidFill>
                          <a:effectLst/>
                          <a:latin typeface="Calibri" panose="020F0502020204030204" pitchFamily="34" charset="0"/>
                        </a:rPr>
                        <a:t>AY Composite</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solidFill>
                            <a:srgbClr val="000000"/>
                          </a:solidFill>
                          <a:effectLst/>
                          <a:latin typeface="Calibri" panose="020F0502020204030204" pitchFamily="34" charset="0"/>
                        </a:rPr>
                        <a:t>23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22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79</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77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34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94</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18</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87</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86</a:t>
                      </a:r>
                    </a:p>
                  </a:txBody>
                  <a:tcPr marL="8431" marR="8431" marT="843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261453833"/>
                  </a:ext>
                </a:extLst>
              </a:tr>
            </a:tbl>
          </a:graphicData>
        </a:graphic>
      </p:graphicFrame>
    </p:spTree>
    <p:extLst>
      <p:ext uri="{BB962C8B-B14F-4D97-AF65-F5344CB8AC3E}">
        <p14:creationId xmlns:p14="http://schemas.microsoft.com/office/powerpoint/2010/main" val="186138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457202" y="136525"/>
            <a:ext cx="8229598" cy="1082675"/>
          </a:xfrm>
        </p:spPr>
        <p:txBody>
          <a:bodyPr/>
          <a:lstStyle/>
          <a:p>
            <a:r>
              <a:rPr lang="en-US" dirty="0"/>
              <a:t>	</a:t>
            </a:r>
            <a:r>
              <a:rPr lang="en-US" sz="2800" dirty="0">
                <a:solidFill>
                  <a:srgbClr val="FF0000"/>
                </a:solidFill>
              </a:rPr>
              <a:t>ELECTRICAL ENGINEERING MAJOR (2020-2021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9</a:t>
            </a:fld>
            <a:endParaRPr lang="en-US"/>
          </a:p>
        </p:txBody>
      </p:sp>
      <p:graphicFrame>
        <p:nvGraphicFramePr>
          <p:cNvPr id="5" name="Content Placeholder 4">
            <a:extLst>
              <a:ext uri="{FF2B5EF4-FFF2-40B4-BE49-F238E27FC236}">
                <a16:creationId xmlns:a16="http://schemas.microsoft.com/office/drawing/2014/main" id="{0ED07B75-6486-4DC8-8BC3-414A6AF6F844}"/>
              </a:ext>
            </a:extLst>
          </p:cNvPr>
          <p:cNvGraphicFramePr>
            <a:graphicFrameLocks noGrp="1"/>
          </p:cNvGraphicFramePr>
          <p:nvPr>
            <p:ph idx="1"/>
            <p:extLst>
              <p:ext uri="{D42A27DB-BD31-4B8C-83A1-F6EECF244321}">
                <p14:modId xmlns:p14="http://schemas.microsoft.com/office/powerpoint/2010/main" val="114441002"/>
              </p:ext>
            </p:extLst>
          </p:nvPr>
        </p:nvGraphicFramePr>
        <p:xfrm>
          <a:off x="381000" y="1143000"/>
          <a:ext cx="8001001" cy="5380170"/>
        </p:xfrm>
        <a:graphic>
          <a:graphicData uri="http://schemas.openxmlformats.org/drawingml/2006/table">
            <a:tbl>
              <a:tblPr/>
              <a:tblGrid>
                <a:gridCol w="1013701">
                  <a:extLst>
                    <a:ext uri="{9D8B030D-6E8A-4147-A177-3AD203B41FA5}">
                      <a16:colId xmlns:a16="http://schemas.microsoft.com/office/drawing/2014/main" val="3988352674"/>
                    </a:ext>
                  </a:extLst>
                </a:gridCol>
                <a:gridCol w="223804">
                  <a:extLst>
                    <a:ext uri="{9D8B030D-6E8A-4147-A177-3AD203B41FA5}">
                      <a16:colId xmlns:a16="http://schemas.microsoft.com/office/drawing/2014/main" val="495103308"/>
                    </a:ext>
                  </a:extLst>
                </a:gridCol>
                <a:gridCol w="460774">
                  <a:extLst>
                    <a:ext uri="{9D8B030D-6E8A-4147-A177-3AD203B41FA5}">
                      <a16:colId xmlns:a16="http://schemas.microsoft.com/office/drawing/2014/main" val="980028232"/>
                    </a:ext>
                  </a:extLst>
                </a:gridCol>
                <a:gridCol w="464065">
                  <a:extLst>
                    <a:ext uri="{9D8B030D-6E8A-4147-A177-3AD203B41FA5}">
                      <a16:colId xmlns:a16="http://schemas.microsoft.com/office/drawing/2014/main" val="2553750008"/>
                    </a:ext>
                  </a:extLst>
                </a:gridCol>
                <a:gridCol w="210639">
                  <a:extLst>
                    <a:ext uri="{9D8B030D-6E8A-4147-A177-3AD203B41FA5}">
                      <a16:colId xmlns:a16="http://schemas.microsoft.com/office/drawing/2014/main" val="2605110393"/>
                    </a:ext>
                  </a:extLst>
                </a:gridCol>
                <a:gridCol w="414696">
                  <a:extLst>
                    <a:ext uri="{9D8B030D-6E8A-4147-A177-3AD203B41FA5}">
                      <a16:colId xmlns:a16="http://schemas.microsoft.com/office/drawing/2014/main" val="1202802726"/>
                    </a:ext>
                  </a:extLst>
                </a:gridCol>
                <a:gridCol w="414696">
                  <a:extLst>
                    <a:ext uri="{9D8B030D-6E8A-4147-A177-3AD203B41FA5}">
                      <a16:colId xmlns:a16="http://schemas.microsoft.com/office/drawing/2014/main" val="248852809"/>
                    </a:ext>
                  </a:extLst>
                </a:gridCol>
                <a:gridCol w="236969">
                  <a:extLst>
                    <a:ext uri="{9D8B030D-6E8A-4147-A177-3AD203B41FA5}">
                      <a16:colId xmlns:a16="http://schemas.microsoft.com/office/drawing/2014/main" val="1662031192"/>
                    </a:ext>
                  </a:extLst>
                </a:gridCol>
                <a:gridCol w="424570">
                  <a:extLst>
                    <a:ext uri="{9D8B030D-6E8A-4147-A177-3AD203B41FA5}">
                      <a16:colId xmlns:a16="http://schemas.microsoft.com/office/drawing/2014/main" val="3693099056"/>
                    </a:ext>
                  </a:extLst>
                </a:gridCol>
                <a:gridCol w="266590">
                  <a:extLst>
                    <a:ext uri="{9D8B030D-6E8A-4147-A177-3AD203B41FA5}">
                      <a16:colId xmlns:a16="http://schemas.microsoft.com/office/drawing/2014/main" val="1731247922"/>
                    </a:ext>
                  </a:extLst>
                </a:gridCol>
                <a:gridCol w="250134">
                  <a:extLst>
                    <a:ext uri="{9D8B030D-6E8A-4147-A177-3AD203B41FA5}">
                      <a16:colId xmlns:a16="http://schemas.microsoft.com/office/drawing/2014/main" val="2607652913"/>
                    </a:ext>
                  </a:extLst>
                </a:gridCol>
                <a:gridCol w="447608">
                  <a:extLst>
                    <a:ext uri="{9D8B030D-6E8A-4147-A177-3AD203B41FA5}">
                      <a16:colId xmlns:a16="http://schemas.microsoft.com/office/drawing/2014/main" val="3323062032"/>
                    </a:ext>
                  </a:extLst>
                </a:gridCol>
                <a:gridCol w="266590">
                  <a:extLst>
                    <a:ext uri="{9D8B030D-6E8A-4147-A177-3AD203B41FA5}">
                      <a16:colId xmlns:a16="http://schemas.microsoft.com/office/drawing/2014/main" val="3065587301"/>
                    </a:ext>
                  </a:extLst>
                </a:gridCol>
                <a:gridCol w="210639">
                  <a:extLst>
                    <a:ext uri="{9D8B030D-6E8A-4147-A177-3AD203B41FA5}">
                      <a16:colId xmlns:a16="http://schemas.microsoft.com/office/drawing/2014/main" val="2856106536"/>
                    </a:ext>
                  </a:extLst>
                </a:gridCol>
                <a:gridCol w="394950">
                  <a:extLst>
                    <a:ext uri="{9D8B030D-6E8A-4147-A177-3AD203B41FA5}">
                      <a16:colId xmlns:a16="http://schemas.microsoft.com/office/drawing/2014/main" val="1776277924"/>
                    </a:ext>
                  </a:extLst>
                </a:gridCol>
                <a:gridCol w="302794">
                  <a:extLst>
                    <a:ext uri="{9D8B030D-6E8A-4147-A177-3AD203B41FA5}">
                      <a16:colId xmlns:a16="http://schemas.microsoft.com/office/drawing/2014/main" val="1750990889"/>
                    </a:ext>
                  </a:extLst>
                </a:gridCol>
                <a:gridCol w="250134">
                  <a:extLst>
                    <a:ext uri="{9D8B030D-6E8A-4147-A177-3AD203B41FA5}">
                      <a16:colId xmlns:a16="http://schemas.microsoft.com/office/drawing/2014/main" val="1756588405"/>
                    </a:ext>
                  </a:extLst>
                </a:gridCol>
                <a:gridCol w="503560">
                  <a:extLst>
                    <a:ext uri="{9D8B030D-6E8A-4147-A177-3AD203B41FA5}">
                      <a16:colId xmlns:a16="http://schemas.microsoft.com/office/drawing/2014/main" val="684283019"/>
                    </a:ext>
                  </a:extLst>
                </a:gridCol>
                <a:gridCol w="306086">
                  <a:extLst>
                    <a:ext uri="{9D8B030D-6E8A-4147-A177-3AD203B41FA5}">
                      <a16:colId xmlns:a16="http://schemas.microsoft.com/office/drawing/2014/main" val="1053418966"/>
                    </a:ext>
                  </a:extLst>
                </a:gridCol>
                <a:gridCol w="227096">
                  <a:extLst>
                    <a:ext uri="{9D8B030D-6E8A-4147-A177-3AD203B41FA5}">
                      <a16:colId xmlns:a16="http://schemas.microsoft.com/office/drawing/2014/main" val="3650541650"/>
                    </a:ext>
                  </a:extLst>
                </a:gridCol>
                <a:gridCol w="408112">
                  <a:extLst>
                    <a:ext uri="{9D8B030D-6E8A-4147-A177-3AD203B41FA5}">
                      <a16:colId xmlns:a16="http://schemas.microsoft.com/office/drawing/2014/main" val="429253192"/>
                    </a:ext>
                  </a:extLst>
                </a:gridCol>
                <a:gridCol w="302794">
                  <a:extLst>
                    <a:ext uri="{9D8B030D-6E8A-4147-A177-3AD203B41FA5}">
                      <a16:colId xmlns:a16="http://schemas.microsoft.com/office/drawing/2014/main" val="72208963"/>
                    </a:ext>
                  </a:extLst>
                </a:gridCol>
              </a:tblGrid>
              <a:tr h="153546">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900" b="1" i="0" u="none" strike="noStrike">
                          <a:solidFill>
                            <a:srgbClr val="000000"/>
                          </a:solidFill>
                          <a:effectLst/>
                          <a:latin typeface="Calibri" panose="020F0502020204030204" pitchFamily="34" charset="0"/>
                        </a:rPr>
                        <a:t>FALL 2020</a:t>
                      </a: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9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3169045"/>
                  </a:ext>
                </a:extLst>
              </a:tr>
              <a:tr h="264685">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03127252"/>
                  </a:ext>
                </a:extLst>
              </a:tr>
              <a:tr h="146235">
                <a:tc>
                  <a:txBody>
                    <a:bodyPr/>
                    <a:lstStyle/>
                    <a:p>
                      <a:pPr algn="ctr" fontAlgn="b"/>
                      <a:r>
                        <a:rPr lang="en-US" sz="1100" b="0" i="0" u="none" strike="noStrike" dirty="0">
                          <a:solidFill>
                            <a:srgbClr val="000000"/>
                          </a:solidFill>
                          <a:effectLst/>
                          <a:latin typeface="Calibri" panose="020F0502020204030204" pitchFamily="34" charset="0"/>
                        </a:rPr>
                        <a:t>ELEG 3013-Z01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63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39423713"/>
                  </a:ext>
                </a:extLst>
              </a:tr>
              <a:tr h="160858">
                <a:tc>
                  <a:txBody>
                    <a:bodyPr/>
                    <a:lstStyle/>
                    <a:p>
                      <a:pPr algn="ctr" fontAlgn="b"/>
                      <a:r>
                        <a:rPr lang="en-US" sz="1100" b="0" i="0" u="none" strike="noStrike" dirty="0">
                          <a:solidFill>
                            <a:srgbClr val="000000"/>
                          </a:solidFill>
                          <a:effectLst/>
                          <a:latin typeface="Calibri" panose="020F0502020204030204" pitchFamily="34" charset="0"/>
                        </a:rPr>
                        <a:t>ELEG 3023-Z02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79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544359285"/>
                  </a:ext>
                </a:extLst>
              </a:tr>
              <a:tr h="146235">
                <a:tc>
                  <a:txBody>
                    <a:bodyPr/>
                    <a:lstStyle/>
                    <a:p>
                      <a:pPr algn="ctr" fontAlgn="b"/>
                      <a:r>
                        <a:rPr lang="en-US" sz="1100" b="0" i="0" u="none" strike="noStrike">
                          <a:solidFill>
                            <a:srgbClr val="000000"/>
                          </a:solidFill>
                          <a:effectLst/>
                          <a:latin typeface="Calibri" panose="020F0502020204030204" pitchFamily="34" charset="0"/>
                        </a:rPr>
                        <a:t>ELEG 3033-Z01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59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82736260"/>
                  </a:ext>
                </a:extLst>
              </a:tr>
              <a:tr h="146235">
                <a:tc>
                  <a:txBody>
                    <a:bodyPr/>
                    <a:lstStyle/>
                    <a:p>
                      <a:pPr algn="ctr" fontAlgn="b"/>
                      <a:r>
                        <a:rPr lang="en-US" sz="1100" b="0" i="0" u="none" strike="noStrike">
                          <a:solidFill>
                            <a:srgbClr val="000000"/>
                          </a:solidFill>
                          <a:effectLst/>
                          <a:latin typeface="Calibri" panose="020F0502020204030204" pitchFamily="34" charset="0"/>
                        </a:rPr>
                        <a:t>ELEG 3043 -Z01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88</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27928121"/>
                  </a:ext>
                </a:extLst>
              </a:tr>
              <a:tr h="146235">
                <a:tc>
                  <a:txBody>
                    <a:bodyPr/>
                    <a:lstStyle/>
                    <a:p>
                      <a:pPr algn="ctr" fontAlgn="b"/>
                      <a:r>
                        <a:rPr lang="en-US" sz="1100" b="0" i="0" u="none" strike="noStrike">
                          <a:solidFill>
                            <a:srgbClr val="000000"/>
                          </a:solidFill>
                          <a:effectLst/>
                          <a:latin typeface="Calibri" panose="020F0502020204030204" pitchFamily="34" charset="0"/>
                        </a:rPr>
                        <a:t>ELEG 3063-Z01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88</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79113481"/>
                  </a:ext>
                </a:extLst>
              </a:tr>
              <a:tr h="146235">
                <a:tc>
                  <a:txBody>
                    <a:bodyPr/>
                    <a:lstStyle/>
                    <a:p>
                      <a:pPr algn="ctr" fontAlgn="b"/>
                      <a:r>
                        <a:rPr lang="en-US" sz="1100" b="0" i="0" u="none" strike="noStrike">
                          <a:solidFill>
                            <a:srgbClr val="000000"/>
                          </a:solidFill>
                          <a:effectLst/>
                          <a:latin typeface="Calibri" panose="020F0502020204030204" pitchFamily="34" charset="0"/>
                        </a:rPr>
                        <a:t>ELEG 4003-Z01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30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63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37302758"/>
                  </a:ext>
                </a:extLst>
              </a:tr>
              <a:tr h="146235">
                <a:tc>
                  <a:txBody>
                    <a:bodyPr/>
                    <a:lstStyle/>
                    <a:p>
                      <a:pPr algn="ctr" fontAlgn="b"/>
                      <a:r>
                        <a:rPr lang="en-US" sz="1100" b="0" i="0" u="none" strike="noStrike">
                          <a:solidFill>
                            <a:srgbClr val="000000"/>
                          </a:solidFill>
                          <a:effectLst/>
                          <a:latin typeface="Calibri" panose="020F0502020204030204" pitchFamily="34" charset="0"/>
                        </a:rPr>
                        <a:t>ELEG 4013-Z01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24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88</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62049148"/>
                  </a:ext>
                </a:extLst>
              </a:tr>
              <a:tr h="146235">
                <a:tc>
                  <a:txBody>
                    <a:bodyPr/>
                    <a:lstStyle/>
                    <a:p>
                      <a:pPr algn="ctr" fontAlgn="b"/>
                      <a:r>
                        <a:rPr lang="en-US" sz="1100" b="0" i="0" u="none" strike="noStrike">
                          <a:solidFill>
                            <a:srgbClr val="000000"/>
                          </a:solidFill>
                          <a:effectLst/>
                          <a:latin typeface="Calibri" panose="020F0502020204030204" pitchFamily="34" charset="0"/>
                        </a:rPr>
                        <a:t>ELEG 4033-Z01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22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88299940"/>
                  </a:ext>
                </a:extLst>
              </a:tr>
              <a:tr h="146235">
                <a:tc>
                  <a:txBody>
                    <a:bodyPr/>
                    <a:lstStyle/>
                    <a:p>
                      <a:pPr algn="ctr" fontAlgn="b"/>
                      <a:r>
                        <a:rPr lang="en-US" sz="1100" b="0" i="0" u="none" strike="noStrike">
                          <a:solidFill>
                            <a:srgbClr val="000000"/>
                          </a:solidFill>
                          <a:effectLst/>
                          <a:latin typeface="Calibri" panose="020F0502020204030204" pitchFamily="34" charset="0"/>
                        </a:rPr>
                        <a:t>ELEG 4043-Z01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63364955"/>
                  </a:ext>
                </a:extLst>
              </a:tr>
              <a:tr h="146235">
                <a:tc>
                  <a:txBody>
                    <a:bodyPr/>
                    <a:lstStyle/>
                    <a:p>
                      <a:pPr algn="ctr" fontAlgn="b"/>
                      <a:r>
                        <a:rPr lang="en-US" sz="1100" b="0" i="0" u="none" strike="noStrike">
                          <a:solidFill>
                            <a:srgbClr val="000000"/>
                          </a:solidFill>
                          <a:effectLst/>
                          <a:latin typeface="Calibri" panose="020F0502020204030204" pitchFamily="34" charset="0"/>
                        </a:rPr>
                        <a:t>ELEG 4472-Z01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93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60717056"/>
                  </a:ext>
                </a:extLst>
              </a:tr>
              <a:tr h="146235">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718754162"/>
                  </a:ext>
                </a:extLst>
              </a:tr>
              <a:tr h="146235">
                <a:tc>
                  <a:txBody>
                    <a:bodyPr/>
                    <a:lstStyle/>
                    <a:p>
                      <a:pPr algn="ctr" fontAlgn="b"/>
                      <a:r>
                        <a:rPr lang="en-US" sz="1100" b="1" i="0" u="none" strike="noStrike">
                          <a:solidFill>
                            <a:srgbClr val="000000"/>
                          </a:solidFill>
                          <a:effectLst/>
                          <a:latin typeface="Calibri" panose="020F0502020204030204" pitchFamily="34" charset="0"/>
                        </a:rPr>
                        <a:t>Composite</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39</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93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66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84.3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81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33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79.3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76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48765351"/>
                  </a:ext>
                </a:extLst>
              </a:tr>
              <a:tr h="146235">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0919699"/>
                  </a:ext>
                </a:extLst>
              </a:tr>
              <a:tr h="153546">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b"/>
                      <a:r>
                        <a:rPr lang="en-US" sz="1100" b="1" i="0" u="none" strike="noStrike">
                          <a:solidFill>
                            <a:srgbClr val="000000"/>
                          </a:solidFill>
                          <a:effectLst/>
                          <a:latin typeface="Calibri" panose="020F0502020204030204" pitchFamily="34" charset="0"/>
                        </a:rPr>
                        <a:t>SPRING 2021</a:t>
                      </a: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1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1"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5219"/>
                  </a:ext>
                </a:extLst>
              </a:tr>
              <a:tr h="288082">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dirty="0">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15359730"/>
                  </a:ext>
                </a:extLst>
              </a:tr>
              <a:tr h="146235">
                <a:tc>
                  <a:txBody>
                    <a:bodyPr/>
                    <a:lstStyle/>
                    <a:p>
                      <a:pPr algn="ctr" fontAlgn="b"/>
                      <a:r>
                        <a:rPr lang="en-US" sz="1100" b="0" i="0" u="none" strike="noStrike">
                          <a:solidFill>
                            <a:srgbClr val="000000"/>
                          </a:solidFill>
                          <a:effectLst/>
                          <a:latin typeface="Calibri" panose="020F0502020204030204" pitchFamily="34" charset="0"/>
                        </a:rPr>
                        <a:t>ELEG 3023-P02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168518479"/>
                  </a:ext>
                </a:extLst>
              </a:tr>
              <a:tr h="146235">
                <a:tc>
                  <a:txBody>
                    <a:bodyPr/>
                    <a:lstStyle/>
                    <a:p>
                      <a:pPr algn="ctr" fontAlgn="b"/>
                      <a:r>
                        <a:rPr lang="en-US" sz="1100" b="0" i="0" u="none" strike="noStrike">
                          <a:solidFill>
                            <a:srgbClr val="000000"/>
                          </a:solidFill>
                          <a:effectLst/>
                          <a:latin typeface="Calibri" panose="020F0502020204030204" pitchFamily="34" charset="0"/>
                        </a:rPr>
                        <a:t>ELEG 3043-P01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882456675"/>
                  </a:ext>
                </a:extLst>
              </a:tr>
              <a:tr h="146235">
                <a:tc>
                  <a:txBody>
                    <a:bodyPr/>
                    <a:lstStyle/>
                    <a:p>
                      <a:pPr algn="ctr" fontAlgn="b"/>
                      <a:r>
                        <a:rPr lang="en-US" sz="1100" b="0" i="0" u="none" strike="noStrike">
                          <a:solidFill>
                            <a:srgbClr val="000000"/>
                          </a:solidFill>
                          <a:effectLst/>
                          <a:latin typeface="Calibri" panose="020F0502020204030204" pitchFamily="34" charset="0"/>
                        </a:rPr>
                        <a:t>ELEG 3073-P01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18259109"/>
                  </a:ext>
                </a:extLst>
              </a:tr>
              <a:tr h="146235">
                <a:tc>
                  <a:txBody>
                    <a:bodyPr/>
                    <a:lstStyle/>
                    <a:p>
                      <a:pPr algn="ctr" fontAlgn="b"/>
                      <a:r>
                        <a:rPr lang="en-US" sz="1100" b="0" i="0" u="none" strike="noStrike">
                          <a:solidFill>
                            <a:srgbClr val="000000"/>
                          </a:solidFill>
                          <a:effectLst/>
                          <a:latin typeface="Calibri" panose="020F0502020204030204" pitchFamily="34" charset="0"/>
                        </a:rPr>
                        <a:t>ELEG 4073-P01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72256188"/>
                  </a:ext>
                </a:extLst>
              </a:tr>
              <a:tr h="146235">
                <a:tc>
                  <a:txBody>
                    <a:bodyPr/>
                    <a:lstStyle/>
                    <a:p>
                      <a:pPr algn="ctr" fontAlgn="b"/>
                      <a:r>
                        <a:rPr lang="en-US" sz="1100" b="0" i="0" u="none" strike="noStrike">
                          <a:solidFill>
                            <a:srgbClr val="000000"/>
                          </a:solidFill>
                          <a:effectLst/>
                          <a:latin typeface="Calibri" panose="020F0502020204030204" pitchFamily="34" charset="0"/>
                        </a:rPr>
                        <a:t>ELEG 4482-P01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456318147"/>
                  </a:ext>
                </a:extLst>
              </a:tr>
              <a:tr h="146235">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92268906"/>
                  </a:ext>
                </a:extLst>
              </a:tr>
              <a:tr h="146235">
                <a:tc>
                  <a:txBody>
                    <a:bodyPr/>
                    <a:lstStyle/>
                    <a:p>
                      <a:pPr algn="ctr" fontAlgn="b"/>
                      <a:r>
                        <a:rPr lang="en-US" sz="1100" b="1" i="0" u="none" strike="noStrike">
                          <a:solidFill>
                            <a:srgbClr val="000000"/>
                          </a:solidFill>
                          <a:effectLst/>
                          <a:latin typeface="Calibri" panose="020F0502020204030204" pitchFamily="34" charset="0"/>
                        </a:rPr>
                        <a:t>Composite</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50030644"/>
                  </a:ext>
                </a:extLst>
              </a:tr>
              <a:tr h="146235">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6073013"/>
                  </a:ext>
                </a:extLst>
              </a:tr>
              <a:tr h="146235">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2020-2021 ACADEMIC YEAR SUMMARY</a:t>
                      </a: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312" marR="7312" marT="7312"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344702"/>
                  </a:ext>
                </a:extLst>
              </a:tr>
              <a:tr h="288082">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44792709"/>
                  </a:ext>
                </a:extLst>
              </a:tr>
              <a:tr h="146235">
                <a:tc>
                  <a:txBody>
                    <a:bodyPr/>
                    <a:lstStyle/>
                    <a:p>
                      <a:pPr algn="l" fontAlgn="b"/>
                      <a:r>
                        <a:rPr lang="en-US" sz="1100" b="0" i="0" u="none" strike="noStrike">
                          <a:solidFill>
                            <a:srgbClr val="000000"/>
                          </a:solidFill>
                          <a:effectLst/>
                          <a:latin typeface="Calibri" panose="020F0502020204030204" pitchFamily="34" charset="0"/>
                        </a:rPr>
                        <a:t>AY Composite</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312" marR="7312" marT="73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77842430"/>
                  </a:ext>
                </a:extLst>
              </a:tr>
            </a:tbl>
          </a:graphicData>
        </a:graphic>
      </p:graphicFrame>
    </p:spTree>
    <p:extLst>
      <p:ext uri="{BB962C8B-B14F-4D97-AF65-F5344CB8AC3E}">
        <p14:creationId xmlns:p14="http://schemas.microsoft.com/office/powerpoint/2010/main" val="2082750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304799" y="136526"/>
            <a:ext cx="8382001" cy="854074"/>
          </a:xfrm>
        </p:spPr>
        <p:txBody>
          <a:bodyPr/>
          <a:lstStyle/>
          <a:p>
            <a:r>
              <a:rPr lang="en-US" dirty="0"/>
              <a:t>	</a:t>
            </a:r>
            <a:r>
              <a:rPr lang="en-US" sz="2800" dirty="0">
                <a:solidFill>
                  <a:srgbClr val="FF0000"/>
                </a:solidFill>
              </a:rPr>
              <a:t>COMPUTER ENGINEERING MAJOR</a:t>
            </a:r>
            <a:br>
              <a:rPr lang="en-US" sz="2800" dirty="0">
                <a:solidFill>
                  <a:srgbClr val="FF0000"/>
                </a:solidFill>
              </a:rPr>
            </a:br>
            <a:r>
              <a:rPr lang="en-US" sz="2800" dirty="0">
                <a:solidFill>
                  <a:srgbClr val="FF0000"/>
                </a:solidFill>
              </a:rPr>
              <a:t>(2020-2021 AY)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10</a:t>
            </a:fld>
            <a:endParaRPr lang="en-US"/>
          </a:p>
        </p:txBody>
      </p:sp>
      <p:graphicFrame>
        <p:nvGraphicFramePr>
          <p:cNvPr id="7" name="Content Placeholder 6">
            <a:extLst>
              <a:ext uri="{FF2B5EF4-FFF2-40B4-BE49-F238E27FC236}">
                <a16:creationId xmlns:a16="http://schemas.microsoft.com/office/drawing/2014/main" id="{9CF791B5-B985-4241-91BD-CF6D5397AA58}"/>
              </a:ext>
            </a:extLst>
          </p:cNvPr>
          <p:cNvGraphicFramePr>
            <a:graphicFrameLocks noGrp="1"/>
          </p:cNvGraphicFramePr>
          <p:nvPr>
            <p:ph idx="1"/>
            <p:extLst>
              <p:ext uri="{D42A27DB-BD31-4B8C-83A1-F6EECF244321}">
                <p14:modId xmlns:p14="http://schemas.microsoft.com/office/powerpoint/2010/main" val="1410650231"/>
              </p:ext>
            </p:extLst>
          </p:nvPr>
        </p:nvGraphicFramePr>
        <p:xfrm>
          <a:off x="152397" y="1143000"/>
          <a:ext cx="8534403" cy="5578469"/>
        </p:xfrm>
        <a:graphic>
          <a:graphicData uri="http://schemas.openxmlformats.org/drawingml/2006/table">
            <a:tbl>
              <a:tblPr/>
              <a:tblGrid>
                <a:gridCol w="930905">
                  <a:extLst>
                    <a:ext uri="{9D8B030D-6E8A-4147-A177-3AD203B41FA5}">
                      <a16:colId xmlns:a16="http://schemas.microsoft.com/office/drawing/2014/main" val="1242641519"/>
                    </a:ext>
                  </a:extLst>
                </a:gridCol>
                <a:gridCol w="252675">
                  <a:extLst>
                    <a:ext uri="{9D8B030D-6E8A-4147-A177-3AD203B41FA5}">
                      <a16:colId xmlns:a16="http://schemas.microsoft.com/office/drawing/2014/main" val="56218663"/>
                    </a:ext>
                  </a:extLst>
                </a:gridCol>
                <a:gridCol w="465452">
                  <a:extLst>
                    <a:ext uri="{9D8B030D-6E8A-4147-A177-3AD203B41FA5}">
                      <a16:colId xmlns:a16="http://schemas.microsoft.com/office/drawing/2014/main" val="3514871424"/>
                    </a:ext>
                  </a:extLst>
                </a:gridCol>
                <a:gridCol w="359062">
                  <a:extLst>
                    <a:ext uri="{9D8B030D-6E8A-4147-A177-3AD203B41FA5}">
                      <a16:colId xmlns:a16="http://schemas.microsoft.com/office/drawing/2014/main" val="3531332424"/>
                    </a:ext>
                  </a:extLst>
                </a:gridCol>
                <a:gridCol w="226077">
                  <a:extLst>
                    <a:ext uri="{9D8B030D-6E8A-4147-A177-3AD203B41FA5}">
                      <a16:colId xmlns:a16="http://schemas.microsoft.com/office/drawing/2014/main" val="2512570251"/>
                    </a:ext>
                  </a:extLst>
                </a:gridCol>
                <a:gridCol w="458804">
                  <a:extLst>
                    <a:ext uri="{9D8B030D-6E8A-4147-A177-3AD203B41FA5}">
                      <a16:colId xmlns:a16="http://schemas.microsoft.com/office/drawing/2014/main" val="935850927"/>
                    </a:ext>
                  </a:extLst>
                </a:gridCol>
                <a:gridCol w="329142">
                  <a:extLst>
                    <a:ext uri="{9D8B030D-6E8A-4147-A177-3AD203B41FA5}">
                      <a16:colId xmlns:a16="http://schemas.microsoft.com/office/drawing/2014/main" val="362495364"/>
                    </a:ext>
                  </a:extLst>
                </a:gridCol>
                <a:gridCol w="279272">
                  <a:extLst>
                    <a:ext uri="{9D8B030D-6E8A-4147-A177-3AD203B41FA5}">
                      <a16:colId xmlns:a16="http://schemas.microsoft.com/office/drawing/2014/main" val="3800519280"/>
                    </a:ext>
                  </a:extLst>
                </a:gridCol>
                <a:gridCol w="465452">
                  <a:extLst>
                    <a:ext uri="{9D8B030D-6E8A-4147-A177-3AD203B41FA5}">
                      <a16:colId xmlns:a16="http://schemas.microsoft.com/office/drawing/2014/main" val="1097389017"/>
                    </a:ext>
                  </a:extLst>
                </a:gridCol>
                <a:gridCol w="349089">
                  <a:extLst>
                    <a:ext uri="{9D8B030D-6E8A-4147-A177-3AD203B41FA5}">
                      <a16:colId xmlns:a16="http://schemas.microsoft.com/office/drawing/2014/main" val="824603826"/>
                    </a:ext>
                  </a:extLst>
                </a:gridCol>
                <a:gridCol w="309193">
                  <a:extLst>
                    <a:ext uri="{9D8B030D-6E8A-4147-A177-3AD203B41FA5}">
                      <a16:colId xmlns:a16="http://schemas.microsoft.com/office/drawing/2014/main" val="1939906079"/>
                    </a:ext>
                  </a:extLst>
                </a:gridCol>
                <a:gridCol w="478750">
                  <a:extLst>
                    <a:ext uri="{9D8B030D-6E8A-4147-A177-3AD203B41FA5}">
                      <a16:colId xmlns:a16="http://schemas.microsoft.com/office/drawing/2014/main" val="3189297568"/>
                    </a:ext>
                  </a:extLst>
                </a:gridCol>
                <a:gridCol w="269297">
                  <a:extLst>
                    <a:ext uri="{9D8B030D-6E8A-4147-A177-3AD203B41FA5}">
                      <a16:colId xmlns:a16="http://schemas.microsoft.com/office/drawing/2014/main" val="627728104"/>
                    </a:ext>
                  </a:extLst>
                </a:gridCol>
                <a:gridCol w="252675">
                  <a:extLst>
                    <a:ext uri="{9D8B030D-6E8A-4147-A177-3AD203B41FA5}">
                      <a16:colId xmlns:a16="http://schemas.microsoft.com/office/drawing/2014/main" val="3163689083"/>
                    </a:ext>
                  </a:extLst>
                </a:gridCol>
                <a:gridCol w="452156">
                  <a:extLst>
                    <a:ext uri="{9D8B030D-6E8A-4147-A177-3AD203B41FA5}">
                      <a16:colId xmlns:a16="http://schemas.microsoft.com/office/drawing/2014/main" val="849149084"/>
                    </a:ext>
                  </a:extLst>
                </a:gridCol>
                <a:gridCol w="332466">
                  <a:extLst>
                    <a:ext uri="{9D8B030D-6E8A-4147-A177-3AD203B41FA5}">
                      <a16:colId xmlns:a16="http://schemas.microsoft.com/office/drawing/2014/main" val="3456436452"/>
                    </a:ext>
                  </a:extLst>
                </a:gridCol>
                <a:gridCol w="309193">
                  <a:extLst>
                    <a:ext uri="{9D8B030D-6E8A-4147-A177-3AD203B41FA5}">
                      <a16:colId xmlns:a16="http://schemas.microsoft.com/office/drawing/2014/main" val="1690534578"/>
                    </a:ext>
                  </a:extLst>
                </a:gridCol>
                <a:gridCol w="508672">
                  <a:extLst>
                    <a:ext uri="{9D8B030D-6E8A-4147-A177-3AD203B41FA5}">
                      <a16:colId xmlns:a16="http://schemas.microsoft.com/office/drawing/2014/main" val="1498439955"/>
                    </a:ext>
                  </a:extLst>
                </a:gridCol>
                <a:gridCol w="309193">
                  <a:extLst>
                    <a:ext uri="{9D8B030D-6E8A-4147-A177-3AD203B41FA5}">
                      <a16:colId xmlns:a16="http://schemas.microsoft.com/office/drawing/2014/main" val="1833348210"/>
                    </a:ext>
                  </a:extLst>
                </a:gridCol>
                <a:gridCol w="345765">
                  <a:extLst>
                    <a:ext uri="{9D8B030D-6E8A-4147-A177-3AD203B41FA5}">
                      <a16:colId xmlns:a16="http://schemas.microsoft.com/office/drawing/2014/main" val="227400236"/>
                    </a:ext>
                  </a:extLst>
                </a:gridCol>
                <a:gridCol w="465452">
                  <a:extLst>
                    <a:ext uri="{9D8B030D-6E8A-4147-A177-3AD203B41FA5}">
                      <a16:colId xmlns:a16="http://schemas.microsoft.com/office/drawing/2014/main" val="1795933441"/>
                    </a:ext>
                  </a:extLst>
                </a:gridCol>
                <a:gridCol w="385661">
                  <a:extLst>
                    <a:ext uri="{9D8B030D-6E8A-4147-A177-3AD203B41FA5}">
                      <a16:colId xmlns:a16="http://schemas.microsoft.com/office/drawing/2014/main" val="1777101334"/>
                    </a:ext>
                  </a:extLst>
                </a:gridCol>
              </a:tblGrid>
              <a:tr h="199027">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US" sz="1100" b="1" i="0" u="none" strike="noStrike">
                          <a:solidFill>
                            <a:srgbClr val="000000"/>
                          </a:solidFill>
                          <a:effectLst/>
                          <a:latin typeface="Calibri" panose="020F0502020204030204" pitchFamily="34" charset="0"/>
                        </a:rPr>
                        <a:t>FALL 2020</a:t>
                      </a: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2278638"/>
                  </a:ext>
                </a:extLst>
              </a:tr>
              <a:tr h="192295">
                <a:tc>
                  <a:txBody>
                    <a:bodyPr/>
                    <a:lstStyle/>
                    <a:p>
                      <a:pPr algn="ctr" fontAlgn="b"/>
                      <a:r>
                        <a:rPr lang="en-US" sz="1100" b="1" i="0" u="none" strike="noStrike" dirty="0" err="1">
                          <a:solidFill>
                            <a:srgbClr val="000000"/>
                          </a:solidFill>
                          <a:effectLst/>
                          <a:latin typeface="Calibri" panose="020F0502020204030204" pitchFamily="34" charset="0"/>
                        </a:rPr>
                        <a:t>Course_Section</a:t>
                      </a:r>
                      <a:endParaRPr lang="en-US" sz="1100" b="1" i="0" u="none" strike="noStrike" dirty="0">
                        <a:solidFill>
                          <a:srgbClr val="000000"/>
                        </a:solidFill>
                        <a:effectLst/>
                        <a:latin typeface="Calibri" panose="020F0502020204030204" pitchFamily="34" charset="0"/>
                      </a:endParaRP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69710844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3013-Z01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11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68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36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0807410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3023-Z01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2958060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3033-Z01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63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61267152"/>
                  </a:ext>
                </a:extLst>
              </a:tr>
              <a:tr h="192295">
                <a:tc>
                  <a:txBody>
                    <a:bodyPr/>
                    <a:lstStyle/>
                    <a:p>
                      <a:pPr algn="ctr" fontAlgn="b"/>
                      <a:r>
                        <a:rPr lang="en-US" sz="1100" b="0" i="0" u="none" strike="noStrike" dirty="0">
                          <a:solidFill>
                            <a:srgbClr val="000000"/>
                          </a:solidFill>
                          <a:effectLst/>
                          <a:latin typeface="Calibri" panose="020F0502020204030204" pitchFamily="34" charset="0"/>
                        </a:rPr>
                        <a:t>ELEG 3043-Z01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2249816"/>
                  </a:ext>
                </a:extLst>
              </a:tr>
              <a:tr h="192295">
                <a:tc>
                  <a:txBody>
                    <a:bodyPr/>
                    <a:lstStyle/>
                    <a:p>
                      <a:pPr algn="ctr" fontAlgn="b"/>
                      <a:r>
                        <a:rPr lang="en-US" sz="1100" b="0" i="0" u="none" strike="noStrike">
                          <a:solidFill>
                            <a:srgbClr val="000000"/>
                          </a:solidFill>
                          <a:effectLst/>
                          <a:latin typeface="Calibri" panose="020F0502020204030204" pitchFamily="34" charset="0"/>
                        </a:rPr>
                        <a:t>ELEG 3063-P01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59246179"/>
                  </a:ext>
                </a:extLst>
              </a:tr>
              <a:tr h="192295">
                <a:tc>
                  <a:txBody>
                    <a:bodyPr/>
                    <a:lstStyle/>
                    <a:p>
                      <a:pPr algn="ctr" fontAlgn="b"/>
                      <a:r>
                        <a:rPr lang="en-US" sz="1100" b="0" i="0" u="none" strike="noStrike">
                          <a:solidFill>
                            <a:srgbClr val="000000"/>
                          </a:solidFill>
                          <a:effectLst/>
                          <a:latin typeface="Calibri" panose="020F0502020204030204" pitchFamily="34" charset="0"/>
                        </a:rPr>
                        <a:t>ELEG 4253-P01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07702156"/>
                  </a:ext>
                </a:extLst>
              </a:tr>
              <a:tr h="192295">
                <a:tc>
                  <a:txBody>
                    <a:bodyPr/>
                    <a:lstStyle/>
                    <a:p>
                      <a:pPr algn="ctr" fontAlgn="b"/>
                      <a:r>
                        <a:rPr lang="en-US" sz="1100" b="0" i="0" u="none" strike="noStrike">
                          <a:solidFill>
                            <a:srgbClr val="000000"/>
                          </a:solidFill>
                          <a:effectLst/>
                          <a:latin typeface="Calibri" panose="020F0502020204030204" pitchFamily="34" charset="0"/>
                        </a:rPr>
                        <a:t>ELEG 4303-P01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86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93353354"/>
                  </a:ext>
                </a:extLst>
              </a:tr>
              <a:tr h="192295">
                <a:tc>
                  <a:txBody>
                    <a:bodyPr/>
                    <a:lstStyle/>
                    <a:p>
                      <a:pPr algn="ctr" fontAlgn="b"/>
                      <a:r>
                        <a:rPr lang="en-US" sz="1100" b="0" i="0" u="none" strike="noStrike">
                          <a:solidFill>
                            <a:srgbClr val="000000"/>
                          </a:solidFill>
                          <a:effectLst/>
                          <a:latin typeface="Calibri" panose="020F0502020204030204" pitchFamily="34" charset="0"/>
                        </a:rPr>
                        <a:t>ELEG 4472-P01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92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75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4243883"/>
                  </a:ext>
                </a:extLst>
              </a:tr>
              <a:tr h="192295">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03194964"/>
                  </a:ext>
                </a:extLst>
              </a:tr>
              <a:tr h="192295">
                <a:tc>
                  <a:txBody>
                    <a:bodyPr/>
                    <a:lstStyle/>
                    <a:p>
                      <a:pPr algn="ctr" fontAlgn="b"/>
                      <a:r>
                        <a:rPr lang="en-US" sz="1100" b="1" i="0" u="none" strike="noStrike">
                          <a:solidFill>
                            <a:srgbClr val="000000"/>
                          </a:solidFill>
                          <a:effectLst/>
                          <a:latin typeface="Calibri" panose="020F0502020204030204" pitchFamily="34" charset="0"/>
                        </a:rPr>
                        <a:t>Composite</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90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26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89</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92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88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75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12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100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27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78.0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8</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80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63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03665525"/>
                  </a:ext>
                </a:extLst>
              </a:tr>
              <a:tr h="192295">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454293"/>
                  </a:ext>
                </a:extLst>
              </a:tr>
              <a:tr h="565335">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a:solidFill>
                            <a:srgbClr val="000000"/>
                          </a:solidFill>
                          <a:effectLst/>
                          <a:latin typeface="Calibri" panose="020F0502020204030204" pitchFamily="34" charset="0"/>
                        </a:rPr>
                        <a:t>SPRING 2021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3648519"/>
                  </a:ext>
                </a:extLst>
              </a:tr>
              <a:tr h="199027">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Outc. 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101861462"/>
                  </a:ext>
                </a:extLst>
              </a:tr>
              <a:tr h="192295">
                <a:tc>
                  <a:txBody>
                    <a:bodyPr/>
                    <a:lstStyle/>
                    <a:p>
                      <a:pPr algn="ctr" fontAlgn="b"/>
                      <a:r>
                        <a:rPr lang="en-US" sz="1100" b="0" i="0" u="none" strike="noStrike">
                          <a:solidFill>
                            <a:srgbClr val="000000"/>
                          </a:solidFill>
                          <a:effectLst/>
                          <a:latin typeface="Calibri" panose="020F0502020204030204" pitchFamily="34" charset="0"/>
                        </a:rPr>
                        <a:t>ELEG 3023-P02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87516785"/>
                  </a:ext>
                </a:extLst>
              </a:tr>
              <a:tr h="192295">
                <a:tc>
                  <a:txBody>
                    <a:bodyPr/>
                    <a:lstStyle/>
                    <a:p>
                      <a:pPr algn="ctr" fontAlgn="b"/>
                      <a:r>
                        <a:rPr lang="en-US" sz="1100" b="0" i="0" u="none" strike="noStrike">
                          <a:solidFill>
                            <a:srgbClr val="000000"/>
                          </a:solidFill>
                          <a:effectLst/>
                          <a:latin typeface="Calibri" panose="020F0502020204030204" pitchFamily="34" charset="0"/>
                        </a:rPr>
                        <a:t>ELEG 3043-P01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73615232"/>
                  </a:ext>
                </a:extLst>
              </a:tr>
              <a:tr h="192295">
                <a:tc>
                  <a:txBody>
                    <a:bodyPr/>
                    <a:lstStyle/>
                    <a:p>
                      <a:pPr algn="ctr" fontAlgn="b"/>
                      <a:r>
                        <a:rPr lang="en-US" sz="1100" b="0" i="0" u="none" strike="noStrike">
                          <a:solidFill>
                            <a:srgbClr val="000000"/>
                          </a:solidFill>
                          <a:effectLst/>
                          <a:latin typeface="Calibri" panose="020F0502020204030204" pitchFamily="34" charset="0"/>
                        </a:rPr>
                        <a:t>ELEG 3073-P01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55488829"/>
                  </a:ext>
                </a:extLst>
              </a:tr>
              <a:tr h="192295">
                <a:tc>
                  <a:txBody>
                    <a:bodyPr/>
                    <a:lstStyle/>
                    <a:p>
                      <a:pPr algn="ctr" fontAlgn="b"/>
                      <a:r>
                        <a:rPr lang="en-US" sz="1100" b="0" i="0" u="none" strike="noStrike">
                          <a:solidFill>
                            <a:srgbClr val="000000"/>
                          </a:solidFill>
                          <a:effectLst/>
                          <a:latin typeface="Calibri" panose="020F0502020204030204" pitchFamily="34" charset="0"/>
                        </a:rPr>
                        <a:t>ELEG 4333-P01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25240279"/>
                  </a:ext>
                </a:extLst>
              </a:tr>
              <a:tr h="192295">
                <a:tc>
                  <a:txBody>
                    <a:bodyPr/>
                    <a:lstStyle/>
                    <a:p>
                      <a:pPr algn="ctr" fontAlgn="b"/>
                      <a:r>
                        <a:rPr lang="en-US" sz="1100" b="0" i="0" u="none" strike="noStrike">
                          <a:solidFill>
                            <a:srgbClr val="000000"/>
                          </a:solidFill>
                          <a:effectLst/>
                          <a:latin typeface="Calibri" panose="020F0502020204030204" pitchFamily="34" charset="0"/>
                        </a:rPr>
                        <a:t>ELEG 4393-P01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705436974"/>
                  </a:ext>
                </a:extLst>
              </a:tr>
              <a:tr h="192295">
                <a:tc>
                  <a:txBody>
                    <a:bodyPr/>
                    <a:lstStyle/>
                    <a:p>
                      <a:pPr algn="ctr" fontAlgn="b"/>
                      <a:r>
                        <a:rPr lang="en-US" sz="1100" b="0" i="0" u="none" strike="noStrike">
                          <a:solidFill>
                            <a:srgbClr val="000000"/>
                          </a:solidFill>
                          <a:effectLst/>
                          <a:latin typeface="Calibri" panose="020F0502020204030204" pitchFamily="34" charset="0"/>
                        </a:rPr>
                        <a:t>ELEG 4482-P01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92375334"/>
                  </a:ext>
                </a:extLst>
              </a:tr>
              <a:tr h="192295">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41884990"/>
                  </a:ext>
                </a:extLst>
              </a:tr>
              <a:tr h="192295">
                <a:tc>
                  <a:txBody>
                    <a:bodyPr/>
                    <a:lstStyle/>
                    <a:p>
                      <a:pPr algn="ctr" fontAlgn="b"/>
                      <a:r>
                        <a:rPr lang="en-US" sz="1100" b="1" i="0" u="none" strike="noStrike">
                          <a:solidFill>
                            <a:srgbClr val="000000"/>
                          </a:solidFill>
                          <a:effectLst/>
                          <a:latin typeface="Calibri" panose="020F0502020204030204" pitchFamily="34" charset="0"/>
                        </a:rPr>
                        <a:t>Composite</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100" b="1"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985228892"/>
                  </a:ext>
                </a:extLst>
              </a:tr>
              <a:tr h="192295">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69777686"/>
                  </a:ext>
                </a:extLst>
              </a:tr>
              <a:tr h="192295">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gridSpan="7">
                  <a:txBody>
                    <a:bodyPr/>
                    <a:lstStyle/>
                    <a:p>
                      <a:pPr algn="l" fontAlgn="b"/>
                      <a:r>
                        <a:rPr lang="en-US" sz="1100" b="1" i="0" u="none" strike="noStrike">
                          <a:solidFill>
                            <a:srgbClr val="000000"/>
                          </a:solidFill>
                          <a:effectLst/>
                          <a:latin typeface="Calibri" panose="020F0502020204030204" pitchFamily="34" charset="0"/>
                        </a:rPr>
                        <a:t>2019-2020 ACADEMIC YEAR SUMMARY</a:t>
                      </a: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795" marR="7795" marT="779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8443786"/>
                  </a:ext>
                </a:extLst>
              </a:tr>
              <a:tr h="192295">
                <a:tc>
                  <a:txBody>
                    <a:bodyPr/>
                    <a:lstStyle/>
                    <a:p>
                      <a:pPr algn="ctr" fontAlgn="b"/>
                      <a:r>
                        <a:rPr lang="en-US" sz="1100" b="1" i="0" u="none" strike="noStrike">
                          <a:solidFill>
                            <a:srgbClr val="000000"/>
                          </a:solidFill>
                          <a:effectLst/>
                          <a:latin typeface="Calibri" panose="020F0502020204030204" pitchFamily="34" charset="0"/>
                        </a:rPr>
                        <a:t>Course_Section</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1</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2</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3</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4</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5</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Outc. 6</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err="1">
                          <a:solidFill>
                            <a:srgbClr val="000000"/>
                          </a:solidFill>
                          <a:effectLst/>
                          <a:latin typeface="Calibri" panose="020F0502020204030204" pitchFamily="34" charset="0"/>
                        </a:rPr>
                        <a:t>Outc</a:t>
                      </a:r>
                      <a:r>
                        <a:rPr lang="en-US" sz="1100" b="1" i="0" u="none" strike="noStrike" dirty="0">
                          <a:solidFill>
                            <a:srgbClr val="000000"/>
                          </a:solidFill>
                          <a:effectLst/>
                          <a:latin typeface="Calibri" panose="020F0502020204030204" pitchFamily="34" charset="0"/>
                        </a:rPr>
                        <a:t>. 7</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1" i="0" u="none" strike="noStrike" dirty="0">
                          <a:solidFill>
                            <a:srgbClr val="000000"/>
                          </a:solidFill>
                          <a:effectLst/>
                          <a:latin typeface="Calibri" panose="020F0502020204030204" pitchFamily="34" charset="0"/>
                        </a:rPr>
                        <a:t>&gt;70</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58724648"/>
                  </a:ext>
                </a:extLst>
              </a:tr>
              <a:tr h="192295">
                <a:tc>
                  <a:txBody>
                    <a:bodyPr/>
                    <a:lstStyle/>
                    <a:p>
                      <a:pPr algn="l" fontAlgn="b"/>
                      <a:r>
                        <a:rPr lang="en-US" sz="1100" b="0" i="0" u="none" strike="noStrike">
                          <a:solidFill>
                            <a:srgbClr val="000000"/>
                          </a:solidFill>
                          <a:effectLst/>
                          <a:latin typeface="Calibri" panose="020F0502020204030204" pitchFamily="34" charset="0"/>
                        </a:rPr>
                        <a:t>AY Composite</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7795" marR="7795" marT="77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14367736"/>
                  </a:ext>
                </a:extLst>
              </a:tr>
            </a:tbl>
          </a:graphicData>
        </a:graphic>
      </p:graphicFrame>
    </p:spTree>
    <p:extLst>
      <p:ext uri="{BB962C8B-B14F-4D97-AF65-F5344CB8AC3E}">
        <p14:creationId xmlns:p14="http://schemas.microsoft.com/office/powerpoint/2010/main" val="662066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457202" y="136525"/>
            <a:ext cx="8229598" cy="1082675"/>
          </a:xfrm>
        </p:spPr>
        <p:txBody>
          <a:bodyPr/>
          <a:lstStyle/>
          <a:p>
            <a:r>
              <a:rPr lang="en-US" dirty="0"/>
              <a:t>	</a:t>
            </a:r>
            <a:r>
              <a:rPr lang="en-US" sz="2800" dirty="0">
                <a:solidFill>
                  <a:srgbClr val="FF0000"/>
                </a:solidFill>
              </a:rPr>
              <a:t>STUDENT OUTCOMES (SUMMARY)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a:defRPr/>
            </a:pPr>
            <a:fld id="{C5790943-6E06-4F8A-A8D0-F94C465B70D5}" type="slidenum">
              <a:rPr lang="en-US" smtClean="0"/>
              <a:pPr>
                <a:defRPr/>
              </a:pPr>
              <a:t>11</a:t>
            </a:fld>
            <a:endParaRPr lang="en-US"/>
          </a:p>
        </p:txBody>
      </p:sp>
      <p:graphicFrame>
        <p:nvGraphicFramePr>
          <p:cNvPr id="7" name="Content Placeholder 6">
            <a:extLst>
              <a:ext uri="{FF2B5EF4-FFF2-40B4-BE49-F238E27FC236}">
                <a16:creationId xmlns:a16="http://schemas.microsoft.com/office/drawing/2014/main" id="{14C33056-C592-4A6C-8A98-FDBD5DAE9958}"/>
              </a:ext>
            </a:extLst>
          </p:cNvPr>
          <p:cNvGraphicFramePr>
            <a:graphicFrameLocks noGrp="1"/>
          </p:cNvGraphicFramePr>
          <p:nvPr>
            <p:ph idx="1"/>
            <p:extLst>
              <p:ext uri="{D42A27DB-BD31-4B8C-83A1-F6EECF244321}">
                <p14:modId xmlns:p14="http://schemas.microsoft.com/office/powerpoint/2010/main" val="3406297995"/>
              </p:ext>
            </p:extLst>
          </p:nvPr>
        </p:nvGraphicFramePr>
        <p:xfrm>
          <a:off x="876300" y="934672"/>
          <a:ext cx="7391400" cy="2590799"/>
        </p:xfrm>
        <a:graphic>
          <a:graphicData uri="http://schemas.openxmlformats.org/drawingml/2006/table">
            <a:tbl>
              <a:tblPr/>
              <a:tblGrid>
                <a:gridCol w="1379154">
                  <a:extLst>
                    <a:ext uri="{9D8B030D-6E8A-4147-A177-3AD203B41FA5}">
                      <a16:colId xmlns:a16="http://schemas.microsoft.com/office/drawing/2014/main" val="4092191307"/>
                    </a:ext>
                  </a:extLst>
                </a:gridCol>
                <a:gridCol w="1047294">
                  <a:extLst>
                    <a:ext uri="{9D8B030D-6E8A-4147-A177-3AD203B41FA5}">
                      <a16:colId xmlns:a16="http://schemas.microsoft.com/office/drawing/2014/main" val="2347788701"/>
                    </a:ext>
                  </a:extLst>
                </a:gridCol>
                <a:gridCol w="827492">
                  <a:extLst>
                    <a:ext uri="{9D8B030D-6E8A-4147-A177-3AD203B41FA5}">
                      <a16:colId xmlns:a16="http://schemas.microsoft.com/office/drawing/2014/main" val="3295213680"/>
                    </a:ext>
                  </a:extLst>
                </a:gridCol>
                <a:gridCol w="827492">
                  <a:extLst>
                    <a:ext uri="{9D8B030D-6E8A-4147-A177-3AD203B41FA5}">
                      <a16:colId xmlns:a16="http://schemas.microsoft.com/office/drawing/2014/main" val="902570351"/>
                    </a:ext>
                  </a:extLst>
                </a:gridCol>
                <a:gridCol w="827492">
                  <a:extLst>
                    <a:ext uri="{9D8B030D-6E8A-4147-A177-3AD203B41FA5}">
                      <a16:colId xmlns:a16="http://schemas.microsoft.com/office/drawing/2014/main" val="2732981730"/>
                    </a:ext>
                  </a:extLst>
                </a:gridCol>
                <a:gridCol w="827492">
                  <a:extLst>
                    <a:ext uri="{9D8B030D-6E8A-4147-A177-3AD203B41FA5}">
                      <a16:colId xmlns:a16="http://schemas.microsoft.com/office/drawing/2014/main" val="1597066680"/>
                    </a:ext>
                  </a:extLst>
                </a:gridCol>
                <a:gridCol w="827492">
                  <a:extLst>
                    <a:ext uri="{9D8B030D-6E8A-4147-A177-3AD203B41FA5}">
                      <a16:colId xmlns:a16="http://schemas.microsoft.com/office/drawing/2014/main" val="2369153177"/>
                    </a:ext>
                  </a:extLst>
                </a:gridCol>
                <a:gridCol w="827492">
                  <a:extLst>
                    <a:ext uri="{9D8B030D-6E8A-4147-A177-3AD203B41FA5}">
                      <a16:colId xmlns:a16="http://schemas.microsoft.com/office/drawing/2014/main" val="1133491494"/>
                    </a:ext>
                  </a:extLst>
                </a:gridCol>
              </a:tblGrid>
              <a:tr h="431800">
                <a:tc gridSpan="8">
                  <a:txBody>
                    <a:bodyPr/>
                    <a:lstStyle/>
                    <a:p>
                      <a:pPr algn="l" fontAlgn="b"/>
                      <a:r>
                        <a:rPr lang="en-US" sz="2000" b="1" i="0" u="none" strike="noStrike" dirty="0">
                          <a:solidFill>
                            <a:srgbClr val="000000"/>
                          </a:solidFill>
                          <a:effectLst/>
                          <a:latin typeface="Times New Roman" panose="02020603050405020304" pitchFamily="18" charset="0"/>
                        </a:rPr>
                        <a:t>STUDENT OUTCOMES (ELECTRICAL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428550"/>
                  </a:ext>
                </a:extLst>
              </a:tr>
              <a:tr h="863599">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9139612"/>
                  </a:ext>
                </a:extLst>
              </a:tr>
              <a:tr h="431800">
                <a:tc>
                  <a:txBody>
                    <a:bodyPr/>
                    <a:lstStyle/>
                    <a:p>
                      <a:pPr algn="ctr" fontAlgn="b"/>
                      <a:r>
                        <a:rPr lang="en-US" sz="2000" b="0" i="0" u="none" strike="noStrike" dirty="0">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988949"/>
                  </a:ext>
                </a:extLst>
              </a:tr>
              <a:tr h="431800">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105082"/>
                  </a:ext>
                </a:extLst>
              </a:tr>
              <a:tr h="431800">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151607"/>
                  </a:ext>
                </a:extLst>
              </a:tr>
            </a:tbl>
          </a:graphicData>
        </a:graphic>
      </p:graphicFrame>
      <p:graphicFrame>
        <p:nvGraphicFramePr>
          <p:cNvPr id="8" name="Table 7">
            <a:extLst>
              <a:ext uri="{FF2B5EF4-FFF2-40B4-BE49-F238E27FC236}">
                <a16:creationId xmlns:a16="http://schemas.microsoft.com/office/drawing/2014/main" id="{505A1521-4336-4EF1-B4F5-96948EB62E4B}"/>
              </a:ext>
            </a:extLst>
          </p:cNvPr>
          <p:cNvGraphicFramePr>
            <a:graphicFrameLocks noGrp="1"/>
          </p:cNvGraphicFramePr>
          <p:nvPr>
            <p:extLst>
              <p:ext uri="{D42A27DB-BD31-4B8C-83A1-F6EECF244321}">
                <p14:modId xmlns:p14="http://schemas.microsoft.com/office/powerpoint/2010/main" val="960010994"/>
              </p:ext>
            </p:extLst>
          </p:nvPr>
        </p:nvGraphicFramePr>
        <p:xfrm>
          <a:off x="876300" y="3962400"/>
          <a:ext cx="7391402" cy="2282825"/>
        </p:xfrm>
        <a:graphic>
          <a:graphicData uri="http://schemas.openxmlformats.org/drawingml/2006/table">
            <a:tbl>
              <a:tblPr/>
              <a:tblGrid>
                <a:gridCol w="1379154">
                  <a:extLst>
                    <a:ext uri="{9D8B030D-6E8A-4147-A177-3AD203B41FA5}">
                      <a16:colId xmlns:a16="http://schemas.microsoft.com/office/drawing/2014/main" val="2970823348"/>
                    </a:ext>
                  </a:extLst>
                </a:gridCol>
                <a:gridCol w="1047296">
                  <a:extLst>
                    <a:ext uri="{9D8B030D-6E8A-4147-A177-3AD203B41FA5}">
                      <a16:colId xmlns:a16="http://schemas.microsoft.com/office/drawing/2014/main" val="1567325940"/>
                    </a:ext>
                  </a:extLst>
                </a:gridCol>
                <a:gridCol w="827492">
                  <a:extLst>
                    <a:ext uri="{9D8B030D-6E8A-4147-A177-3AD203B41FA5}">
                      <a16:colId xmlns:a16="http://schemas.microsoft.com/office/drawing/2014/main" val="190386848"/>
                    </a:ext>
                  </a:extLst>
                </a:gridCol>
                <a:gridCol w="827492">
                  <a:extLst>
                    <a:ext uri="{9D8B030D-6E8A-4147-A177-3AD203B41FA5}">
                      <a16:colId xmlns:a16="http://schemas.microsoft.com/office/drawing/2014/main" val="860349854"/>
                    </a:ext>
                  </a:extLst>
                </a:gridCol>
                <a:gridCol w="827492">
                  <a:extLst>
                    <a:ext uri="{9D8B030D-6E8A-4147-A177-3AD203B41FA5}">
                      <a16:colId xmlns:a16="http://schemas.microsoft.com/office/drawing/2014/main" val="2210883277"/>
                    </a:ext>
                  </a:extLst>
                </a:gridCol>
                <a:gridCol w="827492">
                  <a:extLst>
                    <a:ext uri="{9D8B030D-6E8A-4147-A177-3AD203B41FA5}">
                      <a16:colId xmlns:a16="http://schemas.microsoft.com/office/drawing/2014/main" val="3711134938"/>
                    </a:ext>
                  </a:extLst>
                </a:gridCol>
                <a:gridCol w="827492">
                  <a:extLst>
                    <a:ext uri="{9D8B030D-6E8A-4147-A177-3AD203B41FA5}">
                      <a16:colId xmlns:a16="http://schemas.microsoft.com/office/drawing/2014/main" val="1805529415"/>
                    </a:ext>
                  </a:extLst>
                </a:gridCol>
                <a:gridCol w="827492">
                  <a:extLst>
                    <a:ext uri="{9D8B030D-6E8A-4147-A177-3AD203B41FA5}">
                      <a16:colId xmlns:a16="http://schemas.microsoft.com/office/drawing/2014/main" val="4033391849"/>
                    </a:ext>
                  </a:extLst>
                </a:gridCol>
              </a:tblGrid>
              <a:tr h="380471">
                <a:tc gridSpan="8">
                  <a:txBody>
                    <a:bodyPr/>
                    <a:lstStyle/>
                    <a:p>
                      <a:pPr algn="l" fontAlgn="b"/>
                      <a:r>
                        <a:rPr lang="en-US" sz="2000" b="1" i="0" u="none" strike="noStrike">
                          <a:solidFill>
                            <a:srgbClr val="000000"/>
                          </a:solidFill>
                          <a:effectLst/>
                          <a:latin typeface="Times New Roman" panose="02020603050405020304" pitchFamily="18" charset="0"/>
                        </a:rPr>
                        <a:t>STUDENT OUTCOMES (COMPUTER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0256281"/>
                  </a:ext>
                </a:extLst>
              </a:tr>
              <a:tr h="760941">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0748900"/>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4309612"/>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7981095"/>
                  </a:ext>
                </a:extLst>
              </a:tr>
              <a:tr h="380471">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4054907"/>
                  </a:ext>
                </a:extLst>
              </a:tr>
            </a:tbl>
          </a:graphicData>
        </a:graphic>
      </p:graphicFrame>
    </p:spTree>
    <p:extLst>
      <p:ext uri="{BB962C8B-B14F-4D97-AF65-F5344CB8AC3E}">
        <p14:creationId xmlns:p14="http://schemas.microsoft.com/office/powerpoint/2010/main" val="2007162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12</a:t>
            </a:fld>
            <a:endParaRPr lang="en-US"/>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extLst>
              <p:ext uri="{D42A27DB-BD31-4B8C-83A1-F6EECF244321}">
                <p14:modId xmlns:p14="http://schemas.microsoft.com/office/powerpoint/2010/main" val="969780522"/>
              </p:ext>
            </p:extLst>
          </p:nvPr>
        </p:nvGraphicFramePr>
        <p:xfrm>
          <a:off x="838200" y="1143000"/>
          <a:ext cx="8001000" cy="5627799"/>
        </p:xfrm>
        <a:graphic>
          <a:graphicData uri="http://schemas.openxmlformats.org/drawingml/2006/table">
            <a:tbl>
              <a:tblPr firstRow="1" firstCol="1" bandRow="1"/>
              <a:tblGrid>
                <a:gridCol w="105926">
                  <a:extLst>
                    <a:ext uri="{9D8B030D-6E8A-4147-A177-3AD203B41FA5}">
                      <a16:colId xmlns:a16="http://schemas.microsoft.com/office/drawing/2014/main" val="2736646294"/>
                    </a:ext>
                  </a:extLst>
                </a:gridCol>
                <a:gridCol w="884674">
                  <a:extLst>
                    <a:ext uri="{9D8B030D-6E8A-4147-A177-3AD203B41FA5}">
                      <a16:colId xmlns:a16="http://schemas.microsoft.com/office/drawing/2014/main" val="878526867"/>
                    </a:ext>
                  </a:extLst>
                </a:gridCol>
                <a:gridCol w="1563298">
                  <a:extLst>
                    <a:ext uri="{9D8B030D-6E8A-4147-A177-3AD203B41FA5}">
                      <a16:colId xmlns:a16="http://schemas.microsoft.com/office/drawing/2014/main" val="2860751622"/>
                    </a:ext>
                  </a:extLst>
                </a:gridCol>
                <a:gridCol w="1103702">
                  <a:extLst>
                    <a:ext uri="{9D8B030D-6E8A-4147-A177-3AD203B41FA5}">
                      <a16:colId xmlns:a16="http://schemas.microsoft.com/office/drawing/2014/main" val="3493591556"/>
                    </a:ext>
                  </a:extLst>
                </a:gridCol>
                <a:gridCol w="4343400">
                  <a:extLst>
                    <a:ext uri="{9D8B030D-6E8A-4147-A177-3AD203B41FA5}">
                      <a16:colId xmlns:a16="http://schemas.microsoft.com/office/drawing/2014/main" val="180189684"/>
                    </a:ext>
                  </a:extLst>
                </a:gridCol>
              </a:tblGrid>
              <a:tr h="771781">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5931">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838206">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2019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2020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26602"/>
                  </a:ext>
                </a:extLst>
              </a:tr>
              <a:tr h="132923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75</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83</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a:t>
                      </a:r>
                      <a:r>
                        <a:rPr lang="en-US" sz="1400" spc="20" dirty="0" err="1">
                          <a:solidFill>
                            <a:srgbClr val="000000"/>
                          </a:solidFill>
                          <a:effectLst/>
                          <a:latin typeface="Times New Roman" panose="02020603050405020304" pitchFamily="18" charset="0"/>
                          <a:ea typeface="Calibri" panose="020F0502020204030204" pitchFamily="34" charset="0"/>
                        </a:rPr>
                        <a:t>i</a:t>
                      </a:r>
                      <a:r>
                        <a:rPr lang="en-US" sz="1400" spc="20" dirty="0">
                          <a:solidFill>
                            <a:srgbClr val="000000"/>
                          </a:solidFill>
                          <a:effectLst/>
                          <a:latin typeface="Times New Roman" panose="02020603050405020304" pitchFamily="18" charset="0"/>
                          <a:ea typeface="Calibri" panose="020F0502020204030204" pitchFamily="34" charset="0"/>
                        </a:rPr>
                        <a:t>) Required all students to write reports describing in detail the experimental setup and how the experiments were conducted.  (ii) , required the students to write project report with a format that address all aspects of Student Outcome 6.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76607"/>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4775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860215"/>
                  </a:ext>
                </a:extLst>
              </a:tr>
              <a:tr h="96645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73 (section 1)</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79 (Section 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958726"/>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91782953"/>
                  </a:ext>
                </a:extLst>
              </a:tr>
            </a:tbl>
          </a:graphicData>
        </a:graphic>
      </p:graphicFrame>
    </p:spTree>
    <p:extLst>
      <p:ext uri="{BB962C8B-B14F-4D97-AF65-F5344CB8AC3E}">
        <p14:creationId xmlns:p14="http://schemas.microsoft.com/office/powerpoint/2010/main" val="1132647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13</a:t>
            </a:fld>
            <a:endParaRPr lang="en-US"/>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extLst>
              <p:ext uri="{D42A27DB-BD31-4B8C-83A1-F6EECF244321}">
                <p14:modId xmlns:p14="http://schemas.microsoft.com/office/powerpoint/2010/main" val="3023562202"/>
              </p:ext>
            </p:extLst>
          </p:nvPr>
        </p:nvGraphicFramePr>
        <p:xfrm>
          <a:off x="381000" y="1295400"/>
          <a:ext cx="8458199" cy="3812916"/>
        </p:xfrm>
        <a:graphic>
          <a:graphicData uri="http://schemas.openxmlformats.org/drawingml/2006/table">
            <a:tbl>
              <a:tblPr firstRow="1" firstCol="1" bandRow="1"/>
              <a:tblGrid>
                <a:gridCol w="784781">
                  <a:extLst>
                    <a:ext uri="{9D8B030D-6E8A-4147-A177-3AD203B41FA5}">
                      <a16:colId xmlns:a16="http://schemas.microsoft.com/office/drawing/2014/main" val="2736646294"/>
                    </a:ext>
                  </a:extLst>
                </a:gridCol>
                <a:gridCol w="784781">
                  <a:extLst>
                    <a:ext uri="{9D8B030D-6E8A-4147-A177-3AD203B41FA5}">
                      <a16:colId xmlns:a16="http://schemas.microsoft.com/office/drawing/2014/main" val="878526867"/>
                    </a:ext>
                  </a:extLst>
                </a:gridCol>
                <a:gridCol w="1594464">
                  <a:extLst>
                    <a:ext uri="{9D8B030D-6E8A-4147-A177-3AD203B41FA5}">
                      <a16:colId xmlns:a16="http://schemas.microsoft.com/office/drawing/2014/main" val="2860751622"/>
                    </a:ext>
                  </a:extLst>
                </a:gridCol>
                <a:gridCol w="1255574">
                  <a:extLst>
                    <a:ext uri="{9D8B030D-6E8A-4147-A177-3AD203B41FA5}">
                      <a16:colId xmlns:a16="http://schemas.microsoft.com/office/drawing/2014/main" val="3493591556"/>
                    </a:ext>
                  </a:extLst>
                </a:gridCol>
                <a:gridCol w="4038599">
                  <a:extLst>
                    <a:ext uri="{9D8B030D-6E8A-4147-A177-3AD203B41FA5}">
                      <a16:colId xmlns:a16="http://schemas.microsoft.com/office/drawing/2014/main" val="180189684"/>
                    </a:ext>
                  </a:extLst>
                </a:gridCol>
              </a:tblGrid>
              <a:tr h="799622">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7605">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217110">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85553">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3</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295810"/>
                  </a:ext>
                </a:extLst>
              </a:tr>
              <a:tr h="1302664">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87</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5" dirty="0">
                          <a:solidFill>
                            <a:srgbClr val="000000"/>
                          </a:solidFill>
                          <a:effectLst/>
                          <a:latin typeface="Times New Roman" panose="02020603050405020304" pitchFamily="18" charset="0"/>
                          <a:ea typeface="Calibri" panose="020F0502020204030204" pitchFamily="34" charset="0"/>
                        </a:rPr>
                        <a:t>.(</a:t>
                      </a:r>
                      <a:r>
                        <a:rPr lang="en-US" sz="1400" spc="5" dirty="0" err="1">
                          <a:solidFill>
                            <a:srgbClr val="000000"/>
                          </a:solidFill>
                          <a:effectLst/>
                          <a:latin typeface="Times New Roman" panose="02020603050405020304" pitchFamily="18" charset="0"/>
                          <a:ea typeface="Calibri" panose="020F0502020204030204" pitchFamily="34" charset="0"/>
                        </a:rPr>
                        <a:t>i</a:t>
                      </a:r>
                      <a:r>
                        <a:rPr lang="en-US" sz="1400" spc="5" dirty="0">
                          <a:solidFill>
                            <a:srgbClr val="000000"/>
                          </a:solidFill>
                          <a:effectLst/>
                          <a:latin typeface="Times New Roman" panose="02020603050405020304" pitchFamily="18" charset="0"/>
                          <a:ea typeface="Calibri" panose="020F0502020204030204" pitchFamily="34" charset="0"/>
                        </a:rPr>
                        <a:t>) The key concepts needed for the design project were emphasized.  (ii) required students to perform literature survey on topics related to the design project.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2971529"/>
                  </a:ext>
                </a:extLst>
              </a:tr>
            </a:tbl>
          </a:graphicData>
        </a:graphic>
      </p:graphicFrame>
    </p:spTree>
    <p:extLst>
      <p:ext uri="{BB962C8B-B14F-4D97-AF65-F5344CB8AC3E}">
        <p14:creationId xmlns:p14="http://schemas.microsoft.com/office/powerpoint/2010/main" val="107936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CONTINUOUS IMPROVEMENT</a:t>
            </a:r>
            <a:br>
              <a:rPr lang="en-US" sz="2800" dirty="0">
                <a:solidFill>
                  <a:srgbClr val="FF0000"/>
                </a:solidFill>
              </a:rPr>
            </a:br>
            <a:r>
              <a:rPr lang="en-US" sz="2800" dirty="0">
                <a:solidFill>
                  <a:srgbClr val="FF0000"/>
                </a:solidFill>
              </a:rPr>
              <a:t>(COMPUTER ENGR. PROGRAM)</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14</a:t>
            </a:fld>
            <a:endParaRPr lang="en-US"/>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4" name="Table 3">
            <a:extLst>
              <a:ext uri="{FF2B5EF4-FFF2-40B4-BE49-F238E27FC236}">
                <a16:creationId xmlns:a16="http://schemas.microsoft.com/office/drawing/2014/main" id="{090D1FBE-7AFB-4AEA-9012-5E650F1563FC}"/>
              </a:ext>
            </a:extLst>
          </p:cNvPr>
          <p:cNvGraphicFramePr>
            <a:graphicFrameLocks noGrp="1"/>
          </p:cNvGraphicFramePr>
          <p:nvPr>
            <p:extLst>
              <p:ext uri="{D42A27DB-BD31-4B8C-83A1-F6EECF244321}">
                <p14:modId xmlns:p14="http://schemas.microsoft.com/office/powerpoint/2010/main" val="2958511677"/>
              </p:ext>
            </p:extLst>
          </p:nvPr>
        </p:nvGraphicFramePr>
        <p:xfrm>
          <a:off x="304800" y="1181529"/>
          <a:ext cx="8305800" cy="5397427"/>
        </p:xfrm>
        <a:graphic>
          <a:graphicData uri="http://schemas.openxmlformats.org/drawingml/2006/table">
            <a:tbl>
              <a:tblPr firstRow="1" firstCol="1" bandRow="1"/>
              <a:tblGrid>
                <a:gridCol w="411178">
                  <a:extLst>
                    <a:ext uri="{9D8B030D-6E8A-4147-A177-3AD203B41FA5}">
                      <a16:colId xmlns:a16="http://schemas.microsoft.com/office/drawing/2014/main" val="3275234824"/>
                    </a:ext>
                  </a:extLst>
                </a:gridCol>
                <a:gridCol w="1069063">
                  <a:extLst>
                    <a:ext uri="{9D8B030D-6E8A-4147-A177-3AD203B41FA5}">
                      <a16:colId xmlns:a16="http://schemas.microsoft.com/office/drawing/2014/main" val="1859344481"/>
                    </a:ext>
                  </a:extLst>
                </a:gridCol>
                <a:gridCol w="1562477">
                  <a:extLst>
                    <a:ext uri="{9D8B030D-6E8A-4147-A177-3AD203B41FA5}">
                      <a16:colId xmlns:a16="http://schemas.microsoft.com/office/drawing/2014/main" val="3621417514"/>
                    </a:ext>
                  </a:extLst>
                </a:gridCol>
                <a:gridCol w="1891420">
                  <a:extLst>
                    <a:ext uri="{9D8B030D-6E8A-4147-A177-3AD203B41FA5}">
                      <a16:colId xmlns:a16="http://schemas.microsoft.com/office/drawing/2014/main" val="3292147012"/>
                    </a:ext>
                  </a:extLst>
                </a:gridCol>
                <a:gridCol w="3371662">
                  <a:extLst>
                    <a:ext uri="{9D8B030D-6E8A-4147-A177-3AD203B41FA5}">
                      <a16:colId xmlns:a16="http://schemas.microsoft.com/office/drawing/2014/main" val="740139531"/>
                    </a:ext>
                  </a:extLst>
                </a:gridCol>
              </a:tblGrid>
              <a:tr h="393562">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Calibri" panose="020F0502020204030204" pitchFamily="34" charset="0"/>
                        </a:rPr>
                        <a: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Outcome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5865625"/>
                  </a:ext>
                </a:extLst>
              </a:tr>
              <a:tr h="163984">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34511911"/>
                  </a:ext>
                </a:extLst>
              </a:tr>
              <a:tr h="524749">
                <a:tc rowSpan="2">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rPr>
                        <a:t>1</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0338324"/>
                  </a:ext>
                </a:extLst>
              </a:tr>
              <a:tr h="157424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79</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Required all students to write reports describing in detail the experimental setup and how the experiments were conducted.  In addition, required the students to write project report with a format that address all aspects of Student Outcome 6.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5554906"/>
                  </a:ext>
                </a:extLst>
              </a:tr>
              <a:tr h="163984">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27832243"/>
                  </a:ext>
                </a:extLst>
              </a:tr>
              <a:tr h="65593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5057219"/>
                  </a:ext>
                </a:extLst>
              </a:tr>
              <a:tr h="104949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77</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0673414"/>
                  </a:ext>
                </a:extLst>
              </a:tr>
            </a:tbl>
          </a:graphicData>
        </a:graphic>
      </p:graphicFrame>
    </p:spTree>
    <p:extLst>
      <p:ext uri="{BB962C8B-B14F-4D97-AF65-F5344CB8AC3E}">
        <p14:creationId xmlns:p14="http://schemas.microsoft.com/office/powerpoint/2010/main" val="2553861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685800"/>
            <a:ext cx="8153400" cy="381000"/>
          </a:xfrm>
        </p:spPr>
        <p:txBody>
          <a:bodyPr/>
          <a:lstStyle/>
          <a:p>
            <a:r>
              <a:rPr lang="en-US" dirty="0">
                <a:solidFill>
                  <a:srgbClr val="FF0000"/>
                </a:solidFill>
              </a:rPr>
              <a:t>Questions &amp; Answers</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15</a:t>
            </a:fld>
            <a:endParaRPr lang="en-US"/>
          </a:p>
        </p:txBody>
      </p:sp>
      <p:sp>
        <p:nvSpPr>
          <p:cNvPr id="9" name="Content Placeholder 2"/>
          <p:cNvSpPr txBox="1">
            <a:spLocks/>
          </p:cNvSpPr>
          <p:nvPr/>
        </p:nvSpPr>
        <p:spPr bwMode="auto">
          <a:xfrm>
            <a:off x="1219200" y="4267200"/>
            <a:ext cx="6400800" cy="1828800"/>
          </a:xfrm>
          <a:prstGeom prst="rect">
            <a:avLst/>
          </a:prstGeom>
          <a:solidFill>
            <a:srgbClr val="92D050"/>
          </a:solidFill>
          <a:ln w="25400">
            <a:solidFill>
              <a:srgbClr val="FF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indent="0">
              <a:buNone/>
            </a:pPr>
            <a:r>
              <a:rPr lang="en-US" sz="2400" dirty="0"/>
              <a:t>Prairie View A&amp;M University</a:t>
            </a:r>
          </a:p>
          <a:p>
            <a:pPr indent="0">
              <a:buNone/>
            </a:pPr>
            <a:r>
              <a:rPr lang="en-US" sz="2400" dirty="0"/>
              <a:t>Department of Electrical and Computer Engineering</a:t>
            </a:r>
          </a:p>
          <a:p>
            <a:pPr indent="0">
              <a:buNone/>
            </a:pPr>
            <a:r>
              <a:rPr lang="en-US" sz="2400" dirty="0"/>
              <a:t>Prairie View, Texas 77446</a:t>
            </a:r>
          </a:p>
        </p:txBody>
      </p:sp>
      <p:pic>
        <p:nvPicPr>
          <p:cNvPr id="3" name="Picture 2"/>
          <p:cNvPicPr>
            <a:picLocks noChangeAspect="1"/>
          </p:cNvPicPr>
          <p:nvPr/>
        </p:nvPicPr>
        <p:blipFill>
          <a:blip r:embed="rId2"/>
          <a:stretch>
            <a:fillRect/>
          </a:stretch>
        </p:blipFill>
        <p:spPr>
          <a:xfrm>
            <a:off x="3348037" y="1595437"/>
            <a:ext cx="2143125" cy="2143125"/>
          </a:xfrm>
          <a:prstGeom prst="rect">
            <a:avLst/>
          </a:prstGeom>
        </p:spPr>
      </p:pic>
    </p:spTree>
    <p:extLst>
      <p:ext uri="{BB962C8B-B14F-4D97-AF65-F5344CB8AC3E}">
        <p14:creationId xmlns:p14="http://schemas.microsoft.com/office/powerpoint/2010/main" val="105480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79315</TotalTime>
  <Words>4170</Words>
  <Application>Microsoft Office PowerPoint</Application>
  <PresentationFormat>On-screen Show (4:3)</PresentationFormat>
  <Paragraphs>2882</Paragraphs>
  <Slides>15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Times New Roman</vt:lpstr>
      <vt:lpstr>Default Design</vt:lpstr>
      <vt:lpstr>Custom Design</vt:lpstr>
      <vt:lpstr>  ABET EAC STUDENT OUTCOMES ASSESSMENT RESULTS   ECE DEPARTMENT    </vt:lpstr>
      <vt:lpstr>ABET EAC CRITERION 3 AND 4</vt:lpstr>
      <vt:lpstr>ABET STUDENT OUTCOMES </vt:lpstr>
      <vt:lpstr>STUDENT OUTCOMES VS. COURSES (ELECTRICAL ENGINEERING) Approved 10/12/2018</vt:lpstr>
      <vt:lpstr>STUDENT OUTCOMES VS. COURSES (COMPUTER ENGINEERING)  Approved 10/12/2018</vt:lpstr>
      <vt:lpstr>SPRING 2019 COURSE ASSESSMENT RESULTS  (ELECTRICAL ENGINEERING)</vt:lpstr>
      <vt:lpstr> ELECTRICAL ENGINEERING MAJOR (2019-2020 AY)</vt:lpstr>
      <vt:lpstr> COMPUTER ENGINEERING MAJOR (2019-2020 AY)</vt:lpstr>
      <vt:lpstr> ELECTRICAL ENGINEERING MAJOR (2020-2021 AY)</vt:lpstr>
      <vt:lpstr> COMPUTER ENGINEERING MAJOR (2020-2021 AY)</vt:lpstr>
      <vt:lpstr> STUDENT OUTCOMES (SUMMARY)</vt:lpstr>
      <vt:lpstr>CONTINUOUS IMPROVEMENT (ELECTRICAL ENGR. PROGRAM)</vt:lpstr>
      <vt:lpstr>CONTINUOUS IMPROVEMENT (ELECTRICAL ENGR. PROGRAM)</vt:lpstr>
      <vt:lpstr>CONTINUOUS IMPROVEMENT (COMPUTER ENGR. PROGRAM)</vt:lpstr>
      <vt:lpstr>Questions &amp; Answers</vt:lpstr>
    </vt:vector>
  </TitlesOfParts>
  <Company>Electrical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rjbeee</dc:creator>
  <cp:lastModifiedBy>VJ Turner</cp:lastModifiedBy>
  <cp:revision>517</cp:revision>
  <cp:lastPrinted>2021-04-29T05:49:52Z</cp:lastPrinted>
  <dcterms:created xsi:type="dcterms:W3CDTF">2006-10-25T05:42:39Z</dcterms:created>
  <dcterms:modified xsi:type="dcterms:W3CDTF">2021-04-29T21:37:49Z</dcterms:modified>
</cp:coreProperties>
</file>