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70" r:id="rId2"/>
    <p:sldId id="257" r:id="rId3"/>
    <p:sldId id="259" r:id="rId4"/>
    <p:sldId id="260" r:id="rId5"/>
    <p:sldId id="261" r:id="rId6"/>
    <p:sldId id="262" r:id="rId7"/>
    <p:sldId id="281" r:id="rId8"/>
    <p:sldId id="285" r:id="rId9"/>
    <p:sldId id="284" r:id="rId10"/>
    <p:sldId id="283" r:id="rId11"/>
    <p:sldId id="282" r:id="rId12"/>
    <p:sldId id="263" r:id="rId13"/>
    <p:sldId id="266" r:id="rId14"/>
    <p:sldId id="272" r:id="rId15"/>
    <p:sldId id="277" r:id="rId16"/>
    <p:sldId id="264" r:id="rId17"/>
    <p:sldId id="265" r:id="rId18"/>
    <p:sldId id="276" r:id="rId19"/>
    <p:sldId id="275" r:id="rId20"/>
    <p:sldId id="267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425"/>
    <a:srgbClr val="4F2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5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Sheet1!$B$121</c:f>
              <c:strCache>
                <c:ptCount val="1"/>
                <c:pt idx="0">
                  <c:v>College of Engineering Enrollment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Sheet1!$A$122:$A$127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Sheet1!$B$122:$B$127</c:f>
              <c:numCache>
                <c:formatCode>General</c:formatCode>
                <c:ptCount val="6"/>
                <c:pt idx="0">
                  <c:v>1487</c:v>
                </c:pt>
                <c:pt idx="1">
                  <c:v>1598</c:v>
                </c:pt>
                <c:pt idx="2">
                  <c:v>1634</c:v>
                </c:pt>
                <c:pt idx="3">
                  <c:v>1513</c:v>
                </c:pt>
                <c:pt idx="4">
                  <c:v>1352</c:v>
                </c:pt>
                <c:pt idx="5">
                  <c:v>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8-43F7-98A4-98C8483815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620127376"/>
        <c:axId val="592154016"/>
      </c:barChart>
      <c:catAx>
        <c:axId val="62012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154016"/>
        <c:crosses val="autoZero"/>
        <c:auto val="1"/>
        <c:lblAlgn val="ctr"/>
        <c:lblOffset val="100"/>
        <c:noMultiLvlLbl val="0"/>
      </c:catAx>
      <c:valAx>
        <c:axId val="592154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12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01DE6-1F76-4051-908A-E6C24EC816B5}" type="datetimeFigureOut">
              <a:rPr lang="en-US" smtClean="0"/>
              <a:t>4/30/2021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00A05-12B8-4CA2-B1EA-A14C97C8E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9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00CB6-5010-4075-9EFD-FC2F273D6EE9}" type="datetime1">
              <a:rPr lang="en-US" smtClean="0"/>
              <a:t>4/30/2021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0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7CC-3A74-4848-A98D-80DCEEE98A17}" type="datetime1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462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48CA-2E62-489D-8907-EE9A13EF506C}" type="datetime1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3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432CC-4C6D-4ACE-940A-9A27B16C9027}" type="datetime1">
              <a:rPr lang="en-US" smtClean="0"/>
              <a:t>4/30/2021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36F02-0306-4F7A-91F3-C347BBBED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7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3" r:id="rId2"/>
    <p:sldLayoutId id="214748367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diverseeducation.com/top100/pages/BachelorsDegreeProducers2020.php?dtsearch=&amp;dtrace=African%20American&amp;dtmajor=Engineering&amp;dtschool=&amp;dtstate=&amp;dtpage=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vamu.edu/research/post/college-of-engineering-awarded-3-million-grant/" TargetMode="External"/><Relationship Id="rId13" Type="http://schemas.openxmlformats.org/officeDocument/2006/relationships/hyperlink" Target="https://www.pvamu.edu/engineering/research/texged/?customize_changeset_uuid=d635ff22-db9d-455a-9ebe-9401d461e4d5&amp;customize_autosaved=on&amp;customize_messenger_channel=preview-4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ccsb.pvamu.edu/" TargetMode="External"/><Relationship Id="rId12" Type="http://schemas.openxmlformats.org/officeDocument/2006/relationships/hyperlink" Target="https://www.pvamu.edu/me/wp-content/uploads/sites/100/fast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vamu.edu/smartgrid/" TargetMode="External"/><Relationship Id="rId11" Type="http://schemas.openxmlformats.org/officeDocument/2006/relationships/hyperlink" Target="https://www.pvamu.edu/cresse/" TargetMode="External"/><Relationship Id="rId5" Type="http://schemas.openxmlformats.org/officeDocument/2006/relationships/hyperlink" Target="https://securecenter.pvamu.edu/" TargetMode="External"/><Relationship Id="rId10" Type="http://schemas.openxmlformats.org/officeDocument/2006/relationships/hyperlink" Target="https://www.pvamu.edu/cecstr/" TargetMode="External"/><Relationship Id="rId4" Type="http://schemas.openxmlformats.org/officeDocument/2006/relationships/hyperlink" Target="http://credit.pvamu.edu/" TargetMode="External"/><Relationship Id="rId9" Type="http://schemas.openxmlformats.org/officeDocument/2006/relationships/hyperlink" Target="https://www.pvamu.edu/cees/" TargetMode="External"/><Relationship Id="rId14" Type="http://schemas.openxmlformats.org/officeDocument/2006/relationships/hyperlink" Target="https://www.pvamu.edu/tsrc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llenge.gov/challenge/AI-tracks-at-sea/#description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vamu.edu/engineering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>
            <a:extLst>
              <a:ext uri="{FF2B5EF4-FFF2-40B4-BE49-F238E27FC236}">
                <a16:creationId xmlns:a16="http://schemas.microsoft.com/office/drawing/2014/main" id="{6498DF1A-A3B2-4045-A65F-9A7DA0846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866" y="-697750"/>
            <a:ext cx="12192000" cy="499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3921D2-A9A5-4ED5-917A-FDD604215799}"/>
              </a:ext>
            </a:extLst>
          </p:cNvPr>
          <p:cNvSpPr/>
          <p:nvPr/>
        </p:nvSpPr>
        <p:spPr>
          <a:xfrm>
            <a:off x="-56507" y="4084227"/>
            <a:ext cx="12247475" cy="27432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1A8680B-D01B-0047-8460-6C131F68BBD3}"/>
              </a:ext>
            </a:extLst>
          </p:cNvPr>
          <p:cNvGrpSpPr/>
          <p:nvPr/>
        </p:nvGrpSpPr>
        <p:grpSpPr>
          <a:xfrm>
            <a:off x="-1031" y="1628315"/>
            <a:ext cx="12192000" cy="2743200"/>
            <a:chOff x="1536700" y="1100139"/>
            <a:chExt cx="9144000" cy="28733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99B06BC-A57A-4354-9071-42F87AEA2A1D}"/>
                </a:ext>
              </a:extLst>
            </p:cNvPr>
            <p:cNvSpPr/>
            <p:nvPr/>
          </p:nvSpPr>
          <p:spPr>
            <a:xfrm>
              <a:off x="1536700" y="3646488"/>
              <a:ext cx="9144000" cy="106362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5365" name="Picture 7">
              <a:extLst>
                <a:ext uri="{FF2B5EF4-FFF2-40B4-BE49-F238E27FC236}">
                  <a16:creationId xmlns:a16="http://schemas.microsoft.com/office/drawing/2014/main" id="{9BEBEA62-2D98-4BCB-B20E-B13D618CA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3501" y="3646489"/>
              <a:ext cx="2525713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6" name="Picture 8">
              <a:extLst>
                <a:ext uri="{FF2B5EF4-FFF2-40B4-BE49-F238E27FC236}">
                  <a16:creationId xmlns:a16="http://schemas.microsoft.com/office/drawing/2014/main" id="{C9AF3B15-2BA8-4FD4-AD60-86C78F7AE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0150" y="3375026"/>
              <a:ext cx="1860550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7" name="Picture 1">
              <a:extLst>
                <a:ext uri="{FF2B5EF4-FFF2-40B4-BE49-F238E27FC236}">
                  <a16:creationId xmlns:a16="http://schemas.microsoft.com/office/drawing/2014/main" id="{D1E11400-13E0-4E64-813F-04FFE30D9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66908"/>
            <a:stretch>
              <a:fillRect/>
            </a:stretch>
          </p:blipFill>
          <p:spPr bwMode="auto">
            <a:xfrm>
              <a:off x="2019300" y="1100139"/>
              <a:ext cx="3124200" cy="279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EEF66F9-C483-494D-9F27-9E39C8977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684" y="5323999"/>
            <a:ext cx="9118599" cy="1004886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4800" dirty="0">
                <a:solidFill>
                  <a:srgbClr val="FFC425"/>
                </a:solidFill>
                <a:latin typeface="+mn-lt"/>
              </a:rPr>
              <a:t>Roy G. Perry College of Engineering</a:t>
            </a:r>
            <a:br>
              <a:rPr lang="en-US" sz="4800" dirty="0">
                <a:solidFill>
                  <a:srgbClr val="FFC425"/>
                </a:solidFill>
                <a:latin typeface="+mn-lt"/>
              </a:rPr>
            </a:br>
            <a:r>
              <a:rPr lang="en-US" sz="4800" dirty="0">
                <a:solidFill>
                  <a:srgbClr val="FFC425"/>
                </a:solidFill>
                <a:latin typeface="+mn-lt"/>
              </a:rPr>
              <a:t>at </a:t>
            </a:r>
            <a:br>
              <a:rPr lang="en-US" sz="4800" dirty="0">
                <a:solidFill>
                  <a:srgbClr val="FFC425"/>
                </a:solidFill>
                <a:latin typeface="+mn-lt"/>
              </a:rPr>
            </a:br>
            <a:r>
              <a:rPr lang="en-US" sz="4800" dirty="0">
                <a:solidFill>
                  <a:srgbClr val="FFC425"/>
                </a:solidFill>
                <a:latin typeface="+mn-lt"/>
              </a:rPr>
              <a:t>Prairie View A&amp;M University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5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DC455F1-C155-8E46-A9D8-09C6C332DA2E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t="47916" r="33222"/>
          <a:stretch/>
        </p:blipFill>
        <p:spPr>
          <a:xfrm>
            <a:off x="3927231" y="2229141"/>
            <a:ext cx="4080886" cy="2286000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03675A4-42B9-1346-AD60-4CB177C59CCD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 r="33222" b="51017"/>
          <a:stretch/>
        </p:blipFill>
        <p:spPr>
          <a:xfrm>
            <a:off x="3920395" y="41490"/>
            <a:ext cx="4080886" cy="2286000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476517B-5F67-CB47-BF92-03A718C0A3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6" r="1"/>
          <a:stretch/>
        </p:blipFill>
        <p:spPr>
          <a:xfrm>
            <a:off x="8008117" y="16090"/>
            <a:ext cx="4114800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345808-6524-4BE8-B200-7A3D42BC8F1D}"/>
              </a:ext>
            </a:extLst>
          </p:cNvPr>
          <p:cNvSpPr/>
          <p:nvPr/>
        </p:nvSpPr>
        <p:spPr>
          <a:xfrm>
            <a:off x="0" y="4563901"/>
            <a:ext cx="12192000" cy="2430604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dirty="0">
              <a:solidFill>
                <a:srgbClr val="FFC425"/>
              </a:solidFill>
            </a:endParaRPr>
          </a:p>
          <a:p>
            <a:pPr>
              <a:defRPr/>
            </a:pPr>
            <a:r>
              <a:rPr lang="en-US" sz="3200" dirty="0">
                <a:solidFill>
                  <a:srgbClr val="FFC425"/>
                </a:solidFill>
              </a:rPr>
              <a:t>Prairie View A&amp;M University is the 2</a:t>
            </a:r>
            <a:r>
              <a:rPr lang="en-US" sz="3200" baseline="30000" dirty="0">
                <a:solidFill>
                  <a:srgbClr val="FFC425"/>
                </a:solidFill>
              </a:rPr>
              <a:t>nd</a:t>
            </a:r>
            <a:r>
              <a:rPr lang="en-US" sz="3200" dirty="0">
                <a:solidFill>
                  <a:srgbClr val="FFC425"/>
                </a:solidFill>
              </a:rPr>
              <a:t> oldest public university in the state of Texas</a:t>
            </a:r>
            <a:r>
              <a:rPr lang="en-US" sz="3200" dirty="0" smtClean="0">
                <a:solidFill>
                  <a:srgbClr val="FFC425"/>
                </a:solidFill>
              </a:rPr>
              <a:t>.  Approximately 150 </a:t>
            </a:r>
            <a:r>
              <a:rPr lang="en-US" sz="3200" smtClean="0">
                <a:solidFill>
                  <a:srgbClr val="FFC425"/>
                </a:solidFill>
              </a:rPr>
              <a:t>years old.</a:t>
            </a:r>
            <a:endParaRPr lang="en-US" sz="3200" dirty="0">
              <a:solidFill>
                <a:srgbClr val="FFC425"/>
              </a:solidFill>
            </a:endParaRPr>
          </a:p>
          <a:p>
            <a:pPr>
              <a:defRPr/>
            </a:pPr>
            <a:endParaRPr lang="en-US" sz="2800" dirty="0">
              <a:solidFill>
                <a:srgbClr val="FFC425"/>
              </a:solidFill>
            </a:endParaRPr>
          </a:p>
          <a:p>
            <a:pPr>
              <a:defRPr/>
            </a:pPr>
            <a:r>
              <a:rPr lang="en-US" sz="3200" dirty="0">
                <a:solidFill>
                  <a:srgbClr val="FFC425"/>
                </a:solidFill>
              </a:rPr>
              <a:t>In 1947 the university started offering engineering courses.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6BE1304-4132-2140-92FC-00BA227E9934}"/>
              </a:ext>
            </a:extLst>
          </p:cNvPr>
          <p:cNvGrpSpPr/>
          <p:nvPr/>
        </p:nvGrpSpPr>
        <p:grpSpPr>
          <a:xfrm>
            <a:off x="1" y="4360041"/>
            <a:ext cx="12191999" cy="621695"/>
            <a:chOff x="1434375" y="4348359"/>
            <a:chExt cx="9246323" cy="62169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A1A35DC-06D0-4843-B6AE-5B85E1C99AB8}"/>
                </a:ext>
              </a:extLst>
            </p:cNvPr>
            <p:cNvSpPr/>
            <p:nvPr/>
          </p:nvSpPr>
          <p:spPr>
            <a:xfrm>
              <a:off x="1434375" y="4397119"/>
              <a:ext cx="9246323" cy="221115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7" name="Picture 7">
              <a:extLst>
                <a:ext uri="{FF2B5EF4-FFF2-40B4-BE49-F238E27FC236}">
                  <a16:creationId xmlns:a16="http://schemas.microsoft.com/office/drawing/2014/main" id="{D08744C2-520B-4EDA-A2A8-6FD0AFB46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8118" y="4643029"/>
              <a:ext cx="2525713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8">
              <a:extLst>
                <a:ext uri="{FF2B5EF4-FFF2-40B4-BE49-F238E27FC236}">
                  <a16:creationId xmlns:a16="http://schemas.microsoft.com/office/drawing/2014/main" id="{D23C2264-5B7A-446D-8F4B-C53C7408C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6196" y="4348359"/>
              <a:ext cx="1860550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CA9AC8ED-43E9-432F-8CE1-E9A892D5F2F0}"/>
              </a:ext>
            </a:extLst>
          </p:cNvPr>
          <p:cNvSpPr txBox="1">
            <a:spLocks/>
          </p:cNvSpPr>
          <p:nvPr/>
        </p:nvSpPr>
        <p:spPr>
          <a:xfrm>
            <a:off x="1766939" y="4096545"/>
            <a:ext cx="8632722" cy="2120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solidFill>
                <a:srgbClr val="FFC425"/>
              </a:solidFill>
              <a:latin typeface="+mn-lt"/>
            </a:endParaRPr>
          </a:p>
        </p:txBody>
      </p:sp>
      <p:pic>
        <p:nvPicPr>
          <p:cNvPr id="11" name="Picture 10" descr="A picture containing white, old&#10;&#10;Description automatically generated">
            <a:extLst>
              <a:ext uri="{FF2B5EF4-FFF2-40B4-BE49-F238E27FC236}">
                <a16:creationId xmlns:a16="http://schemas.microsoft.com/office/drawing/2014/main" id="{473C33FA-B338-421E-8FFC-027AF836017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3" y="41490"/>
            <a:ext cx="3844475" cy="2199602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D3F08C6-B18F-F043-B2B9-FE7A586199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4" y="2761455"/>
            <a:ext cx="3754332" cy="107112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0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8CAA02-51FB-4D64-BDB5-20A33CFD1E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6" r="10828"/>
          <a:stretch/>
        </p:blipFill>
        <p:spPr>
          <a:xfrm>
            <a:off x="0" y="899424"/>
            <a:ext cx="6095999" cy="35405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021693-D5C7-41E9-9473-B5F5E5ACC376}"/>
              </a:ext>
            </a:extLst>
          </p:cNvPr>
          <p:cNvSpPr/>
          <p:nvPr/>
        </p:nvSpPr>
        <p:spPr>
          <a:xfrm>
            <a:off x="6096000" y="0"/>
            <a:ext cx="6095999" cy="6187333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altLang="en-US" sz="2400" b="1" u="sng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</a:t>
            </a:r>
            <a:r>
              <a:rPr lang="en-US" altLang="en-US" sz="24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Rankings</a:t>
            </a:r>
            <a:r>
              <a:rPr lang="en-US" altLang="en-US" sz="2400" u="sng" dirty="0">
                <a:solidFill>
                  <a:schemeClr val="bg1"/>
                </a:solidFill>
              </a:rPr>
              <a:t/>
            </a:r>
            <a:br>
              <a:rPr lang="en-US" altLang="en-US" sz="2400" u="sng" dirty="0">
                <a:solidFill>
                  <a:schemeClr val="bg1"/>
                </a:solidFill>
              </a:rPr>
            </a:br>
            <a:endParaRPr lang="en-US" altLang="en-US" sz="800" b="1" u="sng" dirty="0">
              <a:solidFill>
                <a:srgbClr val="FFC425"/>
              </a:solidFill>
            </a:endParaRPr>
          </a:p>
          <a:p>
            <a:pPr marL="685800" indent="-342900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#1 </a:t>
            </a:r>
            <a:r>
              <a:rPr lang="en-US" sz="2400" dirty="0">
                <a:solidFill>
                  <a:srgbClr val="FFC425"/>
                </a:solidFill>
              </a:rPr>
              <a:t>in producing African American males with bachelor’s degrees in engineering. </a:t>
            </a:r>
          </a:p>
          <a:p>
            <a:pPr marL="34290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1000" dirty="0">
              <a:solidFill>
                <a:srgbClr val="FFC425"/>
              </a:solidFill>
            </a:endParaRPr>
          </a:p>
          <a:p>
            <a:pPr marL="685800" indent="-342900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#3 </a:t>
            </a:r>
            <a:r>
              <a:rPr lang="en-US" sz="2400" dirty="0">
                <a:solidFill>
                  <a:srgbClr val="FFC425"/>
                </a:solidFill>
              </a:rPr>
              <a:t>in producing African American females with bachelor’s degrees in engineering.   </a:t>
            </a:r>
          </a:p>
          <a:p>
            <a:pPr marL="34290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sz="1000" dirty="0">
              <a:solidFill>
                <a:srgbClr val="FFC425"/>
              </a:solidFill>
            </a:endParaRPr>
          </a:p>
          <a:p>
            <a:pPr marL="685800" indent="-342900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#11 </a:t>
            </a:r>
            <a:r>
              <a:rPr lang="en-US" sz="2400" dirty="0">
                <a:solidFill>
                  <a:srgbClr val="FFC425"/>
                </a:solidFill>
              </a:rPr>
              <a:t>in producing African American with graduate degrees in engineering.  </a:t>
            </a:r>
          </a:p>
          <a:p>
            <a:pPr marL="685800" indent="-342900"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400" b="1" u="sng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342900" algn="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400" b="1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(</a:t>
            </a:r>
            <a:r>
              <a:rPr lang="en-US" sz="1400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Diverse:  Issues in Higher Education</a:t>
            </a:r>
            <a:r>
              <a:rPr lang="en-US" sz="1400" u="sng" dirty="0">
                <a:solidFill>
                  <a:schemeClr val="bg1"/>
                </a:solidFill>
              </a:rPr>
              <a:t>)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D6DD4AA1-539B-4DD5-8106-1892E4A36A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66908"/>
          <a:stretch>
            <a:fillRect/>
          </a:stretch>
        </p:blipFill>
        <p:spPr bwMode="auto">
          <a:xfrm>
            <a:off x="2234844" y="4734560"/>
            <a:ext cx="1626313" cy="145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1999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itle 3">
            <a:extLst>
              <a:ext uri="{FF2B5EF4-FFF2-40B4-BE49-F238E27FC236}">
                <a16:creationId xmlns:a16="http://schemas.microsoft.com/office/drawing/2014/main" id="{646D0548-12AD-444E-AC7B-092FFB79D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8" y="-76969"/>
            <a:ext cx="6296187" cy="1136650"/>
          </a:xfrm>
        </p:spPr>
        <p:txBody>
          <a:bodyPr/>
          <a:lstStyle/>
          <a:p>
            <a:r>
              <a:rPr lang="en-US" altLang="en-US" sz="32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432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810010" y="1167337"/>
            <a:ext cx="5641366" cy="496546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400" b="1" u="sng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 Programs</a:t>
            </a:r>
            <a:endParaRPr lang="en-US" altLang="en-US" sz="1900" b="1" u="sng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Six Bachelor of Science programs: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Civil 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Chemical 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Mechanical 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</a:t>
            </a:r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  <a:endParaRPr lang="en-US" altLang="en-US" sz="14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Certificate program</a:t>
            </a:r>
            <a:r>
              <a:rPr lang="en-US" alt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Data </a:t>
            </a: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</a:t>
            </a:r>
          </a:p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Certificate in Engineering Leadership</a:t>
            </a:r>
            <a:endParaRPr lang="en-US" altLang="en-US" sz="14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Certified Associates</a:t>
            </a:r>
            <a:r>
              <a:rPr lang="en-US" alt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Project Management Certification </a:t>
            </a: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</a:t>
            </a:r>
          </a:p>
          <a:p>
            <a:pPr marL="0" indent="0">
              <a:buClr>
                <a:srgbClr val="4F2684"/>
              </a:buClr>
              <a:buNone/>
            </a:pP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Certificates in Health, Safety and Environment (HSE) – </a:t>
            </a:r>
            <a:r>
              <a:rPr lang="en-US" altLang="en-US" sz="2000" b="1" dirty="0" err="1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PetroED</a:t>
            </a: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 Badges from IBM in Design Thinking, Artificial Intelligence, and Block Chain, Quantum Computing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555529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881F0D99-95EA-264F-8A6E-AF9DE5DFC308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31" y="1723813"/>
            <a:ext cx="5197656" cy="415354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3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1999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FC39F12B-44F0-C04F-8C9D-A112A8F22CFE}"/>
              </a:ext>
            </a:extLst>
          </p:cNvPr>
          <p:cNvSpPr txBox="1">
            <a:spLocks/>
          </p:cNvSpPr>
          <p:nvPr/>
        </p:nvSpPr>
        <p:spPr>
          <a:xfrm>
            <a:off x="6540047" y="1255712"/>
            <a:ext cx="5270768" cy="434657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 Programs</a:t>
            </a:r>
          </a:p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Five Graduate Degrees: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of Science in General Engineering 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of Science in Computer Science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of Science in Computer Information System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of Science in Electrical Engineering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Ph.D. in Electrical Engineering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Program: Deep Learning for Artificial </a:t>
            </a: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Smart Grid (for all majors)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Cybersecurity (in progress)</a:t>
            </a:r>
            <a:endParaRPr lang="en-US" altLang="en-US" sz="20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794F419-713E-8141-8B94-D6005430FAD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52428" y="1608571"/>
            <a:ext cx="5029200" cy="36576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0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1999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9CBB5711-AD4E-6C48-A021-3AC8CDDDAEA8}"/>
              </a:ext>
            </a:extLst>
          </p:cNvPr>
          <p:cNvSpPr txBox="1">
            <a:spLocks/>
          </p:cNvSpPr>
          <p:nvPr/>
        </p:nvSpPr>
        <p:spPr>
          <a:xfrm>
            <a:off x="464949" y="1266303"/>
            <a:ext cx="4881966" cy="435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4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  <a:endParaRPr lang="en-US" sz="19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six-building complex </a:t>
            </a:r>
          </a:p>
          <a:p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1,317 </a:t>
            </a: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  <a:p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 faculty, researchers, and staff</a:t>
            </a:r>
            <a:endParaRPr lang="en-US" sz="19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state-of-the art Research Centers</a:t>
            </a:r>
            <a:endParaRPr 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44C20D-B93D-FE4E-9595-801D95397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765" y="1266303"/>
            <a:ext cx="6805286" cy="4599573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8DC4124B-290B-6D4C-BBFA-FEE178E82F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59" y="1324751"/>
            <a:ext cx="1386045" cy="3954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494795"/>
              </p:ext>
            </p:extLst>
          </p:nvPr>
        </p:nvGraphicFramePr>
        <p:xfrm>
          <a:off x="159174" y="349760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7487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FFC425"/>
                </a:solidFill>
              </a:rPr>
              <a:t>Disruptive technologies significantly influencing the future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4943" y="1134845"/>
            <a:ext cx="589897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078047" y="1364640"/>
            <a:ext cx="427058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5564930" y="1664435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179070" y="1241208"/>
            <a:ext cx="427058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4F2684"/>
                </a:solidFill>
              </a:rPr>
              <a:t>Artificial Intelligence </a:t>
            </a:r>
          </a:p>
          <a:p>
            <a:r>
              <a:rPr lang="en-US" sz="2400" dirty="0">
                <a:solidFill>
                  <a:srgbClr val="4F2684"/>
                </a:solidFill>
              </a:rPr>
              <a:t>3D Printing</a:t>
            </a:r>
          </a:p>
          <a:p>
            <a:r>
              <a:rPr lang="en-US" sz="2400" dirty="0">
                <a:solidFill>
                  <a:srgbClr val="4F2684"/>
                </a:solidFill>
              </a:rPr>
              <a:t>5G </a:t>
            </a:r>
          </a:p>
          <a:p>
            <a:r>
              <a:rPr lang="en-US" sz="2400" dirty="0">
                <a:solidFill>
                  <a:srgbClr val="4F2684"/>
                </a:solidFill>
              </a:rPr>
              <a:t>The Internet of Things (</a:t>
            </a:r>
            <a:r>
              <a:rPr lang="en-US" sz="2400" dirty="0" err="1">
                <a:solidFill>
                  <a:srgbClr val="4F2684"/>
                </a:solidFill>
              </a:rPr>
              <a:t>IoT</a:t>
            </a:r>
            <a:r>
              <a:rPr lang="en-US" sz="2400" dirty="0">
                <a:solidFill>
                  <a:srgbClr val="4F2684"/>
                </a:solidFill>
              </a:rPr>
              <a:t>) </a:t>
            </a:r>
          </a:p>
          <a:p>
            <a:r>
              <a:rPr lang="en-US" sz="2400" dirty="0">
                <a:solidFill>
                  <a:srgbClr val="4F2684"/>
                </a:solidFill>
              </a:rPr>
              <a:t>Virtual/ Augmented reality</a:t>
            </a:r>
          </a:p>
          <a:p>
            <a:r>
              <a:rPr lang="en-US" sz="2400" dirty="0">
                <a:solidFill>
                  <a:srgbClr val="4F2684"/>
                </a:solidFill>
              </a:rPr>
              <a:t>Automation and Robotics</a:t>
            </a:r>
          </a:p>
          <a:p>
            <a:r>
              <a:rPr lang="en-US" sz="2400" dirty="0" err="1">
                <a:solidFill>
                  <a:srgbClr val="4F2684"/>
                </a:solidFill>
              </a:rPr>
              <a:t>Blockchain</a:t>
            </a:r>
            <a:endParaRPr lang="en-US" sz="2400" dirty="0">
              <a:solidFill>
                <a:srgbClr val="4F2684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2" descr="Hands holding blue earth covered with digital points/network connections. Global networking/data exchange concept. Elements of this image furnished by NASA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409" y="1580437"/>
            <a:ext cx="6433861" cy="42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8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8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rgbClr val="FFC425"/>
                </a:solidFill>
              </a:rPr>
              <a:t>Preparing students for next-generation </a:t>
            </a:r>
            <a:r>
              <a:rPr lang="en-US" sz="3200" dirty="0" smtClean="0">
                <a:solidFill>
                  <a:srgbClr val="FFC425"/>
                </a:solidFill>
              </a:rPr>
              <a:t>careers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4943" y="1134845"/>
            <a:ext cx="589897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078047" y="1364640"/>
            <a:ext cx="427058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Launch new concentrations and graduate programs 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Launch graduate certificates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Establish credentialed certificate programs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Collaborate with industry partners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Take advantage of online courses industry courses and credentialing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Take advantage of internships</a:t>
            </a:r>
          </a:p>
          <a:p>
            <a:endParaRPr lang="en-US" sz="16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5564930" y="1664435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179070" y="1241208"/>
            <a:ext cx="427058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Hire top faculty and research talent in the fields of AI, </a:t>
            </a:r>
            <a:r>
              <a:rPr lang="en-US" sz="2400" dirty="0" err="1">
                <a:solidFill>
                  <a:srgbClr val="7030A0"/>
                </a:solidFill>
              </a:rPr>
              <a:t>IoT</a:t>
            </a:r>
            <a:r>
              <a:rPr lang="en-US" sz="2400" dirty="0">
                <a:solidFill>
                  <a:srgbClr val="7030A0"/>
                </a:solidFill>
              </a:rPr>
              <a:t>, virtual reality (VR), data science, a machine learning, and advance manufacturing 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Establish research centers in the areas</a:t>
            </a:r>
          </a:p>
          <a:p>
            <a:pPr marL="342900" indent="-342900"/>
            <a:r>
              <a:rPr lang="en-US" sz="2400" dirty="0">
                <a:solidFill>
                  <a:srgbClr val="7030A0"/>
                </a:solidFill>
              </a:rPr>
              <a:t>Develop new courses that integrate the disruptive technologies:  AI, ML, Deep Learning, VR/AR, </a:t>
            </a:r>
            <a:r>
              <a:rPr lang="en-US" sz="2400" dirty="0" err="1">
                <a:solidFill>
                  <a:srgbClr val="7030A0"/>
                </a:solidFill>
              </a:rPr>
              <a:t>IoT</a:t>
            </a:r>
            <a:r>
              <a:rPr lang="en-US" sz="2400" dirty="0">
                <a:solidFill>
                  <a:srgbClr val="7030A0"/>
                </a:solidFill>
              </a:rPr>
              <a:t>, data science</a:t>
            </a:r>
          </a:p>
          <a:p>
            <a:pPr marL="0" indent="0">
              <a:buNone/>
            </a:pPr>
            <a:endParaRPr lang="en-US" sz="16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63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9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rgbClr val="FFC425"/>
                </a:solidFill>
              </a:rPr>
              <a:t>Preparing students for next-generation </a:t>
            </a:r>
            <a:r>
              <a:rPr lang="en-US" sz="3200" dirty="0" smtClean="0">
                <a:solidFill>
                  <a:srgbClr val="FFC425"/>
                </a:solidFill>
              </a:rPr>
              <a:t>careers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4943" y="1134845"/>
            <a:ext cx="589897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179070" y="1241208"/>
            <a:ext cx="10285730" cy="255524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4F2684"/>
                </a:solidFill>
              </a:rPr>
              <a:t>Ensure that students have good fundamental: hard skills in engineering, software architecture, coding, algorithms, data structures, data analysis/data science, and machine architecture/design</a:t>
            </a:r>
          </a:p>
          <a:p>
            <a:r>
              <a:rPr lang="en-US" sz="2400" dirty="0">
                <a:solidFill>
                  <a:srgbClr val="4F2684"/>
                </a:solidFill>
              </a:rPr>
              <a:t>Strong emphasis on life long learning- knowledge becomes obsolete very quickly / Stay continuously informed about the upgrades in technology </a:t>
            </a:r>
          </a:p>
          <a:p>
            <a:r>
              <a:rPr lang="en-US" sz="2400" dirty="0">
                <a:solidFill>
                  <a:srgbClr val="4F2684"/>
                </a:solidFill>
              </a:rPr>
              <a:t>Nurture creativity/open-ended projects</a:t>
            </a:r>
          </a:p>
          <a:p>
            <a:pPr marL="0" indent="0">
              <a:buNone/>
            </a:pPr>
            <a:endParaRPr lang="en-US" sz="16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6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10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4943" y="1134845"/>
            <a:ext cx="589897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endParaRPr lang="en-US" sz="2000" dirty="0" smtClean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6078047" y="1364640"/>
            <a:ext cx="4270587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400" b="1" u="sng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Curriculum Improvements</a:t>
            </a:r>
          </a:p>
          <a:p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Proposing a degree in cybersecurity in Comp </a:t>
            </a:r>
            <a:r>
              <a:rPr lang="en-US" sz="1800" dirty="0" err="1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</a:t>
            </a:r>
            <a:endParaRPr lang="en-US" sz="18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Proposing a big data analytics concentration in Comp </a:t>
            </a:r>
            <a:r>
              <a:rPr lang="en-US" sz="1800" dirty="0" err="1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</a:t>
            </a:r>
            <a:endParaRPr lang="en-US" sz="18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Proposing an </a:t>
            </a: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undergraduate </a:t>
            </a: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 in AI. Machine learning , deep learning</a:t>
            </a:r>
          </a:p>
          <a:p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Quantum computing</a:t>
            </a:r>
          </a:p>
          <a:p>
            <a:r>
              <a:rPr lang="en-US" sz="1800" dirty="0" err="1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IoT</a:t>
            </a:r>
            <a:endParaRPr lang="en-US" sz="18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 Mechanical Engineering fall </a:t>
            </a: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  <a:p>
            <a:r>
              <a:rPr lang="en-US" sz="1600" dirty="0">
                <a:solidFill>
                  <a:srgbClr val="7030A0"/>
                </a:solidFill>
              </a:rPr>
              <a:t>Launched the Intel Innovation Center:  Nurture creativity/open-ended projects</a:t>
            </a:r>
          </a:p>
          <a:p>
            <a:endParaRPr lang="en-US" sz="16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5564930" y="1664435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179070" y="1241208"/>
            <a:ext cx="4270587" cy="49654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400" b="1" u="sng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Curriculum Improvements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Hire stellar faculty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Strengthened Corporate Relationships </a:t>
            </a:r>
          </a:p>
          <a:p>
            <a:pPr marL="228600" lvl="1">
              <a:spcBef>
                <a:spcPts val="1000"/>
              </a:spcBef>
            </a:pP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Established </a:t>
            </a:r>
            <a:r>
              <a:rPr 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cybersecurity concentration fall </a:t>
            </a:r>
            <a:r>
              <a:rPr 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en-US" sz="18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4F2684"/>
              </a:buClr>
            </a:pPr>
            <a:r>
              <a:rPr lang="en-US" alt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Revamped </a:t>
            </a:r>
            <a:r>
              <a:rPr lang="en-US" alt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and Computer Engineering Curriculum</a:t>
            </a:r>
            <a:endParaRPr lang="en-US" altLang="en-US" sz="18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4F2684"/>
              </a:buClr>
            </a:pPr>
            <a:r>
              <a:rPr lang="en-US" alt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Established </a:t>
            </a:r>
            <a:r>
              <a:rPr lang="en-US" alt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Certificate program in Data Science</a:t>
            </a:r>
          </a:p>
          <a:p>
            <a:pPr>
              <a:buClr>
                <a:srgbClr val="4F2684"/>
              </a:buClr>
            </a:pPr>
            <a:r>
              <a:rPr lang="en-US" alt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Established a Certificate in Engineering Leadership</a:t>
            </a:r>
          </a:p>
          <a:p>
            <a:pPr>
              <a:buClr>
                <a:srgbClr val="4F2684"/>
              </a:buClr>
            </a:pPr>
            <a:r>
              <a:rPr lang="en-US" altLang="en-US" sz="18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Established a Certified Associate in Project Management </a:t>
            </a:r>
            <a:r>
              <a:rPr lang="en-US" alt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</a:p>
          <a:p>
            <a:pPr>
              <a:buClr>
                <a:srgbClr val="4F2684"/>
              </a:buClr>
            </a:pPr>
            <a:r>
              <a:rPr lang="en-US" alt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Established a program with  IBM credentialing our students with digital badges in Design thinking, AI, </a:t>
            </a:r>
            <a:r>
              <a:rPr lang="en-US" altLang="en-US" sz="1800" dirty="0" err="1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Blockchain</a:t>
            </a:r>
            <a:r>
              <a:rPr lang="en-US" altLang="en-US" sz="18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 Cybersecurity</a:t>
            </a:r>
          </a:p>
          <a:p>
            <a:pPr marL="0" indent="0">
              <a:buNone/>
            </a:pPr>
            <a:endParaRPr lang="en-US" sz="16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solidFill>
                  <a:srgbClr val="4F2684"/>
                </a:solidFill>
              </a:rPr>
              <a:t>Closing the gap when students transition to the workplace</a:t>
            </a:r>
            <a:endParaRPr lang="en-US" b="1" dirty="0">
              <a:solidFill>
                <a:srgbClr val="4F2684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Continuing Internships and Co-ops</a:t>
            </a:r>
          </a:p>
          <a:p>
            <a:pPr marL="342900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Corporate partners support 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Added more industrial advisory board members – assist in curriculum development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Working with corporate partners in developing and upgrading labs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 talk – Lecture Series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stipends – to conduct research on real business challenges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Senior projects– corporate partners co-mentor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Undergraduate research- students work on real-world challenges/gain soft skills and technical skills - corporate partners co-mentor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 and sponsor MS/PhD students</a:t>
            </a:r>
          </a:p>
          <a:p>
            <a:pPr marL="800100" lvl="1" indent="-342900" algn="l">
              <a:buClr>
                <a:srgbClr val="4F2684"/>
              </a:buClr>
              <a:buFont typeface="Arial" panose="020B0604020202020204" pitchFamily="34" charset="0"/>
              <a:buChar char="•"/>
            </a:pPr>
            <a:r>
              <a:rPr lang="en-US" altLang="en-US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with Research Centers and faculty</a:t>
            </a:r>
          </a:p>
          <a:p>
            <a:pPr lvl="1">
              <a:buClr>
                <a:srgbClr val="4F2684"/>
              </a:buClr>
            </a:pPr>
            <a:endParaRPr lang="en-US" altLang="en-US" dirty="0" smtClean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3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F83EE239-6996-5041-85D9-78438E572630}"/>
              </a:ext>
            </a:extLst>
          </p:cNvPr>
          <p:cNvSpPr txBox="1">
            <a:spLocks/>
          </p:cNvSpPr>
          <p:nvPr/>
        </p:nvSpPr>
        <p:spPr>
          <a:xfrm>
            <a:off x="3794511" y="1102401"/>
            <a:ext cx="4602976" cy="446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 Outstanding Research Centers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3F60E50-E918-B54F-882C-4F3FBA279439}"/>
              </a:ext>
            </a:extLst>
          </p:cNvPr>
          <p:cNvSpPr txBox="1">
            <a:spLocks/>
          </p:cNvSpPr>
          <p:nvPr/>
        </p:nvSpPr>
        <p:spPr>
          <a:xfrm>
            <a:off x="1588063" y="2373083"/>
            <a:ext cx="9686433" cy="3103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 smtClean="0">
                <a:solidFill>
                  <a:srgbClr val="4F2582"/>
                </a:solidFill>
                <a:latin typeface="Roboto"/>
                <a:hlinkClick r:id="rId4"/>
              </a:rPr>
              <a:t>The </a:t>
            </a: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4"/>
              </a:rPr>
              <a:t>Center of Excellence in Research and Education for Big Military Data Intelligence (CREDIT)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5"/>
              </a:rPr>
              <a:t>Center of Excellence for Cyber security (SECURE)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6"/>
              </a:rPr>
              <a:t>The Smart </a:t>
            </a:r>
            <a:r>
              <a:rPr lang="en-US" altLang="en-US" sz="1400" u="sng" dirty="0" err="1">
                <a:solidFill>
                  <a:srgbClr val="4F2582"/>
                </a:solidFill>
                <a:latin typeface="Roboto"/>
                <a:hlinkClick r:id="rId6"/>
              </a:rPr>
              <a:t>MicroGrid</a:t>
            </a: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6"/>
              </a:rPr>
              <a:t> Advanced Research and Technology Center (SMART)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7"/>
              </a:rPr>
              <a:t>The Center for Computational Systems Biology (CCSB@PVAMU)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8"/>
              </a:rPr>
              <a:t>Center for High Pressure Combustion in </a:t>
            </a:r>
            <a:r>
              <a:rPr lang="en-US" altLang="en-US" sz="1400" u="sng" dirty="0" err="1">
                <a:solidFill>
                  <a:srgbClr val="4F2582"/>
                </a:solidFill>
                <a:latin typeface="Roboto"/>
                <a:hlinkClick r:id="rId8"/>
              </a:rPr>
              <a:t>Mircrogravity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9"/>
              </a:rPr>
              <a:t>The Center for Energy and Environmental Sustainability (CEES)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10"/>
              </a:rPr>
              <a:t>The Center of Excellence for Communication Systems Technology Research (CECSTR)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11"/>
              </a:rPr>
              <a:t>The Center for Radiation Engineering and Science for Space Exploration (CRESSE)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12"/>
              </a:rPr>
              <a:t>The Future Aerospace, Science and Technology (FAST)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13"/>
              </a:rPr>
              <a:t>The Texas Gulf Coast Environmental Data (TEXGED)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1400" u="sng" dirty="0">
                <a:solidFill>
                  <a:srgbClr val="4F2582"/>
                </a:solidFill>
                <a:latin typeface="Roboto"/>
                <a:hlinkClick r:id="rId14"/>
              </a:rPr>
              <a:t>The Thermal Science Research Center (TSRC)</a:t>
            </a:r>
            <a:endParaRPr lang="en-US" altLang="en-US" sz="1400" dirty="0">
              <a:solidFill>
                <a:srgbClr val="333333"/>
              </a:solidFill>
              <a:latin typeface="Roboto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3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7332"/>
            <a:ext cx="11802533" cy="775217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sz="3200" dirty="0">
                <a:solidFill>
                  <a:srgbClr val="FFC425"/>
                </a:solidFill>
                <a:latin typeface="Roboto"/>
              </a:rPr>
              <a:t>The Center of Excellence in Research and Education for Big Military Data Intelligence (CREDIT)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7A263AA-A8B9-9E4B-B46E-30DDAAA02D19}"/>
              </a:ext>
            </a:extLst>
          </p:cNvPr>
          <p:cNvSpPr txBox="1">
            <a:spLocks/>
          </p:cNvSpPr>
          <p:nvPr/>
        </p:nvSpPr>
        <p:spPr>
          <a:xfrm>
            <a:off x="134585" y="1076297"/>
            <a:ext cx="5707158" cy="2317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Labs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Big Data / Machine Learning / Artificial </a:t>
            </a:r>
            <a:r>
              <a:rPr lang="en-US" sz="2200" dirty="0" smtClean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Intelligence</a:t>
            </a:r>
          </a:p>
          <a:p>
            <a:pPr marL="0" marR="298450" indent="0" eaLnBrk="0" hangingPunct="0">
              <a:lnSpc>
                <a:spcPct val="110000"/>
              </a:lnSpc>
              <a:spcBef>
                <a:spcPts val="0"/>
              </a:spcBef>
              <a:buSzPts val="900"/>
              <a:buNone/>
              <a:tabLst>
                <a:tab pos="525780" algn="l"/>
              </a:tabLst>
            </a:pPr>
            <a:endParaRPr lang="en-US" sz="2200" dirty="0">
              <a:solidFill>
                <a:srgbClr val="4F2684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266065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entury Gothic" panose="020B0502020202020204" pitchFamily="34" charset="0"/>
            </a:endParaRPr>
          </a:p>
          <a:p>
            <a:pPr marL="0" indent="0">
              <a:buClr>
                <a:srgbClr val="4F2684"/>
              </a:buClr>
              <a:buNone/>
            </a:pPr>
            <a:endParaRPr lang="en-US" altLang="en-US" sz="1800" dirty="0">
              <a:solidFill>
                <a:srgbClr val="4F2684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546" y="1090506"/>
            <a:ext cx="5466053" cy="485309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13</a:t>
            </a:fld>
            <a:endParaRPr lang="en-US"/>
          </a:p>
        </p:txBody>
      </p:sp>
      <p:pic>
        <p:nvPicPr>
          <p:cNvPr id="1026" name="Picture 2" descr="Cloud Gaming Server | NVIDIA RT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40" y="2472895"/>
            <a:ext cx="5499703" cy="288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58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irst place ribbon stock illustration. Illustration of painting - 17646592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1" y="1076960"/>
            <a:ext cx="1183234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DFA79C-D26E-45A5-A8AA-FABFAED1E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503" y="90156"/>
            <a:ext cx="11356139" cy="888591"/>
          </a:xfrm>
          <a:solidFill>
            <a:srgbClr val="4F2684"/>
          </a:solidFill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C425"/>
                </a:solidFill>
              </a:rPr>
              <a:t>1</a:t>
            </a:r>
            <a:r>
              <a:rPr lang="en-US" sz="4400" b="1" baseline="30000" dirty="0" smtClean="0">
                <a:solidFill>
                  <a:srgbClr val="FFC425"/>
                </a:solidFill>
              </a:rPr>
              <a:t>st</a:t>
            </a:r>
            <a:r>
              <a:rPr lang="en-US" sz="4400" b="1" dirty="0" smtClean="0">
                <a:solidFill>
                  <a:srgbClr val="FFC425"/>
                </a:solidFill>
              </a:rPr>
              <a:t> Place Winners</a:t>
            </a:r>
            <a:endParaRPr lang="en-US" sz="4400" b="1" dirty="0">
              <a:solidFill>
                <a:srgbClr val="FFC425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8901" y="1620304"/>
            <a:ext cx="42944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Prairie View A&amp;M University Artificial Intelligence Team won 1st place in the Office of Naval Research Artificial Intelligence (AI) Tracks at Sea challenge. The Team beat 31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universities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including top tier research universities and Ivy League Schools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Navy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has announced it officially on their website: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https://www.challenge.gov/challenge/AI-tracks-at-sea/#description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CREDIT Te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231" y="5032587"/>
            <a:ext cx="4474528" cy="184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445" y="1110159"/>
            <a:ext cx="6165409" cy="392242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1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dirty="0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 for High Pressure </a:t>
            </a:r>
            <a:r>
              <a:rPr lang="en-US" altLang="en-US" sz="3200" dirty="0" err="1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Combusiton</a:t>
            </a:r>
            <a:r>
              <a:rPr lang="en-US" altLang="en-US" sz="3200" dirty="0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altLang="en-US" sz="3200" dirty="0" err="1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Mircrgravity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15</a:t>
            </a:fld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D1BF7A5-11B0-499F-A9A9-50459650C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 b="6667"/>
          <a:stretch>
            <a:fillRect/>
          </a:stretch>
        </p:blipFill>
        <p:spPr bwMode="auto">
          <a:xfrm>
            <a:off x="409624" y="2090174"/>
            <a:ext cx="2743200" cy="17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59B25C-045A-421B-B14D-B34884C89D79}"/>
              </a:ext>
            </a:extLst>
          </p:cNvPr>
          <p:cNvSpPr txBox="1"/>
          <p:nvPr/>
        </p:nvSpPr>
        <p:spPr>
          <a:xfrm>
            <a:off x="35070" y="1098280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4F2684"/>
                </a:solidFill>
              </a:rPr>
              <a:t>Droplet combustion of </a:t>
            </a:r>
            <a:r>
              <a:rPr lang="en-US" sz="2000" b="1" u="sng" dirty="0" err="1">
                <a:solidFill>
                  <a:srgbClr val="4F2684"/>
                </a:solidFill>
              </a:rPr>
              <a:t>decance</a:t>
            </a:r>
            <a:r>
              <a:rPr lang="en-US" sz="2000" b="1" u="sng" dirty="0">
                <a:solidFill>
                  <a:srgbClr val="4F2684"/>
                </a:solidFill>
              </a:rPr>
              <a:t>, butanol, and their mixtures </a:t>
            </a:r>
          </a:p>
          <a:p>
            <a:r>
              <a:rPr lang="en-US" sz="2000" dirty="0">
                <a:solidFill>
                  <a:srgbClr val="4F2684"/>
                </a:solidFill>
              </a:rPr>
              <a:t>(Collaborate with Cornell University)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701ABF-39D0-44F5-90EC-5B179FE95240}"/>
              </a:ext>
            </a:extLst>
          </p:cNvPr>
          <p:cNvSpPr/>
          <p:nvPr/>
        </p:nvSpPr>
        <p:spPr>
          <a:xfrm>
            <a:off x="156308" y="3821814"/>
            <a:ext cx="324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Schematic of idealized spherically symmetric droplet burning configuration</a:t>
            </a:r>
            <a:endParaRPr lang="en-US" sz="1400" dirty="0"/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08F7E0F7-1488-4BCF-BD32-360AD237B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456747"/>
            <a:ext cx="2028825" cy="15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FE81655-E439-446B-B6C7-110BF80AFE0B}"/>
              </a:ext>
            </a:extLst>
          </p:cNvPr>
          <p:cNvSpPr/>
          <p:nvPr/>
        </p:nvSpPr>
        <p:spPr>
          <a:xfrm>
            <a:off x="76200" y="5977572"/>
            <a:ext cx="3076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The high-pressure chamber at Cornell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2B25C76C-83B3-463C-8328-4BE6F6B30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3" b="8393"/>
          <a:stretch/>
        </p:blipFill>
        <p:spPr bwMode="auto">
          <a:xfrm>
            <a:off x="3444240" y="2211566"/>
            <a:ext cx="2651760" cy="304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7CABB5E-D960-4CE4-91C0-A6AB49507725}"/>
              </a:ext>
            </a:extLst>
          </p:cNvPr>
          <p:cNvSpPr/>
          <p:nvPr/>
        </p:nvSpPr>
        <p:spPr>
          <a:xfrm>
            <a:off x="3406140" y="5248599"/>
            <a:ext cx="26898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Schematic of the 1.2-s drop tower facility at Cornell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3DB3E0-E353-4D07-8E0D-384C2A742642}"/>
              </a:ext>
            </a:extLst>
          </p:cNvPr>
          <p:cNvSpPr txBox="1"/>
          <p:nvPr/>
        </p:nvSpPr>
        <p:spPr>
          <a:xfrm>
            <a:off x="7339253" y="1463040"/>
            <a:ext cx="3799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4F2684"/>
                </a:solidFill>
              </a:rPr>
              <a:t>Detailed numerical modeling</a:t>
            </a:r>
          </a:p>
          <a:p>
            <a:r>
              <a:rPr lang="en-US" sz="2000" dirty="0">
                <a:solidFill>
                  <a:srgbClr val="4F2684"/>
                </a:solidFill>
              </a:rPr>
              <a:t>(Collaborate with Georgia Tech)</a:t>
            </a:r>
          </a:p>
        </p:txBody>
      </p:sp>
      <p:pic>
        <p:nvPicPr>
          <p:cNvPr id="26" name="image38.png">
            <a:extLst>
              <a:ext uri="{FF2B5EF4-FFF2-40B4-BE49-F238E27FC236}">
                <a16:creationId xmlns:a16="http://schemas.microsoft.com/office/drawing/2014/main" id="{CFD01619-62B1-488B-9FF4-9501FA0531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59186" y="2211566"/>
            <a:ext cx="2889504" cy="220910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F6B10FC-A7B3-4570-B28E-239B0BB9D96B}"/>
              </a:ext>
            </a:extLst>
          </p:cNvPr>
          <p:cNvSpPr/>
          <p:nvPr/>
        </p:nvSpPr>
        <p:spPr>
          <a:xfrm>
            <a:off x="6945279" y="4457952"/>
            <a:ext cx="432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Preliminary data for n-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</a:rPr>
              <a:t>decane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 droplet burning at 1 atm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DBBC952-65C2-4990-AAD4-1228A7FDC9CD}"/>
              </a:ext>
            </a:extLst>
          </p:cNvPr>
          <p:cNvSpPr txBox="1"/>
          <p:nvPr/>
        </p:nvSpPr>
        <p:spPr>
          <a:xfrm>
            <a:off x="7339252" y="4839376"/>
            <a:ext cx="45884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4F2684"/>
                </a:solidFill>
              </a:rPr>
              <a:t>Biofuel production</a:t>
            </a:r>
          </a:p>
          <a:p>
            <a:r>
              <a:rPr lang="en-US" sz="2000" dirty="0">
                <a:solidFill>
                  <a:srgbClr val="4F2684"/>
                </a:solidFill>
              </a:rPr>
              <a:t>(Collaborate with Auburn)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4F2684"/>
                </a:solidFill>
              </a:rPr>
              <a:t>Enhanced butanol production with optimized fermentation process using the engineered </a:t>
            </a:r>
            <a:r>
              <a:rPr lang="en-US" sz="1600" i="1" dirty="0">
                <a:solidFill>
                  <a:srgbClr val="4F2684"/>
                </a:solidFill>
              </a:rPr>
              <a:t>C. </a:t>
            </a:r>
            <a:r>
              <a:rPr lang="en-US" sz="1600" i="1" dirty="0" err="1">
                <a:solidFill>
                  <a:srgbClr val="4F2684"/>
                </a:solidFill>
              </a:rPr>
              <a:t>tyrobutyricum</a:t>
            </a:r>
            <a:r>
              <a:rPr lang="en-US" sz="1600" dirty="0">
                <a:solidFill>
                  <a:srgbClr val="4F2684"/>
                </a:solidFill>
              </a:rPr>
              <a:t> strain </a:t>
            </a:r>
          </a:p>
        </p:txBody>
      </p:sp>
    </p:spTree>
    <p:extLst>
      <p:ext uri="{BB962C8B-B14F-4D97-AF65-F5344CB8AC3E}">
        <p14:creationId xmlns:p14="http://schemas.microsoft.com/office/powerpoint/2010/main" val="321531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-1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E34A18B-990A-4F07-A505-148D29B34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3" y="128243"/>
            <a:ext cx="12283887" cy="66076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45943" y="7718"/>
            <a:ext cx="12283886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208" y="-22211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1C81A439-6916-1B4C-8E9E-D596665C62E4}"/>
              </a:ext>
            </a:extLst>
          </p:cNvPr>
          <p:cNvSpPr txBox="1">
            <a:spLocks/>
          </p:cNvSpPr>
          <p:nvPr/>
        </p:nvSpPr>
        <p:spPr>
          <a:xfrm>
            <a:off x="6415446" y="173063"/>
            <a:ext cx="4466086" cy="446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400" b="1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$70M Research Building (2022)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D2C4C5-FEFF-824C-B212-D9237659AD17}"/>
              </a:ext>
            </a:extLst>
          </p:cNvPr>
          <p:cNvSpPr txBox="1"/>
          <p:nvPr/>
        </p:nvSpPr>
        <p:spPr>
          <a:xfrm>
            <a:off x="247974" y="5990640"/>
            <a:ext cx="8400515" cy="402418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61913" lvl="2" algn="ctr">
              <a:lnSpc>
                <a:spcPct val="105000"/>
              </a:lnSpc>
              <a:tabLst>
                <a:tab pos="1371600" algn="l"/>
              </a:tabLst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Engage/invite/encourage other majors/teams to collaborate in research</a:t>
            </a:r>
            <a:endParaRPr lang="en-US" sz="2000" dirty="0">
              <a:solidFill>
                <a:srgbClr val="4F2684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4C48352D-266E-7F4A-974C-D487117E49DE}"/>
              </a:ext>
            </a:extLst>
          </p:cNvPr>
          <p:cNvSpPr txBox="1">
            <a:spLocks/>
          </p:cNvSpPr>
          <p:nvPr/>
        </p:nvSpPr>
        <p:spPr>
          <a:xfrm>
            <a:off x="6469969" y="1294371"/>
            <a:ext cx="4456010" cy="1946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Instructional Labs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Process Controls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Thermal </a:t>
            </a: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Science Lab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Robotics Lab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Fluids Mechanics Lab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Manufacturing Processes Lab</a:t>
            </a:r>
            <a:endParaRPr lang="en-US" alt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8BAF95F2-865A-6041-BA2F-8FFB5FC9F32D}"/>
              </a:ext>
            </a:extLst>
          </p:cNvPr>
          <p:cNvSpPr txBox="1">
            <a:spLocks/>
          </p:cNvSpPr>
          <p:nvPr/>
        </p:nvSpPr>
        <p:spPr>
          <a:xfrm>
            <a:off x="554701" y="1196985"/>
            <a:ext cx="4928303" cy="19112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Instructional Labs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</a:t>
            </a: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ransportation Lab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Hydraulics Lab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Geotechnical Lab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Materials Lab </a:t>
            </a:r>
          </a:p>
          <a:p>
            <a:pPr>
              <a:spcBef>
                <a:spcPts val="0"/>
              </a:spcBef>
            </a:pP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Structures </a:t>
            </a:r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Lab</a:t>
            </a:r>
          </a:p>
          <a:p>
            <a:pPr>
              <a:spcBef>
                <a:spcPts val="0"/>
              </a:spcBef>
            </a:pPr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Unit Operation/Kinetics/Separations Lab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D3CC36C-DEC3-40C4-8E74-2B34AC9946A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0"/>
          <a:stretch/>
        </p:blipFill>
        <p:spPr bwMode="auto">
          <a:xfrm>
            <a:off x="183662" y="3577843"/>
            <a:ext cx="5670382" cy="259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FC1437-B784-4213-B1E0-21EB6F96B3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753"/>
          <a:stretch/>
        </p:blipFill>
        <p:spPr>
          <a:xfrm>
            <a:off x="6247250" y="3522436"/>
            <a:ext cx="5098083" cy="26834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7A263AA-A8B9-9E4B-B46E-30DDAAA02D19}"/>
              </a:ext>
            </a:extLst>
          </p:cNvPr>
          <p:cNvSpPr txBox="1">
            <a:spLocks/>
          </p:cNvSpPr>
          <p:nvPr/>
        </p:nvSpPr>
        <p:spPr>
          <a:xfrm>
            <a:off x="143728" y="1267033"/>
            <a:ext cx="5707158" cy="2317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Labs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 smtClean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High </a:t>
            </a: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Performance CAD + Virtual Prototyping Computing </a:t>
            </a:r>
          </a:p>
          <a:p>
            <a:pPr marL="0" marR="298450" indent="0" eaLnBrk="0" hangingPunct="0">
              <a:lnSpc>
                <a:spcPct val="110000"/>
              </a:lnSpc>
              <a:spcBef>
                <a:spcPts val="0"/>
              </a:spcBef>
              <a:buSzPts val="900"/>
              <a:buNone/>
              <a:tabLst>
                <a:tab pos="525780" algn="l"/>
              </a:tabLst>
            </a:pPr>
            <a:endParaRPr lang="en-US" sz="2200" dirty="0">
              <a:solidFill>
                <a:srgbClr val="4F2684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266065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entury Gothic" panose="020B0502020202020204" pitchFamily="34" charset="0"/>
            </a:endParaRPr>
          </a:p>
          <a:p>
            <a:pPr marL="0" indent="0">
              <a:buClr>
                <a:srgbClr val="4F2684"/>
              </a:buClr>
              <a:buNone/>
            </a:pPr>
            <a:endParaRPr lang="en-US" altLang="en-US" sz="1800" dirty="0">
              <a:solidFill>
                <a:srgbClr val="4F2684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867" y="1510989"/>
            <a:ext cx="6096000" cy="3334512"/>
          </a:xfrm>
          <a:prstGeom prst="rect">
            <a:avLst/>
          </a:prstGeom>
        </p:spPr>
      </p:pic>
      <p:pic>
        <p:nvPicPr>
          <p:cNvPr id="18" name="Content Placeholder 5" descr="A picture containing person, person, outdoor&#10;&#10;Description automatically generated">
            <a:extLst>
              <a:ext uri="{FF2B5EF4-FFF2-40B4-BE49-F238E27FC236}">
                <a16:creationId xmlns:a16="http://schemas.microsoft.com/office/drawing/2014/main" id="{D7C5C9E9-E1C1-F044-9A32-9B09773977F9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70" y="2905761"/>
            <a:ext cx="5002108" cy="311525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0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97A263AA-A8B9-9E4B-B46E-30DDAAA02D19}"/>
              </a:ext>
            </a:extLst>
          </p:cNvPr>
          <p:cNvSpPr txBox="1">
            <a:spLocks/>
          </p:cNvSpPr>
          <p:nvPr/>
        </p:nvSpPr>
        <p:spPr>
          <a:xfrm>
            <a:off x="143728" y="1267033"/>
            <a:ext cx="5707158" cy="2317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Labs</a:t>
            </a:r>
            <a:endParaRPr lang="en-US" sz="22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 smtClean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Advanced </a:t>
            </a: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Manufacturing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Robotics / UAV  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Microelectronics/Clean Room Lab</a:t>
            </a:r>
          </a:p>
          <a:p>
            <a:pPr marR="298450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r>
              <a:rPr lang="en-US" sz="2200" dirty="0">
                <a:solidFill>
                  <a:srgbClr val="4F268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Energy Systems / Environmental Sustainability </a:t>
            </a:r>
          </a:p>
          <a:p>
            <a:pPr marR="298450" eaLnBrk="0" hangingPunct="0">
              <a:lnSpc>
                <a:spcPct val="110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2200" dirty="0">
              <a:solidFill>
                <a:srgbClr val="4F2684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266065" eaLnBrk="0" hangingPunct="0">
              <a:lnSpc>
                <a:spcPct val="108000"/>
              </a:lnSpc>
              <a:spcBef>
                <a:spcPts val="0"/>
              </a:spcBef>
              <a:buSzPts val="900"/>
              <a:tabLst>
                <a:tab pos="525780" algn="l"/>
              </a:tabLst>
            </a:pPr>
            <a:endParaRPr lang="en-US" sz="18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entury Gothic" panose="020B0502020202020204" pitchFamily="34" charset="0"/>
            </a:endParaRPr>
          </a:p>
          <a:p>
            <a:pPr marL="0" indent="0">
              <a:buClr>
                <a:srgbClr val="4F2684"/>
              </a:buClr>
              <a:buNone/>
            </a:pPr>
            <a:endParaRPr lang="en-US" altLang="en-US" sz="1800" dirty="0">
              <a:solidFill>
                <a:srgbClr val="4F2684"/>
              </a:solidFill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12"/>
          <a:stretch/>
        </p:blipFill>
        <p:spPr>
          <a:xfrm>
            <a:off x="6670355" y="1106007"/>
            <a:ext cx="5247326" cy="50509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7" y="3541152"/>
            <a:ext cx="4670213" cy="26306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1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5224" y="127332"/>
            <a:ext cx="6110207" cy="775217"/>
          </a:xfrm>
        </p:spPr>
        <p:txBody>
          <a:bodyPr/>
          <a:lstStyle/>
          <a:p>
            <a:pPr algn="ctr"/>
            <a:r>
              <a:rPr lang="en-US" altLang="en-US" sz="3200" dirty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 G. Perry College of Engineering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grass, outdoor, person, sky&#10;&#10;Description automatically generated">
            <a:extLst>
              <a:ext uri="{FF2B5EF4-FFF2-40B4-BE49-F238E27FC236}">
                <a16:creationId xmlns:a16="http://schemas.microsoft.com/office/drawing/2014/main" id="{7236207B-2781-3948-A879-2C77010CA39B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5" b="-1"/>
          <a:stretch/>
        </p:blipFill>
        <p:spPr>
          <a:xfrm>
            <a:off x="1007823" y="1094706"/>
            <a:ext cx="4572000" cy="2926080"/>
          </a:xfrm>
          <a:prstGeom prst="rect">
            <a:avLst/>
          </a:prstGeom>
        </p:spPr>
      </p:pic>
      <p:pic>
        <p:nvPicPr>
          <p:cNvPr id="19" name="Picture 18" descr="A picture containing person, indoor, preparing, computer&#10;&#10;Description automatically generated">
            <a:extLst>
              <a:ext uri="{FF2B5EF4-FFF2-40B4-BE49-F238E27FC236}">
                <a16:creationId xmlns:a16="http://schemas.microsoft.com/office/drawing/2014/main" id="{42BCAA34-366F-9841-989E-3091DBE778A1}"/>
              </a:ext>
            </a:extLst>
          </p:cNvPr>
          <p:cNvPicPr>
            <a:picLocks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1" r="30344" b="2"/>
          <a:stretch/>
        </p:blipFill>
        <p:spPr>
          <a:xfrm>
            <a:off x="6671312" y="1094706"/>
            <a:ext cx="2557355" cy="31596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DD802C-E084-114A-A0DB-2CAD4078FF14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8113" t="15463" r="7945" b="24270"/>
          <a:stretch/>
        </p:blipFill>
        <p:spPr>
          <a:xfrm>
            <a:off x="779224" y="4112686"/>
            <a:ext cx="5029200" cy="2286000"/>
          </a:xfrm>
          <a:prstGeom prst="rect">
            <a:avLst/>
          </a:prstGeom>
        </p:spPr>
      </p:pic>
      <p:sp>
        <p:nvSpPr>
          <p:cNvPr id="5" name="AutoShape 6" descr="From Purpose to Action: Building a Sustainable Future Together -  Sustainable Brands"/>
          <p:cNvSpPr>
            <a:spLocks noChangeAspect="1" noChangeArrowheads="1"/>
          </p:cNvSpPr>
          <p:nvPr/>
        </p:nvSpPr>
        <p:spPr bwMode="auto">
          <a:xfrm>
            <a:off x="2678642" y="118661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45" y="5587999"/>
            <a:ext cx="1244635" cy="533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7445" y="4719720"/>
            <a:ext cx="1281218" cy="5306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8002" y="5452371"/>
            <a:ext cx="941705" cy="7194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9989" y="4571307"/>
            <a:ext cx="1112731" cy="4237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5395" y="5514735"/>
            <a:ext cx="1270846" cy="48962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6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A79C-D26E-45A5-A8AA-FABFAED1E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65627"/>
            <a:ext cx="12102389" cy="1330036"/>
          </a:xfrm>
          <a:solidFill>
            <a:srgbClr val="4F2684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C425"/>
                </a:solidFill>
              </a:rPr>
              <a:t>Visit our website for more ways to engage</a:t>
            </a:r>
            <a:endParaRPr lang="en-US" sz="3600" b="1" dirty="0">
              <a:solidFill>
                <a:srgbClr val="FFC425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2016" y="2285003"/>
            <a:ext cx="6621994" cy="43294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45527" y="152204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FFC425"/>
                </a:solidFill>
                <a:hlinkClick r:id="rId3"/>
              </a:rPr>
              <a:t>www.pvamu.edu/engineering</a:t>
            </a:r>
            <a:r>
              <a:rPr lang="en-US" sz="2800" b="1" dirty="0">
                <a:solidFill>
                  <a:srgbClr val="FFC425"/>
                </a:solidFill>
              </a:rPr>
              <a:t/>
            </a:r>
            <a:br>
              <a:rPr lang="en-US" sz="2800" b="1" dirty="0">
                <a:solidFill>
                  <a:srgbClr val="FFC425"/>
                </a:solidFill>
              </a:rPr>
            </a:b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36F02-0306-4F7A-91F3-C347BBBED4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6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986</Words>
  <Application>Microsoft Office PowerPoint</Application>
  <PresentationFormat>Widescreen</PresentationFormat>
  <Paragraphs>185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Roboto</vt:lpstr>
      <vt:lpstr>Times New Roman</vt:lpstr>
      <vt:lpstr>Office Theme</vt:lpstr>
      <vt:lpstr>Roy G. Perry College of Engineering at  Prairie View A&amp;M University</vt:lpstr>
      <vt:lpstr>PowerPoint Presentation</vt:lpstr>
      <vt:lpstr>Roy G. Perry College of Engineering</vt:lpstr>
      <vt:lpstr>Roy G. Perry College of Engineering</vt:lpstr>
      <vt:lpstr>Roy G. Perry College of Engineering</vt:lpstr>
      <vt:lpstr>Roy G. Perry College of Engineering</vt:lpstr>
      <vt:lpstr>Disruptive technologies significantly influencing the future</vt:lpstr>
      <vt:lpstr>Preparing students for next-generation careers</vt:lpstr>
      <vt:lpstr>Preparing students for next-generation careers</vt:lpstr>
      <vt:lpstr>Roy G. Perry College of Engineering</vt:lpstr>
      <vt:lpstr>PowerPoint Presentation</vt:lpstr>
      <vt:lpstr>Roy G. Perry College of Engineering</vt:lpstr>
      <vt:lpstr>The Center of Excellence in Research and Education for Big Military Data Intelligence (CREDIT)</vt:lpstr>
      <vt:lpstr>1st Place Winners</vt:lpstr>
      <vt:lpstr>Center for High Pressure Combusiton in Mircrgravity</vt:lpstr>
      <vt:lpstr>Roy G. Perry College of Engineering</vt:lpstr>
      <vt:lpstr>Roy G. Perry College of Engineering</vt:lpstr>
      <vt:lpstr>Roy G. Perry College of Engineering</vt:lpstr>
      <vt:lpstr>Roy G. Perry College of Engineering</vt:lpstr>
      <vt:lpstr>Roy G. Perry College of Engineering</vt:lpstr>
      <vt:lpstr>Visit our website for more ways to engage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Obiomon, Pamela</dc:creator>
  <cp:lastModifiedBy>rgpcoedean348</cp:lastModifiedBy>
  <cp:revision>73</cp:revision>
  <dcterms:created xsi:type="dcterms:W3CDTF">2021-02-02T23:01:54Z</dcterms:created>
  <dcterms:modified xsi:type="dcterms:W3CDTF">2021-04-30T17:35:52Z</dcterms:modified>
</cp:coreProperties>
</file>