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2" r:id="rId4"/>
    <p:sldId id="270" r:id="rId5"/>
    <p:sldId id="268" r:id="rId6"/>
    <p:sldId id="269" r:id="rId7"/>
    <p:sldId id="273" r:id="rId8"/>
    <p:sldId id="274" r:id="rId9"/>
    <p:sldId id="276" r:id="rId10"/>
    <p:sldId id="275" r:id="rId11"/>
    <p:sldId id="278" r:id="rId12"/>
    <p:sldId id="277" r:id="rId13"/>
    <p:sldId id="279" r:id="rId14"/>
    <p:sldId id="280" r:id="rId15"/>
    <p:sldId id="281" r:id="rId16"/>
    <p:sldId id="262" r:id="rId17"/>
    <p:sldId id="284" r:id="rId18"/>
    <p:sldId id="263" r:id="rId19"/>
    <p:sldId id="271" r:id="rId20"/>
    <p:sldId id="272" r:id="rId21"/>
    <p:sldId id="283" r:id="rId22"/>
    <p:sldId id="264" r:id="rId23"/>
    <p:sldId id="26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2" autoAdjust="0"/>
    <p:restoredTop sz="94660"/>
  </p:normalViewPr>
  <p:slideViewPr>
    <p:cSldViewPr snapToGrid="0">
      <p:cViewPr varScale="1">
        <p:scale>
          <a:sx n="54" d="100"/>
          <a:sy n="54" d="100"/>
        </p:scale>
        <p:origin x="69" y="1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rc_g\Documents\_2020%20Fall\Administration\Departments\ECE\Enrollment%20and%20Retention\2020-Dec-12%20Retention%20and%20Graduation%20rates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rc_g\Documents\_2020%20Fall\Administration\Departments\ECE\Enrollment%20and%20Retention\2020-Dec-12%20CPEG%20Retention%20and%20Graduation%20rates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rc_g\Documents\_2020%20Fall\Administration\Departments\ECE\Enrollment%20and%20Retention\2020-Dec-12%20ELEG%20Retention%20and%20Graduation%20rates.csv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rc_g\Documents\_2020%20Fall\Administration\Departments\ECE\Enrollment%20and%20Retention\2020-Dec-12%20ELEG%20Retention%20and%20Graduation%20rates.csv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rc_g\Documents\_2020%20Fall\Administration\Departments\ECE\Enrollment%20and%20Retention\2020-Dec-12%20Retention%20and%20Graduation%20rates.csv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rc_g\Documents\_2020%20Fall\Administration\Departments\ECE\Enrollment%20and%20Retention\2020-Dec-12%20Retention%20and%20Graduation%20rates.csv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rc_g\Documents\_2020%20Fall\Administration\Departments\ECE\Enrollment%20and%20Retention\2020-Dec-12%20CPEG%20Retention%20and%20Graduation%20rates.csv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rc_g\Documents\_2020%20Fall\Administration\Departments\ECE\Enrollment%20and%20Retention\2020-Dec-12%20CPEG%20Retention%20and%20Graduation%20rates.csv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rc_g\Documents\_2020%20Fall\Administration\Departments\ECE\Enrollment%20and%20Retention\2020-Dec-12%20ELEG%20Retention%20and%20Graduation%20rates.csv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rc_g\Documents\_2020%20Fall\Administration\Departments\ECE\Enrollment%20and%20Retention\2020-Dec-12%20ELEG%20Retention%20and%20Graduation%20rates.csv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600" dirty="0"/>
              <a:t>ECE 6 Year Graduation Rates</a:t>
            </a:r>
          </a:p>
        </c:rich>
      </c:tx>
      <c:layout>
        <c:manualLayout>
          <c:xMode val="edge"/>
          <c:yMode val="edge"/>
          <c:x val="0.24339060395264139"/>
          <c:y val="1.12075206287507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6579072882141805E-2"/>
          <c:y val="0.13062835949843254"/>
          <c:w val="0.93196259284470084"/>
          <c:h val="0.796706459738379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'Graduation rates'!$B$29</c:f>
              <c:strCache>
                <c:ptCount val="1"/>
                <c:pt idx="0">
                  <c:v>ECE 6 Year Graduation Rates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'Graduation rates'!$A$30:$A$32</c:f>
              <c:strCache>
                <c:ptCount val="3"/>
                <c:pt idx="0">
                  <c:v>CO2012</c:v>
                </c:pt>
                <c:pt idx="1">
                  <c:v>CO2013</c:v>
                </c:pt>
                <c:pt idx="2">
                  <c:v>CO2014</c:v>
                </c:pt>
              </c:strCache>
            </c:strRef>
          </c:cat>
          <c:val>
            <c:numRef>
              <c:f>'Graduation rates'!$B$30:$B$32</c:f>
              <c:numCache>
                <c:formatCode>0%</c:formatCode>
                <c:ptCount val="3"/>
                <c:pt idx="0">
                  <c:v>0.24</c:v>
                </c:pt>
                <c:pt idx="1">
                  <c:v>0.37</c:v>
                </c:pt>
                <c:pt idx="2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94-4071-9F0E-EF80240EDB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8322856"/>
        <c:axId val="648325480"/>
      </c:barChart>
      <c:catAx>
        <c:axId val="648322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8325480"/>
        <c:crosses val="autoZero"/>
        <c:auto val="1"/>
        <c:lblAlgn val="ctr"/>
        <c:lblOffset val="100"/>
        <c:noMultiLvlLbl val="0"/>
      </c:catAx>
      <c:valAx>
        <c:axId val="648325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8322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600" dirty="0"/>
              <a:t>Computer Engineering  6 Year Graduation Rates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Sheet1!$B$32</c:f>
              <c:strCache>
                <c:ptCount val="1"/>
                <c:pt idx="0">
                  <c:v>Computer Engineering  6 Year Graduation Rates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Sheet1!$A$33:$A$35</c:f>
              <c:strCache>
                <c:ptCount val="3"/>
                <c:pt idx="0">
                  <c:v>CO2012</c:v>
                </c:pt>
                <c:pt idx="1">
                  <c:v>CO2013</c:v>
                </c:pt>
                <c:pt idx="2">
                  <c:v>CO2014</c:v>
                </c:pt>
              </c:strCache>
            </c:strRef>
          </c:cat>
          <c:val>
            <c:numRef>
              <c:f>Sheet1!$B$33:$B$35</c:f>
              <c:numCache>
                <c:formatCode>0%</c:formatCode>
                <c:ptCount val="3"/>
                <c:pt idx="0">
                  <c:v>0.17</c:v>
                </c:pt>
                <c:pt idx="1">
                  <c:v>0.21</c:v>
                </c:pt>
                <c:pt idx="2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F3-4DBF-9F5F-86A01D5799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8828896"/>
        <c:axId val="418829552"/>
      </c:barChart>
      <c:catAx>
        <c:axId val="41882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829552"/>
        <c:crosses val="autoZero"/>
        <c:auto val="1"/>
        <c:lblAlgn val="ctr"/>
        <c:lblOffset val="100"/>
        <c:noMultiLvlLbl val="0"/>
      </c:catAx>
      <c:valAx>
        <c:axId val="41882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828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600" dirty="0"/>
              <a:t>Electrical Engineering 4 Year Graduation Rates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Sheet1!$B$14</c:f>
              <c:strCache>
                <c:ptCount val="1"/>
                <c:pt idx="0">
                  <c:v>Electrical Engineering 4 Year Graduation Rates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Sheet1!$A$15:$A$19</c:f>
              <c:strCache>
                <c:ptCount val="5"/>
                <c:pt idx="0">
                  <c:v>CO2012</c:v>
                </c:pt>
                <c:pt idx="1">
                  <c:v>CO2013</c:v>
                </c:pt>
                <c:pt idx="2">
                  <c:v>CO2014</c:v>
                </c:pt>
                <c:pt idx="3">
                  <c:v>CO2015</c:v>
                </c:pt>
                <c:pt idx="4">
                  <c:v>CO2016</c:v>
                </c:pt>
              </c:strCache>
            </c:strRef>
          </c:cat>
          <c:val>
            <c:numRef>
              <c:f>Sheet1!$B$15:$B$19</c:f>
              <c:numCache>
                <c:formatCode>0%</c:formatCode>
                <c:ptCount val="5"/>
                <c:pt idx="0">
                  <c:v>0.05</c:v>
                </c:pt>
                <c:pt idx="1">
                  <c:v>0.11</c:v>
                </c:pt>
                <c:pt idx="2">
                  <c:v>0.18</c:v>
                </c:pt>
                <c:pt idx="3">
                  <c:v>0.17</c:v>
                </c:pt>
                <c:pt idx="4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91-41F2-ADD2-CF0086A780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1339488"/>
        <c:axId val="651335880"/>
      </c:barChart>
      <c:catAx>
        <c:axId val="65133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1335880"/>
        <c:crosses val="autoZero"/>
        <c:auto val="1"/>
        <c:lblAlgn val="ctr"/>
        <c:lblOffset val="100"/>
        <c:noMultiLvlLbl val="0"/>
      </c:catAx>
      <c:valAx>
        <c:axId val="65133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1339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600" dirty="0"/>
              <a:t>Electrical Engineering 6 Year Graduation Rates</a:t>
            </a:r>
          </a:p>
        </c:rich>
      </c:tx>
      <c:layout>
        <c:manualLayout>
          <c:xMode val="edge"/>
          <c:yMode val="edge"/>
          <c:x val="0.19645180085846081"/>
          <c:y val="1.85584280689940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2419768669972703E-2"/>
          <c:y val="0.13019204904334958"/>
          <c:w val="0.92606385136104319"/>
          <c:h val="0.788871431301959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Sheet1!$B$22</c:f>
              <c:strCache>
                <c:ptCount val="1"/>
                <c:pt idx="0">
                  <c:v>Electrical Engineering 6 Year Graduation Rates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Sheet1!$A$23:$A$25</c:f>
              <c:strCache>
                <c:ptCount val="3"/>
                <c:pt idx="0">
                  <c:v>CO2012</c:v>
                </c:pt>
                <c:pt idx="1">
                  <c:v>CO2013</c:v>
                </c:pt>
                <c:pt idx="2">
                  <c:v>CO2014</c:v>
                </c:pt>
              </c:strCache>
            </c:strRef>
          </c:cat>
          <c:val>
            <c:numRef>
              <c:f>Sheet1!$B$23:$B$25</c:f>
              <c:numCache>
                <c:formatCode>0%</c:formatCode>
                <c:ptCount val="3"/>
                <c:pt idx="0">
                  <c:v>0.32</c:v>
                </c:pt>
                <c:pt idx="1">
                  <c:v>0.53</c:v>
                </c:pt>
                <c:pt idx="2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F3-4ADC-ABCC-B3E755B374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050912"/>
        <c:axId val="359047304"/>
      </c:barChart>
      <c:catAx>
        <c:axId val="35905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047304"/>
        <c:crosses val="autoZero"/>
        <c:auto val="1"/>
        <c:lblAlgn val="ctr"/>
        <c:lblOffset val="100"/>
        <c:noMultiLvlLbl val="0"/>
      </c:catAx>
      <c:valAx>
        <c:axId val="35904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050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Retentoin!$B$15</c:f>
              <c:strCache>
                <c:ptCount val="1"/>
                <c:pt idx="0">
                  <c:v>ECE 1 Year Retention Rate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Retentoin!$A$16:$A$23</c:f>
              <c:strCache>
                <c:ptCount val="8"/>
                <c:pt idx="0">
                  <c:v>CO2012</c:v>
                </c:pt>
                <c:pt idx="1">
                  <c:v>CO2013</c:v>
                </c:pt>
                <c:pt idx="2">
                  <c:v>CO2014</c:v>
                </c:pt>
                <c:pt idx="3">
                  <c:v>CO2015</c:v>
                </c:pt>
                <c:pt idx="4">
                  <c:v>CO2016</c:v>
                </c:pt>
                <c:pt idx="5">
                  <c:v>CO2017</c:v>
                </c:pt>
                <c:pt idx="6">
                  <c:v>CO2018</c:v>
                </c:pt>
                <c:pt idx="7">
                  <c:v>CO2019</c:v>
                </c:pt>
              </c:strCache>
            </c:strRef>
          </c:cat>
          <c:val>
            <c:numRef>
              <c:f>Retentoin!$B$16:$B$23</c:f>
              <c:numCache>
                <c:formatCode>0%</c:formatCode>
                <c:ptCount val="8"/>
                <c:pt idx="0">
                  <c:v>0.72</c:v>
                </c:pt>
                <c:pt idx="1">
                  <c:v>0.68</c:v>
                </c:pt>
                <c:pt idx="2">
                  <c:v>0.7</c:v>
                </c:pt>
                <c:pt idx="3">
                  <c:v>0.79</c:v>
                </c:pt>
                <c:pt idx="4">
                  <c:v>0.65</c:v>
                </c:pt>
                <c:pt idx="5">
                  <c:v>0.85</c:v>
                </c:pt>
                <c:pt idx="6">
                  <c:v>0.76</c:v>
                </c:pt>
                <c:pt idx="7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F7-44E6-8159-173AC8FB33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1676792"/>
        <c:axId val="641684336"/>
      </c:barChart>
      <c:catAx>
        <c:axId val="641676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1684336"/>
        <c:crosses val="autoZero"/>
        <c:auto val="1"/>
        <c:lblAlgn val="ctr"/>
        <c:lblOffset val="100"/>
        <c:noMultiLvlLbl val="0"/>
      </c:catAx>
      <c:valAx>
        <c:axId val="64168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1676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dirty="0"/>
              <a:t>ECE 2 Year Retention Rate</a:t>
            </a:r>
          </a:p>
        </c:rich>
      </c:tx>
      <c:layout>
        <c:manualLayout>
          <c:xMode val="edge"/>
          <c:yMode val="edge"/>
          <c:x val="0.3293612682571558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7839002185988773E-2"/>
          <c:y val="0.11491209024673232"/>
          <c:w val="0.93170487282593906"/>
          <c:h val="0.807492243728819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Retentoin!$B$28</c:f>
              <c:strCache>
                <c:ptCount val="1"/>
                <c:pt idx="0">
                  <c:v>ECE 2 Year Retention Rate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Retentoin!$A$29:$A$35</c:f>
              <c:strCache>
                <c:ptCount val="7"/>
                <c:pt idx="0">
                  <c:v>CO2012</c:v>
                </c:pt>
                <c:pt idx="1">
                  <c:v>CO2013</c:v>
                </c:pt>
                <c:pt idx="2">
                  <c:v>CO2014</c:v>
                </c:pt>
                <c:pt idx="3">
                  <c:v>CO2015</c:v>
                </c:pt>
                <c:pt idx="4">
                  <c:v>CO2016</c:v>
                </c:pt>
                <c:pt idx="5">
                  <c:v>CO2017</c:v>
                </c:pt>
                <c:pt idx="6">
                  <c:v>CO2018</c:v>
                </c:pt>
              </c:strCache>
            </c:strRef>
          </c:cat>
          <c:val>
            <c:numRef>
              <c:f>Retentoin!$B$29:$B$35</c:f>
              <c:numCache>
                <c:formatCode>0%</c:formatCode>
                <c:ptCount val="7"/>
                <c:pt idx="0">
                  <c:v>0.56999999999999995</c:v>
                </c:pt>
                <c:pt idx="1">
                  <c:v>0.53</c:v>
                </c:pt>
                <c:pt idx="2">
                  <c:v>0.5</c:v>
                </c:pt>
                <c:pt idx="3">
                  <c:v>0.71</c:v>
                </c:pt>
                <c:pt idx="4">
                  <c:v>0.59</c:v>
                </c:pt>
                <c:pt idx="5">
                  <c:v>0.66</c:v>
                </c:pt>
                <c:pt idx="6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1F-4A25-9ED9-CE3912E42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1636120"/>
        <c:axId val="641639072"/>
      </c:barChart>
      <c:catAx>
        <c:axId val="64163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1639072"/>
        <c:crosses val="autoZero"/>
        <c:auto val="1"/>
        <c:lblAlgn val="ctr"/>
        <c:lblOffset val="100"/>
        <c:noMultiLvlLbl val="0"/>
      </c:catAx>
      <c:valAx>
        <c:axId val="641639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1636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REtention!$B$14</c:f>
              <c:strCache>
                <c:ptCount val="1"/>
                <c:pt idx="0">
                  <c:v>CPEG 1st Year Retention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REtention!$A$15:$A$22</c:f>
              <c:strCache>
                <c:ptCount val="8"/>
                <c:pt idx="0">
                  <c:v>CO2012</c:v>
                </c:pt>
                <c:pt idx="1">
                  <c:v>CO2013</c:v>
                </c:pt>
                <c:pt idx="2">
                  <c:v>CO2014</c:v>
                </c:pt>
                <c:pt idx="3">
                  <c:v>CO2015</c:v>
                </c:pt>
                <c:pt idx="4">
                  <c:v>CO2016</c:v>
                </c:pt>
                <c:pt idx="5">
                  <c:v>CO2017</c:v>
                </c:pt>
                <c:pt idx="6">
                  <c:v>CO2018</c:v>
                </c:pt>
                <c:pt idx="7">
                  <c:v>CO2019</c:v>
                </c:pt>
              </c:strCache>
            </c:strRef>
          </c:cat>
          <c:val>
            <c:numRef>
              <c:f>REtention!$B$15:$B$22</c:f>
              <c:numCache>
                <c:formatCode>0%</c:formatCode>
                <c:ptCount val="8"/>
                <c:pt idx="0">
                  <c:v>0.63</c:v>
                </c:pt>
                <c:pt idx="1">
                  <c:v>0.57999999999999996</c:v>
                </c:pt>
                <c:pt idx="2">
                  <c:v>0.61</c:v>
                </c:pt>
                <c:pt idx="3">
                  <c:v>0.87</c:v>
                </c:pt>
                <c:pt idx="4">
                  <c:v>0.64</c:v>
                </c:pt>
                <c:pt idx="5">
                  <c:v>0.94</c:v>
                </c:pt>
                <c:pt idx="6">
                  <c:v>0.77</c:v>
                </c:pt>
                <c:pt idx="7">
                  <c:v>0.72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71-47CA-8D87-8EDFBFDE6B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1666296"/>
        <c:axId val="641668592"/>
      </c:barChart>
      <c:catAx>
        <c:axId val="641666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1668592"/>
        <c:crosses val="autoZero"/>
        <c:auto val="1"/>
        <c:lblAlgn val="ctr"/>
        <c:lblOffset val="100"/>
        <c:noMultiLvlLbl val="0"/>
      </c:catAx>
      <c:valAx>
        <c:axId val="641668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1666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REtention!$B$25</c:f>
              <c:strCache>
                <c:ptCount val="1"/>
                <c:pt idx="0">
                  <c:v>CPEG 2nd Year Retention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REtention!$A$26:$A$32</c:f>
              <c:strCache>
                <c:ptCount val="7"/>
                <c:pt idx="0">
                  <c:v>CO2012</c:v>
                </c:pt>
                <c:pt idx="1">
                  <c:v>CO2013</c:v>
                </c:pt>
                <c:pt idx="2">
                  <c:v>CO2014</c:v>
                </c:pt>
                <c:pt idx="3">
                  <c:v>CO2015</c:v>
                </c:pt>
                <c:pt idx="4">
                  <c:v>CO2016</c:v>
                </c:pt>
                <c:pt idx="5">
                  <c:v>CO2017</c:v>
                </c:pt>
                <c:pt idx="6">
                  <c:v>CO2018</c:v>
                </c:pt>
              </c:strCache>
            </c:strRef>
          </c:cat>
          <c:val>
            <c:numRef>
              <c:f>REtention!$B$26:$B$32</c:f>
              <c:numCache>
                <c:formatCode>0%</c:formatCode>
                <c:ptCount val="7"/>
                <c:pt idx="0">
                  <c:v>0.38</c:v>
                </c:pt>
                <c:pt idx="1">
                  <c:v>0.42</c:v>
                </c:pt>
                <c:pt idx="2">
                  <c:v>0.43</c:v>
                </c:pt>
                <c:pt idx="3">
                  <c:v>0.8</c:v>
                </c:pt>
                <c:pt idx="4">
                  <c:v>0.56999999999999995</c:v>
                </c:pt>
                <c:pt idx="5">
                  <c:v>0.71</c:v>
                </c:pt>
                <c:pt idx="6">
                  <c:v>0.77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66-46DA-A37B-1DFA85668F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3874936"/>
        <c:axId val="413876576"/>
      </c:barChart>
      <c:catAx>
        <c:axId val="413874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76576"/>
        <c:crosses val="autoZero"/>
        <c:auto val="1"/>
        <c:lblAlgn val="ctr"/>
        <c:lblOffset val="100"/>
        <c:noMultiLvlLbl val="0"/>
      </c:catAx>
      <c:valAx>
        <c:axId val="41387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74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Sheet1!$B$13</c:f>
              <c:strCache>
                <c:ptCount val="1"/>
                <c:pt idx="0">
                  <c:v>ELEG 1st Year Retention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Sheet1!$A$14:$A$21</c:f>
              <c:strCache>
                <c:ptCount val="8"/>
                <c:pt idx="0">
                  <c:v>CO2012</c:v>
                </c:pt>
                <c:pt idx="1">
                  <c:v>CO2013</c:v>
                </c:pt>
                <c:pt idx="2">
                  <c:v>CO2014</c:v>
                </c:pt>
                <c:pt idx="3">
                  <c:v>CO2015</c:v>
                </c:pt>
                <c:pt idx="4">
                  <c:v>CO2016</c:v>
                </c:pt>
                <c:pt idx="5">
                  <c:v>CO2017</c:v>
                </c:pt>
                <c:pt idx="6">
                  <c:v>CO2018</c:v>
                </c:pt>
                <c:pt idx="7">
                  <c:v>CO2019</c:v>
                </c:pt>
              </c:strCache>
            </c:strRef>
          </c:cat>
          <c:val>
            <c:numRef>
              <c:f>Sheet1!$B$14:$B$21</c:f>
              <c:numCache>
                <c:formatCode>0%</c:formatCode>
                <c:ptCount val="8"/>
                <c:pt idx="0">
                  <c:v>0.82</c:v>
                </c:pt>
                <c:pt idx="1">
                  <c:v>0.79</c:v>
                </c:pt>
                <c:pt idx="2">
                  <c:v>0.76</c:v>
                </c:pt>
                <c:pt idx="3">
                  <c:v>0.74</c:v>
                </c:pt>
                <c:pt idx="4">
                  <c:v>0.65</c:v>
                </c:pt>
                <c:pt idx="5">
                  <c:v>0.8</c:v>
                </c:pt>
                <c:pt idx="6">
                  <c:v>0.76</c:v>
                </c:pt>
                <c:pt idx="7">
                  <c:v>0.96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9E-4863-8644-195D4F80DF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1979208"/>
        <c:axId val="771979536"/>
      </c:barChart>
      <c:catAx>
        <c:axId val="77197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1979536"/>
        <c:crosses val="autoZero"/>
        <c:auto val="1"/>
        <c:lblAlgn val="ctr"/>
        <c:lblOffset val="100"/>
        <c:noMultiLvlLbl val="0"/>
      </c:catAx>
      <c:valAx>
        <c:axId val="77197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1979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Sheet1!$B$24</c:f>
              <c:strCache>
                <c:ptCount val="1"/>
                <c:pt idx="0">
                  <c:v>ELEG 2nd Year Retention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Sheet1!$A$25:$A$31</c:f>
              <c:strCache>
                <c:ptCount val="7"/>
                <c:pt idx="0">
                  <c:v>CO2012</c:v>
                </c:pt>
                <c:pt idx="1">
                  <c:v>CO2013</c:v>
                </c:pt>
                <c:pt idx="2">
                  <c:v>CO2014</c:v>
                </c:pt>
                <c:pt idx="3">
                  <c:v>CO2015</c:v>
                </c:pt>
                <c:pt idx="4">
                  <c:v>CO2016</c:v>
                </c:pt>
                <c:pt idx="5">
                  <c:v>CO2017</c:v>
                </c:pt>
                <c:pt idx="6">
                  <c:v>CO2018</c:v>
                </c:pt>
              </c:strCache>
            </c:strRef>
          </c:cat>
          <c:val>
            <c:numRef>
              <c:f>Sheet1!$B$25:$B$31</c:f>
              <c:numCache>
                <c:formatCode>0%</c:formatCode>
                <c:ptCount val="7"/>
                <c:pt idx="0">
                  <c:v>0.77</c:v>
                </c:pt>
                <c:pt idx="1">
                  <c:v>0.63</c:v>
                </c:pt>
                <c:pt idx="2">
                  <c:v>0.55000000000000004</c:v>
                </c:pt>
                <c:pt idx="3">
                  <c:v>0.65</c:v>
                </c:pt>
                <c:pt idx="4">
                  <c:v>0.61</c:v>
                </c:pt>
                <c:pt idx="5">
                  <c:v>0.63</c:v>
                </c:pt>
                <c:pt idx="6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85-448D-97BE-59680C83FD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846824"/>
        <c:axId val="356843872"/>
      </c:barChart>
      <c:catAx>
        <c:axId val="356846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843872"/>
        <c:crosses val="autoZero"/>
        <c:auto val="1"/>
        <c:lblAlgn val="ctr"/>
        <c:lblOffset val="100"/>
        <c:noMultiLvlLbl val="0"/>
      </c:catAx>
      <c:valAx>
        <c:axId val="35684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846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586D7-2880-4920-92AB-EF4CC939B4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CDF87D-DE2F-438A-8074-757AD045D1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FF0EE-E15C-403E-9843-D2E885CD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914A-614D-4F0A-8954-2C38FA770D2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3C61A-51F0-477A-9AF9-90B97756D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E5DFB0-DC60-4206-84EC-BA74F8083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4666-9C42-469E-B9E0-17571329D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321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771B8-8AB9-4A76-A999-97186C76C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BFE7A-13C5-4A1A-B736-F743894D7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5BEA5-74B7-4C63-A065-BE4C44345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914A-614D-4F0A-8954-2C38FA770D2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FEC9EA-C626-4F70-B04C-2796B614B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84F4E-B057-4C86-9D2D-84466F45D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4666-9C42-469E-B9E0-17571329D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655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2CFC9-E5F5-4DEB-B7FF-27792A81C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7E195D-B429-472F-B3E7-C4A8D93DE2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C1888-9CC8-42CE-9430-C95E8540A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914A-614D-4F0A-8954-2C38FA770D2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CDA4C-0138-45E2-A2B8-DDF733D2D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03B085-28D3-45F0-BD33-9002C71A2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4666-9C42-469E-B9E0-17571329D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433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5EA37-BABC-4AB5-900D-3AA69E857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E31EE-6DFF-462F-9F64-5BB742C8C4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14A167-0CF5-4D95-A1D9-368F021D33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E77242-34E9-46F1-8907-F4C431918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914A-614D-4F0A-8954-2C38FA770D2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158512-57B5-441B-9077-470F40BA8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0BA329-ECE0-442D-A663-767D57CDB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4666-9C42-469E-B9E0-17571329D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321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33308-BF9E-4160-B588-E5F591B1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02B27E-8921-4D31-8DD2-5824E6758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7E700E-10FE-45C4-94B4-7A316B556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4302A9-4BAD-45DB-90E9-9B3B6FD6A1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D6B5B6-A7A5-4A60-8353-7E0A05E806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095F0B-385E-41A2-AA3B-9E190C11B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914A-614D-4F0A-8954-2C38FA770D2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8424F2-9793-453C-8783-188274294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DAACD9-B580-4CBF-BF5E-002093CDB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4666-9C42-469E-B9E0-17571329D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529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5EBCC-5E1E-4EA4-80A4-D75377A66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853B94-6756-465E-BBF8-0FF7FD686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914A-614D-4F0A-8954-2C38FA770D2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BDD474-1723-4777-B7FB-416E25123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15481F-8AF4-486A-95EB-F32BD6C0B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4666-9C42-469E-B9E0-17571329D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02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6B57A2-44E5-4448-892D-DD98CA73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914A-614D-4F0A-8954-2C38FA770D2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4468A6-24F9-47B1-9AB4-39E4C7189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1FA06-DFFA-4E14-B970-951C8DD93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4666-9C42-469E-B9E0-17571329D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21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27AC8-AEB6-4EA9-A697-909E45EBB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D571D-3DB8-4C68-9B72-22F753DE4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628D5-2C25-4EC4-B2BB-E254EEDA81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178BB1-2F52-4298-A78A-95690B4F3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914A-614D-4F0A-8954-2C38FA770D2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2F14E1-7E13-4FA1-83A2-665E1AB79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243501-80F5-41FC-851B-69A7AD99B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4666-9C42-469E-B9E0-17571329D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869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7C26A-881F-4C0A-BE59-EA8F4D418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A8ED1D-A443-418E-86A1-4957A134F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C0CE33-4D0E-4355-BDC3-3DFA72702E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DC35D2-84C4-4C4C-BB5B-745E70050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914A-614D-4F0A-8954-2C38FA770D2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3B3523-047B-424D-B89A-5C52282BD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5B983-A5C2-49DE-B619-BD7FB621A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4666-9C42-469E-B9E0-17571329D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51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2EDEE-286F-4651-8A44-FDCD29D0D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1C4DB2-4FAE-4B5D-9924-88A387A01C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CBF28-5E4C-421B-A903-25ED3E60D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914A-614D-4F0A-8954-2C38FA770D2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11D83-346C-4B53-9F8E-24CEBBFDC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258D8-F179-48F8-A54F-96A07A677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4666-9C42-469E-B9E0-17571329D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241237-3353-4738-B888-EB27333CED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3CC9E8-2F21-4B86-834D-3629F32DC9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2840F-C397-46E9-9489-C9A86E58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E914A-614D-4F0A-8954-2C38FA770D2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403DB-214F-4500-A054-211C7BA2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2F156-D25B-43AB-8725-DEA6DFE56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A4666-9C42-469E-B9E0-17571329D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513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6B6193-E36A-4B1B-8326-F403D7614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B50AF-B4BC-41C8-A86B-03E168F31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BB9F65-AFE5-4157-A75A-1AEFDF755A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E914A-614D-4F0A-8954-2C38FA770D2C}" type="datetimeFigureOut">
              <a:rPr lang="en-US" smtClean="0"/>
              <a:t>12/12/2020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F64B-4BEB-4919-A945-B705911085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4A098-7ACD-4718-9AC2-D636F17494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A4666-9C42-469E-B9E0-17571329D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719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intranet.pvamu.edu/spaces/100/curricular-services/hom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xhighereddata.org/interactive/UnivCourse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68682-F32C-494D-B814-626C467088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 Engineering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30189F-274E-4BA1-A1F8-E7A29186DA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Friday December 11, 2020</a:t>
            </a:r>
          </a:p>
        </p:txBody>
      </p:sp>
    </p:spTree>
    <p:extLst>
      <p:ext uri="{BB962C8B-B14F-4D97-AF65-F5344CB8AC3E}">
        <p14:creationId xmlns:p14="http://schemas.microsoft.com/office/powerpoint/2010/main" val="3220543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AA83A-C444-4D64-8CDB-AEBF08B7B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AGENDA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2416F-9BEB-4A0B-9DA6-4EAF0E0BD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Course Inventory Submission Process - Dr. Carter/Gabitto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Graduation Rates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ABET - Dr. Attia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CPEG Curriculum Update - Dr. Cui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ELEG Curriculum Update - Dr. Ali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Deadlines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Open Forum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93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42801-4327-4EBC-9226-46A1C0D6D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Course Inventory Submission Process - Dr. Carter/Gabitto</a:t>
            </a:r>
            <a:br>
              <a:rPr lang="en-US" sz="4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CCFBF-4180-4BD2-8338-3D7B6CE27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https://intranet.pvamu.edu/spaces/100/curricular-services/home</a:t>
            </a:r>
            <a:endParaRPr lang="en-US" dirty="0"/>
          </a:p>
          <a:p>
            <a:endParaRPr lang="en-US" dirty="0"/>
          </a:p>
          <a:p>
            <a:r>
              <a:rPr lang="en-US" dirty="0"/>
              <a:t>Deadline department curriculum committee submits department head via </a:t>
            </a:r>
            <a:r>
              <a:rPr lang="en-US" dirty="0" err="1"/>
              <a:t>Docusign</a:t>
            </a:r>
            <a:r>
              <a:rPr lang="en-US" dirty="0"/>
              <a:t> is January 7, 2021</a:t>
            </a:r>
          </a:p>
          <a:p>
            <a:r>
              <a:rPr lang="en-US" dirty="0"/>
              <a:t>Deadline department submits to Dr. Gabitto, chair of the  College Committee,  is January 14, 2021.</a:t>
            </a:r>
          </a:p>
          <a:p>
            <a:r>
              <a:rPr lang="en-US" dirty="0"/>
              <a:t>Deadline committee submit to the dean via </a:t>
            </a:r>
            <a:r>
              <a:rPr lang="en-US" dirty="0" err="1"/>
              <a:t>Docusign</a:t>
            </a:r>
            <a:r>
              <a:rPr lang="en-US" dirty="0"/>
              <a:t> is January 21, 2021</a:t>
            </a:r>
          </a:p>
          <a:p>
            <a:r>
              <a:rPr lang="en-US" dirty="0"/>
              <a:t>Deadline the department submit to the University council  via </a:t>
            </a:r>
            <a:r>
              <a:rPr lang="en-US" dirty="0">
                <a:hlinkClick r:id="rId2"/>
              </a:rPr>
              <a:t>website</a:t>
            </a:r>
            <a:r>
              <a:rPr lang="en-US" dirty="0"/>
              <a:t> upload is January 21, 2021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50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C6DD2-9AFF-455A-A28A-FAA5F7BA5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Graduation Rates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12CEB4-F8CB-4C12-BF07-5117E13DB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125"/>
            <a:ext cx="12192000" cy="603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577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2BBC6-736D-41A3-B212-B729BEEB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285568" cy="1325563"/>
          </a:xfrm>
        </p:spPr>
        <p:txBody>
          <a:bodyPr>
            <a:noAutofit/>
          </a:bodyPr>
          <a:lstStyle/>
          <a:p>
            <a:r>
              <a:rPr lang="en-US" sz="2400" dirty="0"/>
              <a:t>Hanover Report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E8C365-72E3-4981-BAFE-5988D65B1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569" y="0"/>
            <a:ext cx="92926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400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A5036E-BD01-4FB1-A94C-629CD24EB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6432"/>
            <a:ext cx="12192000" cy="584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951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DA70D62-F53C-4E57-8E2E-4156B6C27F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5286660"/>
              </p:ext>
            </p:extLst>
          </p:nvPr>
        </p:nvGraphicFramePr>
        <p:xfrm>
          <a:off x="0" y="0"/>
          <a:ext cx="12191999" cy="6799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00864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3E5FF80-4D40-4D9E-BCBE-000C0FBE8E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271624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2789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F61823B-8B40-48A3-B211-0C0785DA69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0455224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5232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E0213A4-A5EC-4718-A86D-092D8DE46A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494806"/>
              </p:ext>
            </p:extLst>
          </p:nvPr>
        </p:nvGraphicFramePr>
        <p:xfrm>
          <a:off x="0" y="-58994"/>
          <a:ext cx="12130548" cy="6843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2461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8A5F20F-E31F-48B4-A2D9-A5F1D9898F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8602220"/>
              </p:ext>
            </p:extLst>
          </p:nvPr>
        </p:nvGraphicFramePr>
        <p:xfrm>
          <a:off x="877529" y="294968"/>
          <a:ext cx="10080523" cy="6223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3795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EF000D-5618-4E1B-BC4F-A81E81E9B918}"/>
              </a:ext>
            </a:extLst>
          </p:cNvPr>
          <p:cNvSpPr txBox="1"/>
          <p:nvPr/>
        </p:nvSpPr>
        <p:spPr>
          <a:xfrm>
            <a:off x="2684529" y="584621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    5-Year Graduation Rate = - 79.22 + 1.676 First- Year Retention</a:t>
            </a: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F03A15FE-EEAE-4360-900A-03C1EB01C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903" y="59674"/>
            <a:ext cx="7949381" cy="530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249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83E760C-43FC-4F5C-A335-823DDA3687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908062"/>
              </p:ext>
            </p:extLst>
          </p:nvPr>
        </p:nvGraphicFramePr>
        <p:xfrm>
          <a:off x="46008" y="0"/>
          <a:ext cx="12145991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7829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018659F-9E22-4F6F-BFEC-5EF66BE3E9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3311454"/>
              </p:ext>
            </p:extLst>
          </p:nvPr>
        </p:nvGraphicFramePr>
        <p:xfrm>
          <a:off x="1490871" y="218661"/>
          <a:ext cx="9729220" cy="3103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3630330-59B8-418F-8D0A-0C3D978C06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6248123"/>
              </p:ext>
            </p:extLst>
          </p:nvPr>
        </p:nvGraphicFramePr>
        <p:xfrm>
          <a:off x="1563805" y="3861767"/>
          <a:ext cx="9501009" cy="2996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14328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8853A7A-7CE3-43E6-9B67-1882788519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5184188"/>
              </p:ext>
            </p:extLst>
          </p:nvPr>
        </p:nvGraphicFramePr>
        <p:xfrm>
          <a:off x="1075427" y="234351"/>
          <a:ext cx="10598989" cy="2991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BC66A9B-9895-4FEC-B220-5EF08791C0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3484437"/>
              </p:ext>
            </p:extLst>
          </p:nvPr>
        </p:nvGraphicFramePr>
        <p:xfrm>
          <a:off x="1380226" y="3429000"/>
          <a:ext cx="10138914" cy="3059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75954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30C7A-F629-44A4-A6B6-1ECE0813E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ABET – Dr. Attia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EC8CD-D4CC-422B-8DA5-76D1B7C28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7383"/>
            <a:ext cx="10515600" cy="452341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Prepare for Virtual Mock Visit around June</a:t>
            </a:r>
          </a:p>
          <a:p>
            <a:r>
              <a:rPr lang="en-US" dirty="0"/>
              <a:t>Fall 2020 Uploads</a:t>
            </a:r>
          </a:p>
          <a:p>
            <a:r>
              <a:rPr lang="en-US" dirty="0"/>
              <a:t>ABET Website</a:t>
            </a:r>
          </a:p>
          <a:p>
            <a:pPr lvl="1"/>
            <a:r>
              <a:rPr lang="en-US" dirty="0"/>
              <a:t>Upload updated CVs</a:t>
            </a:r>
          </a:p>
          <a:p>
            <a:pPr lvl="1"/>
            <a:r>
              <a:rPr lang="en-US" dirty="0"/>
              <a:t>Upload Assessment Reports</a:t>
            </a:r>
          </a:p>
          <a:p>
            <a:pPr lvl="1"/>
            <a:r>
              <a:rPr lang="en-US" dirty="0"/>
              <a:t>Upload Course Binders</a:t>
            </a:r>
          </a:p>
          <a:p>
            <a:r>
              <a:rPr lang="en-US" b="1" dirty="0">
                <a:solidFill>
                  <a:srgbClr val="7030A0"/>
                </a:solidFill>
              </a:rPr>
              <a:t>Due Monday December 21, 2020 </a:t>
            </a:r>
          </a:p>
          <a:p>
            <a:endParaRPr lang="en-US" b="1" dirty="0">
              <a:solidFill>
                <a:srgbClr val="7030A0"/>
              </a:solidFill>
            </a:endParaRPr>
          </a:p>
          <a:p>
            <a:r>
              <a:rPr lang="en-US" b="1" dirty="0">
                <a:solidFill>
                  <a:srgbClr val="7030A0"/>
                </a:solidFill>
              </a:rPr>
              <a:t>ABET PEO results presented by Dr. Attia (see next slide)</a:t>
            </a:r>
          </a:p>
          <a:p>
            <a:r>
              <a:rPr lang="en-US" b="1" dirty="0">
                <a:solidFill>
                  <a:srgbClr val="7030A0"/>
                </a:solidFill>
              </a:rPr>
              <a:t>PEOs approved by faculty (vote 18 approved  - 20 faculty present).  </a:t>
            </a:r>
          </a:p>
          <a:p>
            <a:r>
              <a:rPr lang="en-US" b="1" dirty="0">
                <a:solidFill>
                  <a:srgbClr val="7030A0"/>
                </a:solidFill>
              </a:rPr>
              <a:t>Will review again Jan-March 2022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553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0E704D-A956-4129-81B9-591377555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3337"/>
            <a:ext cx="9906000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023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AB1EB-B01B-4AC9-A2B3-65254F504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0F13-92FA-4E8F-B82F-A688CBB27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TaskStream</a:t>
            </a:r>
            <a:r>
              <a:rPr lang="en-US" dirty="0"/>
              <a:t> Update </a:t>
            </a:r>
          </a:p>
          <a:p>
            <a:r>
              <a:rPr lang="en-US" dirty="0"/>
              <a:t>Team visit in March</a:t>
            </a:r>
          </a:p>
          <a:p>
            <a:pPr lvl="1"/>
            <a:r>
              <a:rPr lang="en-US" b="1" dirty="0">
                <a:solidFill>
                  <a:srgbClr val="7030A0"/>
                </a:solidFill>
              </a:rPr>
              <a:t>Faculty SACS evaluations due at the end of January 2021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8080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FF263-D5C5-49A6-A470-AE32A046D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CPEG/ELEG Curriculum Update - Dr. Cui/Ali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196C0-ABF6-4F85-B7D8-5B0AC12BF6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CPEG suggested degree plan approved.</a:t>
            </a:r>
          </a:p>
          <a:p>
            <a:r>
              <a:rPr lang="en-US" dirty="0"/>
              <a:t>EE suggested degree plan approved.</a:t>
            </a:r>
          </a:p>
          <a:p>
            <a:r>
              <a:rPr lang="en-US" dirty="0"/>
              <a:t>College Department Heads will need to review Chem 1034 because of the pre-requisite Chem 1013. The course may need to be modified. </a:t>
            </a:r>
          </a:p>
        </p:txBody>
      </p:sp>
    </p:spTree>
    <p:extLst>
      <p:ext uri="{BB962C8B-B14F-4D97-AF65-F5344CB8AC3E}">
        <p14:creationId xmlns:p14="http://schemas.microsoft.com/office/powerpoint/2010/main" val="2367921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17F52-E5B1-4267-93BB-742D064AF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Course Inventory List can be found at the link below.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3CC52-A7FD-4BE7-892A-AB412A699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hlinkClick r:id="rId2"/>
              </a:rPr>
              <a:t>CIPFund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CoDE</a:t>
            </a:r>
            <a:r>
              <a:rPr lang="en-US" dirty="0">
                <a:hlinkClick r:id="rId2"/>
              </a:rPr>
              <a:t>:  </a:t>
            </a:r>
            <a:r>
              <a:rPr lang="en-US" dirty="0"/>
              <a:t>1410010006</a:t>
            </a:r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r>
              <a:rPr lang="en-US" dirty="0">
                <a:hlinkClick r:id="rId2"/>
              </a:rPr>
              <a:t>http://www.txhighereddata.org/interactive/UnivCourse/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689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3D4DC7-1EE9-4DE4-846F-4808A92AE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911" y="0"/>
            <a:ext cx="827217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B5B221-2718-4DF4-B24B-39F3C8782CE6}"/>
              </a:ext>
            </a:extLst>
          </p:cNvPr>
          <p:cNvSpPr txBox="1"/>
          <p:nvPr/>
        </p:nvSpPr>
        <p:spPr>
          <a:xfrm>
            <a:off x="0" y="579549"/>
            <a:ext cx="1970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4000 level courses in the THECB inventory</a:t>
            </a:r>
          </a:p>
        </p:txBody>
      </p:sp>
    </p:spTree>
    <p:extLst>
      <p:ext uri="{BB962C8B-B14F-4D97-AF65-F5344CB8AC3E}">
        <p14:creationId xmlns:p14="http://schemas.microsoft.com/office/powerpoint/2010/main" val="38304934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8BDAAC-F51F-45CC-A04F-C72B7D2DC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End of Semester Deadlines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2F62855-F477-48AB-9D05-DA1C7489A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4351338"/>
          </a:xfrm>
        </p:spPr>
        <p:txBody>
          <a:bodyPr/>
          <a:lstStyle/>
          <a:p>
            <a:r>
              <a:rPr lang="en-US" dirty="0"/>
              <a:t>Thursday, Dec 10</a:t>
            </a:r>
            <a:r>
              <a:rPr lang="en-US" baseline="30000" dirty="0"/>
              <a:t>th</a:t>
            </a:r>
            <a:r>
              <a:rPr lang="en-US" dirty="0"/>
              <a:t> Final Grades Due for Graduation Candidates (Noon)</a:t>
            </a:r>
          </a:p>
          <a:p>
            <a:r>
              <a:rPr lang="en-US" dirty="0"/>
              <a:t>Saturday, Dec 12</a:t>
            </a:r>
            <a:r>
              <a:rPr lang="en-US" baseline="30000" dirty="0"/>
              <a:t>th</a:t>
            </a:r>
            <a:r>
              <a:rPr lang="en-US" dirty="0"/>
              <a:t>  Virtual Commencement</a:t>
            </a:r>
          </a:p>
          <a:p>
            <a:r>
              <a:rPr lang="en-US" dirty="0"/>
              <a:t>Mon, Dec 14</a:t>
            </a:r>
            <a:r>
              <a:rPr lang="en-US" baseline="30000" dirty="0"/>
              <a:t>th</a:t>
            </a:r>
            <a:r>
              <a:rPr lang="en-US" dirty="0"/>
              <a:t> Final Grades due for all other students (Noon)</a:t>
            </a:r>
          </a:p>
          <a:p>
            <a:r>
              <a:rPr lang="en-US" dirty="0"/>
              <a:t>Mon, Dec 21 </a:t>
            </a:r>
            <a:r>
              <a:rPr lang="en-US" dirty="0" err="1"/>
              <a:t>st</a:t>
            </a:r>
            <a:r>
              <a:rPr lang="en-US" dirty="0"/>
              <a:t>, ABET CVs, Assessment Reports and Binders uploaded</a:t>
            </a:r>
          </a:p>
          <a:p>
            <a:r>
              <a:rPr lang="en-US" dirty="0"/>
              <a:t>End of Jan 2021, SACs course evaluations completed in </a:t>
            </a:r>
            <a:r>
              <a:rPr lang="en-US" dirty="0" err="1"/>
              <a:t>TaskStream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1728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26BFD-1D4A-4E69-BEFC-F49936D09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Forum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D1620-5CF7-4E5F-BA7E-5D4BCEB8CC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921006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427</Words>
  <Application>Microsoft Office PowerPoint</Application>
  <PresentationFormat>Widescreen</PresentationFormat>
  <Paragraphs>64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Symbol</vt:lpstr>
      <vt:lpstr>Office Theme</vt:lpstr>
      <vt:lpstr>ECE Engineering Meeting</vt:lpstr>
      <vt:lpstr>AGENDA</vt:lpstr>
      <vt:lpstr>Course Inventory Submission Process - Dr. Carter/Gabitto </vt:lpstr>
      <vt:lpstr>Graduation Rates</vt:lpstr>
      <vt:lpstr>Hanover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ABET – Dr. Attia</vt:lpstr>
      <vt:lpstr>PowerPoint Presentation</vt:lpstr>
      <vt:lpstr>SACS</vt:lpstr>
      <vt:lpstr>CPEG/ELEG Curriculum Update - Dr. Cui/Ali</vt:lpstr>
      <vt:lpstr>Course Inventory List can be found at the link below.</vt:lpstr>
      <vt:lpstr>PowerPoint Presentation</vt:lpstr>
      <vt:lpstr>End of Semester Deadlines</vt:lpstr>
      <vt:lpstr>Open Forum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Mechanical Engineering Meeting</dc:title>
  <dc:creator>Obiomon, Pamela</dc:creator>
  <cp:lastModifiedBy>Obiomon, Pamela</cp:lastModifiedBy>
  <cp:revision>26</cp:revision>
  <dcterms:created xsi:type="dcterms:W3CDTF">2020-12-03T18:06:27Z</dcterms:created>
  <dcterms:modified xsi:type="dcterms:W3CDTF">2020-12-12T22:19:27Z</dcterms:modified>
</cp:coreProperties>
</file>