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handoutMasterIdLst>
    <p:handoutMasterId r:id="rId16"/>
  </p:handoutMasterIdLst>
  <p:sldIdLst>
    <p:sldId id="305" r:id="rId3"/>
    <p:sldId id="602" r:id="rId4"/>
    <p:sldId id="546" r:id="rId5"/>
    <p:sldId id="604" r:id="rId6"/>
    <p:sldId id="605" r:id="rId7"/>
    <p:sldId id="559" r:id="rId8"/>
    <p:sldId id="606" r:id="rId9"/>
    <p:sldId id="607" r:id="rId10"/>
    <p:sldId id="608" r:id="rId11"/>
    <p:sldId id="609" r:id="rId12"/>
    <p:sldId id="610" r:id="rId13"/>
    <p:sldId id="508" r:id="rId14"/>
  </p:sldIdLst>
  <p:sldSz cx="9144000" cy="6858000" type="screen4x3"/>
  <p:notesSz cx="9236075" cy="6950075"/>
  <p:custDataLst>
    <p:tags r:id="rId17"/>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3300"/>
    <a:srgbClr val="92E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03" autoAdjust="0"/>
    <p:restoredTop sz="94614" autoAdjust="0"/>
  </p:normalViewPr>
  <p:slideViewPr>
    <p:cSldViewPr>
      <p:cViewPr varScale="1">
        <p:scale>
          <a:sx n="68" d="100"/>
          <a:sy n="68" d="100"/>
        </p:scale>
        <p:origin x="1350" y="60"/>
      </p:cViewPr>
      <p:guideLst>
        <p:guide orient="horz" pos="2160"/>
        <p:guide pos="2880"/>
      </p:guideLst>
    </p:cSldViewPr>
  </p:slideViewPr>
  <p:notesTextViewPr>
    <p:cViewPr>
      <p:scale>
        <a:sx n="100" d="100"/>
        <a:sy n="100" d="100"/>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02019" cy="347624"/>
          </a:xfrm>
          <a:prstGeom prst="rect">
            <a:avLst/>
          </a:prstGeom>
        </p:spPr>
        <p:txBody>
          <a:bodyPr vert="horz" lIns="91430" tIns="45714" rIns="91430" bIns="45714" rtlCol="0"/>
          <a:lstStyle>
            <a:lvl1pPr algn="l">
              <a:defRPr sz="1200"/>
            </a:lvl1pPr>
          </a:lstStyle>
          <a:p>
            <a:endParaRPr lang="en-US"/>
          </a:p>
        </p:txBody>
      </p:sp>
      <p:sp>
        <p:nvSpPr>
          <p:cNvPr id="3" name="Date Placeholder 2"/>
          <p:cNvSpPr>
            <a:spLocks noGrp="1"/>
          </p:cNvSpPr>
          <p:nvPr>
            <p:ph type="dt" sz="quarter" idx="1"/>
          </p:nvPr>
        </p:nvSpPr>
        <p:spPr>
          <a:xfrm>
            <a:off x="5231949" y="1"/>
            <a:ext cx="4002019" cy="347624"/>
          </a:xfrm>
          <a:prstGeom prst="rect">
            <a:avLst/>
          </a:prstGeom>
        </p:spPr>
        <p:txBody>
          <a:bodyPr vert="horz" lIns="91430" tIns="45714" rIns="91430" bIns="45714" rtlCol="0"/>
          <a:lstStyle>
            <a:lvl1pPr algn="r">
              <a:defRPr sz="1200"/>
            </a:lvl1pPr>
          </a:lstStyle>
          <a:p>
            <a:fld id="{DB73199D-4D0C-458E-A8A8-B81DE56C3D42}" type="datetimeFigureOut">
              <a:rPr lang="en-US" smtClean="0"/>
              <a:pPr/>
              <a:t>12/12/2020</a:t>
            </a:fld>
            <a:endParaRPr lang="en-US"/>
          </a:p>
        </p:txBody>
      </p:sp>
      <p:sp>
        <p:nvSpPr>
          <p:cNvPr id="4" name="Footer Placeholder 3"/>
          <p:cNvSpPr>
            <a:spLocks noGrp="1"/>
          </p:cNvSpPr>
          <p:nvPr>
            <p:ph type="ftr" sz="quarter" idx="2"/>
          </p:nvPr>
        </p:nvSpPr>
        <p:spPr>
          <a:xfrm>
            <a:off x="2" y="6601257"/>
            <a:ext cx="4002019" cy="347624"/>
          </a:xfrm>
          <a:prstGeom prst="rect">
            <a:avLst/>
          </a:prstGeom>
        </p:spPr>
        <p:txBody>
          <a:bodyPr vert="horz" lIns="91430" tIns="45714" rIns="91430" bIns="45714" rtlCol="0" anchor="b"/>
          <a:lstStyle>
            <a:lvl1pPr algn="l">
              <a:defRPr sz="1200"/>
            </a:lvl1pPr>
          </a:lstStyle>
          <a:p>
            <a:endParaRPr lang="en-US"/>
          </a:p>
        </p:txBody>
      </p:sp>
      <p:sp>
        <p:nvSpPr>
          <p:cNvPr id="5" name="Slide Number Placeholder 4"/>
          <p:cNvSpPr>
            <a:spLocks noGrp="1"/>
          </p:cNvSpPr>
          <p:nvPr>
            <p:ph type="sldNum" sz="quarter" idx="3"/>
          </p:nvPr>
        </p:nvSpPr>
        <p:spPr>
          <a:xfrm>
            <a:off x="5231949" y="6601257"/>
            <a:ext cx="4002019" cy="347624"/>
          </a:xfrm>
          <a:prstGeom prst="rect">
            <a:avLst/>
          </a:prstGeom>
        </p:spPr>
        <p:txBody>
          <a:bodyPr vert="horz" lIns="91430" tIns="45714" rIns="91430" bIns="45714" rtlCol="0" anchor="b"/>
          <a:lstStyle>
            <a:lvl1pPr algn="r">
              <a:defRPr sz="1200"/>
            </a:lvl1pPr>
          </a:lstStyle>
          <a:p>
            <a:fld id="{DF29054F-5EE3-4F05-B6A8-BFF85D74D3F3}" type="slidenum">
              <a:rPr lang="en-US" smtClean="0"/>
              <a:pPr/>
              <a:t>‹#›</a:t>
            </a:fld>
            <a:endParaRPr lang="en-US"/>
          </a:p>
        </p:txBody>
      </p:sp>
    </p:spTree>
    <p:extLst>
      <p:ext uri="{BB962C8B-B14F-4D97-AF65-F5344CB8AC3E}">
        <p14:creationId xmlns:p14="http://schemas.microsoft.com/office/powerpoint/2010/main" val="3203110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3" y="1"/>
            <a:ext cx="4002700" cy="347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75" tIns="46237" rIns="92475" bIns="46237" numCol="1" anchor="t" anchorCtr="0" compatLnSpc="1">
            <a:prstTxWarp prst="textNoShape">
              <a:avLst/>
            </a:prstTxWarp>
          </a:bodyPr>
          <a:lstStyle>
            <a:lvl1pPr defTabSz="924922">
              <a:defRPr sz="1200">
                <a:latin typeface="Arial" charset="0"/>
                <a:cs typeface="+mn-cs"/>
              </a:defRPr>
            </a:lvl1pPr>
          </a:lstStyle>
          <a:p>
            <a:pPr>
              <a:defRPr/>
            </a:pPr>
            <a:endParaRPr lang="en-US"/>
          </a:p>
        </p:txBody>
      </p:sp>
      <p:sp>
        <p:nvSpPr>
          <p:cNvPr id="10243" name="Rectangle 3"/>
          <p:cNvSpPr>
            <a:spLocks noGrp="1" noChangeArrowheads="1"/>
          </p:cNvSpPr>
          <p:nvPr>
            <p:ph type="dt" idx="1"/>
          </p:nvPr>
        </p:nvSpPr>
        <p:spPr bwMode="auto">
          <a:xfrm>
            <a:off x="5231375" y="1"/>
            <a:ext cx="4002700" cy="347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75" tIns="46237" rIns="92475" bIns="46237" numCol="1" anchor="t" anchorCtr="0" compatLnSpc="1">
            <a:prstTxWarp prst="textNoShape">
              <a:avLst/>
            </a:prstTxWarp>
          </a:bodyPr>
          <a:lstStyle>
            <a:lvl1pPr algn="r" defTabSz="924922">
              <a:defRPr sz="1200">
                <a:latin typeface="Arial" charset="0"/>
                <a:cs typeface="+mn-cs"/>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2881313" y="522288"/>
            <a:ext cx="3473450" cy="26050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924013" y="3301516"/>
            <a:ext cx="7388059" cy="3126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75" tIns="46237" rIns="92475" bIns="4623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3" y="6601884"/>
            <a:ext cx="4002700" cy="347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75" tIns="46237" rIns="92475" bIns="46237" numCol="1" anchor="b" anchorCtr="0" compatLnSpc="1">
            <a:prstTxWarp prst="textNoShape">
              <a:avLst/>
            </a:prstTxWarp>
          </a:bodyPr>
          <a:lstStyle>
            <a:lvl1pPr defTabSz="924922">
              <a:defRPr sz="1200">
                <a:latin typeface="Arial" charset="0"/>
                <a:cs typeface="+mn-cs"/>
              </a:defRPr>
            </a:lvl1pPr>
          </a:lstStyle>
          <a:p>
            <a:pPr>
              <a:defRPr/>
            </a:pPr>
            <a:endParaRPr lang="en-US"/>
          </a:p>
        </p:txBody>
      </p:sp>
      <p:sp>
        <p:nvSpPr>
          <p:cNvPr id="10247" name="Rectangle 7"/>
          <p:cNvSpPr>
            <a:spLocks noGrp="1" noChangeArrowheads="1"/>
          </p:cNvSpPr>
          <p:nvPr>
            <p:ph type="sldNum" sz="quarter" idx="5"/>
          </p:nvPr>
        </p:nvSpPr>
        <p:spPr bwMode="auto">
          <a:xfrm>
            <a:off x="5231375" y="6601884"/>
            <a:ext cx="4002700" cy="347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75" tIns="46237" rIns="92475" bIns="46237" numCol="1" anchor="b" anchorCtr="0" compatLnSpc="1">
            <a:prstTxWarp prst="textNoShape">
              <a:avLst/>
            </a:prstTxWarp>
          </a:bodyPr>
          <a:lstStyle>
            <a:lvl1pPr algn="r" defTabSz="924922">
              <a:defRPr sz="1200">
                <a:latin typeface="Arial" charset="0"/>
                <a:cs typeface="+mn-cs"/>
              </a:defRPr>
            </a:lvl1pPr>
          </a:lstStyle>
          <a:p>
            <a:pPr>
              <a:defRPr/>
            </a:pPr>
            <a:fld id="{AFCAB930-EC03-4AFA-9C09-49DD24255A27}" type="slidenum">
              <a:rPr lang="en-US"/>
              <a:pPr>
                <a:defRPr/>
              </a:pPr>
              <a:t>‹#›</a:t>
            </a:fld>
            <a:endParaRPr lang="en-US"/>
          </a:p>
        </p:txBody>
      </p:sp>
    </p:spTree>
    <p:extLst>
      <p:ext uri="{BB962C8B-B14F-4D97-AF65-F5344CB8AC3E}">
        <p14:creationId xmlns:p14="http://schemas.microsoft.com/office/powerpoint/2010/main" val="35722279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F582505-A480-405D-A72F-CAB83744B824}" type="slidenum">
              <a:rPr lang="en-US"/>
              <a:pPr>
                <a:defRPr/>
              </a:pPr>
              <a:t>‹#›</a:t>
            </a:fld>
            <a:endParaRPr lang="en-US"/>
          </a:p>
        </p:txBody>
      </p:sp>
    </p:spTree>
    <p:extLst>
      <p:ext uri="{BB962C8B-B14F-4D97-AF65-F5344CB8AC3E}">
        <p14:creationId xmlns:p14="http://schemas.microsoft.com/office/powerpoint/2010/main" val="2573567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5790943-6E06-4F8A-A8D0-F94C465B70D5}" type="slidenum">
              <a:rPr lang="en-US"/>
              <a:pPr>
                <a:defRPr/>
              </a:pPr>
              <a:t>‹#›</a:t>
            </a:fld>
            <a:endParaRPr lang="en-US"/>
          </a:p>
        </p:txBody>
      </p:sp>
    </p:spTree>
    <p:extLst>
      <p:ext uri="{BB962C8B-B14F-4D97-AF65-F5344CB8AC3E}">
        <p14:creationId xmlns:p14="http://schemas.microsoft.com/office/powerpoint/2010/main" val="4161776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850558C6-DFB5-4E2C-BB10-4B41C5BC18B3}" type="slidenum">
              <a:rPr lang="en-US"/>
              <a:pPr>
                <a:defRPr/>
              </a:pPr>
              <a:t>‹#›</a:t>
            </a:fld>
            <a:endParaRPr lang="en-US"/>
          </a:p>
        </p:txBody>
      </p:sp>
    </p:spTree>
    <p:extLst>
      <p:ext uri="{BB962C8B-B14F-4D97-AF65-F5344CB8AC3E}">
        <p14:creationId xmlns:p14="http://schemas.microsoft.com/office/powerpoint/2010/main" val="1128150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96269006-CB32-4B0A-A950-61D52EFC2DFE}" type="slidenum">
              <a:rPr lang="en-US"/>
              <a:pPr>
                <a:defRPr/>
              </a:pPr>
              <a:t>‹#›</a:t>
            </a:fld>
            <a:endParaRPr lang="en-US"/>
          </a:p>
        </p:txBody>
      </p:sp>
    </p:spTree>
    <p:extLst>
      <p:ext uri="{BB962C8B-B14F-4D97-AF65-F5344CB8AC3E}">
        <p14:creationId xmlns:p14="http://schemas.microsoft.com/office/powerpoint/2010/main" val="278352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8"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9" name="Rectangle 6"/>
          <p:cNvSpPr>
            <a:spLocks noGrp="1" noChangeArrowheads="1"/>
          </p:cNvSpPr>
          <p:nvPr>
            <p:ph type="sldNum" sz="quarter" idx="12"/>
          </p:nvPr>
        </p:nvSpPr>
        <p:spPr>
          <a:ln/>
        </p:spPr>
        <p:txBody>
          <a:bodyPr/>
          <a:lstStyle>
            <a:lvl1pPr>
              <a:defRPr/>
            </a:lvl1pPr>
          </a:lstStyle>
          <a:p>
            <a:pPr>
              <a:defRPr/>
            </a:pPr>
            <a:fld id="{73A59F99-7F03-443A-B9B7-98E78A0467BD}" type="slidenum">
              <a:rPr lang="en-US"/>
              <a:pPr>
                <a:defRPr/>
              </a:pPr>
              <a:t>‹#›</a:t>
            </a:fld>
            <a:endParaRPr lang="en-US"/>
          </a:p>
        </p:txBody>
      </p:sp>
    </p:spTree>
    <p:extLst>
      <p:ext uri="{BB962C8B-B14F-4D97-AF65-F5344CB8AC3E}">
        <p14:creationId xmlns:p14="http://schemas.microsoft.com/office/powerpoint/2010/main" val="2126419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438400" cy="476250"/>
          </a:xfrm>
        </p:spPr>
        <p:txBody>
          <a:bodyPr/>
          <a:lstStyle>
            <a:lvl1pPr>
              <a:defRPr/>
            </a:lvl1pPr>
          </a:lstStyle>
          <a:p>
            <a:pPr>
              <a:defRPr/>
            </a:pPr>
            <a:r>
              <a:rPr lang="en-US"/>
              <a:t>EEP   Lecture 2</a:t>
            </a:r>
            <a:endParaRPr lang="en-US" dirty="0"/>
          </a:p>
        </p:txBody>
      </p:sp>
      <p:sp>
        <p:nvSpPr>
          <p:cNvPr id="4" name="Rectangle 5"/>
          <p:cNvSpPr>
            <a:spLocks noGrp="1" noChangeArrowheads="1"/>
          </p:cNvSpPr>
          <p:nvPr>
            <p:ph type="ftr" sz="quarter" idx="11"/>
          </p:nvPr>
        </p:nvSpPr>
        <p:spPr/>
        <p:txBody>
          <a:bodyPr/>
          <a:lstStyle>
            <a:lvl1pPr>
              <a:defRPr/>
            </a:lvl1pPr>
          </a:lstStyle>
          <a:p>
            <a:pPr>
              <a:defRPr/>
            </a:pPr>
            <a:r>
              <a:rPr lang="en-US"/>
              <a:t>Professor Bowman ©2014</a:t>
            </a:r>
          </a:p>
        </p:txBody>
      </p:sp>
      <p:sp>
        <p:nvSpPr>
          <p:cNvPr id="5" name="Rectangle 6"/>
          <p:cNvSpPr>
            <a:spLocks noGrp="1" noChangeArrowheads="1"/>
          </p:cNvSpPr>
          <p:nvPr>
            <p:ph type="sldNum" sz="quarter" idx="12"/>
          </p:nvPr>
        </p:nvSpPr>
        <p:spPr/>
        <p:txBody>
          <a:bodyPr/>
          <a:lstStyle>
            <a:lvl1pPr>
              <a:defRPr/>
            </a:lvl1pPr>
          </a:lstStyle>
          <a:p>
            <a:pPr>
              <a:defRPr/>
            </a:pPr>
            <a:fld id="{6714B359-1769-41BF-803D-D909D4126168}" type="slidenum">
              <a:rPr lang="en-US"/>
              <a:pPr>
                <a:defRPr/>
              </a:pPr>
              <a:t>‹#›</a:t>
            </a:fld>
            <a:endParaRPr lang="en-US"/>
          </a:p>
        </p:txBody>
      </p:sp>
    </p:spTree>
    <p:extLst>
      <p:ext uri="{BB962C8B-B14F-4D97-AF65-F5344CB8AC3E}">
        <p14:creationId xmlns:p14="http://schemas.microsoft.com/office/powerpoint/2010/main" val="1829226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3"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4" name="Rectangle 6"/>
          <p:cNvSpPr>
            <a:spLocks noGrp="1" noChangeArrowheads="1"/>
          </p:cNvSpPr>
          <p:nvPr>
            <p:ph type="sldNum" sz="quarter" idx="12"/>
          </p:nvPr>
        </p:nvSpPr>
        <p:spPr>
          <a:ln/>
        </p:spPr>
        <p:txBody>
          <a:bodyPr/>
          <a:lstStyle>
            <a:lvl1pPr>
              <a:defRPr/>
            </a:lvl1pPr>
          </a:lstStyle>
          <a:p>
            <a:pPr>
              <a:defRPr/>
            </a:pPr>
            <a:fld id="{C9BB4AF6-F84B-4F2A-8947-241D5EE26B36}" type="slidenum">
              <a:rPr lang="en-US"/>
              <a:pPr>
                <a:defRPr/>
              </a:pPr>
              <a:t>‹#›</a:t>
            </a:fld>
            <a:endParaRPr lang="en-US"/>
          </a:p>
        </p:txBody>
      </p:sp>
    </p:spTree>
    <p:extLst>
      <p:ext uri="{BB962C8B-B14F-4D97-AF65-F5344CB8AC3E}">
        <p14:creationId xmlns:p14="http://schemas.microsoft.com/office/powerpoint/2010/main" val="388038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A1409E7B-69DA-4D4F-A887-5512443CD625}" type="slidenum">
              <a:rPr lang="en-US"/>
              <a:pPr>
                <a:defRPr/>
              </a:pPr>
              <a:t>‹#›</a:t>
            </a:fld>
            <a:endParaRPr lang="en-US"/>
          </a:p>
        </p:txBody>
      </p:sp>
    </p:spTree>
    <p:extLst>
      <p:ext uri="{BB962C8B-B14F-4D97-AF65-F5344CB8AC3E}">
        <p14:creationId xmlns:p14="http://schemas.microsoft.com/office/powerpoint/2010/main" val="1131473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D171A7D0-8687-4743-8045-645E3B34BD39}" type="slidenum">
              <a:rPr lang="en-US"/>
              <a:pPr>
                <a:defRPr/>
              </a:pPr>
              <a:t>‹#›</a:t>
            </a:fld>
            <a:endParaRPr lang="en-US"/>
          </a:p>
        </p:txBody>
      </p:sp>
    </p:spTree>
    <p:extLst>
      <p:ext uri="{BB962C8B-B14F-4D97-AF65-F5344CB8AC3E}">
        <p14:creationId xmlns:p14="http://schemas.microsoft.com/office/powerpoint/2010/main" val="4031285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4532E153-B4C0-40A7-9BE3-07BD904857FB}" type="slidenum">
              <a:rPr lang="en-US"/>
              <a:pPr>
                <a:defRPr/>
              </a:pPr>
              <a:t>‹#›</a:t>
            </a:fld>
            <a:endParaRPr lang="en-US"/>
          </a:p>
        </p:txBody>
      </p:sp>
    </p:spTree>
    <p:extLst>
      <p:ext uri="{BB962C8B-B14F-4D97-AF65-F5344CB8AC3E}">
        <p14:creationId xmlns:p14="http://schemas.microsoft.com/office/powerpoint/2010/main" val="144022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D43B2F8-BDF7-411F-9C10-11F5FA6E6B91}" type="slidenum">
              <a:rPr lang="en-US"/>
              <a:pPr>
                <a:defRPr/>
              </a:pPr>
              <a:t>‹#›</a:t>
            </a:fld>
            <a:endParaRPr lang="en-US"/>
          </a:p>
        </p:txBody>
      </p:sp>
    </p:spTree>
    <p:extLst>
      <p:ext uri="{BB962C8B-B14F-4D97-AF65-F5344CB8AC3E}">
        <p14:creationId xmlns:p14="http://schemas.microsoft.com/office/powerpoint/2010/main" val="3791173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F023192F-A4C2-410E-8E2B-917857CFF997}" type="slidenum">
              <a:rPr lang="en-US"/>
              <a:pPr>
                <a:defRPr/>
              </a:pPr>
              <a:t>‹#›</a:t>
            </a:fld>
            <a:endParaRPr lang="en-US"/>
          </a:p>
        </p:txBody>
      </p:sp>
    </p:spTree>
    <p:extLst>
      <p:ext uri="{BB962C8B-B14F-4D97-AF65-F5344CB8AC3E}">
        <p14:creationId xmlns:p14="http://schemas.microsoft.com/office/powerpoint/2010/main" val="3853959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B4968631-1974-4246-89FC-BC5EB7695260}" type="slidenum">
              <a:rPr lang="en-US"/>
              <a:pPr>
                <a:defRPr/>
              </a:pPr>
              <a:t>‹#›</a:t>
            </a:fld>
            <a:endParaRPr lang="en-US"/>
          </a:p>
        </p:txBody>
      </p:sp>
    </p:spTree>
    <p:extLst>
      <p:ext uri="{BB962C8B-B14F-4D97-AF65-F5344CB8AC3E}">
        <p14:creationId xmlns:p14="http://schemas.microsoft.com/office/powerpoint/2010/main" val="880344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FDC519EF-7B98-497F-9A11-96ECBA5DB048}" type="slidenum">
              <a:rPr lang="en-US"/>
              <a:pPr>
                <a:defRPr/>
              </a:pPr>
              <a:t>‹#›</a:t>
            </a:fld>
            <a:endParaRPr lang="en-US"/>
          </a:p>
        </p:txBody>
      </p:sp>
    </p:spTree>
    <p:extLst>
      <p:ext uri="{BB962C8B-B14F-4D97-AF65-F5344CB8AC3E}">
        <p14:creationId xmlns:p14="http://schemas.microsoft.com/office/powerpoint/2010/main" val="2313504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013786D3-26EA-4BFE-8F62-BDD2D7A9BDAD}" type="slidenum">
              <a:rPr lang="en-US"/>
              <a:pPr>
                <a:defRPr/>
              </a:pPr>
              <a:t>‹#›</a:t>
            </a:fld>
            <a:endParaRPr lang="en-US"/>
          </a:p>
        </p:txBody>
      </p:sp>
    </p:spTree>
    <p:extLst>
      <p:ext uri="{BB962C8B-B14F-4D97-AF65-F5344CB8AC3E}">
        <p14:creationId xmlns:p14="http://schemas.microsoft.com/office/powerpoint/2010/main" val="3549876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EEP   Lecture 2</a:t>
            </a:r>
          </a:p>
        </p:txBody>
      </p:sp>
      <p:sp>
        <p:nvSpPr>
          <p:cNvPr id="8" name="Footer Placeholder 4"/>
          <p:cNvSpPr>
            <a:spLocks noGrp="1"/>
          </p:cNvSpPr>
          <p:nvPr>
            <p:ph type="ftr" sz="quarter" idx="11"/>
          </p:nvPr>
        </p:nvSpPr>
        <p:spPr/>
        <p:txBody>
          <a:bodyPr/>
          <a:lstStyle>
            <a:lvl1pPr>
              <a:defRPr/>
            </a:lvl1pPr>
          </a:lstStyle>
          <a:p>
            <a:pPr>
              <a:defRPr/>
            </a:pPr>
            <a:r>
              <a:rPr lang="en-US"/>
              <a:t>Professor Bowman ©2014</a:t>
            </a:r>
          </a:p>
        </p:txBody>
      </p:sp>
      <p:sp>
        <p:nvSpPr>
          <p:cNvPr id="9" name="Slide Number Placeholder 5"/>
          <p:cNvSpPr>
            <a:spLocks noGrp="1"/>
          </p:cNvSpPr>
          <p:nvPr>
            <p:ph type="sldNum" sz="quarter" idx="12"/>
          </p:nvPr>
        </p:nvSpPr>
        <p:spPr/>
        <p:txBody>
          <a:bodyPr/>
          <a:lstStyle>
            <a:lvl1pPr>
              <a:defRPr/>
            </a:lvl1pPr>
          </a:lstStyle>
          <a:p>
            <a:pPr>
              <a:defRPr/>
            </a:pPr>
            <a:fld id="{3B00B249-CEE5-4826-B2C2-0540F474BE31}" type="slidenum">
              <a:rPr lang="en-US"/>
              <a:pPr>
                <a:defRPr/>
              </a:pPr>
              <a:t>‹#›</a:t>
            </a:fld>
            <a:endParaRPr lang="en-US"/>
          </a:p>
        </p:txBody>
      </p:sp>
    </p:spTree>
    <p:extLst>
      <p:ext uri="{BB962C8B-B14F-4D97-AF65-F5344CB8AC3E}">
        <p14:creationId xmlns:p14="http://schemas.microsoft.com/office/powerpoint/2010/main" val="2980256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a:t>EEP   Lecture 2</a:t>
            </a:r>
          </a:p>
        </p:txBody>
      </p:sp>
      <p:sp>
        <p:nvSpPr>
          <p:cNvPr id="4" name="Footer Placeholder 4"/>
          <p:cNvSpPr>
            <a:spLocks noGrp="1"/>
          </p:cNvSpPr>
          <p:nvPr>
            <p:ph type="ftr" sz="quarter" idx="11"/>
          </p:nvPr>
        </p:nvSpPr>
        <p:spPr/>
        <p:txBody>
          <a:bodyPr/>
          <a:lstStyle>
            <a:lvl1pPr>
              <a:defRPr/>
            </a:lvl1pPr>
          </a:lstStyle>
          <a:p>
            <a:pPr>
              <a:defRPr/>
            </a:pPr>
            <a:r>
              <a:rPr lang="en-US"/>
              <a:t>Professor Bowman ©2014</a:t>
            </a:r>
          </a:p>
        </p:txBody>
      </p:sp>
      <p:sp>
        <p:nvSpPr>
          <p:cNvPr id="5" name="Slide Number Placeholder 5"/>
          <p:cNvSpPr>
            <a:spLocks noGrp="1"/>
          </p:cNvSpPr>
          <p:nvPr>
            <p:ph type="sldNum" sz="quarter" idx="12"/>
          </p:nvPr>
        </p:nvSpPr>
        <p:spPr/>
        <p:txBody>
          <a:bodyPr/>
          <a:lstStyle>
            <a:lvl1pPr>
              <a:defRPr/>
            </a:lvl1pPr>
          </a:lstStyle>
          <a:p>
            <a:pPr>
              <a:defRPr/>
            </a:pPr>
            <a:fld id="{9EE22394-D5B9-440C-83E6-3606C4939D31}" type="slidenum">
              <a:rPr lang="en-US"/>
              <a:pPr>
                <a:defRPr/>
              </a:pPr>
              <a:t>‹#›</a:t>
            </a:fld>
            <a:endParaRPr lang="en-US"/>
          </a:p>
        </p:txBody>
      </p:sp>
    </p:spTree>
    <p:extLst>
      <p:ext uri="{BB962C8B-B14F-4D97-AF65-F5344CB8AC3E}">
        <p14:creationId xmlns:p14="http://schemas.microsoft.com/office/powerpoint/2010/main" val="1736758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EEP   Lecture 2</a:t>
            </a:r>
          </a:p>
        </p:txBody>
      </p:sp>
      <p:sp>
        <p:nvSpPr>
          <p:cNvPr id="3" name="Footer Placeholder 4"/>
          <p:cNvSpPr>
            <a:spLocks noGrp="1"/>
          </p:cNvSpPr>
          <p:nvPr>
            <p:ph type="ftr" sz="quarter" idx="11"/>
          </p:nvPr>
        </p:nvSpPr>
        <p:spPr/>
        <p:txBody>
          <a:bodyPr/>
          <a:lstStyle>
            <a:lvl1pPr>
              <a:defRPr/>
            </a:lvl1pPr>
          </a:lstStyle>
          <a:p>
            <a:pPr>
              <a:defRPr/>
            </a:pPr>
            <a:r>
              <a:rPr lang="en-US"/>
              <a:t>Professor Bowman ©2014</a:t>
            </a:r>
          </a:p>
        </p:txBody>
      </p:sp>
      <p:sp>
        <p:nvSpPr>
          <p:cNvPr id="4" name="Slide Number Placeholder 5"/>
          <p:cNvSpPr>
            <a:spLocks noGrp="1"/>
          </p:cNvSpPr>
          <p:nvPr>
            <p:ph type="sldNum" sz="quarter" idx="12"/>
          </p:nvPr>
        </p:nvSpPr>
        <p:spPr/>
        <p:txBody>
          <a:bodyPr/>
          <a:lstStyle>
            <a:lvl1pPr>
              <a:defRPr/>
            </a:lvl1pPr>
          </a:lstStyle>
          <a:p>
            <a:pPr>
              <a:defRPr/>
            </a:pPr>
            <a:fld id="{F6DF298B-97CF-4EE0-B505-B44800BA48DD}" type="slidenum">
              <a:rPr lang="en-US"/>
              <a:pPr>
                <a:defRPr/>
              </a:pPr>
              <a:t>‹#›</a:t>
            </a:fld>
            <a:endParaRPr lang="en-US"/>
          </a:p>
        </p:txBody>
      </p:sp>
    </p:spTree>
    <p:extLst>
      <p:ext uri="{BB962C8B-B14F-4D97-AF65-F5344CB8AC3E}">
        <p14:creationId xmlns:p14="http://schemas.microsoft.com/office/powerpoint/2010/main" val="294003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9F8BCDF9-5021-4F65-B6BA-0021D16B5221}" type="slidenum">
              <a:rPr lang="en-US"/>
              <a:pPr>
                <a:defRPr/>
              </a:pPr>
              <a:t>‹#›</a:t>
            </a:fld>
            <a:endParaRPr lang="en-US"/>
          </a:p>
        </p:txBody>
      </p:sp>
    </p:spTree>
    <p:extLst>
      <p:ext uri="{BB962C8B-B14F-4D97-AF65-F5344CB8AC3E}">
        <p14:creationId xmlns:p14="http://schemas.microsoft.com/office/powerpoint/2010/main" val="1284966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C8B1400B-3150-4175-8C04-902BA7B180C4}" type="slidenum">
              <a:rPr lang="en-US"/>
              <a:pPr>
                <a:defRPr/>
              </a:pPr>
              <a:t>‹#›</a:t>
            </a:fld>
            <a:endParaRPr lang="en-US"/>
          </a:p>
        </p:txBody>
      </p:sp>
    </p:spTree>
    <p:extLst>
      <p:ext uri="{BB962C8B-B14F-4D97-AF65-F5344CB8AC3E}">
        <p14:creationId xmlns:p14="http://schemas.microsoft.com/office/powerpoint/2010/main" val="1851852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C74A9408-4817-47C3-936D-79076F9A2E46}" type="slidenum">
              <a:rPr lang="en-US"/>
              <a:pPr>
                <a:defRPr/>
              </a:pPr>
              <a:t>‹#›</a:t>
            </a:fld>
            <a:endParaRPr lang="en-US"/>
          </a:p>
        </p:txBody>
      </p:sp>
    </p:spTree>
    <p:extLst>
      <p:ext uri="{BB962C8B-B14F-4D97-AF65-F5344CB8AC3E}">
        <p14:creationId xmlns:p14="http://schemas.microsoft.com/office/powerpoint/2010/main" val="813878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6F0DA6A1-DCB5-4E14-8292-5F67FEEB003D}" type="slidenum">
              <a:rPr lang="en-US"/>
              <a:pPr>
                <a:defRPr/>
              </a:pPr>
              <a:t>‹#›</a:t>
            </a:fld>
            <a:endParaRPr lang="en-US"/>
          </a:p>
        </p:txBody>
      </p:sp>
    </p:spTree>
    <p:extLst>
      <p:ext uri="{BB962C8B-B14F-4D97-AF65-F5344CB8AC3E}">
        <p14:creationId xmlns:p14="http://schemas.microsoft.com/office/powerpoint/2010/main" val="75170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362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r>
              <a:rPr lang="en-US"/>
              <a:t>EEP   Lecture 2</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r>
              <a:rPr lang="en-US"/>
              <a:t>Professor Bowman ©2014</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cs typeface="+mn-cs"/>
              </a:defRPr>
            </a:lvl1pPr>
          </a:lstStyle>
          <a:p>
            <a:pPr>
              <a:defRPr/>
            </a:pPr>
            <a:fld id="{8F2ED504-D26F-46BB-8CFC-C47A284BEC7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47" r:id="rId6"/>
    <p:sldLayoutId id="2147483931" r:id="rId7"/>
    <p:sldLayoutId id="2147483932" r:id="rId8"/>
    <p:sldLayoutId id="2147483933" r:id="rId9"/>
    <p:sldLayoutId id="2147483934" r:id="rId10"/>
    <p:sldLayoutId id="2147483935" r:id="rId11"/>
  </p:sldLayoutIdLst>
  <p:hf hdr="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a:solidFill>
            <a:schemeClr val="tx2"/>
          </a:solidFill>
          <a:latin typeface="Arial" charset="0"/>
        </a:defRPr>
      </a:lvl6pPr>
      <a:lvl7pPr marL="914400" algn="ctr" rtl="0" fontAlgn="base">
        <a:spcBef>
          <a:spcPct val="0"/>
        </a:spcBef>
        <a:spcAft>
          <a:spcPct val="0"/>
        </a:spcAft>
        <a:defRPr sz="3200">
          <a:solidFill>
            <a:schemeClr val="tx2"/>
          </a:solidFill>
          <a:latin typeface="Arial" charset="0"/>
        </a:defRPr>
      </a:lvl7pPr>
      <a:lvl8pPr marL="1371600" algn="ctr" rtl="0" fontAlgn="base">
        <a:spcBef>
          <a:spcPct val="0"/>
        </a:spcBef>
        <a:spcAft>
          <a:spcPct val="0"/>
        </a:spcAft>
        <a:defRPr sz="3200">
          <a:solidFill>
            <a:schemeClr val="tx2"/>
          </a:solidFill>
          <a:latin typeface="Arial" charset="0"/>
        </a:defRPr>
      </a:lvl8pPr>
      <a:lvl9pPr marL="1828800" algn="ctr"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a:defRPr/>
            </a:pPr>
            <a:r>
              <a:rPr lang="en-US"/>
              <a:t>EEP   Lecture 2</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a:defRPr/>
            </a:pPr>
            <a:r>
              <a:rPr lang="en-US"/>
              <a:t>Professor Bowman ©2014</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a:defRPr/>
            </a:pPr>
            <a:fld id="{313025BD-C17D-40A5-B96A-A84D5B3AE9C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381000"/>
            <a:ext cx="8305800" cy="3154362"/>
          </a:xfrm>
        </p:spPr>
        <p:txBody>
          <a:bodyPr/>
          <a:lstStyle/>
          <a:p>
            <a:br>
              <a:rPr lang="en-US" sz="2400" dirty="0">
                <a:solidFill>
                  <a:srgbClr val="FF0000"/>
                </a:solidFill>
              </a:rPr>
            </a:br>
            <a:br>
              <a:rPr lang="en-US" sz="2400" dirty="0">
                <a:solidFill>
                  <a:srgbClr val="FF0000"/>
                </a:solidFill>
              </a:rPr>
            </a:br>
            <a:br>
              <a:rPr lang="en-US" sz="2400" dirty="0">
                <a:solidFill>
                  <a:srgbClr val="FF0000"/>
                </a:solidFill>
              </a:rPr>
            </a:br>
            <a:r>
              <a:rPr lang="en-US" sz="4400" dirty="0">
                <a:solidFill>
                  <a:srgbClr val="FF0000"/>
                </a:solidFill>
              </a:rPr>
              <a:t>ABET PROGRAM EDUCATIONAL OBJECTIVES </a:t>
            </a:r>
            <a:br>
              <a:rPr lang="en-US" sz="4400" dirty="0">
                <a:solidFill>
                  <a:srgbClr val="FF0000"/>
                </a:solidFill>
              </a:rPr>
            </a:br>
            <a:br>
              <a:rPr lang="en-US" sz="4400" dirty="0">
                <a:solidFill>
                  <a:srgbClr val="FF0000"/>
                </a:solidFill>
              </a:rPr>
            </a:br>
            <a:r>
              <a:rPr lang="en-US" sz="4400" dirty="0">
                <a:solidFill>
                  <a:srgbClr val="FF0000"/>
                </a:solidFill>
              </a:rPr>
              <a:t>ECE DEPARTMENT MEETING </a:t>
            </a:r>
            <a:br>
              <a:rPr lang="en-US" sz="4400" dirty="0">
                <a:solidFill>
                  <a:srgbClr val="FF0000"/>
                </a:solidFill>
              </a:rPr>
            </a:br>
            <a:br>
              <a:rPr lang="en-US" sz="2400" dirty="0">
                <a:solidFill>
                  <a:srgbClr val="FF0000"/>
                </a:solidFill>
              </a:rPr>
            </a:br>
            <a:br>
              <a:rPr lang="en-US" sz="2400" dirty="0">
                <a:solidFill>
                  <a:srgbClr val="FF0000"/>
                </a:solidFill>
              </a:rPr>
            </a:br>
            <a:endParaRPr lang="en-US" sz="2400" dirty="0">
              <a:solidFill>
                <a:srgbClr val="0070C0"/>
              </a:solidFill>
            </a:endParaRPr>
          </a:p>
        </p:txBody>
      </p:sp>
      <p:sp>
        <p:nvSpPr>
          <p:cNvPr id="3075" name="Content Placeholder 2"/>
          <p:cNvSpPr>
            <a:spLocks noGrp="1"/>
          </p:cNvSpPr>
          <p:nvPr>
            <p:ph idx="1"/>
          </p:nvPr>
        </p:nvSpPr>
        <p:spPr>
          <a:xfrm>
            <a:off x="457200" y="3124200"/>
            <a:ext cx="3733800" cy="3048000"/>
          </a:xfrm>
        </p:spPr>
        <p:txBody>
          <a:bodyPr/>
          <a:lstStyle/>
          <a:p>
            <a:pPr marL="0" indent="0">
              <a:buNone/>
              <a:defRPr/>
            </a:pPr>
            <a:endParaRPr lang="en-US" sz="1800" dirty="0"/>
          </a:p>
          <a:p>
            <a:pPr>
              <a:defRPr/>
            </a:pPr>
            <a:endParaRPr lang="en-US" sz="2000" dirty="0"/>
          </a:p>
        </p:txBody>
      </p:sp>
      <p:sp>
        <p:nvSpPr>
          <p:cNvPr id="4" name="Slide Number Placeholder 3"/>
          <p:cNvSpPr>
            <a:spLocks noGrp="1"/>
          </p:cNvSpPr>
          <p:nvPr>
            <p:ph type="sldNum" sz="quarter" idx="12"/>
          </p:nvPr>
        </p:nvSpPr>
        <p:spPr/>
        <p:txBody>
          <a:bodyPr/>
          <a:lstStyle/>
          <a:p>
            <a:pPr>
              <a:defRPr/>
            </a:pPr>
            <a:fld id="{C5790943-6E06-4F8A-A8D0-F94C465B70D5}" type="slidenum">
              <a:rPr lang="en-US" smtClean="0"/>
              <a:pPr>
                <a:defRPr/>
              </a:pPr>
              <a:t>1</a:t>
            </a:fld>
            <a:endParaRPr lang="en-US" dirty="0"/>
          </a:p>
        </p:txBody>
      </p:sp>
      <p:sp>
        <p:nvSpPr>
          <p:cNvPr id="7" name="Title 1"/>
          <p:cNvSpPr txBox="1">
            <a:spLocks/>
          </p:cNvSpPr>
          <p:nvPr/>
        </p:nvSpPr>
        <p:spPr bwMode="auto">
          <a:xfrm>
            <a:off x="1143000" y="3923396"/>
            <a:ext cx="7239000" cy="2362200"/>
          </a:xfrm>
          <a:prstGeom prst="rect">
            <a:avLst/>
          </a:prstGeom>
          <a:solidFill>
            <a:srgbClr val="FFFF00"/>
          </a:solidFill>
          <a:ln>
            <a:noFill/>
          </a:ln>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mj-lt"/>
                <a:ea typeface="+mj-ea"/>
                <a:cs typeface="+mj-cs"/>
              </a:rPr>
              <a:t>John O. Attia, PhD, PE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a:latin typeface="+mj-lt"/>
                <a:ea typeface="+mj-ea"/>
                <a:cs typeface="+mj-cs"/>
              </a:rPr>
              <a:t>Dept. of Electrical &amp; Computer Engineering</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a:ln>
                <a:noFill/>
              </a:ln>
              <a:effectLst/>
              <a:uLnTx/>
              <a:uFillTx/>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a:latin typeface="+mj-lt"/>
                <a:ea typeface="+mj-ea"/>
                <a:cs typeface="+mj-cs"/>
              </a:rPr>
              <a:t>December 11, 2020</a:t>
            </a:r>
            <a:endParaRPr kumimoji="0" lang="en-US" sz="2800" b="1" i="0" u="none" strike="noStrike" kern="0" cap="none" spc="0" normalizeH="0" baseline="0" noProof="0" dirty="0">
              <a:ln>
                <a:noFill/>
              </a:ln>
              <a:solidFill>
                <a:srgbClr val="0070C0"/>
              </a:solidFill>
              <a:effectLst/>
              <a:uLnTx/>
              <a:uFillTx/>
              <a:latin typeface="+mj-lt"/>
              <a:ea typeface="+mj-ea"/>
              <a:cs typeface="+mj-cs"/>
            </a:endParaRPr>
          </a:p>
        </p:txBody>
      </p:sp>
      <p:sp>
        <p:nvSpPr>
          <p:cNvPr id="18434" name="AutoShape 2"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solidFill>
                  <a:srgbClr val="FF0000"/>
                </a:solidFill>
              </a:rPr>
              <a:t>Criterion 2: Program Educational Objectives (Statement)</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457200" y="1143000"/>
            <a:ext cx="8458200" cy="5562600"/>
          </a:xfrm>
          <a:solidFill>
            <a:srgbClr val="FFFF00"/>
          </a:solidFill>
        </p:spPr>
        <p:txBody>
          <a:bodyPr/>
          <a:lstStyle/>
          <a:p>
            <a:r>
              <a:rPr lang="en-US" dirty="0"/>
              <a:t>The program must have published program educational objectives that are consistent with the mission of the institution, the needs of the program’s various constituencies, and these criteria.  There must be a documented, systematically utilized, and effective process, involving program constituencies, for the periodic review of these program educational objectives that ensures they remain consistent with the institutional mission, the program’s constituents’ needs, and these criteria.</a:t>
            </a:r>
          </a:p>
          <a:p>
            <a:endParaRPr lang="en-US" dirty="0"/>
          </a:p>
          <a:p>
            <a:endParaRPr lang="en-US" sz="24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2</a:t>
            </a:fld>
            <a:endParaRPr lang="en-US" dirty="0"/>
          </a:p>
        </p:txBody>
      </p:sp>
    </p:spTree>
    <p:extLst>
      <p:ext uri="{BB962C8B-B14F-4D97-AF65-F5344CB8AC3E}">
        <p14:creationId xmlns:p14="http://schemas.microsoft.com/office/powerpoint/2010/main" val="968067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FF0000"/>
                </a:solidFill>
              </a:rPr>
              <a:t>Program Educational Objectives (PEOs) </a:t>
            </a:r>
            <a:endParaRPr lang="en-US" dirty="0"/>
          </a:p>
        </p:txBody>
      </p:sp>
      <p:sp>
        <p:nvSpPr>
          <p:cNvPr id="3" name="Content Placeholder 2"/>
          <p:cNvSpPr>
            <a:spLocks noGrp="1"/>
          </p:cNvSpPr>
          <p:nvPr>
            <p:ph idx="1"/>
          </p:nvPr>
        </p:nvSpPr>
        <p:spPr>
          <a:xfrm>
            <a:off x="457200" y="1066799"/>
            <a:ext cx="8382000" cy="5654675"/>
          </a:xfrm>
          <a:solidFill>
            <a:srgbClr val="FFFF00"/>
          </a:solidFill>
        </p:spPr>
        <p:txBody>
          <a:bodyPr/>
          <a:lstStyle/>
          <a:p>
            <a:r>
              <a:rPr lang="en-US" dirty="0"/>
              <a:t>ABET Definition of Program Educational Objectives: </a:t>
            </a:r>
          </a:p>
          <a:p>
            <a:endParaRPr lang="en-US" dirty="0"/>
          </a:p>
          <a:p>
            <a:r>
              <a:rPr lang="en-US" u="sng" dirty="0">
                <a:solidFill>
                  <a:srgbClr val="FF0000"/>
                </a:solidFill>
              </a:rPr>
              <a:t>Program Educational Objectives</a:t>
            </a:r>
            <a:r>
              <a:rPr lang="en-US" dirty="0">
                <a:solidFill>
                  <a:srgbClr val="FF0000"/>
                </a:solidFill>
              </a:rPr>
              <a:t> </a:t>
            </a:r>
            <a:r>
              <a:rPr lang="en-US" dirty="0"/>
              <a:t>– broad statements that describe what graduates are expected </a:t>
            </a:r>
            <a:r>
              <a:rPr lang="en-US" u="sng" dirty="0"/>
              <a:t>to attain within a few years of graduation</a:t>
            </a:r>
            <a:r>
              <a:rPr lang="en-US" dirty="0"/>
              <a:t>. Program educational objectives are based on the needs of the program’s constituencies.</a:t>
            </a:r>
          </a:p>
          <a:p>
            <a:endParaRPr lang="en-US" dirty="0"/>
          </a:p>
          <a:p>
            <a:r>
              <a:rPr lang="en-US" u="sng" dirty="0"/>
              <a:t>Within a few years of graduation </a:t>
            </a:r>
            <a:r>
              <a:rPr lang="en-US" dirty="0"/>
              <a:t>normally imply 3 to 5 years after graduation</a:t>
            </a:r>
          </a:p>
          <a:p>
            <a:endParaRPr lang="en-US" dirty="0"/>
          </a:p>
          <a:p>
            <a:endParaRPr lang="en-US" sz="16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3</a:t>
            </a:fld>
            <a:endParaRPr lang="en-US"/>
          </a:p>
        </p:txBody>
      </p:sp>
    </p:spTree>
    <p:extLst>
      <p:ext uri="{BB962C8B-B14F-4D97-AF65-F5344CB8AC3E}">
        <p14:creationId xmlns:p14="http://schemas.microsoft.com/office/powerpoint/2010/main" val="3562432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FF0000"/>
                </a:solidFill>
              </a:rPr>
              <a:t>Constituents of the Programs </a:t>
            </a:r>
            <a:endParaRPr lang="en-US" dirty="0"/>
          </a:p>
        </p:txBody>
      </p:sp>
      <p:sp>
        <p:nvSpPr>
          <p:cNvPr id="3" name="Content Placeholder 2"/>
          <p:cNvSpPr>
            <a:spLocks noGrp="1"/>
          </p:cNvSpPr>
          <p:nvPr>
            <p:ph idx="1"/>
          </p:nvPr>
        </p:nvSpPr>
        <p:spPr>
          <a:xfrm>
            <a:off x="457200" y="1066800"/>
            <a:ext cx="8229600" cy="5410200"/>
          </a:xfrm>
          <a:solidFill>
            <a:srgbClr val="FFFF00"/>
          </a:solidFill>
        </p:spPr>
        <p:txBody>
          <a:bodyPr/>
          <a:lstStyle/>
          <a:p>
            <a:endParaRPr lang="en-US" sz="1600" dirty="0"/>
          </a:p>
          <a:p>
            <a:pPr marL="0" marR="0" indent="0">
              <a:spcBef>
                <a:spcPts val="0"/>
              </a:spcBef>
              <a:spcAft>
                <a:spcPts val="600"/>
              </a:spcAft>
              <a:buNone/>
            </a:pPr>
            <a:r>
              <a:rPr lang="en-US" sz="24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constituents of the Electrical Engineering Program are</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Electrical Engineering undergraduate students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Alumni of the Electrical Engineering Program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Electrical Engineering Program  faculty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Employers of the graduates of the Program</a:t>
            </a:r>
          </a:p>
          <a:p>
            <a:pPr marL="0" indent="0">
              <a:buNone/>
            </a:pPr>
            <a:endPar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endParaRPr>
          </a:p>
          <a:p>
            <a:pPr marL="0" marR="0" indent="0">
              <a:spcBef>
                <a:spcPts val="0"/>
              </a:spcBef>
              <a:spcAft>
                <a:spcPts val="600"/>
              </a:spcAft>
              <a:buNone/>
            </a:pPr>
            <a:r>
              <a:rPr lang="en-US" sz="24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constituents of the Computer Engineering Program are:</a:t>
            </a:r>
            <a:endPar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Computer</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Engineering undergraduate students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Alumni of the Electrical Engineering Program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Computer</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Engineering Program  faculty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Employers of the graduates of the Program</a:t>
            </a:r>
            <a:endParaRPr lang="en-US" sz="2400" dirty="0">
              <a:latin typeface="Times New Roman" panose="02020603050405020304" pitchFamily="18" charset="0"/>
              <a:cs typeface="Times New Roman" panose="02020603050405020304" pitchFamily="18" charset="0"/>
            </a:endParaRPr>
          </a:p>
          <a:p>
            <a:pPr marL="0" indent="0">
              <a:buNone/>
            </a:pPr>
            <a:endParaRPr lang="en-US" sz="1600" dirty="0"/>
          </a:p>
          <a:p>
            <a:endParaRPr lang="en-US" sz="16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4</a:t>
            </a:fld>
            <a:endParaRPr lang="en-US"/>
          </a:p>
        </p:txBody>
      </p:sp>
    </p:spTree>
    <p:extLst>
      <p:ext uri="{BB962C8B-B14F-4D97-AF65-F5344CB8AC3E}">
        <p14:creationId xmlns:p14="http://schemas.microsoft.com/office/powerpoint/2010/main" val="141961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lstStyle/>
          <a:p>
            <a:r>
              <a:rPr lang="en-US" dirty="0">
                <a:solidFill>
                  <a:srgbClr val="FF0000"/>
                </a:solidFill>
              </a:rPr>
              <a:t>PEOs of Programs </a:t>
            </a:r>
            <a:endParaRPr lang="en-US" dirty="0"/>
          </a:p>
        </p:txBody>
      </p:sp>
      <p:sp>
        <p:nvSpPr>
          <p:cNvPr id="3" name="Content Placeholder 2"/>
          <p:cNvSpPr>
            <a:spLocks noGrp="1"/>
          </p:cNvSpPr>
          <p:nvPr>
            <p:ph idx="1"/>
          </p:nvPr>
        </p:nvSpPr>
        <p:spPr>
          <a:xfrm>
            <a:off x="457200" y="838200"/>
            <a:ext cx="8229600" cy="5638800"/>
          </a:xfrm>
          <a:solidFill>
            <a:srgbClr val="FFFF00"/>
          </a:solidFill>
        </p:spPr>
        <p:txBody>
          <a:bodyPr/>
          <a:lstStyle/>
          <a:p>
            <a:endParaRPr lang="en-US" sz="1600" dirty="0"/>
          </a:p>
          <a:p>
            <a:pPr marL="0" marR="0" indent="0">
              <a:spcBef>
                <a:spcPts val="0"/>
              </a:spcBef>
              <a:spcAft>
                <a:spcPts val="600"/>
              </a:spcAft>
              <a:buNone/>
            </a:pPr>
            <a:r>
              <a:rPr lang="en-US" sz="1800" dirty="0">
                <a:solidFill>
                  <a:srgbClr val="FF0000"/>
                </a:solidFill>
                <a:effectLst/>
                <a:latin typeface="Times New Roman" panose="02020603050405020304" pitchFamily="18" charset="0"/>
                <a:ea typeface="SimSun" panose="02010600030101010101" pitchFamily="2" charset="-122"/>
              </a:rPr>
              <a:t>The Program Educational Objectives of the Electrical Engineering Program are:</a:t>
            </a:r>
            <a:endParaRPr lang="en-US" sz="1800" dirty="0">
              <a:solidFill>
                <a:srgbClr val="FF0000"/>
              </a:solidFill>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for successful careers in Electrical Engineering and other related fields.</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who engage in self-development activities through professional study and personal research that will allow them to adapt to evolving technological challenges.</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who can successfully complete graduate degrees in Electrical Engineering or other disciplines that they may choose.</a:t>
            </a:r>
          </a:p>
          <a:p>
            <a:pPr marL="342900" marR="0" lvl="0" indent="-342900" fontAlgn="base">
              <a:spcBef>
                <a:spcPts val="0"/>
              </a:spcBef>
              <a:spcAft>
                <a:spcPts val="0"/>
              </a:spcAft>
              <a:buFont typeface="+mj-lt"/>
              <a:buAutoNum type="arabicPeriod"/>
              <a:tabLst>
                <a:tab pos="466725" algn="l"/>
              </a:tabLst>
            </a:pPr>
            <a:endParaRPr lang="en-US" sz="1800" dirty="0">
              <a:solidFill>
                <a:srgbClr val="000000"/>
              </a:solidFill>
              <a:latin typeface="Times New Roman" panose="02020603050405020304" pitchFamily="18" charset="0"/>
              <a:ea typeface="Times New Roman" panose="02020603050405020304" pitchFamily="18" charset="0"/>
            </a:endParaRPr>
          </a:p>
          <a:p>
            <a:pPr marL="0" marR="0" indent="0" algn="just">
              <a:lnSpc>
                <a:spcPct val="115000"/>
              </a:lnSpc>
              <a:spcBef>
                <a:spcPts val="0"/>
              </a:spcBef>
              <a:spcAft>
                <a:spcPts val="600"/>
              </a:spcAft>
              <a:buNone/>
            </a:pPr>
            <a:r>
              <a:rPr lang="en-US" sz="18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Program Educational Objectives of the Computer Engineering Program are:</a:t>
            </a:r>
            <a:endParaRPr lang="en-US" sz="18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for successful careers in Computer Engineering and other related fields.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who engage in self-development activities through professional study and personal research that will allow them to adapt to evolving technological challenges.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who can successfully complete graduate degrees in Computer Engineering or other disciplines that they may choose.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endParaRPr lang="en-US" sz="1800" dirty="0">
              <a:effectLst/>
              <a:latin typeface="Times New Roman" panose="02020603050405020304" pitchFamily="18" charset="0"/>
              <a:ea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pPr marL="0" indent="0">
              <a:buNone/>
            </a:pPr>
            <a:endParaRPr lang="en-US" sz="1600" dirty="0"/>
          </a:p>
          <a:p>
            <a:endParaRPr lang="en-US" sz="16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5</a:t>
            </a:fld>
            <a:endParaRPr lang="en-US"/>
          </a:p>
        </p:txBody>
      </p:sp>
    </p:spTree>
    <p:extLst>
      <p:ext uri="{BB962C8B-B14F-4D97-AF65-F5344CB8AC3E}">
        <p14:creationId xmlns:p14="http://schemas.microsoft.com/office/powerpoint/2010/main" val="2992549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197" y="161926"/>
            <a:ext cx="8229600" cy="501649"/>
          </a:xfrm>
        </p:spPr>
        <p:txBody>
          <a:bodyPr/>
          <a:lstStyle/>
          <a:p>
            <a:r>
              <a:rPr lang="en-US" sz="2800" dirty="0">
                <a:solidFill>
                  <a:srgbClr val="FF0000"/>
                </a:solidFill>
              </a:rPr>
              <a:t>REVIEW OF THE PEOs </a:t>
            </a:r>
            <a:endParaRPr lang="en-US" sz="28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6</a:t>
            </a:fld>
            <a:endParaRPr lang="en-US"/>
          </a:p>
        </p:txBody>
      </p:sp>
      <p:sp>
        <p:nvSpPr>
          <p:cNvPr id="4" name="Content Placeholder 3">
            <a:extLst>
              <a:ext uri="{FF2B5EF4-FFF2-40B4-BE49-F238E27FC236}">
                <a16:creationId xmlns:a16="http://schemas.microsoft.com/office/drawing/2014/main" id="{8C223866-7E49-4C05-99F7-D73B2DEE700F}"/>
              </a:ext>
            </a:extLst>
          </p:cNvPr>
          <p:cNvSpPr>
            <a:spLocks noGrp="1"/>
          </p:cNvSpPr>
          <p:nvPr>
            <p:ph idx="1"/>
          </p:nvPr>
        </p:nvSpPr>
        <p:spPr>
          <a:xfrm>
            <a:off x="228600" y="776286"/>
            <a:ext cx="8686799" cy="5776913"/>
          </a:xfrm>
        </p:spPr>
        <p:txBody>
          <a:bodyPr/>
          <a:lstStyle/>
          <a:p>
            <a:pPr marL="0" marR="0" indent="0">
              <a:lnSpc>
                <a:spcPct val="107000"/>
              </a:lnSpc>
              <a:spcBef>
                <a:spcPts val="0"/>
              </a:spcBef>
              <a:spcAft>
                <a:spcPts val="600"/>
              </a:spcAft>
              <a:buNone/>
            </a:pPr>
            <a:r>
              <a:rPr lang="en-US" sz="1800" b="1" u="sng"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TIMELINES (RECOMMENDED)</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October 2020 – November 2020 / Survey of Program Constituents (Horace St. Julian )</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Engineering Students</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Computer Engineering Students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and Computer Engineering Faculty</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Alumni/Employer of Program Graduates</a:t>
            </a: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December 11, 2020</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Approval of Revisions of PEOs by ECE faculty</a:t>
            </a:r>
          </a:p>
          <a:p>
            <a:pPr marL="0" marR="0">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January 2022 – February 2022 / Survey of Program Constituents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Engineering Students</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Computer Engineering Students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and Computer Engineering Faculty</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Alumni/Employer of Program Graduates</a:t>
            </a: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March 2022</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Approval of Revisions of PEOs by ECE Faculty</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69715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ACDF8-C820-409F-A765-EE7E172EFFBE}"/>
              </a:ext>
            </a:extLst>
          </p:cNvPr>
          <p:cNvSpPr>
            <a:spLocks noGrp="1"/>
          </p:cNvSpPr>
          <p:nvPr>
            <p:ph type="title"/>
          </p:nvPr>
        </p:nvSpPr>
        <p:spPr/>
        <p:txBody>
          <a:bodyPr/>
          <a:lstStyle/>
          <a:p>
            <a:r>
              <a:rPr lang="en-US" dirty="0">
                <a:solidFill>
                  <a:srgbClr val="FF0000"/>
                </a:solidFill>
              </a:rPr>
              <a:t>SURVEY RESULTS</a:t>
            </a:r>
          </a:p>
        </p:txBody>
      </p:sp>
      <p:graphicFrame>
        <p:nvGraphicFramePr>
          <p:cNvPr id="7" name="Content Placeholder 6">
            <a:extLst>
              <a:ext uri="{FF2B5EF4-FFF2-40B4-BE49-F238E27FC236}">
                <a16:creationId xmlns:a16="http://schemas.microsoft.com/office/drawing/2014/main" id="{150D6739-165C-4A8E-A97B-8CBDF0DEC7B7}"/>
              </a:ext>
            </a:extLst>
          </p:cNvPr>
          <p:cNvGraphicFramePr>
            <a:graphicFrameLocks noGrp="1"/>
          </p:cNvGraphicFramePr>
          <p:nvPr>
            <p:ph idx="1"/>
            <p:extLst>
              <p:ext uri="{D42A27DB-BD31-4B8C-83A1-F6EECF244321}">
                <p14:modId xmlns:p14="http://schemas.microsoft.com/office/powerpoint/2010/main" val="3334640396"/>
              </p:ext>
            </p:extLst>
          </p:nvPr>
        </p:nvGraphicFramePr>
        <p:xfrm>
          <a:off x="457200" y="1600200"/>
          <a:ext cx="8229600" cy="4343399"/>
        </p:xfrm>
        <a:graphic>
          <a:graphicData uri="http://schemas.openxmlformats.org/drawingml/2006/table">
            <a:tbl>
              <a:tblPr/>
              <a:tblGrid>
                <a:gridCol w="2133600">
                  <a:extLst>
                    <a:ext uri="{9D8B030D-6E8A-4147-A177-3AD203B41FA5}">
                      <a16:colId xmlns:a16="http://schemas.microsoft.com/office/drawing/2014/main" val="1594800086"/>
                    </a:ext>
                  </a:extLst>
                </a:gridCol>
                <a:gridCol w="1905000">
                  <a:extLst>
                    <a:ext uri="{9D8B030D-6E8A-4147-A177-3AD203B41FA5}">
                      <a16:colId xmlns:a16="http://schemas.microsoft.com/office/drawing/2014/main" val="309785906"/>
                    </a:ext>
                  </a:extLst>
                </a:gridCol>
                <a:gridCol w="930484">
                  <a:extLst>
                    <a:ext uri="{9D8B030D-6E8A-4147-A177-3AD203B41FA5}">
                      <a16:colId xmlns:a16="http://schemas.microsoft.com/office/drawing/2014/main" val="3687109739"/>
                    </a:ext>
                  </a:extLst>
                </a:gridCol>
                <a:gridCol w="1025139">
                  <a:extLst>
                    <a:ext uri="{9D8B030D-6E8A-4147-A177-3AD203B41FA5}">
                      <a16:colId xmlns:a16="http://schemas.microsoft.com/office/drawing/2014/main" val="2614139231"/>
                    </a:ext>
                  </a:extLst>
                </a:gridCol>
                <a:gridCol w="868523">
                  <a:extLst>
                    <a:ext uri="{9D8B030D-6E8A-4147-A177-3AD203B41FA5}">
                      <a16:colId xmlns:a16="http://schemas.microsoft.com/office/drawing/2014/main" val="4241383393"/>
                    </a:ext>
                  </a:extLst>
                </a:gridCol>
                <a:gridCol w="1366854">
                  <a:extLst>
                    <a:ext uri="{9D8B030D-6E8A-4147-A177-3AD203B41FA5}">
                      <a16:colId xmlns:a16="http://schemas.microsoft.com/office/drawing/2014/main" val="1161945"/>
                    </a:ext>
                  </a:extLst>
                </a:gridCol>
              </a:tblGrid>
              <a:tr h="421842">
                <a:tc rowSpan="2">
                  <a:txBody>
                    <a:bodyPr/>
                    <a:lstStyle/>
                    <a:p>
                      <a:pPr algn="ctr" fontAlgn="b"/>
                      <a:r>
                        <a:rPr lang="en-US" sz="2000" b="1" i="0" u="none" strike="noStrike" dirty="0">
                          <a:solidFill>
                            <a:srgbClr val="000000"/>
                          </a:solidFill>
                          <a:effectLst/>
                          <a:latin typeface="Times New Roman" panose="02020603050405020304" pitchFamily="18" charset="0"/>
                          <a:cs typeface="Times New Roman" panose="02020603050405020304" pitchFamily="18" charset="0"/>
                        </a:rPr>
                        <a:t>CONSTITUENTS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b"/>
                      <a:r>
                        <a:rPr lang="en-US" sz="2000" b="1" i="0" u="none" strike="noStrike" dirty="0">
                          <a:solidFill>
                            <a:srgbClr val="000000"/>
                          </a:solidFill>
                          <a:effectLst/>
                          <a:latin typeface="Times New Roman" panose="02020603050405020304" pitchFamily="18" charset="0"/>
                          <a:cs typeface="Times New Roman" panose="02020603050405020304" pitchFamily="18" charset="0"/>
                        </a:rPr>
                        <a:t>NUMBER OF RESPONDENTS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4">
                  <a:txBody>
                    <a:bodyPr/>
                    <a:lstStyle/>
                    <a:p>
                      <a:pPr algn="ctr" fontAlgn="b"/>
                      <a:r>
                        <a:rPr lang="en-US" sz="2000" b="1" i="0" u="none" strike="noStrike">
                          <a:solidFill>
                            <a:srgbClr val="000000"/>
                          </a:solidFill>
                          <a:effectLst/>
                          <a:latin typeface="Times New Roman" panose="02020603050405020304" pitchFamily="18" charset="0"/>
                          <a:cs typeface="Times New Roman" panose="02020603050405020304" pitchFamily="18" charset="0"/>
                        </a:rPr>
                        <a:t>AGREE WITH CURRENT PEOS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12226073"/>
                  </a:ext>
                </a:extLst>
              </a:tr>
              <a:tr h="843687">
                <a:tc vMerge="1">
                  <a:txBody>
                    <a:bodyPr/>
                    <a:lstStyle/>
                    <a:p>
                      <a:endParaRPr lang="en-US"/>
                    </a:p>
                  </a:txBody>
                  <a:tcPr/>
                </a:tc>
                <a:tc vMerge="1">
                  <a:txBody>
                    <a:bodyPr/>
                    <a:lstStyle/>
                    <a:p>
                      <a:endParaRPr lang="en-US"/>
                    </a:p>
                  </a:txBody>
                  <a:tcPr/>
                </a:tc>
                <a:tc>
                  <a:txBody>
                    <a:bodyPr/>
                    <a:lstStyle/>
                    <a:p>
                      <a:pPr algn="ctr" fontAlgn="b"/>
                      <a:r>
                        <a:rPr lang="en-US" sz="2000" b="1" i="0" u="none" strike="noStrike" dirty="0">
                          <a:solidFill>
                            <a:srgbClr val="000000"/>
                          </a:solidFill>
                          <a:effectLst/>
                          <a:latin typeface="Times New Roman" panose="02020603050405020304" pitchFamily="18" charset="0"/>
                          <a:cs typeface="Times New Roman" panose="02020603050405020304" pitchFamily="18" charset="0"/>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dirty="0">
                          <a:solidFill>
                            <a:srgbClr val="000000"/>
                          </a:solidFill>
                          <a:effectLst/>
                          <a:latin typeface="Times New Roman" panose="02020603050405020304" pitchFamily="18" charset="0"/>
                          <a:cs typeface="Times New Roman" panose="02020603050405020304" pitchFamily="18" charset="0"/>
                        </a:rPr>
                        <a:t>MAY BE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a:solidFill>
                            <a:srgbClr val="000000"/>
                          </a:solidFill>
                          <a:effectLst/>
                          <a:latin typeface="Times New Roman" panose="02020603050405020304" pitchFamily="18" charset="0"/>
                          <a:cs typeface="Times New Roman" panose="02020603050405020304" pitchFamily="18" charset="0"/>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1" i="0" u="none" strike="noStrike">
                          <a:solidFill>
                            <a:srgbClr val="000000"/>
                          </a:solidFill>
                          <a:effectLst/>
                          <a:latin typeface="Times New Roman" panose="02020603050405020304" pitchFamily="18" charset="0"/>
                          <a:cs typeface="Times New Roman" panose="02020603050405020304" pitchFamily="18" charset="0"/>
                        </a:rPr>
                        <a:t>% 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059656380"/>
                  </a:ext>
                </a:extLst>
              </a:tr>
              <a:tr h="421842">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ELEG Students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296180861"/>
                  </a:ext>
                </a:extLst>
              </a:tr>
              <a:tr h="421842">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CPEG Students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84744945"/>
                  </a:ext>
                </a:extLst>
              </a:tr>
              <a:tr h="421842">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ECE Faculty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71951747"/>
                  </a:ext>
                </a:extLst>
              </a:tr>
              <a:tr h="421842">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85833658"/>
                  </a:ext>
                </a:extLst>
              </a:tr>
              <a:tr h="695251">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Alumni/Employer (ELEG)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75562161"/>
                  </a:ext>
                </a:extLst>
              </a:tr>
              <a:tr h="695251">
                <a:tc>
                  <a:txBody>
                    <a:bodyPr/>
                    <a:lstStyle/>
                    <a:p>
                      <a:pPr algn="l"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Alumni/Employer (CPEG)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2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42794408"/>
                  </a:ext>
                </a:extLst>
              </a:tr>
            </a:tbl>
          </a:graphicData>
        </a:graphic>
      </p:graphicFrame>
      <p:sp>
        <p:nvSpPr>
          <p:cNvPr id="6" name="Slide Number Placeholder 5">
            <a:extLst>
              <a:ext uri="{FF2B5EF4-FFF2-40B4-BE49-F238E27FC236}">
                <a16:creationId xmlns:a16="http://schemas.microsoft.com/office/drawing/2014/main" id="{9D8CE329-520D-45C1-A37B-D24D97EF0368}"/>
              </a:ext>
            </a:extLst>
          </p:cNvPr>
          <p:cNvSpPr>
            <a:spLocks noGrp="1"/>
          </p:cNvSpPr>
          <p:nvPr>
            <p:ph type="sldNum" sz="quarter" idx="12"/>
          </p:nvPr>
        </p:nvSpPr>
        <p:spPr/>
        <p:txBody>
          <a:bodyPr/>
          <a:lstStyle/>
          <a:p>
            <a:pPr>
              <a:defRPr/>
            </a:pPr>
            <a:fld id="{C5790943-6E06-4F8A-A8D0-F94C465B70D5}" type="slidenum">
              <a:rPr lang="en-US" smtClean="0"/>
              <a:pPr>
                <a:defRPr/>
              </a:pPr>
              <a:t>7</a:t>
            </a:fld>
            <a:endParaRPr lang="en-US"/>
          </a:p>
        </p:txBody>
      </p:sp>
    </p:spTree>
    <p:extLst>
      <p:ext uri="{BB962C8B-B14F-4D97-AF65-F5344CB8AC3E}">
        <p14:creationId xmlns:p14="http://schemas.microsoft.com/office/powerpoint/2010/main" val="1413030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E4F3-5104-494B-BA05-3A147245A3FA}"/>
              </a:ext>
            </a:extLst>
          </p:cNvPr>
          <p:cNvSpPr>
            <a:spLocks noGrp="1"/>
          </p:cNvSpPr>
          <p:nvPr>
            <p:ph type="title"/>
          </p:nvPr>
        </p:nvSpPr>
        <p:spPr/>
        <p:txBody>
          <a:bodyPr/>
          <a:lstStyle/>
          <a:p>
            <a:r>
              <a:rPr lang="en-US" dirty="0">
                <a:solidFill>
                  <a:srgbClr val="FF0000"/>
                </a:solidFill>
              </a:rPr>
              <a:t>COMMENTS FROM STUDENTS</a:t>
            </a:r>
          </a:p>
        </p:txBody>
      </p:sp>
      <p:sp>
        <p:nvSpPr>
          <p:cNvPr id="3" name="Content Placeholder 2">
            <a:extLst>
              <a:ext uri="{FF2B5EF4-FFF2-40B4-BE49-F238E27FC236}">
                <a16:creationId xmlns:a16="http://schemas.microsoft.com/office/drawing/2014/main" id="{4A909F1A-1439-4C9D-84C5-1E618F07872D}"/>
              </a:ext>
            </a:extLst>
          </p:cNvPr>
          <p:cNvSpPr>
            <a:spLocks noGrp="1"/>
          </p:cNvSpPr>
          <p:nvPr>
            <p:ph idx="1"/>
          </p:nvPr>
        </p:nvSpPr>
        <p:spPr>
          <a:xfrm>
            <a:off x="457200" y="1219200"/>
            <a:ext cx="7772400" cy="5257800"/>
          </a:xfrm>
          <a:solidFill>
            <a:schemeClr val="accent3">
              <a:lumMod val="95000"/>
            </a:schemeClr>
          </a:solidFill>
        </p:spPr>
        <p:txBody>
          <a:bodyPr/>
          <a:lstStyle/>
          <a:p>
            <a:pPr marL="0" marR="0" indent="0">
              <a:spcBef>
                <a:spcPts val="0"/>
              </a:spcBef>
              <a:spcAft>
                <a:spcPts val="0"/>
              </a:spcAft>
              <a:buNone/>
            </a:pPr>
            <a:r>
              <a:rPr lang="en-US"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Electrical Engineering Students Comments:</a:t>
            </a:r>
          </a:p>
          <a:p>
            <a:pPr>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Relate  class assignments to real life situations</a:t>
            </a:r>
          </a:p>
          <a:p>
            <a:pPr marL="342900" marR="0" lvl="0" indent="-342900">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Give options for specialization which would prepare students better for whatever</a:t>
            </a:r>
          </a:p>
          <a:p>
            <a:pPr marL="342900" marR="0" lvl="0" indent="-342900">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As electrical engineering students, we have a lot of classes over circuit analysis, but not classes on circuit design</a:t>
            </a:r>
          </a:p>
          <a:p>
            <a:pPr marL="342900" marR="0" lvl="0" indent="-342900">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It should include to produce graduates who are adept at get professional certifications and licenses. </a:t>
            </a:r>
          </a:p>
          <a:p>
            <a:pPr marL="342900" marR="0" lvl="0" indent="-342900">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 think EE needs more programming courses. We have intro to C++ but it was too basic. We need more upper-level programming courses, so we can apply to coding for control system, robotic and automation.</a:t>
            </a:r>
          </a:p>
          <a:p>
            <a:pPr marL="0" marR="0" indent="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spcBef>
                <a:spcPts val="0"/>
              </a:spcBef>
              <a:spcAft>
                <a:spcPts val="0"/>
              </a:spcAft>
              <a:buNone/>
            </a:pPr>
            <a:r>
              <a:rPr lang="en-US"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Computer Engineering Student Comment: </a:t>
            </a:r>
          </a:p>
          <a:p>
            <a:pPr marL="342900" marR="0" lvl="0" indent="-342900">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program needs to catch up with the ever-changing world of technology. There is no machine learning or AI course in our degree plan</a:t>
            </a:r>
          </a:p>
          <a:p>
            <a:endParaRPr lang="en-US" dirty="0"/>
          </a:p>
        </p:txBody>
      </p:sp>
      <p:sp>
        <p:nvSpPr>
          <p:cNvPr id="6" name="Slide Number Placeholder 5">
            <a:extLst>
              <a:ext uri="{FF2B5EF4-FFF2-40B4-BE49-F238E27FC236}">
                <a16:creationId xmlns:a16="http://schemas.microsoft.com/office/drawing/2014/main" id="{380244BC-73FA-4061-82C8-D8B8805A84B2}"/>
              </a:ext>
            </a:extLst>
          </p:cNvPr>
          <p:cNvSpPr>
            <a:spLocks noGrp="1"/>
          </p:cNvSpPr>
          <p:nvPr>
            <p:ph type="sldNum" sz="quarter" idx="12"/>
          </p:nvPr>
        </p:nvSpPr>
        <p:spPr/>
        <p:txBody>
          <a:bodyPr/>
          <a:lstStyle/>
          <a:p>
            <a:pPr>
              <a:defRPr/>
            </a:pPr>
            <a:fld id="{C5790943-6E06-4F8A-A8D0-F94C465B70D5}" type="slidenum">
              <a:rPr lang="en-US" smtClean="0"/>
              <a:pPr>
                <a:defRPr/>
              </a:pPr>
              <a:t>8</a:t>
            </a:fld>
            <a:endParaRPr lang="en-US"/>
          </a:p>
        </p:txBody>
      </p:sp>
    </p:spTree>
    <p:extLst>
      <p:ext uri="{BB962C8B-B14F-4D97-AF65-F5344CB8AC3E}">
        <p14:creationId xmlns:p14="http://schemas.microsoft.com/office/powerpoint/2010/main" val="1237959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7DBA7-F61A-4CD8-8DA3-62A6FA5AC06B}"/>
              </a:ext>
            </a:extLst>
          </p:cNvPr>
          <p:cNvSpPr>
            <a:spLocks noGrp="1"/>
          </p:cNvSpPr>
          <p:nvPr>
            <p:ph type="title"/>
          </p:nvPr>
        </p:nvSpPr>
        <p:spPr>
          <a:xfrm>
            <a:off x="457200" y="274638"/>
            <a:ext cx="8305800" cy="882649"/>
          </a:xfrm>
        </p:spPr>
        <p:txBody>
          <a:bodyPr/>
          <a:lstStyle/>
          <a:p>
            <a:r>
              <a:rPr lang="en-US" dirty="0">
                <a:solidFill>
                  <a:srgbClr val="FF0000"/>
                </a:solidFill>
              </a:rPr>
              <a:t>Comments from Alumni/Employers (1)</a:t>
            </a:r>
          </a:p>
        </p:txBody>
      </p:sp>
      <p:sp>
        <p:nvSpPr>
          <p:cNvPr id="3" name="Content Placeholder 2">
            <a:extLst>
              <a:ext uri="{FF2B5EF4-FFF2-40B4-BE49-F238E27FC236}">
                <a16:creationId xmlns:a16="http://schemas.microsoft.com/office/drawing/2014/main" id="{369BB367-16D0-4A84-87A4-1A0BE69387D2}"/>
              </a:ext>
            </a:extLst>
          </p:cNvPr>
          <p:cNvSpPr>
            <a:spLocks noGrp="1"/>
          </p:cNvSpPr>
          <p:nvPr>
            <p:ph idx="1"/>
          </p:nvPr>
        </p:nvSpPr>
        <p:spPr>
          <a:xfrm>
            <a:off x="381000" y="1161023"/>
            <a:ext cx="8305800" cy="5426075"/>
          </a:xfrm>
          <a:solidFill>
            <a:schemeClr val="accent3">
              <a:lumMod val="95000"/>
            </a:schemeClr>
          </a:solidFill>
        </p:spPr>
        <p:txBody>
          <a:bodyPr/>
          <a:lstStyle/>
          <a:p>
            <a:pPr marL="0"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To PEO point #2, this is especially important when adapting to the fast pacing and quickly changing environments for Corporate success. Many students can perform academically and fall short when applying personal research. In my opinion, personal research creates a sense of vision for post-graduation success and what that looks like to the individual. </a:t>
            </a:r>
          </a:p>
          <a:p>
            <a:pPr marL="0" marR="0" indent="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Programs should ensure the students are developing projects hands-on that emulate the work they will do at their future employers. </a:t>
            </a:r>
          </a:p>
          <a:p>
            <a:pPr marL="0" marR="0" indent="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While I do think the reflected PEOs are consistent with the technical objectives of the stated program, I’ve also come to understand and appreciate that there is another set of objectives that prepare students and ensure their success outside their educational framework.  As long as the stated objectives incorporate learning and developmental aspects beyond just the technical, I do believe what has been reflected is fine. The aspect of professional and personal development seems to address this.</a:t>
            </a:r>
          </a:p>
          <a:p>
            <a:endParaRPr lang="en-US" dirty="0"/>
          </a:p>
        </p:txBody>
      </p:sp>
      <p:sp>
        <p:nvSpPr>
          <p:cNvPr id="6" name="Slide Number Placeholder 5">
            <a:extLst>
              <a:ext uri="{FF2B5EF4-FFF2-40B4-BE49-F238E27FC236}">
                <a16:creationId xmlns:a16="http://schemas.microsoft.com/office/drawing/2014/main" id="{8157BC6E-C15B-4EF5-8BC8-EE2E1EBE923E}"/>
              </a:ext>
            </a:extLst>
          </p:cNvPr>
          <p:cNvSpPr>
            <a:spLocks noGrp="1"/>
          </p:cNvSpPr>
          <p:nvPr>
            <p:ph type="sldNum" sz="quarter" idx="12"/>
          </p:nvPr>
        </p:nvSpPr>
        <p:spPr/>
        <p:txBody>
          <a:bodyPr/>
          <a:lstStyle/>
          <a:p>
            <a:pPr>
              <a:defRPr/>
            </a:pPr>
            <a:fld id="{C5790943-6E06-4F8A-A8D0-F94C465B70D5}" type="slidenum">
              <a:rPr lang="en-US" smtClean="0"/>
              <a:pPr>
                <a:defRPr/>
              </a:pPr>
              <a:t>9</a:t>
            </a:fld>
            <a:endParaRPr lang="en-US"/>
          </a:p>
        </p:txBody>
      </p:sp>
    </p:spTree>
    <p:extLst>
      <p:ext uri="{BB962C8B-B14F-4D97-AF65-F5344CB8AC3E}">
        <p14:creationId xmlns:p14="http://schemas.microsoft.com/office/powerpoint/2010/main" val="3570814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7DBA7-F61A-4CD8-8DA3-62A6FA5AC06B}"/>
              </a:ext>
            </a:extLst>
          </p:cNvPr>
          <p:cNvSpPr>
            <a:spLocks noGrp="1"/>
          </p:cNvSpPr>
          <p:nvPr>
            <p:ph type="title"/>
          </p:nvPr>
        </p:nvSpPr>
        <p:spPr>
          <a:xfrm>
            <a:off x="457200" y="274638"/>
            <a:ext cx="8305800" cy="882649"/>
          </a:xfrm>
        </p:spPr>
        <p:txBody>
          <a:bodyPr/>
          <a:lstStyle/>
          <a:p>
            <a:r>
              <a:rPr lang="en-US" dirty="0">
                <a:solidFill>
                  <a:srgbClr val="FF0000"/>
                </a:solidFill>
              </a:rPr>
              <a:t>Comments from Alumni/Employers (2)</a:t>
            </a:r>
          </a:p>
        </p:txBody>
      </p:sp>
      <p:sp>
        <p:nvSpPr>
          <p:cNvPr id="3" name="Content Placeholder 2">
            <a:extLst>
              <a:ext uri="{FF2B5EF4-FFF2-40B4-BE49-F238E27FC236}">
                <a16:creationId xmlns:a16="http://schemas.microsoft.com/office/drawing/2014/main" id="{369BB367-16D0-4A84-87A4-1A0BE69387D2}"/>
              </a:ext>
            </a:extLst>
          </p:cNvPr>
          <p:cNvSpPr>
            <a:spLocks noGrp="1"/>
          </p:cNvSpPr>
          <p:nvPr>
            <p:ph idx="1"/>
          </p:nvPr>
        </p:nvSpPr>
        <p:spPr>
          <a:xfrm>
            <a:off x="381000" y="1157287"/>
            <a:ext cx="8305800" cy="5426075"/>
          </a:xfrm>
          <a:solidFill>
            <a:schemeClr val="accent3">
              <a:lumMod val="95000"/>
            </a:schemeClr>
          </a:solidFill>
        </p:spPr>
        <p:txBody>
          <a:bodyPr/>
          <a:lstStyle/>
          <a:p>
            <a:pPr marL="0" marR="0">
              <a:spcBef>
                <a:spcPts val="0"/>
              </a:spcBef>
              <a:spcAft>
                <a:spcPts val="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 possible addition for consideration for either or both programs: To expose students to real-world engineering challenges layered with commercial/industry variables and constraints, to better equip graduates with holistic, data-driven, and strategic approaches to decision making.</a:t>
            </a:r>
          </a:p>
          <a:p>
            <a:pPr marL="0" marR="0" indent="0">
              <a:spcBef>
                <a:spcPts val="0"/>
              </a:spcBef>
              <a:spcAft>
                <a:spcPts val="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spcBef>
                <a:spcPts val="0"/>
              </a:spcBef>
              <a:spcAft>
                <a:spcPts val="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PEO should have something about leadership, success, and innovation.  Here is a couple of suggestions.    Graduates from the Electrical Engineering program and the Computer Engineering program are expected to attain or achieve the following Program Educational Objectives within a few years of graduation:  (1) Development in their chosen profession and/or progress toward an advanced degree. (2) Obtain Positions of leadership in an organization and/or on teams. (3) A reputation as a source of innovative solutions to complex problems</a:t>
            </a:r>
          </a:p>
          <a:p>
            <a:endParaRPr lang="en-US" dirty="0"/>
          </a:p>
        </p:txBody>
      </p:sp>
      <p:sp>
        <p:nvSpPr>
          <p:cNvPr id="6" name="Slide Number Placeholder 5">
            <a:extLst>
              <a:ext uri="{FF2B5EF4-FFF2-40B4-BE49-F238E27FC236}">
                <a16:creationId xmlns:a16="http://schemas.microsoft.com/office/drawing/2014/main" id="{8157BC6E-C15B-4EF5-8BC8-EE2E1EBE923E}"/>
              </a:ext>
            </a:extLst>
          </p:cNvPr>
          <p:cNvSpPr>
            <a:spLocks noGrp="1"/>
          </p:cNvSpPr>
          <p:nvPr>
            <p:ph type="sldNum" sz="quarter" idx="12"/>
          </p:nvPr>
        </p:nvSpPr>
        <p:spPr/>
        <p:txBody>
          <a:bodyPr/>
          <a:lstStyle/>
          <a:p>
            <a:pPr>
              <a:defRPr/>
            </a:pPr>
            <a:fld id="{C5790943-6E06-4F8A-A8D0-F94C465B70D5}" type="slidenum">
              <a:rPr lang="en-US" smtClean="0"/>
              <a:pPr>
                <a:defRPr/>
              </a:pPr>
              <a:t>10</a:t>
            </a:fld>
            <a:endParaRPr lang="en-US"/>
          </a:p>
        </p:txBody>
      </p:sp>
    </p:spTree>
    <p:extLst>
      <p:ext uri="{BB962C8B-B14F-4D97-AF65-F5344CB8AC3E}">
        <p14:creationId xmlns:p14="http://schemas.microsoft.com/office/powerpoint/2010/main" val="2996585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38CB4-113F-4D17-BF57-1176C57CABD4}"/>
              </a:ext>
            </a:extLst>
          </p:cNvPr>
          <p:cNvSpPr>
            <a:spLocks noGrp="1"/>
          </p:cNvSpPr>
          <p:nvPr>
            <p:ph type="title"/>
          </p:nvPr>
        </p:nvSpPr>
        <p:spPr>
          <a:xfrm>
            <a:off x="457200" y="274638"/>
            <a:ext cx="8229600" cy="849312"/>
          </a:xfrm>
        </p:spPr>
        <p:txBody>
          <a:bodyPr/>
          <a:lstStyle/>
          <a:p>
            <a:r>
              <a:rPr lang="en-US" dirty="0">
                <a:solidFill>
                  <a:srgbClr val="FF0000"/>
                </a:solidFill>
              </a:rPr>
              <a:t>ACTION ITEMS AND RECOMMENDATIONS</a:t>
            </a:r>
          </a:p>
        </p:txBody>
      </p:sp>
      <p:sp>
        <p:nvSpPr>
          <p:cNvPr id="3" name="Content Placeholder 2">
            <a:extLst>
              <a:ext uri="{FF2B5EF4-FFF2-40B4-BE49-F238E27FC236}">
                <a16:creationId xmlns:a16="http://schemas.microsoft.com/office/drawing/2014/main" id="{6ACD15DB-E34E-4ECE-B3CA-D8D77ED62D96}"/>
              </a:ext>
            </a:extLst>
          </p:cNvPr>
          <p:cNvSpPr>
            <a:spLocks noGrp="1"/>
          </p:cNvSpPr>
          <p:nvPr>
            <p:ph idx="1"/>
          </p:nvPr>
        </p:nvSpPr>
        <p:spPr>
          <a:xfrm>
            <a:off x="304800" y="1295400"/>
            <a:ext cx="8534400" cy="5105400"/>
          </a:xfrm>
          <a:solidFill>
            <a:srgbClr val="FFFF00"/>
          </a:solidFill>
        </p:spPr>
        <p:txBody>
          <a:bodyPr/>
          <a:lstStyle/>
          <a:p>
            <a:r>
              <a:rPr lang="en-US" u="sng" dirty="0">
                <a:latin typeface="Times New Roman" panose="02020603050405020304" pitchFamily="18" charset="0"/>
                <a:cs typeface="Times New Roman" panose="02020603050405020304" pitchFamily="18" charset="0"/>
              </a:rPr>
              <a:t>Approve</a:t>
            </a:r>
            <a:r>
              <a:rPr lang="en-US" dirty="0">
                <a:latin typeface="Times New Roman" panose="02020603050405020304" pitchFamily="18" charset="0"/>
                <a:cs typeface="Times New Roman" panose="02020603050405020304" pitchFamily="18" charset="0"/>
              </a:rPr>
              <a:t> to keep unchanged the PEOs of both the Electrical and Computer Engineering Programs on </a:t>
            </a:r>
            <a:r>
              <a:rPr lang="en-US" u="sng" dirty="0">
                <a:solidFill>
                  <a:srgbClr val="FF0000"/>
                </a:solidFill>
                <a:latin typeface="Times New Roman" panose="02020603050405020304" pitchFamily="18" charset="0"/>
                <a:cs typeface="Times New Roman" panose="02020603050405020304" pitchFamily="18" charset="0"/>
              </a:rPr>
              <a:t>Friday, Dec. 11, 2020</a:t>
            </a:r>
          </a:p>
          <a:p>
            <a:r>
              <a:rPr lang="en-US" u="sng" dirty="0">
                <a:latin typeface="Times New Roman" panose="02020603050405020304" pitchFamily="18" charset="0"/>
                <a:cs typeface="Times New Roman" panose="02020603050405020304" pitchFamily="18" charset="0"/>
              </a:rPr>
              <a:t>Perform the second review </a:t>
            </a:r>
            <a:r>
              <a:rPr lang="en-US" dirty="0">
                <a:latin typeface="Times New Roman" panose="02020603050405020304" pitchFamily="18" charset="0"/>
                <a:cs typeface="Times New Roman" panose="02020603050405020304" pitchFamily="18" charset="0"/>
              </a:rPr>
              <a:t>of the PEOs of both the Electrical and Computer Engineering program during </a:t>
            </a:r>
            <a:r>
              <a:rPr lang="en-US" u="sng" dirty="0">
                <a:solidFill>
                  <a:srgbClr val="FF0000"/>
                </a:solidFill>
                <a:latin typeface="Times New Roman" panose="02020603050405020304" pitchFamily="18" charset="0"/>
                <a:cs typeface="Times New Roman" panose="02020603050405020304" pitchFamily="18" charset="0"/>
              </a:rPr>
              <a:t>January to March 2022</a:t>
            </a:r>
            <a:endParaRPr lang="en-US" dirty="0">
              <a:latin typeface="Times New Roman" panose="02020603050405020304" pitchFamily="18" charset="0"/>
              <a:cs typeface="Times New Roman" panose="02020603050405020304" pitchFamily="18" charset="0"/>
            </a:endParaRPr>
          </a:p>
          <a:p>
            <a:r>
              <a:rPr lang="en-US" u="sng" dirty="0">
                <a:solidFill>
                  <a:schemeClr val="bg2"/>
                </a:solidFill>
                <a:latin typeface="Times New Roman" panose="02020603050405020304" pitchFamily="18" charset="0"/>
                <a:cs typeface="Times New Roman" panose="02020603050405020304" pitchFamily="18" charset="0"/>
              </a:rPr>
              <a:t>Increase the number </a:t>
            </a:r>
            <a:r>
              <a:rPr lang="en-US" dirty="0">
                <a:latin typeface="Times New Roman" panose="02020603050405020304" pitchFamily="18" charset="0"/>
                <a:cs typeface="Times New Roman" panose="02020603050405020304" pitchFamily="18" charset="0"/>
              </a:rPr>
              <a:t>of survey participants during the 2022 PEOs review, especially for the Computer Engineering program</a:t>
            </a:r>
          </a:p>
          <a:p>
            <a:r>
              <a:rPr lang="en-US" u="sng" dirty="0">
                <a:solidFill>
                  <a:schemeClr val="bg2"/>
                </a:solidFill>
                <a:latin typeface="Times New Roman" panose="02020603050405020304" pitchFamily="18" charset="0"/>
                <a:cs typeface="Times New Roman" panose="02020603050405020304" pitchFamily="18" charset="0"/>
              </a:rPr>
              <a:t>Educate program constituents </a:t>
            </a:r>
            <a:r>
              <a:rPr lang="en-US" dirty="0">
                <a:latin typeface="Times New Roman" panose="02020603050405020304" pitchFamily="18" charset="0"/>
                <a:cs typeface="Times New Roman" panose="02020603050405020304" pitchFamily="18" charset="0"/>
              </a:rPr>
              <a:t>about the ABET definition of Program Educational Objectives</a:t>
            </a:r>
          </a:p>
        </p:txBody>
      </p:sp>
      <p:sp>
        <p:nvSpPr>
          <p:cNvPr id="6" name="Slide Number Placeholder 5">
            <a:extLst>
              <a:ext uri="{FF2B5EF4-FFF2-40B4-BE49-F238E27FC236}">
                <a16:creationId xmlns:a16="http://schemas.microsoft.com/office/drawing/2014/main" id="{82A72C42-9F77-43AA-96AF-03B496F2493C}"/>
              </a:ext>
            </a:extLst>
          </p:cNvPr>
          <p:cNvSpPr>
            <a:spLocks noGrp="1"/>
          </p:cNvSpPr>
          <p:nvPr>
            <p:ph type="sldNum" sz="quarter" idx="12"/>
          </p:nvPr>
        </p:nvSpPr>
        <p:spPr/>
        <p:txBody>
          <a:bodyPr/>
          <a:lstStyle/>
          <a:p>
            <a:pPr>
              <a:defRPr/>
            </a:pPr>
            <a:fld id="{C5790943-6E06-4F8A-A8D0-F94C465B70D5}" type="slidenum">
              <a:rPr lang="en-US" smtClean="0"/>
              <a:pPr>
                <a:defRPr/>
              </a:pPr>
              <a:t>11</a:t>
            </a:fld>
            <a:endParaRPr lang="en-US"/>
          </a:p>
        </p:txBody>
      </p:sp>
    </p:spTree>
    <p:extLst>
      <p:ext uri="{BB962C8B-B14F-4D97-AF65-F5344CB8AC3E}">
        <p14:creationId xmlns:p14="http://schemas.microsoft.com/office/powerpoint/2010/main" val="30974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685800"/>
            <a:ext cx="8153400" cy="381000"/>
          </a:xfrm>
        </p:spPr>
        <p:txBody>
          <a:bodyPr/>
          <a:lstStyle/>
          <a:p>
            <a:r>
              <a:rPr lang="en-US" dirty="0">
                <a:solidFill>
                  <a:srgbClr val="FF0000"/>
                </a:solidFill>
              </a:rPr>
              <a:t>Questions &amp; Answers</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12</a:t>
            </a:fld>
            <a:endParaRPr lang="en-US"/>
          </a:p>
        </p:txBody>
      </p:sp>
      <p:sp>
        <p:nvSpPr>
          <p:cNvPr id="9" name="Content Placeholder 2"/>
          <p:cNvSpPr txBox="1">
            <a:spLocks/>
          </p:cNvSpPr>
          <p:nvPr/>
        </p:nvSpPr>
        <p:spPr bwMode="auto">
          <a:xfrm>
            <a:off x="476250" y="4267200"/>
            <a:ext cx="8058150" cy="1828800"/>
          </a:xfrm>
          <a:prstGeom prst="rect">
            <a:avLst/>
          </a:prstGeom>
          <a:solidFill>
            <a:srgbClr val="92D050"/>
          </a:solidFill>
          <a:ln w="25400">
            <a:solidFill>
              <a:srgbClr val="FF0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indent="0" algn="ctr">
              <a:buNone/>
            </a:pPr>
            <a:r>
              <a:rPr lang="en-US" sz="2400" dirty="0"/>
              <a:t>Prairie View A&amp;M University</a:t>
            </a:r>
          </a:p>
          <a:p>
            <a:pPr indent="0" algn="ctr">
              <a:buNone/>
            </a:pPr>
            <a:r>
              <a:rPr lang="en-US" sz="2400" dirty="0"/>
              <a:t>Department of Electrical and Computer Engineering</a:t>
            </a:r>
          </a:p>
          <a:p>
            <a:pPr indent="0" algn="ctr">
              <a:buNone/>
            </a:pPr>
            <a:r>
              <a:rPr lang="en-US" sz="2400" dirty="0"/>
              <a:t>Prairie View, Texas 77446</a:t>
            </a:r>
          </a:p>
        </p:txBody>
      </p:sp>
      <p:pic>
        <p:nvPicPr>
          <p:cNvPr id="3" name="Picture 2"/>
          <p:cNvPicPr>
            <a:picLocks noChangeAspect="1"/>
          </p:cNvPicPr>
          <p:nvPr/>
        </p:nvPicPr>
        <p:blipFill>
          <a:blip r:embed="rId2"/>
          <a:stretch>
            <a:fillRect/>
          </a:stretch>
        </p:blipFill>
        <p:spPr>
          <a:xfrm>
            <a:off x="3348037" y="1595437"/>
            <a:ext cx="2143125" cy="2143125"/>
          </a:xfrm>
          <a:prstGeom prst="rect">
            <a:avLst/>
          </a:prstGeom>
        </p:spPr>
      </p:pic>
    </p:spTree>
    <p:extLst>
      <p:ext uri="{BB962C8B-B14F-4D97-AF65-F5344CB8AC3E}">
        <p14:creationId xmlns:p14="http://schemas.microsoft.com/office/powerpoint/2010/main" val="10548072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2006"/>
  <p:tag name="DELIMITERS" val="3.1"/>
  <p:tag name="SHOWBARVISIBLE" val="True"/>
  <p:tag name="EXPANDSHOWBAR" val="True"/>
  <p:tag name="USESECONDARYMONITOR" val="True"/>
  <p:tag name="ENABLEPRESENTERVPAD" val="False"/>
  <p:tag name="DEFAULTPORT" val="1001"/>
  <p:tag name="REQUIREPASSWORD" val="False"/>
  <p:tag name="BULLETTYPE" val="3"/>
  <p:tag name="ANSWERNOWSTYLE" val="-1"/>
  <p:tag name="ANSWERNOWTEXT" val="Answer Now"/>
  <p:tag name="COUNTDOWNSTYLE" val="-1"/>
  <p:tag name="RESPCOUNTERSTYLE" val="-1"/>
  <p:tag name="RESPCOUNTERFORMAT" val="0"/>
  <p:tag name="RESPTABLESTYLE" val="-1"/>
  <p:tag name="COUNTDOWNSECONDS" val="10"/>
  <p:tag name="INPUTSOURCE" val="1"/>
  <p:tag name="USEENTERPRISEMANAGER" val="False"/>
  <p:tag name="NUMRESPONSES" val="1"/>
  <p:tag name="ALLOWDUPLICATES" val="False"/>
  <p:tag name="BACKUPSESSIONS" val="True"/>
  <p:tag name="BACKUPMAINTENANCE" val="7"/>
  <p:tag name="CHARTVALUEFORMAT" val="0%"/>
  <p:tag name="AUTOADVANCE" val="False"/>
  <p:tag name="REVIEWONLY" val="False"/>
  <p:tag name="ROTATIONINTERVAL" val="2"/>
  <p:tag name="AUTOUPDATEALIASES" val="True"/>
  <p:tag name="STDCHART" val="1"/>
  <p:tag name="PARTICIPANTSINLEADERBOARD" val="5"/>
  <p:tag name="TEAMSINLEADERBOARD" val="5"/>
  <p:tag name="MAXRESPONDERS" val="5"/>
  <p:tag name="BUBBLENAMEVISIBLE" val="True"/>
  <p:tag name="BUBBLESIZEVISIBLE" val="True"/>
  <p:tag name="BUBBLEVALUEFORMAT" val="0.0"/>
  <p:tag name="BUBBLEGROUPING" val="3"/>
  <p:tag name="DEFAULTNUMTEAMS" val="5"/>
  <p:tag name="CUSTOMGRIDBACKCOLOR" val="-2830136"/>
  <p:tag name="CUSTOMCELLFORECOLOR" val="-16777216"/>
  <p:tag name="CUSTOMCELLBACKCOLOR1" val="-657956"/>
  <p:tag name="CUSTOMCELLBACKCOLOR2" val="-13395457"/>
  <p:tag name="CUSTOMCELLBACKCOLOR3" val="-268652"/>
  <p:tag name="CUSTOMCELLBACKCOLOR4" val="-8355712"/>
  <p:tag name="USESCHEMECOLORS" val="True"/>
  <p:tag name="DISPLAYNAME" val="True"/>
  <p:tag name="DISPLAYDEVICENUMBER" val="True"/>
  <p:tag name="DISPLAYDEVICEID" val="True"/>
  <p:tag name="GRIDOPACITY" val="90"/>
  <p:tag name="GRIDROTATIONINTERVAL" val="2"/>
  <p:tag name="AUTOSIZEGRID" val="True"/>
  <p:tag name="GRIDSIZE" val="{Width=800, Height=600}"/>
  <p:tag name="GRIDPOSITION" val="1"/>
  <p:tag name="POLLINGCYCLE" val="2"/>
  <p:tag name="CHARTCOLORS" val="0"/>
  <p:tag name="CHARTLABELS" val="0"/>
  <p:tag name="RESETCHARTS" val="True"/>
  <p:tag name="INCLUDENONRESPONDERS" val="False"/>
  <p:tag name="MULTIRESPDIVISOR" val="1"/>
  <p:tag name="PARTLISTDEFAULT" val="0"/>
  <p:tag name="INCLUDEPPT" val="True"/>
  <p:tag name="ALLOWUSERFEEDBACK" val="True"/>
  <p:tag name="CORRECTPOINTVALUE" val="100"/>
  <p:tag name="INCORRECTPOINTVALUE" val="0"/>
  <p:tag name="REALTIMEBACKUP" val="False"/>
  <p:tag name="ADDINALWAYSLOADED" val="False"/>
  <p:tag name="ZEROBASED" val="False"/>
  <p:tag name="AUTOADJUSTPARTRANGE" val="True"/>
  <p:tag name="CHARTSCALE" val="True"/>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78626</TotalTime>
  <Words>1111</Words>
  <Application>Microsoft Office PowerPoint</Application>
  <PresentationFormat>On-screen Show (4:3)</PresentationFormat>
  <Paragraphs>145</Paragraphs>
  <Slides>12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Symbol</vt:lpstr>
      <vt:lpstr>Times New Roman</vt:lpstr>
      <vt:lpstr>Default Design</vt:lpstr>
      <vt:lpstr>Custom Design</vt:lpstr>
      <vt:lpstr>   ABET PROGRAM EDUCATIONAL OBJECTIVES   ECE DEPARTMENT MEETING    </vt:lpstr>
      <vt:lpstr>Criterion 2: Program Educational Objectives (Statement) </vt:lpstr>
      <vt:lpstr>Program Educational Objectives (PEOs) </vt:lpstr>
      <vt:lpstr>Constituents of the Programs </vt:lpstr>
      <vt:lpstr>PEOs of Programs </vt:lpstr>
      <vt:lpstr>REVIEW OF THE PEOs </vt:lpstr>
      <vt:lpstr>SURVEY RESULTS</vt:lpstr>
      <vt:lpstr>COMMENTS FROM STUDENTS</vt:lpstr>
      <vt:lpstr>Comments from Alumni/Employers (1)</vt:lpstr>
      <vt:lpstr>Comments from Alumni/Employers (2)</vt:lpstr>
      <vt:lpstr>ACTION ITEMS AND RECOMMENDATIONS</vt:lpstr>
      <vt:lpstr>Questions &amp; Answers</vt:lpstr>
    </vt:vector>
  </TitlesOfParts>
  <Company>Electrical Engineering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rjbeee</dc:creator>
  <cp:lastModifiedBy>Attia, John</cp:lastModifiedBy>
  <cp:revision>503</cp:revision>
  <cp:lastPrinted>2019-12-12T01:21:09Z</cp:lastPrinted>
  <dcterms:created xsi:type="dcterms:W3CDTF">2006-10-25T05:42:39Z</dcterms:created>
  <dcterms:modified xsi:type="dcterms:W3CDTF">2020-12-12T20:52:14Z</dcterms:modified>
</cp:coreProperties>
</file>