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9" r:id="rId4"/>
    <p:sldId id="261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85" autoAdjust="0"/>
    <p:restoredTop sz="94660"/>
  </p:normalViewPr>
  <p:slideViewPr>
    <p:cSldViewPr snapToGrid="0">
      <p:cViewPr varScale="1">
        <p:scale>
          <a:sx n="85" d="100"/>
          <a:sy n="85" d="100"/>
        </p:scale>
        <p:origin x="48" y="22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rc_g\Documents\_Fall%202020\_ECE\Administration\Meetings\Nov%2020,%202020%20Mapping%20ABET%20Outcomes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1800" b="1" dirty="0"/>
              <a:t>Electrical Engineering Average  s (1-7)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'Electrical Engineering'!$A$20</c:f>
              <c:strCache>
                <c:ptCount val="1"/>
                <c:pt idx="0">
                  <c:v>Electrical Engineering Average Outcomes (1-7)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'Electrical Engineering'!$B$19:$H$19</c:f>
              <c:strCache>
                <c:ptCount val="7"/>
                <c:pt idx="0">
                  <c:v>Outcome 1</c:v>
                </c:pt>
                <c:pt idx="1">
                  <c:v>Outcome 2</c:v>
                </c:pt>
                <c:pt idx="2">
                  <c:v>Outcome 3</c:v>
                </c:pt>
                <c:pt idx="3">
                  <c:v>Outcome 4</c:v>
                </c:pt>
                <c:pt idx="4">
                  <c:v>Outcome 5</c:v>
                </c:pt>
                <c:pt idx="5">
                  <c:v>outcome 6</c:v>
                </c:pt>
                <c:pt idx="6">
                  <c:v>outcome 7</c:v>
                </c:pt>
              </c:strCache>
            </c:strRef>
          </c:cat>
          <c:val>
            <c:numRef>
              <c:f>'Electrical Engineering'!$B$20:$H$20</c:f>
              <c:numCache>
                <c:formatCode>0</c:formatCode>
                <c:ptCount val="7"/>
                <c:pt idx="0">
                  <c:v>88.333333333333329</c:v>
                </c:pt>
                <c:pt idx="1">
                  <c:v>87.100000000000009</c:v>
                </c:pt>
                <c:pt idx="2">
                  <c:v>91.75</c:v>
                </c:pt>
                <c:pt idx="3">
                  <c:v>92.5</c:v>
                </c:pt>
                <c:pt idx="4">
                  <c:v>94</c:v>
                </c:pt>
                <c:pt idx="5">
                  <c:v>81.625</c:v>
                </c:pt>
                <c:pt idx="6">
                  <c:v>89.85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0F-4FB5-A405-2A485377A3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15214904"/>
        <c:axId val="415213264"/>
        <c:axId val="0"/>
      </c:bar3DChart>
      <c:catAx>
        <c:axId val="4152149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13264"/>
        <c:crosses val="autoZero"/>
        <c:auto val="1"/>
        <c:lblAlgn val="ctr"/>
        <c:lblOffset val="100"/>
        <c:noMultiLvlLbl val="0"/>
      </c:catAx>
      <c:valAx>
        <c:axId val="415213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1521490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2D3C6-5C96-4A91-A84A-8E73D53B2CE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3AF4937-0880-41D7-A6AB-B675DCBC78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1A4ACF-AC64-464A-B660-5F1C0D74DF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F63C6D-9277-459B-8D87-0FA1EBFBCE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D8A7F9-DEAE-4793-B4D0-50EA29896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57357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2053AD-EF90-4DDC-AAFF-D4281C4BA3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34D7F4-0297-4CA4-9CE4-82945CCC85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5BDE98-D862-4230-9D6E-DFBE7284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B16C30-6581-4DAB-BDC7-94383A2F5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2936C0-7170-4D78-94A6-9A64120DC8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99415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B957C-292E-4BF5-B933-636D1CF40A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A6518A-AFDD-4F3A-932B-955E0EC445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20D469-2BA2-4E08-92A5-21830E4AFA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2CE725-4789-42D2-827A-7B9DC7E65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8D9306-7528-4FA3-9AEB-993A1EA102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11249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30919D-BC8A-4685-B792-D2012FC52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3351D5D-B8AF-455E-8C29-71C6E82A96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F54A6C3-D9BD-4584-ABC4-1E63462553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E2DCDA2-BD85-4FA9-A0BB-38E1A9C236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57EC5B8-84FF-47D6-BDEF-0A29808AE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5CADBBE-EFEE-4301-BC44-D051A8CD27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40101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45275E-C730-4173-904A-4DCBCA20ED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B5EEC2-49BC-4A8F-B6E6-9354F93647E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D81741F-4BD5-4877-A2B1-4C01C8921A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134A116-956E-4F96-891D-EA49CE564A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D8D47E-365E-49B3-90F7-C309592E093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DFCD8E6-8EF2-4EE4-A9A0-AA6D4D3086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EEDFBAE-C713-4D67-AF7E-F6D79CC2CD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1C43D75-CF55-4151-B3CB-726599BED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86631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592D02-D567-4C65-8565-C040C2235B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57B9E0C-E457-4D63-93E0-4E4C445B87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162702F-61CE-423E-AFBF-5AF2267278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8CCC985-4A53-41F0-9B3C-C1F08816E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7935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A38C9E-73B2-485E-A397-EF8C6244C0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9579BCD-AE9E-460D-8775-66FB9C040A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3059709-2140-4C96-B58F-6AF0DAE1A3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2372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9FFDB7-586B-41B8-BF52-1B9E25B0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16F3E8-5879-49DB-8370-64909F6DAF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CADDD1-557E-4ED6-A070-50AB1C2C2BE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1E0E29-08DA-407E-97F6-121058D18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0D0E74-6DBB-48E7-A477-0D42500A67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5C9F499-87F7-4A27-8151-A3F4990318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37375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C86BB-5DF7-40AA-B552-DD31C37C93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A2B878D-D242-4F60-8A9F-37912EDB478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D7722D-1EAC-4972-B228-C073315559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FD1EF3-CAAE-4446-A710-8299F64E10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B805355-887D-477F-AE91-04CE57067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12F22A-0482-44B5-9836-898224E93A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46066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71D5CB-CCEB-4B53-95D5-2B6526C34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1D5805C-40C1-45DA-8431-F55D4C9C71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5CE073C-8091-49FC-83A0-36548299E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EE179C-9247-400A-A67B-5CA56B9BA4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B295190-57C9-48A1-A1EF-529C4046BB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30386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6F9A23A-3FFE-4965-BC76-6D3134764B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89A54A-D305-4C11-BCFD-91F78D2ADA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8E44AC3-C75C-44B9-A4A0-D604D6BA10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E51D4B-9BEB-4350-888B-85DCAD9CB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FD74C3-1755-43BD-A060-53CE4CA06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988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773B5D-0CA4-40C9-BD6A-79C578A476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F286FA-932F-4118-9C49-D547C8BD8D8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FC5B2A-9263-47B8-9EBA-EDEAEDCD8B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A0287F-05A1-4236-BF0E-9B9578D9DA4D}" type="datetimeFigureOut">
              <a:rPr lang="en-US" smtClean="0"/>
              <a:t>11/20/2020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BD675E3-FB12-4190-BCB9-E10221E5C70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F2473F-2FB6-4FE1-89DD-4AEBED9354B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BE8F92-9902-4720-ACAD-6B194B9D2BE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264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55851F-B50B-4681-AABB-21B7B78988F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ABET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CDDDB9-7E57-4713-A65D-4798E62834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11/20/2020</a:t>
            </a:r>
          </a:p>
        </p:txBody>
      </p:sp>
    </p:spTree>
    <p:extLst>
      <p:ext uri="{BB962C8B-B14F-4D97-AF65-F5344CB8AC3E}">
        <p14:creationId xmlns:p14="http://schemas.microsoft.com/office/powerpoint/2010/main" val="246271453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AE38D6-5F64-4E46-A713-AC6C9A8D9C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u="none" strike="noStrike" dirty="0">
                <a:effectLst/>
              </a:rPr>
              <a:t>Mapping of Computer Engineering courses to the Student  </a:t>
            </a: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CFB2B76-2C3C-4A98-B356-E48E1B58612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79345145"/>
              </p:ext>
            </p:extLst>
          </p:nvPr>
        </p:nvGraphicFramePr>
        <p:xfrm>
          <a:off x="2844177" y="1690688"/>
          <a:ext cx="6507385" cy="50372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829385">
                  <a:extLst>
                    <a:ext uri="{9D8B030D-6E8A-4147-A177-3AD203B41FA5}">
                      <a16:colId xmlns:a16="http://schemas.microsoft.com/office/drawing/2014/main" val="2865600264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3778715758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704076685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2263715285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1776572684"/>
                    </a:ext>
                  </a:extLst>
                </a:gridCol>
                <a:gridCol w="428480">
                  <a:extLst>
                    <a:ext uri="{9D8B030D-6E8A-4147-A177-3AD203B41FA5}">
                      <a16:colId xmlns:a16="http://schemas.microsoft.com/office/drawing/2014/main" val="1907237015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2271405633"/>
                    </a:ext>
                  </a:extLst>
                </a:gridCol>
                <a:gridCol w="348140">
                  <a:extLst>
                    <a:ext uri="{9D8B030D-6E8A-4147-A177-3AD203B41FA5}">
                      <a16:colId xmlns:a16="http://schemas.microsoft.com/office/drawing/2014/main" val="2094956349"/>
                    </a:ext>
                  </a:extLst>
                </a:gridCol>
              </a:tblGrid>
              <a:tr h="36603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Comp. Engineering Courses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3410710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3013 Network Theory II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77403937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3023 Signals and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85558205"/>
                  </a:ext>
                </a:extLst>
              </a:tr>
              <a:tr h="55260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3033 Physical Principles of Solid State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9973277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3043 Electronics 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0050958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3063 Logic Circuits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98553152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3073  Microprocessor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5032545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4253 Embedded Systems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06778141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4303 Dig System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X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6366096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4333 Computer Networks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7228364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4393 Computer Org &amp;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89616308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ELEG 4472 Senior Design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7667093"/>
                  </a:ext>
                </a:extLst>
              </a:tr>
              <a:tr h="374349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ELEG 4482 Senior Design II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4401491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337297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CC524C-6C6F-4FC7-9D6F-F3AEBCD800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400" u="none" strike="noStrike" dirty="0">
                <a:effectLst/>
              </a:rPr>
              <a:t>Mapping of Electrical Engineering courses to the Student  s </a:t>
            </a:r>
            <a:br>
              <a:rPr lang="en-US" sz="4400" b="0" i="0" u="none" strike="noStrike" dirty="0">
                <a:solidFill>
                  <a:srgbClr val="000000"/>
                </a:solidFill>
                <a:effectLst/>
                <a:latin typeface="Times New Roman" panose="02020603050405020304" pitchFamily="18" charset="0"/>
              </a:rPr>
            </a:br>
            <a:endParaRPr lang="en-US" dirty="0"/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86DFAC9A-217E-4F61-BDEA-E4D80166D22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2920598"/>
              </p:ext>
            </p:extLst>
          </p:nvPr>
        </p:nvGraphicFramePr>
        <p:xfrm>
          <a:off x="2103680" y="1452942"/>
          <a:ext cx="6490561" cy="487494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873169">
                  <a:extLst>
                    <a:ext uri="{9D8B030D-6E8A-4147-A177-3AD203B41FA5}">
                      <a16:colId xmlns:a16="http://schemas.microsoft.com/office/drawing/2014/main" val="2553111288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65034816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355554794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370000877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031364753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3267376241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2943699163"/>
                    </a:ext>
                  </a:extLst>
                </a:gridCol>
                <a:gridCol w="231056">
                  <a:extLst>
                    <a:ext uri="{9D8B030D-6E8A-4147-A177-3AD203B41FA5}">
                      <a16:colId xmlns:a16="http://schemas.microsoft.com/office/drawing/2014/main" val="1106651824"/>
                    </a:ext>
                  </a:extLst>
                </a:gridCol>
              </a:tblGrid>
              <a:tr h="348210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Electrical Engineering Courses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1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2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3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4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5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>
                          <a:effectLst/>
                        </a:rPr>
                        <a:t>6</a:t>
                      </a:r>
                      <a:endParaRPr lang="en-US" sz="1800" b="1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u="none" strike="noStrike" dirty="0">
                          <a:effectLst/>
                        </a:rPr>
                        <a:t>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892400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3013 Network Theory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4151615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3023 Signals and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4597036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3033 Physical Principles of Solid State Devices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889726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3043 Electronics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347343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3063 Logic Circuits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40586480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3073 Microprocessor Systems Design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2997861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4003 Communication Theory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80487718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4013 Energy Conversion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09683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4033 Electro Field Theory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414227274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4043 Electronics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74756586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4073 Control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7092407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4472 Senior Design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79453361"/>
                  </a:ext>
                </a:extLst>
              </a:tr>
              <a:tr h="34821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4482 Senior Design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X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3725628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7245416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50A646C3-D85A-47EF-B7F6-311FD8BF066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8543809"/>
              </p:ext>
            </p:extLst>
          </p:nvPr>
        </p:nvGraphicFramePr>
        <p:xfrm>
          <a:off x="1211720" y="1026597"/>
          <a:ext cx="9233760" cy="5032596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71534">
                  <a:extLst>
                    <a:ext uri="{9D8B030D-6E8A-4147-A177-3AD203B41FA5}">
                      <a16:colId xmlns:a16="http://schemas.microsoft.com/office/drawing/2014/main" val="2784603343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2847904609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1558677308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2764051158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2772021813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4199693174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961194968"/>
                    </a:ext>
                  </a:extLst>
                </a:gridCol>
                <a:gridCol w="780318">
                  <a:extLst>
                    <a:ext uri="{9D8B030D-6E8A-4147-A177-3AD203B41FA5}">
                      <a16:colId xmlns:a16="http://schemas.microsoft.com/office/drawing/2014/main" val="1839914996"/>
                    </a:ext>
                  </a:extLst>
                </a:gridCol>
              </a:tblGrid>
              <a:tr h="513695">
                <a:tc>
                  <a:txBody>
                    <a:bodyPr/>
                    <a:lstStyle/>
                    <a:p>
                      <a:pPr algn="just" fontAlgn="ctr"/>
                      <a:r>
                        <a:rPr lang="en-US" sz="1800" b="1" u="none" strike="noStrike" dirty="0">
                          <a:effectLst/>
                        </a:rPr>
                        <a:t>Electrical Engineering Courses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1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2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3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4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5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6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700" b="1" u="none" strike="noStrike" dirty="0">
                          <a:effectLst/>
                        </a:rPr>
                        <a:t>  7</a:t>
                      </a:r>
                      <a:endParaRPr lang="en-US" sz="17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65601098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3013 Network Theory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79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74609765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3023 Signals and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49529039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3033 Physical Principles of Solid State Devices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91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21277124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3043 Electronics 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95973254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3063 Logic Circuits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71321275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ELEG 3073 Microprocessor Systems Design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5090313"/>
                  </a:ext>
                </a:extLst>
              </a:tr>
              <a:tr h="342182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solidFill>
                            <a:srgbClr val="C00000"/>
                          </a:solidFill>
                          <a:effectLst/>
                        </a:rPr>
                        <a:t>ELEG 4003 Communication Theory</a:t>
                      </a:r>
                      <a:endParaRPr lang="en-US" sz="1800" b="0" i="0" u="none" strike="noStrike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solidFill>
                            <a:srgbClr val="C00000"/>
                          </a:solidFill>
                          <a:effectLst/>
                        </a:rPr>
                        <a:t>-</a:t>
                      </a:r>
                      <a:endParaRPr lang="en-US" sz="1800" b="1" i="0" u="none" strike="noStrike" dirty="0">
                        <a:solidFill>
                          <a:srgbClr val="C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31733491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4013 Energy Conversion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749593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 dirty="0">
                          <a:effectLst/>
                        </a:rPr>
                        <a:t>ELEG 4033 Electro Field Theory I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89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4960538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4043 Electronics II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80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7105648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u="none" strike="noStrike">
                          <a:effectLst/>
                        </a:rPr>
                        <a:t>ELEG 4073 Control Systems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87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07779499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ELEG 4472 Senior Design 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91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96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6878962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nn-NO" sz="1800" u="none" strike="noStrike">
                          <a:effectLst/>
                        </a:rPr>
                        <a:t>ELEG 4482 Senior Design II</a:t>
                      </a:r>
                      <a:endParaRPr lang="nn-NO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93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94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92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>
                          <a:effectLst/>
                        </a:rPr>
                        <a:t> </a:t>
                      </a:r>
                      <a:endParaRPr lang="en-US" sz="18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u="none" strike="noStrike" dirty="0">
                          <a:effectLst/>
                        </a:rPr>
                        <a:t> </a:t>
                      </a:r>
                      <a:endParaRPr lang="en-US" sz="18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3340795"/>
                  </a:ext>
                </a:extLst>
              </a:tr>
              <a:tr h="27420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800" b="1" u="none" strike="noStrike" dirty="0">
                          <a:effectLst/>
                        </a:rPr>
                        <a:t>Average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4763" marR="4763" marT="476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88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87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93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94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82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800" b="1" u="none" strike="noStrike" dirty="0">
                          <a:effectLst/>
                        </a:rPr>
                        <a:t>90</a:t>
                      </a:r>
                      <a:endParaRPr lang="en-US" sz="18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763" marR="4763" marT="4763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7408893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2346753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>
            <a:extLst>
              <a:ext uri="{FF2B5EF4-FFF2-40B4-BE49-F238E27FC236}">
                <a16:creationId xmlns:a16="http://schemas.microsoft.com/office/drawing/2014/main" id="{28EB523A-3579-41A2-9A5C-513255A6011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40333192"/>
              </p:ext>
            </p:extLst>
          </p:nvPr>
        </p:nvGraphicFramePr>
        <p:xfrm>
          <a:off x="2284816" y="1149113"/>
          <a:ext cx="9108720" cy="45597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769821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</TotalTime>
  <Words>526</Words>
  <Application>Microsoft Office PowerPoint</Application>
  <PresentationFormat>Widescreen</PresentationFormat>
  <Paragraphs>341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Times New Roman</vt:lpstr>
      <vt:lpstr>Office Theme</vt:lpstr>
      <vt:lpstr>ABET</vt:lpstr>
      <vt:lpstr>Mapping of Computer Engineering courses to the Student  </vt:lpstr>
      <vt:lpstr>Mapping of Electrical Engineering courses to the Student  s 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ABET</dc:title>
  <dc:creator>Obiomon, Pamela</dc:creator>
  <cp:lastModifiedBy>Obiomon, Pamela</cp:lastModifiedBy>
  <cp:revision>4</cp:revision>
  <dcterms:created xsi:type="dcterms:W3CDTF">2020-11-20T14:25:17Z</dcterms:created>
  <dcterms:modified xsi:type="dcterms:W3CDTF">2020-11-20T15:26:15Z</dcterms:modified>
</cp:coreProperties>
</file>