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8" r:id="rId4"/>
    <p:sldId id="262" r:id="rId5"/>
    <p:sldId id="263" r:id="rId6"/>
    <p:sldId id="259" r:id="rId7"/>
    <p:sldId id="261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6" autoAdjust="0"/>
    <p:restoredTop sz="94660"/>
  </p:normalViewPr>
  <p:slideViewPr>
    <p:cSldViewPr snapToGrid="0">
      <p:cViewPr varScale="1">
        <p:scale>
          <a:sx n="93" d="100"/>
          <a:sy n="93" d="100"/>
        </p:scale>
        <p:origin x="20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Fall%202020\_ECE\Administration\Meetings\Nov%2020,%202020%20Mapping%20ABET%20Outcom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Fall%202020\_ECE\Administration\Meetings\Nov%2020,%202020%20Mapping%20ABET%20Outcom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Computer Engineering Average Outcomes (1-7) </a:t>
            </a:r>
          </a:p>
          <a:p>
            <a:pPr>
              <a:defRPr/>
            </a:pPr>
            <a:r>
              <a:rPr lang="en-US" sz="2160" b="1" i="0" u="none" strike="noStrike" baseline="0" dirty="0">
                <a:effectLst/>
              </a:rPr>
              <a:t>(2019-2020)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'CPEG Engr 2019-2020'!$A$21</c:f>
              <c:strCache>
                <c:ptCount val="1"/>
                <c:pt idx="0">
                  <c:v>Computer Engineering Average Outcomes (1-7) 2019-2020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'CPEG Engr 2019-2020'!$B$20:$H$20</c:f>
              <c:strCache>
                <c:ptCount val="7"/>
                <c:pt idx="0">
                  <c:v>Outcome 1</c:v>
                </c:pt>
                <c:pt idx="1">
                  <c:v>Outcome 2</c:v>
                </c:pt>
                <c:pt idx="2">
                  <c:v>Outcome 3</c:v>
                </c:pt>
                <c:pt idx="3">
                  <c:v>Outcome 4</c:v>
                </c:pt>
                <c:pt idx="4">
                  <c:v>Outcome 5</c:v>
                </c:pt>
                <c:pt idx="5">
                  <c:v>Outcome 6</c:v>
                </c:pt>
                <c:pt idx="6">
                  <c:v>Outcome 7</c:v>
                </c:pt>
              </c:strCache>
            </c:strRef>
          </c:cat>
          <c:val>
            <c:numRef>
              <c:f>'CPEG Engr 2019-2020'!$B$21:$H$21</c:f>
              <c:numCache>
                <c:formatCode>0</c:formatCode>
                <c:ptCount val="7"/>
                <c:pt idx="0">
                  <c:v>89</c:v>
                </c:pt>
                <c:pt idx="1">
                  <c:v>84.833333333333329</c:v>
                </c:pt>
                <c:pt idx="2">
                  <c:v>93.5</c:v>
                </c:pt>
                <c:pt idx="3">
                  <c:v>80.5</c:v>
                </c:pt>
                <c:pt idx="4">
                  <c:v>94</c:v>
                </c:pt>
                <c:pt idx="5">
                  <c:v>81.083333333333329</c:v>
                </c:pt>
                <c:pt idx="6">
                  <c:v>87.25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1E-4002-BBAC-E674F7313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6049616"/>
        <c:axId val="426054864"/>
        <c:axId val="0"/>
      </c:bar3DChart>
      <c:catAx>
        <c:axId val="42604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54864"/>
        <c:crosses val="autoZero"/>
        <c:auto val="1"/>
        <c:lblAlgn val="ctr"/>
        <c:lblOffset val="100"/>
        <c:noMultiLvlLbl val="0"/>
      </c:catAx>
      <c:valAx>
        <c:axId val="42605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4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Electrical Engineering Average   (1-7)</a:t>
            </a:r>
          </a:p>
          <a:p>
            <a:pPr>
              <a:defRPr/>
            </a:pPr>
            <a:r>
              <a:rPr lang="en-US" sz="1400" b="1" i="0" u="none" strike="noStrike" baseline="0" dirty="0">
                <a:effectLst/>
              </a:rPr>
              <a:t>(2019-2020)</a:t>
            </a:r>
            <a:endParaRPr lang="en-US" sz="1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'Electrical Engineering'!$A$20</c:f>
              <c:strCache>
                <c:ptCount val="1"/>
                <c:pt idx="0">
                  <c:v>Electrical Engineering Average Outcomes (1-7)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'Electrical Engineering'!$B$19:$H$19</c:f>
              <c:strCache>
                <c:ptCount val="7"/>
                <c:pt idx="0">
                  <c:v>Outcome 1</c:v>
                </c:pt>
                <c:pt idx="1">
                  <c:v>Outcome 2</c:v>
                </c:pt>
                <c:pt idx="2">
                  <c:v>Outcome 3</c:v>
                </c:pt>
                <c:pt idx="3">
                  <c:v>Outcome 4</c:v>
                </c:pt>
                <c:pt idx="4">
                  <c:v>Outcome 5</c:v>
                </c:pt>
                <c:pt idx="5">
                  <c:v>outcome 6</c:v>
                </c:pt>
                <c:pt idx="6">
                  <c:v>outcome 7</c:v>
                </c:pt>
              </c:strCache>
            </c:strRef>
          </c:cat>
          <c:val>
            <c:numRef>
              <c:f>'Electrical Engineering'!$B$20:$H$20</c:f>
              <c:numCache>
                <c:formatCode>0</c:formatCode>
                <c:ptCount val="7"/>
                <c:pt idx="0">
                  <c:v>88.333333333333329</c:v>
                </c:pt>
                <c:pt idx="1">
                  <c:v>87.100000000000009</c:v>
                </c:pt>
                <c:pt idx="2">
                  <c:v>91.75</c:v>
                </c:pt>
                <c:pt idx="3">
                  <c:v>92.5</c:v>
                </c:pt>
                <c:pt idx="4">
                  <c:v>94</c:v>
                </c:pt>
                <c:pt idx="5">
                  <c:v>81.625</c:v>
                </c:pt>
                <c:pt idx="6">
                  <c:v>89.85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F-4FB5-A405-2A485377A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5214904"/>
        <c:axId val="415213264"/>
        <c:axId val="0"/>
      </c:bar3DChart>
      <c:catAx>
        <c:axId val="4152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13264"/>
        <c:crosses val="autoZero"/>
        <c:auto val="1"/>
        <c:lblAlgn val="ctr"/>
        <c:lblOffset val="100"/>
        <c:noMultiLvlLbl val="0"/>
      </c:catAx>
      <c:valAx>
        <c:axId val="41521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14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2D3C6-5C96-4A91-A84A-8E73D53B2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AF4937-0880-41D7-A6AB-B675DCBC7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A4ACF-AC64-464A-B660-5F1C0D74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63C6D-9277-459B-8D87-0FA1EBFBC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8A7F9-DEAE-4793-B4D0-50EA2989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3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53AD-EF90-4DDC-AAFF-D4281C4BA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4D7F4-0297-4CA4-9CE4-82945CCC8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BDE98-D862-4230-9D6E-DFBE7284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16C30-6581-4DAB-BDC7-94383A2F5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936C0-7170-4D78-94A6-9A64120DC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957C-292E-4BF5-B933-636D1CF40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6518A-AFDD-4F3A-932B-955E0EC44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0D469-2BA2-4E08-92A5-21830E4AF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CE725-4789-42D2-827A-7B9DC7E6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D9306-7528-4FA3-9AEB-993A1EA10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1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919D-BC8A-4685-B792-D2012FC5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51D5D-B8AF-455E-8C29-71C6E82A9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4A6C3-D9BD-4584-ABC4-1E6346255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DCDA2-BD85-4FA9-A0BB-38E1A9C23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EC5B8-84FF-47D6-BDEF-0A29808AE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ADBBE-EFEE-4301-BC44-D051A8CD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1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5275E-C730-4173-904A-4DCBCA20E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5EEC2-49BC-4A8F-B6E6-9354F9364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1741F-4BD5-4877-A2B1-4C01C8921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4A116-956E-4F96-891D-EA49CE564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8D47E-365E-49B3-90F7-C309592E0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FCD8E6-8EF2-4EE4-A9A0-AA6D4D30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EDFBAE-C713-4D67-AF7E-F6D79CC2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43D75-CF55-4151-B3CB-726599BE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6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92D02-D567-4C65-8565-C040C2235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7B9E0C-E457-4D63-93E0-4E4C445B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2702F-61CE-423E-AFBF-5AF22672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CC985-4A53-41F0-9B3C-C1F08816E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9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A38C9E-73B2-485E-A397-EF8C6244C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579BCD-AE9E-460D-8775-66FB9C040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59709-2140-4C96-B58F-6AF0DAE1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3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FDB7-586B-41B8-BF52-1B9E25B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6F3E8-5879-49DB-8370-64909F6DA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ADDD1-557E-4ED6-A070-50AB1C2C2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E0E29-08DA-407E-97F6-121058D18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D0E74-6DBB-48E7-A477-0D42500A6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9F499-87F7-4A27-8151-A3F499031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3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86BB-5DF7-40AA-B552-DD31C37C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2B878D-D242-4F60-8A9F-37912EDB4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7722D-1EAC-4972-B228-C0733155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D1EF3-CAAE-4446-A710-8299F64E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05355-887D-477F-AE91-04CE570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2F22A-0482-44B5-9836-898224E9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0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1D5CB-CCEB-4B53-95D5-2B6526C34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5805C-40C1-45DA-8431-F55D4C9C7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E073C-8091-49FC-83A0-36548299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E179C-9247-400A-A67B-5CA56B9B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95190-57C9-48A1-A1EF-529C4046B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3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9A23A-3FFE-4965-BC76-6D3134764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89A54A-D305-4C11-BCFD-91F78D2AD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44AC3-C75C-44B9-A4A0-D604D6BA1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51D4B-9BEB-4350-888B-85DCAD9C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D74C3-1755-43BD-A060-53CE4CA06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9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73B5D-0CA4-40C9-BD6A-79C578A47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286FA-932F-4118-9C49-D547C8BD8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C5B2A-9263-47B8-9EBA-EDEAEDCD8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675E3-FB12-4190-BCB9-E10221E5C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2473F-2FB6-4FE1-89DD-4AEBED935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52F2-7DD9-4AF9-ACF7-B8C9490EF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Back to  CPEG Curriculum Committee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45DDA-196C-4B42-B4F2-23F9B2CA5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Combine ELEG3013 Network Theory II and ELEG3043 Electronics I into one 3 hours required course for Computer Engineering degree plan?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Consider combining Net I and Net II and making a 4 hour class</a:t>
            </a:r>
            <a:endParaRPr lang="en-US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Add a required "Introduction to Cybersecurity" course to Computer Engineering degree plan.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Consider adding a special topics 1 hour class for programming</a:t>
            </a:r>
          </a:p>
          <a:p>
            <a:pPr marL="457200" lvl="1"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Program Arduinos</a:t>
            </a:r>
            <a:r>
              <a:rPr lang="en-US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457200" lvl="1"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Smart Applications Lab</a:t>
            </a:r>
          </a:p>
          <a:p>
            <a:pPr marL="457200" lvl="1"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FPGAs programing device applications</a:t>
            </a:r>
          </a:p>
          <a:p>
            <a:pPr marL="457200" lvl="1"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Programming device applications</a:t>
            </a:r>
          </a:p>
          <a:p>
            <a:pPr marL="0">
              <a:spcBef>
                <a:spcPts val="0"/>
              </a:spcBef>
            </a:pPr>
            <a:endParaRPr lang="en-US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>
              <a:spcBef>
                <a:spcPts val="0"/>
              </a:spcBef>
            </a:pP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How do we handle Comp Engr. Students who took ELEG1043 and need 1 lab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786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851F-B50B-4681-AABB-21B7B7898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CDDDB9-7E57-4713-A65D-4798E62834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11/20/2020</a:t>
            </a:r>
          </a:p>
        </p:txBody>
      </p:sp>
    </p:spTree>
    <p:extLst>
      <p:ext uri="{BB962C8B-B14F-4D97-AF65-F5344CB8AC3E}">
        <p14:creationId xmlns:p14="http://schemas.microsoft.com/office/powerpoint/2010/main" val="246271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38D6-5F64-4E46-A713-AC6C9A8D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none" strike="noStrike" dirty="0">
                <a:effectLst/>
              </a:rPr>
              <a:t>Mapping of Computer Engineering courses to the Student  </a:t>
            </a:r>
            <a:endParaRPr lang="en-US" sz="28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CFB2B76-2C3C-4A98-B356-E48E1B586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859265"/>
              </p:ext>
            </p:extLst>
          </p:nvPr>
        </p:nvGraphicFramePr>
        <p:xfrm>
          <a:off x="2844177" y="1690688"/>
          <a:ext cx="6507385" cy="5037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9385">
                  <a:extLst>
                    <a:ext uri="{9D8B030D-6E8A-4147-A177-3AD203B41FA5}">
                      <a16:colId xmlns:a16="http://schemas.microsoft.com/office/drawing/2014/main" val="2865600264"/>
                    </a:ext>
                  </a:extLst>
                </a:gridCol>
                <a:gridCol w="428480">
                  <a:extLst>
                    <a:ext uri="{9D8B030D-6E8A-4147-A177-3AD203B41FA5}">
                      <a16:colId xmlns:a16="http://schemas.microsoft.com/office/drawing/2014/main" val="3778715758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704076685"/>
                    </a:ext>
                  </a:extLst>
                </a:gridCol>
                <a:gridCol w="428480">
                  <a:extLst>
                    <a:ext uri="{9D8B030D-6E8A-4147-A177-3AD203B41FA5}">
                      <a16:colId xmlns:a16="http://schemas.microsoft.com/office/drawing/2014/main" val="2263715285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1776572684"/>
                    </a:ext>
                  </a:extLst>
                </a:gridCol>
                <a:gridCol w="428480">
                  <a:extLst>
                    <a:ext uri="{9D8B030D-6E8A-4147-A177-3AD203B41FA5}">
                      <a16:colId xmlns:a16="http://schemas.microsoft.com/office/drawing/2014/main" val="1907237015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2271405633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2094956349"/>
                    </a:ext>
                  </a:extLst>
                </a:gridCol>
              </a:tblGrid>
              <a:tr h="366030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>
                          <a:effectLst/>
                        </a:rPr>
                        <a:t>Comp. Engineering Courses (</a:t>
                      </a:r>
                      <a:r>
                        <a:rPr lang="en-US" b="1" dirty="0"/>
                        <a:t>2019-2020)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410710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3013 Network Theory II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403937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3023 Signals and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558205"/>
                  </a:ext>
                </a:extLst>
              </a:tr>
              <a:tr h="55260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3033 Physical Principles of Solid State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973277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3043 Electronics 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50958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3063 Logic Circuits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553152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3073  Microprocessor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325453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4253 Embedded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778141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4303 Dig System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66096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4333 Computer Networks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283643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4393 Computer Org &amp;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1630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4472 Senior Design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667093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4482 Senior Design II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014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729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93DB2D-87E2-41EE-B310-28B98D7A50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143459"/>
              </p:ext>
            </p:extLst>
          </p:nvPr>
        </p:nvGraphicFramePr>
        <p:xfrm>
          <a:off x="77056" y="882869"/>
          <a:ext cx="7389489" cy="5204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5825">
                  <a:extLst>
                    <a:ext uri="{9D8B030D-6E8A-4147-A177-3AD203B41FA5}">
                      <a16:colId xmlns:a16="http://schemas.microsoft.com/office/drawing/2014/main" val="2588665666"/>
                    </a:ext>
                  </a:extLst>
                </a:gridCol>
                <a:gridCol w="405829">
                  <a:extLst>
                    <a:ext uri="{9D8B030D-6E8A-4147-A177-3AD203B41FA5}">
                      <a16:colId xmlns:a16="http://schemas.microsoft.com/office/drawing/2014/main" val="819768333"/>
                    </a:ext>
                  </a:extLst>
                </a:gridCol>
                <a:gridCol w="349321">
                  <a:extLst>
                    <a:ext uri="{9D8B030D-6E8A-4147-A177-3AD203B41FA5}">
                      <a16:colId xmlns:a16="http://schemas.microsoft.com/office/drawing/2014/main" val="29335454"/>
                    </a:ext>
                  </a:extLst>
                </a:gridCol>
                <a:gridCol w="339236">
                  <a:extLst>
                    <a:ext uri="{9D8B030D-6E8A-4147-A177-3AD203B41FA5}">
                      <a16:colId xmlns:a16="http://schemas.microsoft.com/office/drawing/2014/main" val="2412365940"/>
                    </a:ext>
                  </a:extLst>
                </a:gridCol>
                <a:gridCol w="617159">
                  <a:extLst>
                    <a:ext uri="{9D8B030D-6E8A-4147-A177-3AD203B41FA5}">
                      <a16:colId xmlns:a16="http://schemas.microsoft.com/office/drawing/2014/main" val="770237920"/>
                    </a:ext>
                  </a:extLst>
                </a:gridCol>
                <a:gridCol w="617159">
                  <a:extLst>
                    <a:ext uri="{9D8B030D-6E8A-4147-A177-3AD203B41FA5}">
                      <a16:colId xmlns:a16="http://schemas.microsoft.com/office/drawing/2014/main" val="3563199713"/>
                    </a:ext>
                  </a:extLst>
                </a:gridCol>
                <a:gridCol w="477801">
                  <a:extLst>
                    <a:ext uri="{9D8B030D-6E8A-4147-A177-3AD203B41FA5}">
                      <a16:colId xmlns:a16="http://schemas.microsoft.com/office/drawing/2014/main" val="4232523001"/>
                    </a:ext>
                  </a:extLst>
                </a:gridCol>
                <a:gridCol w="617159">
                  <a:extLst>
                    <a:ext uri="{9D8B030D-6E8A-4147-A177-3AD203B41FA5}">
                      <a16:colId xmlns:a16="http://schemas.microsoft.com/office/drawing/2014/main" val="4159480098"/>
                    </a:ext>
                  </a:extLst>
                </a:gridCol>
              </a:tblGrid>
              <a:tr h="3503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Comp. Engineering Courses (</a:t>
                      </a:r>
                      <a:r>
                        <a:rPr lang="en-US" b="1" dirty="0"/>
                        <a:t>2019-2020)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1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277652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3013 Network Theory II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645208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3023 Signals and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714571"/>
                  </a:ext>
                </a:extLst>
              </a:tr>
              <a:tr h="52898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3033 Physical Principles of Solid State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635213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3043 Electronics 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79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651941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3063 Logic Circuits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686054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3073  Microprocessor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581794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4253 Embedded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582784"/>
                  </a:ext>
                </a:extLst>
              </a:tr>
              <a:tr h="4386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4303 Dig System Design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73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328923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ELEG 4333 Computer Networks</a:t>
                      </a:r>
                      <a:endParaRPr lang="en-US" sz="1800" b="0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224526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4393 Computer Org &amp;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584232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nn-NO" sz="1800" u="none" strike="noStrike">
                          <a:effectLst/>
                        </a:rPr>
                        <a:t>ELEG 4472 Senior Design 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94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67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135102"/>
                  </a:ext>
                </a:extLst>
              </a:tr>
              <a:tr h="358343">
                <a:tc>
                  <a:txBody>
                    <a:bodyPr/>
                    <a:lstStyle/>
                    <a:p>
                      <a:pPr algn="just" fontAlgn="ctr"/>
                      <a:r>
                        <a:rPr lang="nn-NO" sz="1800" u="none" strike="noStrike">
                          <a:effectLst/>
                        </a:rPr>
                        <a:t>ELEG 4482 Senior Design II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94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92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301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1" u="none" strike="noStrike" dirty="0">
                          <a:effectLst/>
                        </a:rPr>
                        <a:t>Average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00165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A7E34F0-C880-412A-A993-6A1110C98420}"/>
              </a:ext>
            </a:extLst>
          </p:cNvPr>
          <p:cNvSpPr txBox="1"/>
          <p:nvPr/>
        </p:nvSpPr>
        <p:spPr>
          <a:xfrm>
            <a:off x="7466546" y="0"/>
            <a:ext cx="4471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Courses needing continuous improvement: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3CB2B-FBED-44DC-BE1F-DE940925B9B8}"/>
              </a:ext>
            </a:extLst>
          </p:cNvPr>
          <p:cNvSpPr txBox="1"/>
          <p:nvPr/>
        </p:nvSpPr>
        <p:spPr>
          <a:xfrm>
            <a:off x="7535914" y="454884"/>
            <a:ext cx="46560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ELEG 3033 -001 sub-outcome 7-1 iii (74)</a:t>
            </a:r>
          </a:p>
          <a:p>
            <a:r>
              <a:rPr lang="en-US" dirty="0">
                <a:solidFill>
                  <a:srgbClr val="C00000"/>
                </a:solidFill>
              </a:rPr>
              <a:t>ELEG 3033 -002 sub-outcome 7-1 iii (71)</a:t>
            </a:r>
            <a:endParaRPr lang="en-US" dirty="0"/>
          </a:p>
          <a:p>
            <a:r>
              <a:rPr lang="en-US" dirty="0"/>
              <a:t>Outcome 71 iii:  Given an open-ended problem, students are aware of the need and are able to independently acquire additional knowledge and data needed for solving the problem using appropriate learning strategies.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8363A-A804-4DF5-BF4D-01303E4489C7}"/>
              </a:ext>
            </a:extLst>
          </p:cNvPr>
          <p:cNvSpPr txBox="1"/>
          <p:nvPr/>
        </p:nvSpPr>
        <p:spPr>
          <a:xfrm>
            <a:off x="7589516" y="2539453"/>
            <a:ext cx="411165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ELEG 4303 outcome 2 (73)</a:t>
            </a:r>
          </a:p>
          <a:p>
            <a:r>
              <a:rPr lang="en-US" dirty="0"/>
              <a:t>Outcome 2:   an ability to apply engineering design to produce solutions that meet specified needs with consideration of public health, safety, and welfare, as well as global, cultural, social, environmental, and economic factors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EEDD8F-29D4-4841-8B1C-FC9CE2622F8D}"/>
              </a:ext>
            </a:extLst>
          </p:cNvPr>
          <p:cNvSpPr txBox="1"/>
          <p:nvPr/>
        </p:nvSpPr>
        <p:spPr>
          <a:xfrm>
            <a:off x="7565345" y="4677983"/>
            <a:ext cx="45972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ELEG 4472 outcome 4 (67)</a:t>
            </a:r>
          </a:p>
          <a:p>
            <a:r>
              <a:rPr lang="en-US" dirty="0"/>
              <a:t>Outcome 4:  an ability to recognize ethical and professional responsibilities in engineering situations and make informed judgments, which must consider the impact of engineering solutions in global, economic, environmental, and societal contexts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78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4D46FE9-008A-4D94-A2D6-30CDEBC6FA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7973640"/>
              </p:ext>
            </p:extLst>
          </p:nvPr>
        </p:nvGraphicFramePr>
        <p:xfrm>
          <a:off x="130630" y="200297"/>
          <a:ext cx="12061370" cy="5923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750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524C-6C6F-4FC7-9D6F-F3AEBCD8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u="none" strike="noStrike" dirty="0">
                <a:effectLst/>
              </a:rPr>
              <a:t>Mapping of Electrical Engineering courses to the Student  </a:t>
            </a:r>
            <a:br>
              <a:rPr lang="en-US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6DFAC9A-217E-4F61-BDEA-E4D80166D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886637"/>
              </p:ext>
            </p:extLst>
          </p:nvPr>
        </p:nvGraphicFramePr>
        <p:xfrm>
          <a:off x="167675" y="1440330"/>
          <a:ext cx="6490561" cy="4874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3169">
                  <a:extLst>
                    <a:ext uri="{9D8B030D-6E8A-4147-A177-3AD203B41FA5}">
                      <a16:colId xmlns:a16="http://schemas.microsoft.com/office/drawing/2014/main" val="2553111288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65034816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355554794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370000877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031364753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267376241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2943699163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1106651824"/>
                    </a:ext>
                  </a:extLst>
                </a:gridCol>
              </a:tblGrid>
              <a:tr h="3482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Electrical Engineering Courses (</a:t>
                      </a:r>
                      <a:r>
                        <a:rPr lang="en-US" b="1" dirty="0"/>
                        <a:t>2019-2020)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92400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3013 Network Theory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51615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3023 Signals and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597036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3033 Physical Principles of Solid State Devices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89726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3043 Electronics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7343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3063 Logic Circuits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586480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3073 Microprocessor Systems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978614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4003 Communication Theory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487718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4013 Energy Conversion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09683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4033 Electro Field Theory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227274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4043 Electronics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756586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4073 Control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09240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4472 Senior Design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453361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4482 Senior Design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256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454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0A646C3-D85A-47EF-B7F6-311FD8BF0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775491"/>
              </p:ext>
            </p:extLst>
          </p:nvPr>
        </p:nvGraphicFramePr>
        <p:xfrm>
          <a:off x="157627" y="757839"/>
          <a:ext cx="6916982" cy="50258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47245">
                  <a:extLst>
                    <a:ext uri="{9D8B030D-6E8A-4147-A177-3AD203B41FA5}">
                      <a16:colId xmlns:a16="http://schemas.microsoft.com/office/drawing/2014/main" val="2784603343"/>
                    </a:ext>
                  </a:extLst>
                </a:gridCol>
                <a:gridCol w="277402">
                  <a:extLst>
                    <a:ext uri="{9D8B030D-6E8A-4147-A177-3AD203B41FA5}">
                      <a16:colId xmlns:a16="http://schemas.microsoft.com/office/drawing/2014/main" val="2847904609"/>
                    </a:ext>
                  </a:extLst>
                </a:gridCol>
                <a:gridCol w="328773">
                  <a:extLst>
                    <a:ext uri="{9D8B030D-6E8A-4147-A177-3AD203B41FA5}">
                      <a16:colId xmlns:a16="http://schemas.microsoft.com/office/drawing/2014/main" val="1558677308"/>
                    </a:ext>
                  </a:extLst>
                </a:gridCol>
                <a:gridCol w="349322">
                  <a:extLst>
                    <a:ext uri="{9D8B030D-6E8A-4147-A177-3AD203B41FA5}">
                      <a16:colId xmlns:a16="http://schemas.microsoft.com/office/drawing/2014/main" val="2764051158"/>
                    </a:ext>
                  </a:extLst>
                </a:gridCol>
                <a:gridCol w="359595">
                  <a:extLst>
                    <a:ext uri="{9D8B030D-6E8A-4147-A177-3AD203B41FA5}">
                      <a16:colId xmlns:a16="http://schemas.microsoft.com/office/drawing/2014/main" val="2772021813"/>
                    </a:ext>
                  </a:extLst>
                </a:gridCol>
                <a:gridCol w="285577">
                  <a:extLst>
                    <a:ext uri="{9D8B030D-6E8A-4147-A177-3AD203B41FA5}">
                      <a16:colId xmlns:a16="http://schemas.microsoft.com/office/drawing/2014/main" val="4199693174"/>
                    </a:ext>
                  </a:extLst>
                </a:gridCol>
                <a:gridCol w="584534">
                  <a:extLst>
                    <a:ext uri="{9D8B030D-6E8A-4147-A177-3AD203B41FA5}">
                      <a16:colId xmlns:a16="http://schemas.microsoft.com/office/drawing/2014/main" val="961194968"/>
                    </a:ext>
                  </a:extLst>
                </a:gridCol>
                <a:gridCol w="584534">
                  <a:extLst>
                    <a:ext uri="{9D8B030D-6E8A-4147-A177-3AD203B41FA5}">
                      <a16:colId xmlns:a16="http://schemas.microsoft.com/office/drawing/2014/main" val="1839914996"/>
                    </a:ext>
                  </a:extLst>
                </a:gridCol>
              </a:tblGrid>
              <a:tr h="5112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Electrical Engineering Courses (</a:t>
                      </a:r>
                      <a:r>
                        <a:rPr lang="en-US" b="1" dirty="0"/>
                        <a:t>2019-2020)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1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2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3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4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5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6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7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601098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3013 Network Theory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609765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3023 Signals and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529039"/>
                  </a:ext>
                </a:extLst>
              </a:tr>
              <a:tr h="5507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3033 Physical Principles of Solid State Devices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277124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3043 Electronics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973254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3063 Logic Circuits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321275"/>
                  </a:ext>
                </a:extLst>
              </a:tr>
              <a:tr h="550747"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 dirty="0">
                          <a:effectLst/>
                        </a:rPr>
                        <a:t>ELEG 3073 Microprocessor Systems Design</a:t>
                      </a:r>
                      <a:endParaRPr lang="nn-NO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090313"/>
                  </a:ext>
                </a:extLst>
              </a:tr>
              <a:tr h="340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solidFill>
                            <a:srgbClr val="C00000"/>
                          </a:solidFill>
                          <a:effectLst/>
                        </a:rPr>
                        <a:t>ELEG 4003 Communication Theory</a:t>
                      </a:r>
                      <a:endParaRPr lang="en-US" sz="1800" b="0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733491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4013 Energy Conversion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49593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ELEG 4033 Electro Field Theory 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960538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4043 Electronics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5648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4073 Control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779499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ELEG 4472 Senior Design 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878962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ELEG 4482 Senior Design II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40795"/>
                  </a:ext>
                </a:extLst>
              </a:tr>
              <a:tr h="27774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Average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08893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6D1F334-FDE9-426D-A99A-33DE714F6DBB}"/>
              </a:ext>
            </a:extLst>
          </p:cNvPr>
          <p:cNvSpPr txBox="1"/>
          <p:nvPr/>
        </p:nvSpPr>
        <p:spPr>
          <a:xfrm>
            <a:off x="7466546" y="0"/>
            <a:ext cx="4471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Courses needing continuous improvement: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7E9D37-75F4-4927-B700-FF8276D2FB49}"/>
              </a:ext>
            </a:extLst>
          </p:cNvPr>
          <p:cNvSpPr txBox="1"/>
          <p:nvPr/>
        </p:nvSpPr>
        <p:spPr>
          <a:xfrm>
            <a:off x="7535914" y="454884"/>
            <a:ext cx="46560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ELEG 3033 -001 sub-outcome 7-1 iii (74)</a:t>
            </a:r>
          </a:p>
          <a:p>
            <a:r>
              <a:rPr lang="en-US" dirty="0">
                <a:solidFill>
                  <a:srgbClr val="C00000"/>
                </a:solidFill>
              </a:rPr>
              <a:t>ELEG 3033 -002 sub-outcome 7-1 iii (71)</a:t>
            </a:r>
            <a:endParaRPr lang="en-US" dirty="0"/>
          </a:p>
          <a:p>
            <a:r>
              <a:rPr lang="en-US" dirty="0"/>
              <a:t>Outcome 7-1 iii – Given an open-ended problem, students are aware of the need and are able to independently acquire additional knowledge and data needed for solving the problem using appropriate learning strategies.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18883-8379-421D-8030-2BA8BFBB1553}"/>
              </a:ext>
            </a:extLst>
          </p:cNvPr>
          <p:cNvSpPr txBox="1"/>
          <p:nvPr/>
        </p:nvSpPr>
        <p:spPr>
          <a:xfrm>
            <a:off x="7621581" y="2617466"/>
            <a:ext cx="4161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ELEG 4013-001 sub-outcome 6.1 (68)</a:t>
            </a:r>
          </a:p>
          <a:p>
            <a:r>
              <a:rPr lang="en-US" dirty="0"/>
              <a:t>Outcome 6.1 Teach students the fundamental concepts of electrical power and electrical machines (DC and AC machines and transformers)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B30657-7789-4EF7-BB41-780058BEC0A2}"/>
              </a:ext>
            </a:extLst>
          </p:cNvPr>
          <p:cNvSpPr txBox="1"/>
          <p:nvPr/>
        </p:nvSpPr>
        <p:spPr>
          <a:xfrm>
            <a:off x="7421186" y="4371792"/>
            <a:ext cx="46560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ELEG 4073-P01 Outcome 2 Spring 2019 (72)</a:t>
            </a:r>
          </a:p>
          <a:p>
            <a:r>
              <a:rPr lang="en-US" dirty="0">
                <a:solidFill>
                  <a:srgbClr val="C00000"/>
                </a:solidFill>
              </a:rPr>
              <a:t>Improved Spring 2020 to (87)</a:t>
            </a:r>
          </a:p>
          <a:p>
            <a:r>
              <a:rPr lang="en-US" dirty="0"/>
              <a:t>Outcome 2: an ability to apply engineering design to produce solutions that meet specified needs with consideration of public health, safety, and welfare, as well as global, cultural, social, environmental, and economic factors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48E66-0484-4848-8C28-F82DE1A02097}"/>
              </a:ext>
            </a:extLst>
          </p:cNvPr>
          <p:cNvSpPr txBox="1"/>
          <p:nvPr/>
        </p:nvSpPr>
        <p:spPr>
          <a:xfrm>
            <a:off x="265656" y="388507"/>
            <a:ext cx="4823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2019-2018 Academic Year</a:t>
            </a:r>
          </a:p>
        </p:txBody>
      </p:sp>
    </p:spTree>
    <p:extLst>
      <p:ext uri="{BB962C8B-B14F-4D97-AF65-F5344CB8AC3E}">
        <p14:creationId xmlns:p14="http://schemas.microsoft.com/office/powerpoint/2010/main" val="182346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8EB523A-3579-41A2-9A5C-513255A60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905438"/>
              </p:ext>
            </p:extLst>
          </p:nvPr>
        </p:nvGraphicFramePr>
        <p:xfrm>
          <a:off x="2284816" y="1149113"/>
          <a:ext cx="9108720" cy="4559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698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1104</Words>
  <Application>Microsoft Office PowerPoint</Application>
  <PresentationFormat>Widescreen</PresentationFormat>
  <Paragraphs>492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Go Back to  CPEG Curriculum Committee Discussion</vt:lpstr>
      <vt:lpstr>ABET</vt:lpstr>
      <vt:lpstr>Mapping of Computer Engineering courses to the Student  </vt:lpstr>
      <vt:lpstr>PowerPoint Presentation</vt:lpstr>
      <vt:lpstr>PowerPoint Presentation</vt:lpstr>
      <vt:lpstr>Mapping of Electrical Engineering courses to the Student 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ABET</dc:title>
  <dc:creator>Obiomon, Pamela</dc:creator>
  <cp:lastModifiedBy>Obiomon, Pamela</cp:lastModifiedBy>
  <cp:revision>22</cp:revision>
  <dcterms:created xsi:type="dcterms:W3CDTF">2020-11-20T14:25:17Z</dcterms:created>
  <dcterms:modified xsi:type="dcterms:W3CDTF">2020-11-20T20:53:35Z</dcterms:modified>
</cp:coreProperties>
</file>