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1"/>
    <p:sldMasterId id="2147483648" r:id="rId2"/>
  </p:sldMasterIdLst>
  <p:sldIdLst>
    <p:sldId id="256" r:id="rId3"/>
    <p:sldId id="257" r:id="rId4"/>
    <p:sldId id="276" r:id="rId5"/>
    <p:sldId id="275" r:id="rId6"/>
    <p:sldId id="258" r:id="rId7"/>
    <p:sldId id="265" r:id="rId8"/>
    <p:sldId id="266" r:id="rId9"/>
    <p:sldId id="277" r:id="rId10"/>
    <p:sldId id="259" r:id="rId11"/>
    <p:sldId id="278" r:id="rId12"/>
    <p:sldId id="279" r:id="rId13"/>
    <p:sldId id="280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348" autoAdjust="0"/>
    <p:restoredTop sz="94660"/>
  </p:normalViewPr>
  <p:slideViewPr>
    <p:cSldViewPr snapToGrid="0">
      <p:cViewPr varScale="1">
        <p:scale>
          <a:sx n="78" d="100"/>
          <a:sy n="78" d="100"/>
        </p:scale>
        <p:origin x="54" y="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DD45-069D-4BC2-A311-1A1DE26FF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D7FF3-D14C-4AAD-BCE8-987D97E1E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FE29B-6607-4EC9-BF23-E8D7E3E77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34558-918A-427A-B37C-514840037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4120B-765C-43F0-AA62-1894996C1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8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6306B-8DCA-4644-AB8C-A0A0FD681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61ABC-B550-4B13-B140-6EB4CD4AB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B6B3F-0778-4E43-A88C-8412E0AA8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29F47-94D9-49F4-A9E5-A16BE501A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71E7D-578C-4768-9753-D63FFA74D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9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9023-44ED-438F-A20C-3ECB9FAE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C1BA5-BEA7-4459-A101-D6AA4ADFD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BF9E3-BDDE-4B49-A4E5-34020C1DD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58B6B-C791-4299-83D6-10E9A248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D226E-CFCB-4B10-B064-DC31B6287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4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78152-C28E-4BD0-B265-185DBA472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839DB-A193-4386-AF89-75C59094A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4FCDD-7C41-4C39-AF3D-DC77FA4F7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38688-FB80-4BA6-958B-2586CBD9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48013-7781-4632-8D3C-7A73F47B2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73339-5D34-4851-AF33-BE9A0630B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47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C3293-CD84-47C2-9712-A31275F06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50DD1-FC61-44CD-9ECA-130068C0E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3F404A-4EFE-4618-A5FE-83577C791F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7CC519-A9CA-4E2F-8B27-7D9895384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B7BA8D-EED5-402C-9319-7F315BFEB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5630A6-668A-4C32-AA59-AFDB5AD16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EB3438-CBF7-4E0D-A0FB-38B249E3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DB952B-E89B-4B89-928B-FD378E07C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28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3558-E7F4-49EF-BD74-BFEB60F3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232A61-9592-474A-9078-654A70D6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F4F80-4D7F-42A2-9A84-1FAD87F8B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B7F06-6995-42FF-9B2A-29D50405E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D8B7C5-1B98-4165-9C46-8B17A88C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B1250E-C085-42CF-95AD-21E707FF5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0004F-65A2-4D70-859E-FAC9A88A0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7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0B54C-7875-4863-B796-34963338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FECD8-9106-47A2-93B9-A3003774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903E7-A055-42A1-8530-6BCFAC2EE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69EDD9-F94A-4EA8-AE6C-812C006D3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BDD6B-EB59-40C0-9DC3-CA6BE55EB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DF2C0-B09D-45E9-B9E4-3410B0A4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35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79002-25AF-4BCE-925B-ECB1A752A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5C4EEF-3D06-4D9E-88FB-73F1B99A7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EE1A5-0302-4ECC-99BC-4F943581F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0C151-8BC8-4CCE-8B9F-18A9736E8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0C2B4-D5B0-4317-ABC1-3A669E7E0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1EF28-AF09-48AF-B287-81DBD561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86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21FD4-9F48-4F25-95A3-84607C72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CE874-3CBC-4BA0-A788-511BDE777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DF95A-4A3A-4C47-94AF-3EAE3D2E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11150-8DB1-45BA-A241-0CE6EB82E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0170A-6310-4A5E-932C-32D92A01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2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FE9D57-00F7-4C87-AE21-3ABB5EFABF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E6A62-3180-47C4-8FD9-E11B0AA99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A9F68-091C-4B8C-AD92-5FF70E12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77EFD-B546-4BC1-A2F5-ADAE7A4A7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FDE1A-AB46-4E7C-8B7F-B433A1CBD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696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90943-6E06-4F8A-A8D0-F94C465B7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76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4B65C-0A33-4D70-913D-819C05C1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C8FA9-47B7-428F-B2F8-83011735A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83B5C-6C8E-473D-A361-EE4BF02C3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8FD7F-A3D0-4663-9C0C-1020F31C1F2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ED438-E350-471A-832B-67CD4FDB9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D2992-B199-4C84-86B8-F6086E2EB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ED28-7EB1-48C8-B595-C58F4669DF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6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3149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EEP   Lecture 2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Professor Bowman ©2014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F2ED504-D26F-46BB-8CFC-C47A284BE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B9B5D-D7B8-4688-839C-A4B6C67CE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ECE Department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328770-AD85-4098-AF21-39B24C973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6,2020</a:t>
            </a:r>
          </a:p>
        </p:txBody>
      </p:sp>
    </p:spTree>
    <p:extLst>
      <p:ext uri="{BB962C8B-B14F-4D97-AF65-F5344CB8AC3E}">
        <p14:creationId xmlns:p14="http://schemas.microsoft.com/office/powerpoint/2010/main" val="146454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66EEF-A5C9-4AB4-A79F-77B6BD87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67EAF-E069-4576-82D7-D79E25440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Spring 2021 Schedule</a:t>
            </a:r>
          </a:p>
          <a:p>
            <a:r>
              <a:rPr lang="en-US" dirty="0"/>
              <a:t>ABET</a:t>
            </a:r>
          </a:p>
          <a:p>
            <a:r>
              <a:rPr lang="en-US" dirty="0" err="1"/>
              <a:t>TaskStream</a:t>
            </a:r>
            <a:r>
              <a:rPr lang="en-US" dirty="0"/>
              <a:t>  evaluation of every class</a:t>
            </a:r>
          </a:p>
          <a:p>
            <a:r>
              <a:rPr lang="en-US" dirty="0"/>
              <a:t>Vote Computer Engineering Curriculum Changes</a:t>
            </a:r>
          </a:p>
          <a:p>
            <a:r>
              <a:rPr lang="en-US" dirty="0"/>
              <a:t>Vote Electrical Engineering curriculum</a:t>
            </a:r>
          </a:p>
          <a:p>
            <a:r>
              <a:rPr lang="en-US" dirty="0"/>
              <a:t>Degree Audits </a:t>
            </a:r>
          </a:p>
        </p:txBody>
      </p:sp>
    </p:spTree>
    <p:extLst>
      <p:ext uri="{BB962C8B-B14F-4D97-AF65-F5344CB8AC3E}">
        <p14:creationId xmlns:p14="http://schemas.microsoft.com/office/powerpoint/2010/main" val="399565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3B579-870B-4DB2-A51C-AA9F777F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Announcement:  </a:t>
            </a:r>
            <a:br>
              <a:rPr lang="en-US" sz="4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4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Dr. Mohan Ketkar – Interim Associate Head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41628-C350-4BEC-898E-E5A683E24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724"/>
            <a:ext cx="10900508" cy="5068276"/>
          </a:xfrm>
        </p:spPr>
        <p:txBody>
          <a:bodyPr>
            <a:noAutofit/>
          </a:bodyPr>
          <a:lstStyle/>
          <a:p>
            <a:pPr marL="0" marR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ea typeface="Times New Roman" panose="02020603050405020304" pitchFamily="18" charset="0"/>
              </a:rPr>
              <a:t>M. S. and Ph.D. Electrical Engineering,</a:t>
            </a:r>
            <a:r>
              <a:rPr lang="en-US" b="1" spc="-10" dirty="0">
                <a:effectLst/>
                <a:ea typeface="Times New Roman" panose="02020603050405020304" pitchFamily="18" charset="0"/>
              </a:rPr>
              <a:t> </a:t>
            </a:r>
            <a:r>
              <a:rPr lang="en-US" i="1" dirty="0">
                <a:effectLst/>
                <a:ea typeface="Times New Roman" panose="02020603050405020304" pitchFamily="18" charset="0"/>
              </a:rPr>
              <a:t>University of Wisconsin-Madison</a:t>
            </a:r>
          </a:p>
          <a:p>
            <a:pPr marL="0" eaLnBrk="0" hangingPunct="0">
              <a:spcBef>
                <a:spcPts val="0"/>
              </a:spcBef>
            </a:pPr>
            <a:r>
              <a:rPr lang="en-US" b="1" dirty="0">
                <a:effectLst/>
                <a:ea typeface="Times New Roman" panose="02020603050405020304" pitchFamily="18" charset="0"/>
              </a:rPr>
              <a:t>Interim Department Head of Technology 3 years</a:t>
            </a:r>
            <a:r>
              <a:rPr lang="en-US" dirty="0">
                <a:effectLst/>
                <a:ea typeface="Times New Roman" panose="02020603050405020304" pitchFamily="18" charset="0"/>
              </a:rPr>
              <a:t> </a:t>
            </a: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b="1" u="sng" dirty="0">
              <a:effectLst/>
              <a:ea typeface="Times New Roman" panose="02020603050405020304" pitchFamily="18" charset="0"/>
            </a:endParaRPr>
          </a:p>
          <a:p>
            <a:pPr marL="977900" eaLnBrk="0" hangingPunct="0">
              <a:lnSpc>
                <a:spcPts val="1200"/>
              </a:lnSpc>
              <a:spcBef>
                <a:spcPts val="0"/>
              </a:spcBef>
            </a:pPr>
            <a:r>
              <a:rPr lang="en-US" dirty="0">
                <a:ea typeface="Times New Roman" panose="02020603050405020304" pitchFamily="18" charset="0"/>
              </a:rPr>
              <a:t>Curriculum, Accreditation and Department Service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a typeface="Times New Roman" panose="02020603050405020304" pitchFamily="18" charset="0"/>
            </a:endParaRP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a typeface="Times New Roman" panose="02020603050405020304" pitchFamily="18" charset="0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Times New Roman" panose="02020603050405020304" pitchFamily="18" charset="0"/>
              </a:rPr>
              <a:t>ELET Course Scheduling &amp; faculty assignments </a:t>
            </a:r>
            <a:r>
              <a:rPr lang="en-US" b="1" dirty="0">
                <a:effectLst/>
                <a:ea typeface="Times New Roman" panose="02020603050405020304" pitchFamily="18" charset="0"/>
              </a:rPr>
              <a:t>11 years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Actively participated in the TAC – ABET accreditation visit 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0" marR="0" indent="0" eaLnBrk="0" hangingPunct="0">
              <a:spcBef>
                <a:spcPts val="0"/>
              </a:spcBef>
              <a:spcAft>
                <a:spcPts val="0"/>
              </a:spcAft>
              <a:buNone/>
            </a:pPr>
            <a:endParaRPr lang="en-US" i="1" dirty="0">
              <a:effectLst/>
              <a:ea typeface="Times New Roman" panose="02020603050405020304" pitchFamily="18" charset="0"/>
            </a:endParaRPr>
          </a:p>
          <a:p>
            <a:pPr marL="0" marR="0" eaLnBrk="0" hangingPunct="0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effectLst/>
                <a:ea typeface="Times New Roman" panose="02020603050405020304" pitchFamily="18" charset="0"/>
              </a:rPr>
              <a:t>ABET Evaluator </a:t>
            </a:r>
          </a:p>
          <a:p>
            <a:pPr marL="457200" lvl="1" eaLnBrk="0" hangingPunct="0">
              <a:spcBef>
                <a:spcPts val="0"/>
              </a:spcBef>
            </a:pPr>
            <a:r>
              <a:rPr lang="en-US" dirty="0">
                <a:effectLst/>
                <a:ea typeface="Times New Roman" panose="02020603050405020304" pitchFamily="18" charset="0"/>
              </a:rPr>
              <a:t>IEEE as a Program Evaluator for ELET programs under TAC-ABET Visited three campuses to evaluate ELET programs </a:t>
            </a: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Member College ABET</a:t>
            </a:r>
            <a:r>
              <a:rPr lang="en-US" spc="-10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en-US" dirty="0">
                <a:effectLst/>
                <a:ea typeface="Times New Roman" panose="02020603050405020304" pitchFamily="18" charset="0"/>
                <a:cs typeface="Symbol" panose="05050102010706020507" pitchFamily="18" charset="2"/>
              </a:rPr>
              <a:t>Committee</a:t>
            </a:r>
          </a:p>
          <a:p>
            <a:pPr marL="749300" marR="0" indent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ea typeface="Times New Roman" panose="02020603050405020304" pitchFamily="18" charset="0"/>
            </a:endParaRPr>
          </a:p>
          <a:p>
            <a:pPr marL="977900" marR="0" eaLnBrk="0" hangingPunct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r>
              <a:rPr lang="en-US" b="1" dirty="0">
                <a:effectLst/>
                <a:ea typeface="Times New Roman" panose="02020603050405020304" pitchFamily="18" charset="0"/>
              </a:rPr>
              <a:t>Program Coordinator in Technology 17 years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4371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B787A-8930-4D62-AD46-CE980EB97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CE54E-B7B5-4BA1-8B35-0D2A0EF0B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schedule for accuracy</a:t>
            </a:r>
          </a:p>
          <a:p>
            <a:r>
              <a:rPr lang="en-US" dirty="0"/>
              <a:t>Work with Dr. Ketkar to correct schedule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2E722E-3098-46CC-9A77-0DCD03B2A4A6}"/>
              </a:ext>
            </a:extLst>
          </p:cNvPr>
          <p:cNvSpPr txBox="1"/>
          <p:nvPr/>
        </p:nvSpPr>
        <p:spPr>
          <a:xfrm>
            <a:off x="1315092" y="3519438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Faculty should send schedule changes to Dr. Ketkar. </a:t>
            </a:r>
          </a:p>
        </p:txBody>
      </p:sp>
    </p:spTree>
    <p:extLst>
      <p:ext uri="{BB962C8B-B14F-4D97-AF65-F5344CB8AC3E}">
        <p14:creationId xmlns:p14="http://schemas.microsoft.com/office/powerpoint/2010/main" val="3504352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960B7-7DA0-4A4A-8339-06C11FDD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ABET Schedule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5E6FF-E2E5-4F01-8C2D-F99D39F0E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779295"/>
            <a:ext cx="12657221" cy="2165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5D6107-A229-4598-B3C4-1BB8D39E2C19}"/>
              </a:ext>
            </a:extLst>
          </p:cNvPr>
          <p:cNvSpPr txBox="1"/>
          <p:nvPr/>
        </p:nvSpPr>
        <p:spPr>
          <a:xfrm>
            <a:off x="1833936" y="5229546"/>
            <a:ext cx="8101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Notes:  All Assessment reports and binders will be electronics.  </a:t>
            </a:r>
          </a:p>
        </p:txBody>
      </p:sp>
    </p:spTree>
    <p:extLst>
      <p:ext uri="{BB962C8B-B14F-4D97-AF65-F5344CB8AC3E}">
        <p14:creationId xmlns:p14="http://schemas.microsoft.com/office/powerpoint/2010/main" val="1485948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8229600" cy="1295400"/>
          </a:xfrm>
        </p:spPr>
        <p:txBody>
          <a:bodyPr/>
          <a:lstStyle/>
          <a:p>
            <a:r>
              <a:rPr lang="en-US" sz="1800" dirty="0">
                <a:solidFill>
                  <a:srgbClr val="FF0000"/>
                </a:solidFill>
              </a:rPr>
              <a:t>STUDENT OUTCOMES VS. COURSES (ELECTRICAL ENGINEERING)</a:t>
            </a:r>
            <a:br>
              <a:rPr lang="en-US" sz="1800" dirty="0">
                <a:solidFill>
                  <a:srgbClr val="FF0000"/>
                </a:solidFill>
              </a:rPr>
            </a:br>
            <a:r>
              <a:rPr lang="en-US" sz="1800" dirty="0">
                <a:solidFill>
                  <a:srgbClr val="FF0000"/>
                </a:solidFill>
              </a:rPr>
              <a:t>REVISED FOR 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CEC10F7-3B3C-42CF-9C7A-B3A02B54DC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427183"/>
              </p:ext>
            </p:extLst>
          </p:nvPr>
        </p:nvGraphicFramePr>
        <p:xfrm>
          <a:off x="2819401" y="1600200"/>
          <a:ext cx="4582706" cy="3193228"/>
        </p:xfrm>
        <a:graphic>
          <a:graphicData uri="http://schemas.openxmlformats.org/drawingml/2006/table">
            <a:tbl>
              <a:tblPr firstRow="1" firstCol="1" bandRow="1"/>
              <a:tblGrid>
                <a:gridCol w="2034099">
                  <a:extLst>
                    <a:ext uri="{9D8B030D-6E8A-4147-A177-3AD203B41FA5}">
                      <a16:colId xmlns:a16="http://schemas.microsoft.com/office/drawing/2014/main" val="3020496767"/>
                    </a:ext>
                  </a:extLst>
                </a:gridCol>
                <a:gridCol w="323063">
                  <a:extLst>
                    <a:ext uri="{9D8B030D-6E8A-4147-A177-3AD203B41FA5}">
                      <a16:colId xmlns:a16="http://schemas.microsoft.com/office/drawing/2014/main" val="8003467"/>
                    </a:ext>
                  </a:extLst>
                </a:gridCol>
                <a:gridCol w="382889">
                  <a:extLst>
                    <a:ext uri="{9D8B030D-6E8A-4147-A177-3AD203B41FA5}">
                      <a16:colId xmlns:a16="http://schemas.microsoft.com/office/drawing/2014/main" val="57054681"/>
                    </a:ext>
                  </a:extLst>
                </a:gridCol>
                <a:gridCol w="394855">
                  <a:extLst>
                    <a:ext uri="{9D8B030D-6E8A-4147-A177-3AD203B41FA5}">
                      <a16:colId xmlns:a16="http://schemas.microsoft.com/office/drawing/2014/main" val="3765193474"/>
                    </a:ext>
                  </a:extLst>
                </a:gridCol>
                <a:gridCol w="442716">
                  <a:extLst>
                    <a:ext uri="{9D8B030D-6E8A-4147-A177-3AD203B41FA5}">
                      <a16:colId xmlns:a16="http://schemas.microsoft.com/office/drawing/2014/main" val="2308417528"/>
                    </a:ext>
                  </a:extLst>
                </a:gridCol>
                <a:gridCol w="311098">
                  <a:extLst>
                    <a:ext uri="{9D8B030D-6E8A-4147-A177-3AD203B41FA5}">
                      <a16:colId xmlns:a16="http://schemas.microsoft.com/office/drawing/2014/main" val="3468044061"/>
                    </a:ext>
                  </a:extLst>
                </a:gridCol>
                <a:gridCol w="346993">
                  <a:extLst>
                    <a:ext uri="{9D8B030D-6E8A-4147-A177-3AD203B41FA5}">
                      <a16:colId xmlns:a16="http://schemas.microsoft.com/office/drawing/2014/main" val="3010320635"/>
                    </a:ext>
                  </a:extLst>
                </a:gridCol>
                <a:gridCol w="346993">
                  <a:extLst>
                    <a:ext uri="{9D8B030D-6E8A-4147-A177-3AD203B41FA5}">
                      <a16:colId xmlns:a16="http://schemas.microsoft.com/office/drawing/2014/main" val="2162422186"/>
                    </a:ext>
                  </a:extLst>
                </a:gridCol>
              </a:tblGrid>
              <a:tr h="3331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Electrical Engineering Courses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504202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3013 Network Theory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092265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3021 Logic Circuits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996693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3023 Signals and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876400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3033 Physical Princ. Solid State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078567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3043 Electronics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580733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3063 Logic Circuits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892310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3071 Microproc. Sys.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97316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3073  Microproc Sys.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620601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4003 Communication Theory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21394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4011 Electronics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638537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4013 Energy Conversion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44833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4033 Electro Field Thr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77596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4043 Electronics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753896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4073 Control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616925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4472 Senior Design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069858"/>
                  </a:ext>
                </a:extLst>
              </a:tr>
              <a:tr h="1662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ELEG 4482 Senior Design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5395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29C80F8-1721-429C-899A-DF1DB9C83C82}"/>
              </a:ext>
            </a:extLst>
          </p:cNvPr>
          <p:cNvSpPr txBox="1"/>
          <p:nvPr/>
        </p:nvSpPr>
        <p:spPr>
          <a:xfrm>
            <a:off x="2368193" y="5101119"/>
            <a:ext cx="6190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Notes:  The faculty agreed that we should continue to evaluate the upper level courses only for EE. Last weeks vote was overturned. </a:t>
            </a:r>
          </a:p>
        </p:txBody>
      </p:sp>
    </p:spTree>
    <p:extLst>
      <p:ext uri="{BB962C8B-B14F-4D97-AF65-F5344CB8AC3E}">
        <p14:creationId xmlns:p14="http://schemas.microsoft.com/office/powerpoint/2010/main" val="15301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6525"/>
            <a:ext cx="8229600" cy="1295400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STUDENT OUTCOMES VS. COURSES (COMPUTER  ENGINEERING)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REVISED FOR DISCUSSION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790943-6E06-4F8A-A8D0-F94C465B70D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B2F5B7B-E71E-4C15-9824-3C4893146A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053042"/>
              </p:ext>
            </p:extLst>
          </p:nvPr>
        </p:nvGraphicFramePr>
        <p:xfrm>
          <a:off x="2667001" y="1524000"/>
          <a:ext cx="5016731" cy="3257034"/>
        </p:xfrm>
        <a:graphic>
          <a:graphicData uri="http://schemas.openxmlformats.org/drawingml/2006/table">
            <a:tbl>
              <a:tblPr firstRow="1" firstCol="1" bandRow="1"/>
              <a:tblGrid>
                <a:gridCol w="2114896">
                  <a:extLst>
                    <a:ext uri="{9D8B030D-6E8A-4147-A177-3AD203B41FA5}">
                      <a16:colId xmlns:a16="http://schemas.microsoft.com/office/drawing/2014/main" val="3858792455"/>
                    </a:ext>
                  </a:extLst>
                </a:gridCol>
                <a:gridCol w="433647">
                  <a:extLst>
                    <a:ext uri="{9D8B030D-6E8A-4147-A177-3AD203B41FA5}">
                      <a16:colId xmlns:a16="http://schemas.microsoft.com/office/drawing/2014/main" val="722960794"/>
                    </a:ext>
                  </a:extLst>
                </a:gridCol>
                <a:gridCol w="422564">
                  <a:extLst>
                    <a:ext uri="{9D8B030D-6E8A-4147-A177-3AD203B41FA5}">
                      <a16:colId xmlns:a16="http://schemas.microsoft.com/office/drawing/2014/main" val="2188331875"/>
                    </a:ext>
                  </a:extLst>
                </a:gridCol>
                <a:gridCol w="433647">
                  <a:extLst>
                    <a:ext uri="{9D8B030D-6E8A-4147-A177-3AD203B41FA5}">
                      <a16:colId xmlns:a16="http://schemas.microsoft.com/office/drawing/2014/main" val="4119168892"/>
                    </a:ext>
                  </a:extLst>
                </a:gridCol>
                <a:gridCol w="400397">
                  <a:extLst>
                    <a:ext uri="{9D8B030D-6E8A-4147-A177-3AD203B41FA5}">
                      <a16:colId xmlns:a16="http://schemas.microsoft.com/office/drawing/2014/main" val="1968405782"/>
                    </a:ext>
                  </a:extLst>
                </a:gridCol>
                <a:gridCol w="366453">
                  <a:extLst>
                    <a:ext uri="{9D8B030D-6E8A-4147-A177-3AD203B41FA5}">
                      <a16:colId xmlns:a16="http://schemas.microsoft.com/office/drawing/2014/main" val="1713834270"/>
                    </a:ext>
                  </a:extLst>
                </a:gridCol>
                <a:gridCol w="388620">
                  <a:extLst>
                    <a:ext uri="{9D8B030D-6E8A-4147-A177-3AD203B41FA5}">
                      <a16:colId xmlns:a16="http://schemas.microsoft.com/office/drawing/2014/main" val="1127008824"/>
                    </a:ext>
                  </a:extLst>
                </a:gridCol>
                <a:gridCol w="456507">
                  <a:extLst>
                    <a:ext uri="{9D8B030D-6E8A-4147-A177-3AD203B41FA5}">
                      <a16:colId xmlns:a16="http://schemas.microsoft.com/office/drawing/2014/main" val="1443357742"/>
                    </a:ext>
                  </a:extLst>
                </a:gridCol>
              </a:tblGrid>
              <a:tr h="3915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Comp. Engineering Courses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583390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3013 Network Theory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668748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3021 Logic Circuits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703434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3023 Signals and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990129"/>
                  </a:ext>
                </a:extLst>
              </a:tr>
              <a:tr h="3261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3033 Physical Princ. Solid State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38841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3043 Electronics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044996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3063 Logic Circuits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64058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3071 Microproc. Sys. Lab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83542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3073  Microproc Sys.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213175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4253 Embedded Systems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707138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4303 Dig System Design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608402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4333 Computer Networks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199994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4393 Comp. Org.  Arch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444532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4472 Senior Design 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613503"/>
                  </a:ext>
                </a:extLst>
              </a:tr>
              <a:tr h="1953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ELEG 4482 Senior Design II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7300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E5D2952-D744-4B86-BFA1-E14856B06486}"/>
              </a:ext>
            </a:extLst>
          </p:cNvPr>
          <p:cNvSpPr txBox="1"/>
          <p:nvPr/>
        </p:nvSpPr>
        <p:spPr>
          <a:xfrm>
            <a:off x="2205091" y="5212037"/>
            <a:ext cx="60951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Notes:  The faculty agreed that we should continue to evaluate the upper level courses only for CPEG program.    Last weeks vote was overturned.  </a:t>
            </a:r>
          </a:p>
        </p:txBody>
      </p:sp>
    </p:spTree>
    <p:extLst>
      <p:ext uri="{BB962C8B-B14F-4D97-AF65-F5344CB8AC3E}">
        <p14:creationId xmlns:p14="http://schemas.microsoft.com/office/powerpoint/2010/main" val="337610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0834-AD06-4068-A774-1CB9CBA7A8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Poll Vote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A55E5-B325-4110-ABDF-C66EDB4ADD93}"/>
              </a:ext>
            </a:extLst>
          </p:cNvPr>
          <p:cNvSpPr txBox="1"/>
          <p:nvPr/>
        </p:nvSpPr>
        <p:spPr>
          <a:xfrm>
            <a:off x="2958957" y="3140631"/>
            <a:ext cx="770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Majority of the faculty voted to continue evaluating upper-level courses.</a:t>
            </a:r>
          </a:p>
        </p:txBody>
      </p:sp>
    </p:spTree>
    <p:extLst>
      <p:ext uri="{BB962C8B-B14F-4D97-AF65-F5344CB8AC3E}">
        <p14:creationId xmlns:p14="http://schemas.microsoft.com/office/powerpoint/2010/main" val="3805804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3EAA2C-4C66-4F02-B102-DFE9CC199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latin typeface="+mn-lt"/>
              </a:rPr>
              <a:t>Computer Engineering Curriculum Changes</a:t>
            </a:r>
            <a:endParaRPr lang="en-US" dirty="0">
              <a:latin typeface="+mn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FD062-6E53-40B7-A739-3B03EB33E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Freshman Year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Replace COMP 1213 &amp; 1211 CS I with ELEG 1053 Programming for CPEG I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 faculty voted to make the change but- add in course description  sentences to relate to computer engineering 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a typeface="Times New Roman" panose="02020603050405020304" pitchFamily="18" charset="0"/>
              </a:rPr>
              <a:t>Replace 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COMP1223 &amp; 1221 CS II with ELEG 1063 Programming for CPEG II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 ( faculty voted to make the change but- add in course description  sentences to relate to computer engineering </a:t>
            </a:r>
            <a:endParaRPr lang="en-US" sz="14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Sophomore Year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Replace COMP 2013 Data Structures with  ELEG 2033 Data Structure and Algorithms –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faculty voted to make change</a:t>
            </a:r>
          </a:p>
          <a:p>
            <a:pPr lvl="1"/>
            <a:r>
              <a:rPr lang="en-US" sz="1400" dirty="0"/>
              <a:t>Replace </a:t>
            </a:r>
            <a:r>
              <a:rPr lang="en-US" sz="1400" dirty="0">
                <a:effectLst/>
                <a:ea typeface="Times New Roman" panose="02020603050405020304" pitchFamily="18" charset="0"/>
              </a:rPr>
              <a:t>MCEG 2013 Thermodynamics I </a:t>
            </a:r>
            <a:r>
              <a:rPr lang="en-US" sz="1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with ELEG 2043 Python for Engr 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(faculty voted to remove Thermodynamics </a:t>
            </a:r>
            <a:r>
              <a:rPr lang="en-US" sz="1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but did not vote on replacing it with Python)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a typeface="Times New Roman" panose="02020603050405020304" pitchFamily="18" charset="0"/>
              </a:rPr>
              <a:t>Replace 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CVEG 2454 Statics &amp; Dynamics with ELEG 4063 Machine Learning for Engr, and a Technical Elective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(we will separate this question and vote on it next time.)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Move ELEG 3063 &amp;  3021 Logic Circuit&amp; Lab to sophomore year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(faculty voted to make the change and change the course number to ELEG 2063 and ELEG 2021)</a:t>
            </a:r>
          </a:p>
          <a:p>
            <a:r>
              <a:rPr lang="en-US" sz="1800" dirty="0">
                <a:solidFill>
                  <a:srgbClr val="000000"/>
                </a:solidFill>
                <a:ea typeface="Times New Roman" panose="02020603050405020304" pitchFamily="18" charset="0"/>
              </a:rPr>
              <a:t>Junior Year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a typeface="Times New Roman" panose="02020603050405020304" pitchFamily="18" charset="0"/>
              </a:rPr>
              <a:t>M</a:t>
            </a:r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ove ELEG 4303 Digital Design to junior </a:t>
            </a:r>
            <a:r>
              <a:rPr lang="en-US" sz="1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year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(faulty voted to make the changes but re-number ELEG 3323??)</a:t>
            </a:r>
            <a:endParaRPr lang="en-US" sz="1400" b="1" dirty="0">
              <a:solidFill>
                <a:srgbClr val="7030A0"/>
              </a:solidFill>
              <a:ea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Add three new technical electives 9 </a:t>
            </a:r>
            <a:r>
              <a:rPr lang="en-US" sz="1400" b="1" dirty="0">
                <a:solidFill>
                  <a:srgbClr val="7030A0"/>
                </a:solidFill>
                <a:effectLst/>
                <a:ea typeface="Times New Roman" panose="02020603050405020304" pitchFamily="18" charset="0"/>
              </a:rPr>
              <a:t>(faculty voted to add the technical electives)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ELEG 4083 Intro to IoT 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ELEG 4093 Design Using FPGA’s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ELEG 4183 Mobile Edge Computing</a:t>
            </a:r>
          </a:p>
          <a:p>
            <a:pPr marL="0" indent="0">
              <a:buNone/>
            </a:pPr>
            <a:endParaRPr lang="en-US" sz="1800" dirty="0">
              <a:solidFill>
                <a:srgbClr val="7030A0"/>
              </a:solidFill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812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41A5-287B-4701-9C68-6F9807D9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72" y="5197934"/>
            <a:ext cx="10515600" cy="1792010"/>
          </a:xfrm>
        </p:spPr>
        <p:txBody>
          <a:bodyPr>
            <a:normAutofit/>
          </a:bodyPr>
          <a:lstStyle/>
          <a:p>
            <a:r>
              <a:rPr lang="en-US" dirty="0"/>
              <a:t>Poll Vote For CPEG </a:t>
            </a:r>
            <a:r>
              <a:rPr lang="en-US" sz="3600" b="1" dirty="0">
                <a:solidFill>
                  <a:srgbClr val="7030A0"/>
                </a:solidFill>
              </a:rPr>
              <a:t>See votes in notes on previous page.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0F40D-03A2-48DE-B2B5-FEC28CF7A9B1}"/>
              </a:ext>
            </a:extLst>
          </p:cNvPr>
          <p:cNvSpPr txBox="1"/>
          <p:nvPr/>
        </p:nvSpPr>
        <p:spPr>
          <a:xfrm>
            <a:off x="235120" y="0"/>
            <a:ext cx="119568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Notes:  Dr. Attia – we need to offer classes where our students can get jobs.  Not just the trend. </a:t>
            </a:r>
          </a:p>
          <a:p>
            <a:endParaRPr lang="en-US" dirty="0"/>
          </a:p>
          <a:p>
            <a:r>
              <a:rPr lang="en-US" dirty="0"/>
              <a:t>Recommended adding courses that our students can get jobs in ( according to the Computer Engineering Curriculum in ACM).  We should introduce courses in the areas: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Cybersecurity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Microcontrollers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Science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We should do not duplicate course – Computer engineering course must be different from computer science courses </a:t>
            </a:r>
          </a:p>
          <a:p>
            <a:r>
              <a:rPr lang="en-US" dirty="0"/>
              <a:t>(ELEG 1053 should not be the same as Comp I and Comp II courses – need to add statements with computer engineering applications in the description..</a:t>
            </a:r>
          </a:p>
          <a:p>
            <a:endParaRPr lang="en-US" dirty="0"/>
          </a:p>
          <a:p>
            <a:r>
              <a:rPr lang="en-US" dirty="0"/>
              <a:t>Data Structures covers Python (ELEG 2033)</a:t>
            </a:r>
          </a:p>
          <a:p>
            <a:r>
              <a:rPr lang="en-US" dirty="0"/>
              <a:t>Other courses:  Introduce students to Cybersecurity, add microcontrollers as an elective. </a:t>
            </a:r>
          </a:p>
          <a:p>
            <a:r>
              <a:rPr lang="en-US" dirty="0"/>
              <a:t>Kumar:  Consider entrepreneurship classes as technical electives</a:t>
            </a:r>
          </a:p>
          <a:p>
            <a:r>
              <a:rPr lang="en-US" dirty="0"/>
              <a:t>Cui:  Need Linux and Unix for Python</a:t>
            </a:r>
          </a:p>
          <a:p>
            <a:r>
              <a:rPr lang="en-US" dirty="0"/>
              <a:t>Kumar:  Consider making  corrections to the numbering of courses</a:t>
            </a:r>
          </a:p>
        </p:txBody>
      </p:sp>
    </p:spTree>
    <p:extLst>
      <p:ext uri="{BB962C8B-B14F-4D97-AF65-F5344CB8AC3E}">
        <p14:creationId xmlns:p14="http://schemas.microsoft.com/office/powerpoint/2010/main" val="1086683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5CF3-1DEF-405E-9D10-BDADD7E1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 Curriculum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FE2EF-96BF-4B74-8218-7C15E9854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Does electrical engineering degree plan require revision?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Thermodynamics MCEG 2013 be removed from the electrical engineering curriculum?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Statics and Dynamics CVEG 2454 be removed from the electrical engineering  curriculum. ?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Logic Circuit ELEG 3063 be moved to sophomore year?</a:t>
            </a: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en-U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Electronics I ELEG 3043 be moved to Junior first semester? </a:t>
            </a:r>
          </a:p>
          <a:p>
            <a:pPr fontAlgn="base">
              <a:spcBef>
                <a:spcPts val="0"/>
              </a:spcBef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we change from two technical electives to more technical electives (up to four)?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we make Electronics II ELEG 4043 a technical elective instead of a required course? </a:t>
            </a:r>
          </a:p>
          <a:p>
            <a:pPr fontAlgn="base">
              <a:spcBef>
                <a:spcPts val="0"/>
              </a:spcBef>
              <a:buClr>
                <a:srgbClr val="000000"/>
              </a:buClr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fontAlgn="base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Should we make Field Theory ELEG 4033 a technical elective instead of a  required course?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3D214-3C1E-4F47-9806-2E9DDB7C32DE}"/>
              </a:ext>
            </a:extLst>
          </p:cNvPr>
          <p:cNvSpPr txBox="1"/>
          <p:nvPr/>
        </p:nvSpPr>
        <p:spPr>
          <a:xfrm>
            <a:off x="552322" y="219372"/>
            <a:ext cx="11299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Notes:  Not enough time left to cover.  We will cover this next week in our meeting.</a:t>
            </a:r>
          </a:p>
        </p:txBody>
      </p:sp>
    </p:spTree>
    <p:extLst>
      <p:ext uri="{BB962C8B-B14F-4D97-AF65-F5344CB8AC3E}">
        <p14:creationId xmlns:p14="http://schemas.microsoft.com/office/powerpoint/2010/main" val="4291556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FE985-B6B6-4514-B36F-D7DEA0A31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Degree Audits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C164E-4C83-464C-BAE6-5BD4A3BCC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NOTES:  A list of students will be sent to advisors to conduct degree audits.  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The students are from Cohort 2017.  We are seeking ways to graduate them to increase graduation rates.  To improve our University and college of engineering  ranking.  </a:t>
            </a:r>
          </a:p>
        </p:txBody>
      </p:sp>
    </p:spTree>
    <p:extLst>
      <p:ext uri="{BB962C8B-B14F-4D97-AF65-F5344CB8AC3E}">
        <p14:creationId xmlns:p14="http://schemas.microsoft.com/office/powerpoint/2010/main" val="578332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A554-FF84-4FC7-9078-ACDB7129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26368-0120-4DA1-8CD7-9109167F1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We will send a doodle out to get the best time to meet. </a:t>
            </a:r>
          </a:p>
        </p:txBody>
      </p:sp>
    </p:spTree>
    <p:extLst>
      <p:ext uri="{BB962C8B-B14F-4D97-AF65-F5344CB8AC3E}">
        <p14:creationId xmlns:p14="http://schemas.microsoft.com/office/powerpoint/2010/main" val="342674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1210</Words>
  <Application>Microsoft Office PowerPoint</Application>
  <PresentationFormat>Widescreen</PresentationFormat>
  <Paragraphs>354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Default Design</vt:lpstr>
      <vt:lpstr>ECE Department Meeting</vt:lpstr>
      <vt:lpstr>Agenda</vt:lpstr>
      <vt:lpstr>Announcement:   Dr. Mohan Ketkar – Interim Associate Head</vt:lpstr>
      <vt:lpstr>Spring Schedule</vt:lpstr>
      <vt:lpstr>ABET Schedule</vt:lpstr>
      <vt:lpstr>STUDENT OUTCOMES VS. COURSES (ELECTRICAL ENGINEERING) REVISED FOR DISCUSSION</vt:lpstr>
      <vt:lpstr>STUDENT OUTCOMES VS. COURSES (COMPUTER  ENGINEERING) REVISED FOR DISCUSSION</vt:lpstr>
      <vt:lpstr>Poll Vote </vt:lpstr>
      <vt:lpstr>Computer Engineering Curriculum Changes</vt:lpstr>
      <vt:lpstr>Poll Vote For CPEG See votes in notes on previous page. </vt:lpstr>
      <vt:lpstr>EE Curriculum Changes</vt:lpstr>
      <vt:lpstr>Degree Audits </vt:lpstr>
      <vt:lpstr>Next meeting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Department Meeting</dc:title>
  <dc:creator>Obiomon, Pamela</dc:creator>
  <cp:lastModifiedBy>Obiomon, Pamela</cp:lastModifiedBy>
  <cp:revision>38</cp:revision>
  <dcterms:created xsi:type="dcterms:W3CDTF">2020-10-30T12:55:39Z</dcterms:created>
  <dcterms:modified xsi:type="dcterms:W3CDTF">2020-11-06T22:20:16Z</dcterms:modified>
</cp:coreProperties>
</file>