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2" r:id="rId6"/>
    <p:sldId id="263" r:id="rId7"/>
    <p:sldId id="267" r:id="rId8"/>
    <p:sldId id="266" r:id="rId9"/>
    <p:sldId id="264" r:id="rId10"/>
    <p:sldId id="265" r:id="rId11"/>
    <p:sldId id="268" r:id="rId12"/>
    <p:sldId id="269" r:id="rId13"/>
    <p:sldId id="270" r:id="rId14"/>
    <p:sldId id="275" r:id="rId15"/>
    <p:sldId id="273" r:id="rId16"/>
    <p:sldId id="271" r:id="rId17"/>
    <p:sldId id="272" r:id="rId18"/>
    <p:sldId id="274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8\Department\IAB\Spring%202018%20IAB%20Member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8\Department\IAB\Spring%202018%20IAB%20Member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8\Department\IAB\Spring%202018%20IAB%20Membe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8\Department\IAB\Spring%202018%20IAB%20Member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ECE</a:t>
            </a:r>
            <a:r>
              <a:rPr lang="en-US" baseline="0" dirty="0"/>
              <a:t> </a:t>
            </a:r>
            <a:r>
              <a:rPr lang="en-US" baseline="0" dirty="0" smtClean="0"/>
              <a:t>Enrollment</a:t>
            </a:r>
            <a:endParaRPr lang="en-US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enrollment!$A$3:$A$8</c:f>
              <c:strCache>
                <c:ptCount val="6"/>
                <c:pt idx="0">
                  <c:v>Fall 2012</c:v>
                </c:pt>
                <c:pt idx="1">
                  <c:v>Fall 2013</c:v>
                </c:pt>
                <c:pt idx="2">
                  <c:v>Fall 2014</c:v>
                </c:pt>
                <c:pt idx="3">
                  <c:v>Fall 2015</c:v>
                </c:pt>
                <c:pt idx="4">
                  <c:v>Fall 2016</c:v>
                </c:pt>
                <c:pt idx="5">
                  <c:v>Fall 2017</c:v>
                </c:pt>
              </c:strCache>
            </c:strRef>
          </c:cat>
          <c:val>
            <c:numRef>
              <c:f>enrollment!$B$3:$B$8</c:f>
              <c:numCache>
                <c:formatCode>General</c:formatCode>
                <c:ptCount val="6"/>
                <c:pt idx="0">
                  <c:v>309</c:v>
                </c:pt>
                <c:pt idx="1">
                  <c:v>307</c:v>
                </c:pt>
                <c:pt idx="2">
                  <c:v>316</c:v>
                </c:pt>
                <c:pt idx="3">
                  <c:v>309</c:v>
                </c:pt>
                <c:pt idx="4">
                  <c:v>336</c:v>
                </c:pt>
                <c:pt idx="5">
                  <c:v>342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81971072"/>
        <c:axId val="82789504"/>
        <c:axId val="0"/>
      </c:bar3DChart>
      <c:catAx>
        <c:axId val="81971072"/>
        <c:scaling>
          <c:orientation val="minMax"/>
        </c:scaling>
        <c:delete val="0"/>
        <c:axPos val="b"/>
        <c:majorTickMark val="none"/>
        <c:minorTickMark val="none"/>
        <c:tickLblPos val="nextTo"/>
        <c:crossAx val="82789504"/>
        <c:crosses val="autoZero"/>
        <c:auto val="1"/>
        <c:lblAlgn val="ctr"/>
        <c:lblOffset val="100"/>
        <c:noMultiLvlLbl val="0"/>
      </c:catAx>
      <c:valAx>
        <c:axId val="827895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81971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Undergraduate Enrollment</a:t>
            </a:r>
            <a:r>
              <a:rPr lang="en-US" baseline="0"/>
              <a:t> </a:t>
            </a:r>
            <a:endParaRPr lang="en-US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enrollment!$A$14:$A$19</c:f>
              <c:strCache>
                <c:ptCount val="6"/>
                <c:pt idx="0">
                  <c:v>Fall 2012</c:v>
                </c:pt>
                <c:pt idx="1">
                  <c:v>Fall 2013</c:v>
                </c:pt>
                <c:pt idx="2">
                  <c:v>Fall 2014</c:v>
                </c:pt>
                <c:pt idx="3">
                  <c:v>Fall 2015</c:v>
                </c:pt>
                <c:pt idx="4">
                  <c:v>Fall 2016</c:v>
                </c:pt>
                <c:pt idx="5">
                  <c:v>Fall 2017</c:v>
                </c:pt>
              </c:strCache>
            </c:strRef>
          </c:cat>
          <c:val>
            <c:numRef>
              <c:f>enrollment!$B$14:$B$19</c:f>
              <c:numCache>
                <c:formatCode>General</c:formatCode>
                <c:ptCount val="6"/>
                <c:pt idx="0">
                  <c:v>268</c:v>
                </c:pt>
                <c:pt idx="1">
                  <c:v>270</c:v>
                </c:pt>
                <c:pt idx="2">
                  <c:v>275</c:v>
                </c:pt>
                <c:pt idx="3">
                  <c:v>265</c:v>
                </c:pt>
                <c:pt idx="4">
                  <c:v>270</c:v>
                </c:pt>
                <c:pt idx="5">
                  <c:v>270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3949440"/>
        <c:axId val="214050688"/>
        <c:axId val="0"/>
      </c:bar3DChart>
      <c:catAx>
        <c:axId val="213949440"/>
        <c:scaling>
          <c:orientation val="minMax"/>
        </c:scaling>
        <c:delete val="0"/>
        <c:axPos val="b"/>
        <c:majorTickMark val="none"/>
        <c:minorTickMark val="none"/>
        <c:tickLblPos val="nextTo"/>
        <c:crossAx val="214050688"/>
        <c:crosses val="autoZero"/>
        <c:auto val="1"/>
        <c:lblAlgn val="ctr"/>
        <c:lblOffset val="100"/>
        <c:noMultiLvlLbl val="0"/>
      </c:catAx>
      <c:valAx>
        <c:axId val="2140506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Enrollment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39494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Graduate Enrollment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enrollment!$A$23:$A$28</c:f>
              <c:strCache>
                <c:ptCount val="6"/>
                <c:pt idx="0">
                  <c:v>Fall 2012</c:v>
                </c:pt>
                <c:pt idx="1">
                  <c:v>Fall 2013</c:v>
                </c:pt>
                <c:pt idx="2">
                  <c:v>Fall 2014</c:v>
                </c:pt>
                <c:pt idx="3">
                  <c:v>Fall 2015</c:v>
                </c:pt>
                <c:pt idx="4">
                  <c:v>Fall 2016</c:v>
                </c:pt>
                <c:pt idx="5">
                  <c:v>Fall 2017</c:v>
                </c:pt>
              </c:strCache>
            </c:strRef>
          </c:cat>
          <c:val>
            <c:numRef>
              <c:f>enrollment!$B$23:$B$28</c:f>
              <c:numCache>
                <c:formatCode>General</c:formatCode>
                <c:ptCount val="6"/>
                <c:pt idx="0">
                  <c:v>41</c:v>
                </c:pt>
                <c:pt idx="1">
                  <c:v>37</c:v>
                </c:pt>
                <c:pt idx="2">
                  <c:v>41</c:v>
                </c:pt>
                <c:pt idx="3">
                  <c:v>44</c:v>
                </c:pt>
                <c:pt idx="4">
                  <c:v>66</c:v>
                </c:pt>
                <c:pt idx="5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1959680"/>
        <c:axId val="201973760"/>
        <c:axId val="0"/>
      </c:bar3DChart>
      <c:catAx>
        <c:axId val="201959680"/>
        <c:scaling>
          <c:orientation val="minMax"/>
        </c:scaling>
        <c:delete val="0"/>
        <c:axPos val="b"/>
        <c:majorTickMark val="none"/>
        <c:minorTickMark val="none"/>
        <c:tickLblPos val="nextTo"/>
        <c:crossAx val="201973760"/>
        <c:crosses val="autoZero"/>
        <c:auto val="1"/>
        <c:lblAlgn val="ctr"/>
        <c:lblOffset val="100"/>
        <c:noMultiLvlLbl val="0"/>
      </c:catAx>
      <c:valAx>
        <c:axId val="201973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Enrollment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1959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ECE Degrees Awarded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enrollment!$E$38:$E$43</c:f>
              <c:strCache>
                <c:ptCount val="6"/>
                <c:pt idx="0">
                  <c:v>Fall 2012</c:v>
                </c:pt>
                <c:pt idx="1">
                  <c:v>Fall 2013</c:v>
                </c:pt>
                <c:pt idx="2">
                  <c:v>Fall 2014</c:v>
                </c:pt>
                <c:pt idx="3">
                  <c:v>Fall 2015</c:v>
                </c:pt>
                <c:pt idx="4">
                  <c:v>Fall 2016</c:v>
                </c:pt>
                <c:pt idx="5">
                  <c:v>Fall 2017</c:v>
                </c:pt>
              </c:strCache>
            </c:strRef>
          </c:cat>
          <c:val>
            <c:numRef>
              <c:f>enrollment!$F$38:$F$43</c:f>
              <c:numCache>
                <c:formatCode>General</c:formatCode>
                <c:ptCount val="6"/>
                <c:pt idx="0">
                  <c:v>46</c:v>
                </c:pt>
                <c:pt idx="1">
                  <c:v>32</c:v>
                </c:pt>
                <c:pt idx="2">
                  <c:v>56</c:v>
                </c:pt>
                <c:pt idx="3">
                  <c:v>61</c:v>
                </c:pt>
                <c:pt idx="4">
                  <c:v>38</c:v>
                </c:pt>
                <c:pt idx="5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356608"/>
        <c:axId val="200358528"/>
        <c:axId val="0"/>
      </c:bar3DChart>
      <c:catAx>
        <c:axId val="200356608"/>
        <c:scaling>
          <c:orientation val="minMax"/>
        </c:scaling>
        <c:delete val="0"/>
        <c:axPos val="b"/>
        <c:majorTickMark val="none"/>
        <c:minorTickMark val="none"/>
        <c:tickLblPos val="nextTo"/>
        <c:crossAx val="200358528"/>
        <c:crosses val="autoZero"/>
        <c:auto val="1"/>
        <c:lblAlgn val="ctr"/>
        <c:lblOffset val="100"/>
        <c:noMultiLvlLbl val="0"/>
      </c:catAx>
      <c:valAx>
        <c:axId val="2003585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0356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CD2AE76-6BCD-4B26-ADF4-875D2843A7E7}" type="datetimeFigureOut">
              <a:rPr lang="en-US" smtClean="0"/>
              <a:t>4/27/2018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523DBD0-8668-4B2F-A224-0E4449580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2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3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56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4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6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31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3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42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3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7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92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5D966-5744-4C21-A07D-7FAEFBC6F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0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x-apple-data-detectors://20/" TargetMode="External"/><Relationship Id="rId3" Type="http://schemas.openxmlformats.org/officeDocument/2006/relationships/hyperlink" Target="x-apple-data-detectors://14/" TargetMode="External"/><Relationship Id="rId7" Type="http://schemas.openxmlformats.org/officeDocument/2006/relationships/hyperlink" Target="x-apple-data-detectors://19/" TargetMode="External"/><Relationship Id="rId2" Type="http://schemas.openxmlformats.org/officeDocument/2006/relationships/hyperlink" Target="x-apple-data-detectors://1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x-apple-data-detectors://18/" TargetMode="External"/><Relationship Id="rId5" Type="http://schemas.openxmlformats.org/officeDocument/2006/relationships/hyperlink" Target="x-apple-data-detectors://17/" TargetMode="External"/><Relationship Id="rId4" Type="http://schemas.openxmlformats.org/officeDocument/2006/relationships/hyperlink" Target="x-apple-data-detectors://16/" TargetMode="External"/><Relationship Id="rId9" Type="http://schemas.openxmlformats.org/officeDocument/2006/relationships/hyperlink" Target="x-apple-data-detectors://21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IAB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Pamela Obiomon</a:t>
            </a:r>
          </a:p>
          <a:p>
            <a:r>
              <a:rPr lang="en-US" dirty="0" smtClean="0"/>
              <a:t>April 27, 2018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1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u="sng" dirty="0" smtClean="0">
                <a:hlinkClick r:id="rId2"/>
              </a:rPr>
              <a:t>8:30 </a:t>
            </a:r>
            <a:r>
              <a:rPr lang="en-US" u="sng" dirty="0">
                <a:hlinkClick r:id="rId2"/>
              </a:rPr>
              <a:t>am</a:t>
            </a:r>
            <a:r>
              <a:rPr lang="en-US" dirty="0"/>
              <a:t> Welcome from the Dean and Department Head</a:t>
            </a:r>
          </a:p>
          <a:p>
            <a:r>
              <a:rPr lang="en-US" u="sng" dirty="0">
                <a:hlinkClick r:id="rId3"/>
              </a:rPr>
              <a:t>8:45 am</a:t>
            </a:r>
            <a:r>
              <a:rPr lang="en-US" dirty="0"/>
              <a:t> </a:t>
            </a:r>
            <a:r>
              <a:rPr lang="en-US" dirty="0" smtClean="0"/>
              <a:t>Department Overview and Highlights</a:t>
            </a:r>
            <a:r>
              <a:rPr lang="en-US" dirty="0"/>
              <a:t> </a:t>
            </a:r>
          </a:p>
          <a:p>
            <a:r>
              <a:rPr lang="en-US" u="sng" dirty="0">
                <a:hlinkClick r:id="rId4"/>
              </a:rPr>
              <a:t>9:00 am</a:t>
            </a:r>
            <a:r>
              <a:rPr lang="en-US" dirty="0"/>
              <a:t> Instructional programs and curriculum modifications</a:t>
            </a:r>
          </a:p>
          <a:p>
            <a:r>
              <a:rPr lang="en-US" dirty="0"/>
              <a:t>10:00 am Intel presentation</a:t>
            </a:r>
          </a:p>
          <a:p>
            <a:r>
              <a:rPr lang="en-US" u="sng" dirty="0">
                <a:hlinkClick r:id="rId5"/>
              </a:rPr>
              <a:t>10:30 am</a:t>
            </a:r>
            <a:r>
              <a:rPr lang="en-US" dirty="0"/>
              <a:t> - break</a:t>
            </a:r>
          </a:p>
          <a:p>
            <a:r>
              <a:rPr lang="en-US" u="sng" dirty="0">
                <a:hlinkClick r:id="rId6"/>
              </a:rPr>
              <a:t>11:00 - 12pm</a:t>
            </a:r>
            <a:r>
              <a:rPr lang="en-US" dirty="0"/>
              <a:t>:  Board provides </a:t>
            </a:r>
            <a:r>
              <a:rPr lang="en-US" dirty="0" smtClean="0"/>
              <a:t>recommendations</a:t>
            </a:r>
          </a:p>
          <a:p>
            <a:r>
              <a:rPr lang="en-US" u="sng" dirty="0" smtClean="0">
                <a:hlinkClick r:id="rId7"/>
              </a:rPr>
              <a:t>12-1 </a:t>
            </a:r>
            <a:r>
              <a:rPr lang="en-US" u="sng" dirty="0">
                <a:hlinkClick r:id="rId7"/>
              </a:rPr>
              <a:t>pm</a:t>
            </a:r>
            <a:r>
              <a:rPr lang="en-US" dirty="0"/>
              <a:t> - Lunch</a:t>
            </a:r>
          </a:p>
          <a:p>
            <a:r>
              <a:rPr lang="en-US" u="sng" dirty="0">
                <a:hlinkClick r:id="rId8"/>
              </a:rPr>
              <a:t>1-2 pm</a:t>
            </a:r>
            <a:r>
              <a:rPr lang="en-US" dirty="0"/>
              <a:t> – break</a:t>
            </a:r>
          </a:p>
          <a:p>
            <a:r>
              <a:rPr lang="en-US" u="sng" dirty="0">
                <a:hlinkClick r:id="rId9"/>
              </a:rPr>
              <a:t>2-</a:t>
            </a:r>
            <a:r>
              <a:rPr lang="en-US" dirty="0"/>
              <a:t> </a:t>
            </a:r>
            <a:r>
              <a:rPr lang="en-US" u="sng" dirty="0">
                <a:hlinkClick r:id="rId9"/>
              </a:rPr>
              <a:t>5pm</a:t>
            </a:r>
            <a:r>
              <a:rPr lang="en-US" dirty="0"/>
              <a:t> Senior Design Project Presentations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24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</a:t>
            </a:r>
            <a:r>
              <a:rPr lang="en-US" dirty="0" smtClean="0"/>
              <a:t>ew members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864936"/>
              </p:ext>
            </p:extLst>
          </p:nvPr>
        </p:nvGraphicFramePr>
        <p:xfrm>
          <a:off x="228600" y="2438400"/>
          <a:ext cx="8763000" cy="3661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3634"/>
                <a:gridCol w="3372366"/>
                <a:gridCol w="2667000"/>
              </a:tblGrid>
              <a:tr h="432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Vewiser Turner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ECE Faculty</a:t>
                      </a:r>
                      <a:endParaRPr lang="en-US" sz="18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Exxon Mobile (RET 35 yrs) Executive manager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8499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Billy Dennie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Engineering Manager Modem Hardware Group—RTL Emulation 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Intel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432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Frederick Davis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Compliance Manager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Goodman Manufacturing Co.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8499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Dale Woodfork</a:t>
                      </a:r>
                      <a:endParaRPr lang="en-US" sz="18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Director Production Engineering &amp; CAPEX Planning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Goodman Manufacturing Co.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432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Jessica Smith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Control Systems Engineer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Bechtel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  <a:tr h="432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Kameron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Drawhorn</a:t>
                      </a:r>
                      <a:endParaRPr lang="en-US" sz="18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Campus Recruiting Team</a:t>
                      </a:r>
                      <a:endParaRPr lang="en-US" sz="180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Batang"/>
                          <a:cs typeface="Times New Roman"/>
                        </a:rPr>
                        <a:t>Qualcomm</a:t>
                      </a:r>
                      <a:endParaRPr lang="en-US" sz="1800" dirty="0">
                        <a:effectLst/>
                        <a:latin typeface="Arial"/>
                        <a:ea typeface="Batang"/>
                        <a:cs typeface="Times New Roman"/>
                      </a:endParaRPr>
                    </a:p>
                  </a:txBody>
                  <a:tcPr marL="73025" marR="73025" marT="0" marB="0" anchor="ctr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9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775363"/>
              </p:ext>
            </p:extLst>
          </p:nvPr>
        </p:nvGraphicFramePr>
        <p:xfrm>
          <a:off x="2362200" y="1371600"/>
          <a:ext cx="44196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530604"/>
              </p:ext>
            </p:extLst>
          </p:nvPr>
        </p:nvGraphicFramePr>
        <p:xfrm>
          <a:off x="457200" y="4419600"/>
          <a:ext cx="4038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9295616"/>
              </p:ext>
            </p:extLst>
          </p:nvPr>
        </p:nvGraphicFramePr>
        <p:xfrm>
          <a:off x="4419600" y="4419600"/>
          <a:ext cx="4390748" cy="226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99620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Awarded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811254"/>
              </p:ext>
            </p:extLst>
          </p:nvPr>
        </p:nvGraphicFramePr>
        <p:xfrm>
          <a:off x="914400" y="1371600"/>
          <a:ext cx="5715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404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Four core areas: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ECE Department has  the ability to effectively address and solve many complex problems in:</a:t>
            </a:r>
          </a:p>
          <a:p>
            <a:pPr lvl="1"/>
            <a:r>
              <a:rPr lang="en-US" dirty="0" smtClean="0"/>
              <a:t>Communications and Signal Processing</a:t>
            </a:r>
          </a:p>
          <a:p>
            <a:pPr lvl="1"/>
            <a:r>
              <a:rPr lang="en-US" dirty="0" smtClean="0"/>
              <a:t>Computer Engineering</a:t>
            </a:r>
          </a:p>
          <a:p>
            <a:pPr lvl="1"/>
            <a:r>
              <a:rPr lang="en-US" dirty="0" smtClean="0"/>
              <a:t>Microelectronics</a:t>
            </a:r>
          </a:p>
          <a:p>
            <a:pPr lvl="1"/>
            <a:r>
              <a:rPr lang="en-US" dirty="0" smtClean="0"/>
              <a:t>Power Systems and Control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8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About US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Faculty </a:t>
            </a:r>
          </a:p>
          <a:p>
            <a:pPr lvl="1">
              <a:defRPr/>
            </a:pPr>
            <a:r>
              <a:rPr lang="en-US" dirty="0" smtClean="0"/>
              <a:t>22 faculty   </a:t>
            </a:r>
          </a:p>
          <a:p>
            <a:pPr lvl="2">
              <a:defRPr/>
            </a:pPr>
            <a:r>
              <a:rPr lang="en-US" dirty="0" smtClean="0"/>
              <a:t>17 tenured and tenure-track (18 currently hiring)</a:t>
            </a:r>
          </a:p>
          <a:p>
            <a:pPr lvl="2">
              <a:defRPr/>
            </a:pPr>
            <a:r>
              <a:rPr lang="en-US" dirty="0" smtClean="0"/>
              <a:t>5 adjuncts </a:t>
            </a:r>
          </a:p>
          <a:p>
            <a:pPr>
              <a:defRPr/>
            </a:pPr>
            <a:r>
              <a:rPr lang="en-US" dirty="0" smtClean="0"/>
              <a:t>Staff</a:t>
            </a:r>
          </a:p>
          <a:p>
            <a:pPr lvl="2">
              <a:defRPr/>
            </a:pPr>
            <a:r>
              <a:rPr lang="en-US" dirty="0" smtClean="0"/>
              <a:t>Technician</a:t>
            </a:r>
          </a:p>
          <a:p>
            <a:pPr lvl="2">
              <a:defRPr/>
            </a:pPr>
            <a:r>
              <a:rPr lang="en-US" dirty="0" smtClean="0"/>
              <a:t>Administrative Assistants </a:t>
            </a:r>
          </a:p>
          <a:p>
            <a:pPr lvl="2">
              <a:defRPr/>
            </a:pPr>
            <a:r>
              <a:rPr lang="en-US" dirty="0" smtClean="0"/>
              <a:t>Position opening - 2</a:t>
            </a:r>
            <a:r>
              <a:rPr lang="en-US" baseline="30000" dirty="0" smtClean="0"/>
              <a:t>nd</a:t>
            </a:r>
            <a:r>
              <a:rPr lang="en-US" dirty="0" smtClean="0"/>
              <a:t> Administrative Assistant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85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8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/>
              <a:t>Faculty Expertise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The faculty has expertise, conducts research and is well published in cutting edge topics such as: </a:t>
            </a:r>
          </a:p>
          <a:p>
            <a:pPr lvl="1"/>
            <a:r>
              <a:rPr lang="en-US" smtClean="0"/>
              <a:t>Big data analytics</a:t>
            </a:r>
          </a:p>
          <a:p>
            <a:pPr lvl="1"/>
            <a:r>
              <a:rPr lang="en-US" smtClean="0"/>
              <a:t>Machine learning and artificial intelligence </a:t>
            </a:r>
          </a:p>
          <a:p>
            <a:pPr lvl="1"/>
            <a:r>
              <a:rPr lang="en-US" smtClean="0"/>
              <a:t>High performance computing</a:t>
            </a:r>
          </a:p>
          <a:p>
            <a:pPr lvl="1"/>
            <a:r>
              <a:rPr lang="en-US" smtClean="0"/>
              <a:t>Computational biology</a:t>
            </a:r>
          </a:p>
          <a:p>
            <a:pPr lvl="1"/>
            <a:r>
              <a:rPr lang="en-US" smtClean="0"/>
              <a:t>Cybersecurity</a:t>
            </a:r>
          </a:p>
          <a:p>
            <a:pPr lvl="1"/>
            <a:r>
              <a:rPr lang="en-US" smtClean="0"/>
              <a:t>Computer Networking</a:t>
            </a:r>
          </a:p>
          <a:p>
            <a:pPr lvl="1"/>
            <a:r>
              <a:rPr lang="en-US" smtClean="0"/>
              <a:t>Smart microgrid</a:t>
            </a:r>
          </a:p>
          <a:p>
            <a:pPr lvl="1"/>
            <a:r>
              <a:rPr lang="en-US" smtClean="0"/>
              <a:t>Smart sensing with FPGA based systems </a:t>
            </a:r>
          </a:p>
          <a:p>
            <a:pPr lvl="1"/>
            <a:r>
              <a:rPr lang="en-US" smtClean="0"/>
              <a:t>Space Radiation Effects on Electronics</a:t>
            </a:r>
          </a:p>
          <a:p>
            <a:pPr lvl="1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2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7888" y="-220020"/>
            <a:ext cx="7971984" cy="102757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smtClean="0">
                <a:solidFill>
                  <a:srgbClr val="7030A0"/>
                </a:solidFill>
              </a:rPr>
              <a:t>7 Research Centers</a:t>
            </a:r>
            <a:endParaRPr lang="en-US" sz="5400" b="1" dirty="0">
              <a:solidFill>
                <a:srgbClr val="7030A0"/>
              </a:solidFill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84" y="685799"/>
            <a:ext cx="3536716" cy="18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6" y="722043"/>
            <a:ext cx="3023087" cy="209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7" y="2819400"/>
            <a:ext cx="2869661" cy="207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85" y="2819400"/>
            <a:ext cx="3676594" cy="198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50277"/>
            <a:ext cx="2946889" cy="190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154" y="4960406"/>
            <a:ext cx="35909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5542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Research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/>
              <a:t>7 Research Centers</a:t>
            </a:r>
          </a:p>
          <a:p>
            <a:pPr>
              <a:defRPr/>
            </a:pPr>
            <a:r>
              <a:rPr lang="en-US" dirty="0" smtClean="0"/>
              <a:t>9 Research Labs</a:t>
            </a:r>
          </a:p>
          <a:p>
            <a:pPr lvl="1">
              <a:defRPr/>
            </a:pPr>
            <a:r>
              <a:rPr lang="en-US" dirty="0" smtClean="0"/>
              <a:t>3 research scientists </a:t>
            </a:r>
          </a:p>
          <a:p>
            <a:pPr lvl="1">
              <a:defRPr/>
            </a:pPr>
            <a:r>
              <a:rPr lang="en-US" dirty="0" smtClean="0"/>
              <a:t>4 </a:t>
            </a:r>
            <a:r>
              <a:rPr lang="en-US" b="1" dirty="0" smtClean="0"/>
              <a:t>post</a:t>
            </a:r>
            <a:r>
              <a:rPr lang="en-US" dirty="0" smtClean="0"/>
              <a:t>-doctoral researchers</a:t>
            </a:r>
          </a:p>
          <a:p>
            <a:pPr lvl="1">
              <a:defRPr/>
            </a:pPr>
            <a:r>
              <a:rPr lang="en-US" dirty="0" smtClean="0"/>
              <a:t>23 PhD Graduate Research Assistants</a:t>
            </a:r>
          </a:p>
          <a:p>
            <a:pPr lvl="1">
              <a:defRPr/>
            </a:pPr>
            <a:r>
              <a:rPr lang="en-US" dirty="0" smtClean="0"/>
              <a:t>41 MSEE Graduate Research Assistants</a:t>
            </a:r>
          </a:p>
          <a:p>
            <a:pPr lvl="1">
              <a:defRPr/>
            </a:pPr>
            <a:r>
              <a:rPr lang="en-US" dirty="0" smtClean="0"/>
              <a:t>30 Undergraduate students</a:t>
            </a:r>
          </a:p>
          <a:p>
            <a:pPr>
              <a:defRPr/>
            </a:pPr>
            <a:r>
              <a:rPr lang="en-US" dirty="0" smtClean="0"/>
              <a:t>$24M in research funding over the past 5 </a:t>
            </a:r>
            <a:r>
              <a:rPr lang="en-US" dirty="0" err="1" smtClean="0"/>
              <a:t>yrs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240 Publications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2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11" descr="profile picture of Matthew O. Sadik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912113"/>
            <a:ext cx="1447800" cy="218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Image result for Matthew sadiku, prairie vi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0" y="5334000"/>
            <a:ext cx="5836670" cy="143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0" y="4191766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new books: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Powerful Quotes for Scientists and Engineers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Elements of Electromagnetics 7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pic>
        <p:nvPicPr>
          <p:cNvPr id="2050" name="Picture 2" descr="profile picture of Attia, John O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630238"/>
            <a:ext cx="1928873" cy="188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95600" y="990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book: </a:t>
            </a:r>
          </a:p>
          <a:p>
            <a:r>
              <a:rPr lang="en-US" dirty="0" smtClean="0"/>
              <a:t> Circuits and Electronics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40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 Competition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12</a:t>
            </a:fld>
            <a:endParaRPr lang="en-US"/>
          </a:p>
        </p:txBody>
      </p:sp>
      <p:pic>
        <p:nvPicPr>
          <p:cNvPr id="3074" name="CD227ED6-944D-43FC-ADC2-58990235D60D" descr="CD227ED6-944D-43FC-ADC2-58990235D60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47328" y="2971800"/>
            <a:ext cx="4106941" cy="308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B986F0C1-A367-4A98-9402-9194B476F5BC" descr="B986F0C1-A367-4A98-9402-9194B476F5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0129" y="1371600"/>
            <a:ext cx="401955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484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Airforce Competition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13</a:t>
            </a:fld>
            <a:endParaRPr lang="en-US"/>
          </a:p>
        </p:txBody>
      </p:sp>
      <p:pic>
        <p:nvPicPr>
          <p:cNvPr id="4098" name="071BEA97-71EF-4D0A-8D37-E0F897C51CEB" descr="071BEA97-71EF-4D0A-8D37-E0F897C51C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9297" y="1841897"/>
            <a:ext cx="3152775" cy="236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752600"/>
            <a:ext cx="5922169" cy="393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54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Equipment in Data Analytics and Computational Biology Centers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14</a:t>
            </a:fld>
            <a:endParaRPr lang="en-US"/>
          </a:p>
        </p:txBody>
      </p:sp>
      <p:pic>
        <p:nvPicPr>
          <p:cNvPr id="5124" name="Picture 4" descr="Image result for Servers for data analytic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231249" cy="415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211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$600, 000 Intel – increase underrepresented minorities in ECE and Computer </a:t>
            </a:r>
            <a:r>
              <a:rPr lang="en-US" dirty="0" err="1" smtClean="0"/>
              <a:t>Scinece</a:t>
            </a:r>
            <a:endParaRPr lang="en-US" dirty="0" smtClean="0"/>
          </a:p>
          <a:p>
            <a:pPr lvl="1"/>
            <a:r>
              <a:rPr lang="en-US" dirty="0" smtClean="0"/>
              <a:t>20 Scholarships</a:t>
            </a:r>
          </a:p>
          <a:p>
            <a:pPr lvl="1"/>
            <a:r>
              <a:rPr lang="en-US" dirty="0" smtClean="0"/>
              <a:t>Undergraduate REU program</a:t>
            </a:r>
          </a:p>
          <a:p>
            <a:pPr lvl="1"/>
            <a:r>
              <a:rPr lang="en-US" dirty="0" smtClean="0"/>
              <a:t>Develop Project-Based Courses at the Lower Level</a:t>
            </a:r>
          </a:p>
          <a:p>
            <a:pPr lvl="1"/>
            <a:r>
              <a:rPr lang="en-US" dirty="0" smtClean="0"/>
              <a:t>Develop </a:t>
            </a:r>
            <a:r>
              <a:rPr lang="en-US" dirty="0"/>
              <a:t>E</a:t>
            </a:r>
            <a:r>
              <a:rPr lang="en-US" dirty="0" smtClean="0"/>
              <a:t>mbedded </a:t>
            </a:r>
            <a:r>
              <a:rPr lang="en-US" dirty="0"/>
              <a:t>S</a:t>
            </a:r>
            <a:r>
              <a:rPr lang="en-US" dirty="0" smtClean="0"/>
              <a:t>ystems lab</a:t>
            </a:r>
          </a:p>
          <a:p>
            <a:pPr lvl="1"/>
            <a:r>
              <a:rPr lang="en-US" dirty="0" smtClean="0"/>
              <a:t>Faculty Development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4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 Learning Certification-(Fall 18)</a:t>
            </a:r>
          </a:p>
          <a:p>
            <a:r>
              <a:rPr lang="en-US" dirty="0"/>
              <a:t>New courses:  </a:t>
            </a:r>
          </a:p>
          <a:p>
            <a:pPr lvl="1"/>
            <a:r>
              <a:rPr lang="en-US" dirty="0"/>
              <a:t>ELEG 4001-Workplace Professionalism Skills for Engr </a:t>
            </a:r>
            <a:r>
              <a:rPr lang="en-US" dirty="0" smtClean="0"/>
              <a:t>Grads</a:t>
            </a:r>
          </a:p>
          <a:p>
            <a:pPr lvl="1"/>
            <a:r>
              <a:rPr lang="en-US" dirty="0" smtClean="0"/>
              <a:t>ELEG 4013 – Special Topic- Machine Learning</a:t>
            </a:r>
            <a:endParaRPr lang="en-US" dirty="0"/>
          </a:p>
          <a:p>
            <a:pPr lvl="1"/>
            <a:r>
              <a:rPr lang="en-US" dirty="0"/>
              <a:t>ELEG 4363 - HPC </a:t>
            </a:r>
          </a:p>
          <a:p>
            <a:pPr lvl="1"/>
            <a:r>
              <a:rPr lang="en-US" dirty="0"/>
              <a:t>ELEG 6713 - HPC</a:t>
            </a:r>
          </a:p>
          <a:p>
            <a:pPr lvl="1"/>
            <a:r>
              <a:rPr lang="en-US" dirty="0"/>
              <a:t>ELEG 6193 - Modern Artificial Intelligence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939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PLC programming (Fall and Spring Semester)</a:t>
            </a:r>
          </a:p>
          <a:p>
            <a:r>
              <a:rPr lang="en-US" dirty="0" smtClean="0"/>
              <a:t>Python Training</a:t>
            </a:r>
          </a:p>
          <a:p>
            <a:r>
              <a:rPr lang="en-US" dirty="0" smtClean="0"/>
              <a:t>HP- FPGA Training (April)</a:t>
            </a:r>
          </a:p>
          <a:p>
            <a:r>
              <a:rPr lang="en-US" dirty="0" smtClean="0"/>
              <a:t>IBM Faculty Training -  Machine Learning and Artificial Intelligence Basics (June)</a:t>
            </a:r>
          </a:p>
          <a:p>
            <a:r>
              <a:rPr lang="en-US" dirty="0" smtClean="0"/>
              <a:t>Intel - FPGA Workshop (August)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7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Mission-Critical </a:t>
            </a:r>
            <a:r>
              <a:rPr lang="en-US" dirty="0"/>
              <a:t>Big Data Analytics workshop (MCBDA </a:t>
            </a:r>
            <a:r>
              <a:rPr lang="en-US" dirty="0" smtClean="0"/>
              <a:t>2018)</a:t>
            </a:r>
            <a:r>
              <a:rPr lang="en-US" dirty="0"/>
              <a:t> </a:t>
            </a:r>
            <a:r>
              <a:rPr lang="en-US" dirty="0" smtClean="0"/>
              <a:t>May 16 and 17</a:t>
            </a:r>
            <a:r>
              <a:rPr lang="en-US" baseline="30000" dirty="0" smtClean="0"/>
              <a:t>th</a:t>
            </a:r>
            <a:endParaRPr lang="en-US" dirty="0" smtClean="0"/>
          </a:p>
          <a:p>
            <a:r>
              <a:rPr lang="en-US" dirty="0"/>
              <a:t>SUMMER CAMP </a:t>
            </a:r>
            <a:r>
              <a:rPr lang="en-US" dirty="0" smtClean="0"/>
              <a:t>2018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5D966-5744-4C21-A07D-7FAEFBC6FA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46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421</Words>
  <Application>Microsoft Office PowerPoint</Application>
  <PresentationFormat>On-screen Show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ECE IAB Meeting</vt:lpstr>
      <vt:lpstr>Agenda</vt:lpstr>
      <vt:lpstr>Welcome</vt:lpstr>
      <vt:lpstr>Enrollment</vt:lpstr>
      <vt:lpstr>Degrees Awarded</vt:lpstr>
      <vt:lpstr>Four core areas: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IEEE Competition</vt:lpstr>
      <vt:lpstr>Airforce Competition</vt:lpstr>
      <vt:lpstr>Equipment in Data Analytics and Computational Biology Centers</vt:lpstr>
      <vt:lpstr>Curriculum Improvement</vt:lpstr>
      <vt:lpstr>Curriculum</vt:lpstr>
      <vt:lpstr>Training</vt:lpstr>
      <vt:lpstr>Upcoming Events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IAB Meeting</dc:title>
  <dc:creator>Obiomon,Pamela</dc:creator>
  <cp:lastModifiedBy>Obiomon,Pamela</cp:lastModifiedBy>
  <cp:revision>11</cp:revision>
  <cp:lastPrinted>2018-04-27T12:54:41Z</cp:lastPrinted>
  <dcterms:created xsi:type="dcterms:W3CDTF">2018-04-27T11:24:49Z</dcterms:created>
  <dcterms:modified xsi:type="dcterms:W3CDTF">2018-04-27T13:29:47Z</dcterms:modified>
</cp:coreProperties>
</file>