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9" r:id="rId12"/>
    <p:sldId id="268" r:id="rId13"/>
    <p:sldId id="259" r:id="rId14"/>
    <p:sldId id="26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3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C8CD6-5576-4DF4-96AB-A9E0F660CE0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95CF13-EBA3-4778-8594-8B61912CCEB1}">
      <dgm:prSet phldrT="[Text]"/>
      <dgm:spPr/>
      <dgm:t>
        <a:bodyPr/>
        <a:lstStyle/>
        <a:p>
          <a:r>
            <a:rPr lang="en-US" dirty="0" smtClean="0"/>
            <a:t>Advisor</a:t>
          </a:r>
          <a:endParaRPr lang="en-US" dirty="0"/>
        </a:p>
      </dgm:t>
    </dgm:pt>
    <dgm:pt modelId="{386032B3-690B-4939-8FBC-0EB2DEB7BD25}" type="parTrans" cxnId="{84596FC9-6FA8-4AEB-966E-603719E6B308}">
      <dgm:prSet/>
      <dgm:spPr/>
      <dgm:t>
        <a:bodyPr/>
        <a:lstStyle/>
        <a:p>
          <a:endParaRPr lang="en-US"/>
        </a:p>
      </dgm:t>
    </dgm:pt>
    <dgm:pt modelId="{CB67BDD3-10BA-4BD5-B2A4-873530414FE5}" type="sibTrans" cxnId="{84596FC9-6FA8-4AEB-966E-603719E6B308}">
      <dgm:prSet/>
      <dgm:spPr/>
      <dgm:t>
        <a:bodyPr/>
        <a:lstStyle/>
        <a:p>
          <a:endParaRPr lang="en-US"/>
        </a:p>
      </dgm:t>
    </dgm:pt>
    <dgm:pt modelId="{B9D592CC-AE60-49F7-8BA5-954C16F55C7E}">
      <dgm:prSet phldrT="[Text]"/>
      <dgm:spPr/>
      <dgm:t>
        <a:bodyPr/>
        <a:lstStyle/>
        <a:p>
          <a:r>
            <a:rPr lang="en-US" dirty="0" smtClean="0"/>
            <a:t>Registration Issues, </a:t>
          </a:r>
          <a:endParaRPr lang="en-US" dirty="0"/>
        </a:p>
      </dgm:t>
    </dgm:pt>
    <dgm:pt modelId="{B0C6F7F4-774E-415A-ADBF-596CAC9DC2AF}" type="parTrans" cxnId="{5370B5C3-DA92-4E3D-9ED0-FBF10AC897E2}">
      <dgm:prSet/>
      <dgm:spPr/>
      <dgm:t>
        <a:bodyPr/>
        <a:lstStyle/>
        <a:p>
          <a:endParaRPr lang="en-US"/>
        </a:p>
      </dgm:t>
    </dgm:pt>
    <dgm:pt modelId="{D3D484D9-7271-4C56-BDA6-5419ED348E50}" type="sibTrans" cxnId="{5370B5C3-DA92-4E3D-9ED0-FBF10AC897E2}">
      <dgm:prSet/>
      <dgm:spPr/>
      <dgm:t>
        <a:bodyPr/>
        <a:lstStyle/>
        <a:p>
          <a:endParaRPr lang="en-US"/>
        </a:p>
      </dgm:t>
    </dgm:pt>
    <dgm:pt modelId="{69B10689-AD96-4CDF-A2E3-5E69CA40F2B4}">
      <dgm:prSet phldrT="[Text]"/>
      <dgm:spPr/>
      <dgm:t>
        <a:bodyPr/>
        <a:lstStyle/>
        <a:p>
          <a:r>
            <a:rPr lang="en-US" dirty="0" smtClean="0"/>
            <a:t>Classroom Issues</a:t>
          </a:r>
          <a:endParaRPr lang="en-US" dirty="0"/>
        </a:p>
      </dgm:t>
    </dgm:pt>
    <dgm:pt modelId="{FA4062D7-463C-42A5-AEEA-C45C2811C6E1}" type="parTrans" cxnId="{30796767-738B-4550-8E58-958ACF868E2E}">
      <dgm:prSet/>
      <dgm:spPr/>
      <dgm:t>
        <a:bodyPr/>
        <a:lstStyle/>
        <a:p>
          <a:endParaRPr lang="en-US"/>
        </a:p>
      </dgm:t>
    </dgm:pt>
    <dgm:pt modelId="{5E88270F-89DB-4E4E-B4B0-EB2DE9757987}" type="sibTrans" cxnId="{30796767-738B-4550-8E58-958ACF868E2E}">
      <dgm:prSet/>
      <dgm:spPr/>
      <dgm:t>
        <a:bodyPr/>
        <a:lstStyle/>
        <a:p>
          <a:endParaRPr lang="en-US"/>
        </a:p>
      </dgm:t>
    </dgm:pt>
    <dgm:pt modelId="{59CB93F3-8829-426D-A2E8-DD2713A70957}">
      <dgm:prSet phldrT="[Text]"/>
      <dgm:spPr/>
      <dgm:t>
        <a:bodyPr/>
        <a:lstStyle/>
        <a:p>
          <a:r>
            <a:rPr lang="en-US" dirty="0" smtClean="0"/>
            <a:t>Coordinator</a:t>
          </a:r>
          <a:endParaRPr lang="en-US" dirty="0"/>
        </a:p>
      </dgm:t>
    </dgm:pt>
    <dgm:pt modelId="{187DB088-3C09-4BC2-81EE-A0C48B4DABA1}" type="parTrans" cxnId="{FE737F7A-FC71-48B3-96D3-18BB695699B4}">
      <dgm:prSet/>
      <dgm:spPr/>
      <dgm:t>
        <a:bodyPr/>
        <a:lstStyle/>
        <a:p>
          <a:endParaRPr lang="en-US"/>
        </a:p>
      </dgm:t>
    </dgm:pt>
    <dgm:pt modelId="{EFBE8D48-1C71-4D2B-A57B-176B7502AAC8}" type="sibTrans" cxnId="{FE737F7A-FC71-48B3-96D3-18BB695699B4}">
      <dgm:prSet/>
      <dgm:spPr/>
      <dgm:t>
        <a:bodyPr/>
        <a:lstStyle/>
        <a:p>
          <a:endParaRPr lang="en-US"/>
        </a:p>
      </dgm:t>
    </dgm:pt>
    <dgm:pt modelId="{76DA0164-1C35-4245-BB52-7EF5DF29FCDC}">
      <dgm:prSet phldrT="[Text]"/>
      <dgm:spPr/>
      <dgm:t>
        <a:bodyPr/>
        <a:lstStyle/>
        <a:p>
          <a:r>
            <a:rPr lang="en-US" dirty="0" smtClean="0"/>
            <a:t>Could not resolve with advisor ( see Kirby or Wilkins) – Release time to handle issues</a:t>
          </a:r>
          <a:endParaRPr lang="en-US" dirty="0"/>
        </a:p>
      </dgm:t>
    </dgm:pt>
    <dgm:pt modelId="{369A879F-735A-4A98-9089-DCF6AD62A75D}" type="parTrans" cxnId="{7E13074D-D268-46C1-AA34-27E4A7930A56}">
      <dgm:prSet/>
      <dgm:spPr/>
      <dgm:t>
        <a:bodyPr/>
        <a:lstStyle/>
        <a:p>
          <a:endParaRPr lang="en-US"/>
        </a:p>
      </dgm:t>
    </dgm:pt>
    <dgm:pt modelId="{3DCEB392-E8F3-4870-89CE-CDBB3552A0FF}" type="sibTrans" cxnId="{7E13074D-D268-46C1-AA34-27E4A7930A56}">
      <dgm:prSet/>
      <dgm:spPr/>
      <dgm:t>
        <a:bodyPr/>
        <a:lstStyle/>
        <a:p>
          <a:endParaRPr lang="en-US"/>
        </a:p>
      </dgm:t>
    </dgm:pt>
    <dgm:pt modelId="{123C4AAE-8C36-40C3-9E79-7ADD1A9B43A1}">
      <dgm:prSet phldrT="[Text]"/>
      <dgm:spPr/>
      <dgm:t>
        <a:bodyPr/>
        <a:lstStyle/>
        <a:p>
          <a:r>
            <a:rPr lang="en-US" dirty="0" smtClean="0"/>
            <a:t>Department Head</a:t>
          </a:r>
          <a:endParaRPr lang="en-US" dirty="0"/>
        </a:p>
      </dgm:t>
    </dgm:pt>
    <dgm:pt modelId="{8211855A-CC1C-479E-AA2D-736F97805EE8}" type="parTrans" cxnId="{72DFCF88-68A4-4253-982A-3EDD2FB3CD42}">
      <dgm:prSet/>
      <dgm:spPr/>
      <dgm:t>
        <a:bodyPr/>
        <a:lstStyle/>
        <a:p>
          <a:endParaRPr lang="en-US"/>
        </a:p>
      </dgm:t>
    </dgm:pt>
    <dgm:pt modelId="{2CA2483D-72D5-47A7-ABAE-0DED395207E9}" type="sibTrans" cxnId="{72DFCF88-68A4-4253-982A-3EDD2FB3CD42}">
      <dgm:prSet/>
      <dgm:spPr/>
      <dgm:t>
        <a:bodyPr/>
        <a:lstStyle/>
        <a:p>
          <a:endParaRPr lang="en-US"/>
        </a:p>
      </dgm:t>
    </dgm:pt>
    <dgm:pt modelId="{44AD2F06-1D4D-441F-9188-23B5D95E6400}">
      <dgm:prSet phldrT="[Text]"/>
      <dgm:spPr/>
      <dgm:t>
        <a:bodyPr/>
        <a:lstStyle/>
        <a:p>
          <a:r>
            <a:rPr lang="en-US" dirty="0" smtClean="0"/>
            <a:t>Could not resolve with coordinator</a:t>
          </a:r>
          <a:endParaRPr lang="en-US" dirty="0"/>
        </a:p>
      </dgm:t>
    </dgm:pt>
    <dgm:pt modelId="{E8F2A33D-1A2B-4304-8A34-AA581E6BAA99}" type="parTrans" cxnId="{C499DF17-51D7-47A7-89C3-F3EC9C807B9B}">
      <dgm:prSet/>
      <dgm:spPr/>
      <dgm:t>
        <a:bodyPr/>
        <a:lstStyle/>
        <a:p>
          <a:endParaRPr lang="en-US"/>
        </a:p>
      </dgm:t>
    </dgm:pt>
    <dgm:pt modelId="{A7A82B56-335D-4B1F-A5D2-BDCD5F008482}" type="sibTrans" cxnId="{C499DF17-51D7-47A7-89C3-F3EC9C807B9B}">
      <dgm:prSet/>
      <dgm:spPr/>
      <dgm:t>
        <a:bodyPr/>
        <a:lstStyle/>
        <a:p>
          <a:endParaRPr lang="en-US"/>
        </a:p>
      </dgm:t>
    </dgm:pt>
    <dgm:pt modelId="{892D086F-85C5-43BE-B347-976E17B6F002}">
      <dgm:prSet phldrT="[Text]"/>
      <dgm:spPr/>
      <dgm:t>
        <a:bodyPr/>
        <a:lstStyle/>
        <a:p>
          <a:r>
            <a:rPr lang="en-US" dirty="0" smtClean="0"/>
            <a:t>Degree Audits</a:t>
          </a:r>
          <a:endParaRPr lang="en-US" dirty="0"/>
        </a:p>
      </dgm:t>
    </dgm:pt>
    <dgm:pt modelId="{5D744944-1C64-466A-90CE-8CD82F58B065}" type="parTrans" cxnId="{11E36860-DB95-4FD9-89D5-2CAAC7885F7A}">
      <dgm:prSet/>
      <dgm:spPr/>
      <dgm:t>
        <a:bodyPr/>
        <a:lstStyle/>
        <a:p>
          <a:endParaRPr lang="en-US"/>
        </a:p>
      </dgm:t>
    </dgm:pt>
    <dgm:pt modelId="{B012260F-2B9C-41F4-94AE-0BC748A4EFAB}" type="sibTrans" cxnId="{11E36860-DB95-4FD9-89D5-2CAAC7885F7A}">
      <dgm:prSet/>
      <dgm:spPr/>
      <dgm:t>
        <a:bodyPr/>
        <a:lstStyle/>
        <a:p>
          <a:endParaRPr lang="en-US"/>
        </a:p>
      </dgm:t>
    </dgm:pt>
    <dgm:pt modelId="{CD97B5A0-F3DD-4412-9E35-76071A3095B4}">
      <dgm:prSet phldrT="[Text]"/>
      <dgm:spPr/>
      <dgm:t>
        <a:bodyPr/>
        <a:lstStyle/>
        <a:p>
          <a:r>
            <a:rPr lang="en-US" dirty="0" smtClean="0"/>
            <a:t>Grade replacements and  appeals</a:t>
          </a:r>
          <a:endParaRPr lang="en-US" dirty="0"/>
        </a:p>
      </dgm:t>
    </dgm:pt>
    <dgm:pt modelId="{A9E729CA-78BA-40C2-9AEA-CDA5CD03BA98}" type="parTrans" cxnId="{9E0DE42C-260A-438B-A5B5-BCEFCC3711ED}">
      <dgm:prSet/>
      <dgm:spPr/>
      <dgm:t>
        <a:bodyPr/>
        <a:lstStyle/>
        <a:p>
          <a:endParaRPr lang="en-US"/>
        </a:p>
      </dgm:t>
    </dgm:pt>
    <dgm:pt modelId="{A229A93D-2C25-4E54-8E20-672001965162}" type="sibTrans" cxnId="{9E0DE42C-260A-438B-A5B5-BCEFCC3711ED}">
      <dgm:prSet/>
      <dgm:spPr/>
      <dgm:t>
        <a:bodyPr/>
        <a:lstStyle/>
        <a:p>
          <a:endParaRPr lang="en-US"/>
        </a:p>
      </dgm:t>
    </dgm:pt>
    <dgm:pt modelId="{2C7AB1F2-CFAB-4139-A0B7-5DDA301C7BA5}" type="pres">
      <dgm:prSet presAssocID="{874C8CD6-5576-4DF4-96AB-A9E0F660CE0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10ED40-D2F7-4F85-8289-2A823B5B47EB}" type="pres">
      <dgm:prSet presAssocID="{4195CF13-EBA3-4778-8594-8B61912CCEB1}" presName="composite" presStyleCnt="0"/>
      <dgm:spPr/>
    </dgm:pt>
    <dgm:pt modelId="{DFE3D47D-602D-46A4-B6C9-E494E1DE2FB3}" type="pres">
      <dgm:prSet presAssocID="{4195CF13-EBA3-4778-8594-8B61912CCEB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5DEB0-A4F7-439F-B15B-FB1B9308A1C4}" type="pres">
      <dgm:prSet presAssocID="{4195CF13-EBA3-4778-8594-8B61912CCEB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4C0CA-3B92-4907-BCD8-AE1574FFD469}" type="pres">
      <dgm:prSet presAssocID="{CB67BDD3-10BA-4BD5-B2A4-873530414FE5}" presName="sp" presStyleCnt="0"/>
      <dgm:spPr/>
    </dgm:pt>
    <dgm:pt modelId="{CD49E078-5987-4FD3-B243-24EF57577AFB}" type="pres">
      <dgm:prSet presAssocID="{59CB93F3-8829-426D-A2E8-DD2713A70957}" presName="composite" presStyleCnt="0"/>
      <dgm:spPr/>
    </dgm:pt>
    <dgm:pt modelId="{156B1827-ECAC-499F-B467-29778827182F}" type="pres">
      <dgm:prSet presAssocID="{59CB93F3-8829-426D-A2E8-DD2713A7095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4568D-9F0B-44F6-A910-3853B8841654}" type="pres">
      <dgm:prSet presAssocID="{59CB93F3-8829-426D-A2E8-DD2713A7095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055E52-EDC3-43EE-A2CE-15C9E405EB1A}" type="pres">
      <dgm:prSet presAssocID="{EFBE8D48-1C71-4D2B-A57B-176B7502AAC8}" presName="sp" presStyleCnt="0"/>
      <dgm:spPr/>
    </dgm:pt>
    <dgm:pt modelId="{AEC5E218-C9AE-449D-B521-169EC17438E9}" type="pres">
      <dgm:prSet presAssocID="{123C4AAE-8C36-40C3-9E79-7ADD1A9B43A1}" presName="composite" presStyleCnt="0"/>
      <dgm:spPr/>
    </dgm:pt>
    <dgm:pt modelId="{48CC8199-423E-45A0-9049-9DE6DE0C912A}" type="pres">
      <dgm:prSet presAssocID="{123C4AAE-8C36-40C3-9E79-7ADD1A9B43A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4F1445-DAC7-410A-89AD-01E6C1030E5E}" type="pres">
      <dgm:prSet presAssocID="{123C4AAE-8C36-40C3-9E79-7ADD1A9B43A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73A466-68C6-4C95-855E-771D0CCBEB75}" type="presOf" srcId="{874C8CD6-5576-4DF4-96AB-A9E0F660CE0E}" destId="{2C7AB1F2-CFAB-4139-A0B7-5DDA301C7BA5}" srcOrd="0" destOrd="0" presId="urn:microsoft.com/office/officeart/2005/8/layout/chevron2"/>
    <dgm:cxn modelId="{72DFCF88-68A4-4253-982A-3EDD2FB3CD42}" srcId="{874C8CD6-5576-4DF4-96AB-A9E0F660CE0E}" destId="{123C4AAE-8C36-40C3-9E79-7ADD1A9B43A1}" srcOrd="2" destOrd="0" parTransId="{8211855A-CC1C-479E-AA2D-736F97805EE8}" sibTransId="{2CA2483D-72D5-47A7-ABAE-0DED395207E9}"/>
    <dgm:cxn modelId="{5370B5C3-DA92-4E3D-9ED0-FBF10AC897E2}" srcId="{4195CF13-EBA3-4778-8594-8B61912CCEB1}" destId="{B9D592CC-AE60-49F7-8BA5-954C16F55C7E}" srcOrd="0" destOrd="0" parTransId="{B0C6F7F4-774E-415A-ADBF-596CAC9DC2AF}" sibTransId="{D3D484D9-7271-4C56-BDA6-5419ED348E50}"/>
    <dgm:cxn modelId="{9E0DE42C-260A-438B-A5B5-BCEFCC3711ED}" srcId="{4195CF13-EBA3-4778-8594-8B61912CCEB1}" destId="{CD97B5A0-F3DD-4412-9E35-76071A3095B4}" srcOrd="1" destOrd="0" parTransId="{A9E729CA-78BA-40C2-9AEA-CDA5CD03BA98}" sibTransId="{A229A93D-2C25-4E54-8E20-672001965162}"/>
    <dgm:cxn modelId="{84596FC9-6FA8-4AEB-966E-603719E6B308}" srcId="{874C8CD6-5576-4DF4-96AB-A9E0F660CE0E}" destId="{4195CF13-EBA3-4778-8594-8B61912CCEB1}" srcOrd="0" destOrd="0" parTransId="{386032B3-690B-4939-8FBC-0EB2DEB7BD25}" sibTransId="{CB67BDD3-10BA-4BD5-B2A4-873530414FE5}"/>
    <dgm:cxn modelId="{5516EBAC-97E3-4313-A7C6-6E7BDA6E619E}" type="presOf" srcId="{69B10689-AD96-4CDF-A2E3-5E69CA40F2B4}" destId="{3E65DEB0-A4F7-439F-B15B-FB1B9308A1C4}" srcOrd="0" destOrd="3" presId="urn:microsoft.com/office/officeart/2005/8/layout/chevron2"/>
    <dgm:cxn modelId="{11E36860-DB95-4FD9-89D5-2CAAC7885F7A}" srcId="{4195CF13-EBA3-4778-8594-8B61912CCEB1}" destId="{892D086F-85C5-43BE-B347-976E17B6F002}" srcOrd="2" destOrd="0" parTransId="{5D744944-1C64-466A-90CE-8CD82F58B065}" sibTransId="{B012260F-2B9C-41F4-94AE-0BC748A4EFAB}"/>
    <dgm:cxn modelId="{FE737F7A-FC71-48B3-96D3-18BB695699B4}" srcId="{874C8CD6-5576-4DF4-96AB-A9E0F660CE0E}" destId="{59CB93F3-8829-426D-A2E8-DD2713A70957}" srcOrd="1" destOrd="0" parTransId="{187DB088-3C09-4BC2-81EE-A0C48B4DABA1}" sibTransId="{EFBE8D48-1C71-4D2B-A57B-176B7502AAC8}"/>
    <dgm:cxn modelId="{034784C3-535D-450D-B553-00AA530CCD01}" type="presOf" srcId="{59CB93F3-8829-426D-A2E8-DD2713A70957}" destId="{156B1827-ECAC-499F-B467-29778827182F}" srcOrd="0" destOrd="0" presId="urn:microsoft.com/office/officeart/2005/8/layout/chevron2"/>
    <dgm:cxn modelId="{8DAF3705-664B-4807-9EC8-2F2A580D464F}" type="presOf" srcId="{892D086F-85C5-43BE-B347-976E17B6F002}" destId="{3E65DEB0-A4F7-439F-B15B-FB1B9308A1C4}" srcOrd="0" destOrd="2" presId="urn:microsoft.com/office/officeart/2005/8/layout/chevron2"/>
    <dgm:cxn modelId="{30C0D0BC-2827-48BB-B7DD-F6ACC4203183}" type="presOf" srcId="{123C4AAE-8C36-40C3-9E79-7ADD1A9B43A1}" destId="{48CC8199-423E-45A0-9049-9DE6DE0C912A}" srcOrd="0" destOrd="0" presId="urn:microsoft.com/office/officeart/2005/8/layout/chevron2"/>
    <dgm:cxn modelId="{5A0CDD9E-447F-4EBD-95B2-8900FB81EFAF}" type="presOf" srcId="{CD97B5A0-F3DD-4412-9E35-76071A3095B4}" destId="{3E65DEB0-A4F7-439F-B15B-FB1B9308A1C4}" srcOrd="0" destOrd="1" presId="urn:microsoft.com/office/officeart/2005/8/layout/chevron2"/>
    <dgm:cxn modelId="{7E13074D-D268-46C1-AA34-27E4A7930A56}" srcId="{59CB93F3-8829-426D-A2E8-DD2713A70957}" destId="{76DA0164-1C35-4245-BB52-7EF5DF29FCDC}" srcOrd="0" destOrd="0" parTransId="{369A879F-735A-4A98-9089-DCF6AD62A75D}" sibTransId="{3DCEB392-E8F3-4870-89CE-CDBB3552A0FF}"/>
    <dgm:cxn modelId="{EC18A22C-9314-4BA5-9A92-0CFF92112A98}" type="presOf" srcId="{B9D592CC-AE60-49F7-8BA5-954C16F55C7E}" destId="{3E65DEB0-A4F7-439F-B15B-FB1B9308A1C4}" srcOrd="0" destOrd="0" presId="urn:microsoft.com/office/officeart/2005/8/layout/chevron2"/>
    <dgm:cxn modelId="{BAA3A8B1-BDC1-4DE8-B696-94173E386713}" type="presOf" srcId="{4195CF13-EBA3-4778-8594-8B61912CCEB1}" destId="{DFE3D47D-602D-46A4-B6C9-E494E1DE2FB3}" srcOrd="0" destOrd="0" presId="urn:microsoft.com/office/officeart/2005/8/layout/chevron2"/>
    <dgm:cxn modelId="{30796767-738B-4550-8E58-958ACF868E2E}" srcId="{4195CF13-EBA3-4778-8594-8B61912CCEB1}" destId="{69B10689-AD96-4CDF-A2E3-5E69CA40F2B4}" srcOrd="3" destOrd="0" parTransId="{FA4062D7-463C-42A5-AEEA-C45C2811C6E1}" sibTransId="{5E88270F-89DB-4E4E-B4B0-EB2DE9757987}"/>
    <dgm:cxn modelId="{C499DF17-51D7-47A7-89C3-F3EC9C807B9B}" srcId="{123C4AAE-8C36-40C3-9E79-7ADD1A9B43A1}" destId="{44AD2F06-1D4D-441F-9188-23B5D95E6400}" srcOrd="0" destOrd="0" parTransId="{E8F2A33D-1A2B-4304-8A34-AA581E6BAA99}" sibTransId="{A7A82B56-335D-4B1F-A5D2-BDCD5F008482}"/>
    <dgm:cxn modelId="{AAF23BCE-D2BC-4D97-A9A7-BDB2061B30D5}" type="presOf" srcId="{44AD2F06-1D4D-441F-9188-23B5D95E6400}" destId="{514F1445-DAC7-410A-89AD-01E6C1030E5E}" srcOrd="0" destOrd="0" presId="urn:microsoft.com/office/officeart/2005/8/layout/chevron2"/>
    <dgm:cxn modelId="{E6D5CA64-F882-4B1A-9769-490C2D5C4111}" type="presOf" srcId="{76DA0164-1C35-4245-BB52-7EF5DF29FCDC}" destId="{AA94568D-9F0B-44F6-A910-3853B8841654}" srcOrd="0" destOrd="0" presId="urn:microsoft.com/office/officeart/2005/8/layout/chevron2"/>
    <dgm:cxn modelId="{74846B81-510E-4F3C-84DA-D7B97853A6B2}" type="presParOf" srcId="{2C7AB1F2-CFAB-4139-A0B7-5DDA301C7BA5}" destId="{9610ED40-D2F7-4F85-8289-2A823B5B47EB}" srcOrd="0" destOrd="0" presId="urn:microsoft.com/office/officeart/2005/8/layout/chevron2"/>
    <dgm:cxn modelId="{4DE6E67C-4C3A-44C1-A32B-E2D594EF5BD6}" type="presParOf" srcId="{9610ED40-D2F7-4F85-8289-2A823B5B47EB}" destId="{DFE3D47D-602D-46A4-B6C9-E494E1DE2FB3}" srcOrd="0" destOrd="0" presId="urn:microsoft.com/office/officeart/2005/8/layout/chevron2"/>
    <dgm:cxn modelId="{48386D97-E08F-4816-B39F-58AB2DF4B0CF}" type="presParOf" srcId="{9610ED40-D2F7-4F85-8289-2A823B5B47EB}" destId="{3E65DEB0-A4F7-439F-B15B-FB1B9308A1C4}" srcOrd="1" destOrd="0" presId="urn:microsoft.com/office/officeart/2005/8/layout/chevron2"/>
    <dgm:cxn modelId="{83E8FF26-ED2C-4D33-ABBB-E0E0A2B8D972}" type="presParOf" srcId="{2C7AB1F2-CFAB-4139-A0B7-5DDA301C7BA5}" destId="{B6F4C0CA-3B92-4907-BCD8-AE1574FFD469}" srcOrd="1" destOrd="0" presId="urn:microsoft.com/office/officeart/2005/8/layout/chevron2"/>
    <dgm:cxn modelId="{523697C0-681E-43F0-AB35-3BA7D320E1F6}" type="presParOf" srcId="{2C7AB1F2-CFAB-4139-A0B7-5DDA301C7BA5}" destId="{CD49E078-5987-4FD3-B243-24EF57577AFB}" srcOrd="2" destOrd="0" presId="urn:microsoft.com/office/officeart/2005/8/layout/chevron2"/>
    <dgm:cxn modelId="{0BF0C851-8D1D-4D03-B0FD-754CA9F26BDC}" type="presParOf" srcId="{CD49E078-5987-4FD3-B243-24EF57577AFB}" destId="{156B1827-ECAC-499F-B467-29778827182F}" srcOrd="0" destOrd="0" presId="urn:microsoft.com/office/officeart/2005/8/layout/chevron2"/>
    <dgm:cxn modelId="{079A6CE5-EC58-466E-9DEC-84B9F05F970B}" type="presParOf" srcId="{CD49E078-5987-4FD3-B243-24EF57577AFB}" destId="{AA94568D-9F0B-44F6-A910-3853B8841654}" srcOrd="1" destOrd="0" presId="urn:microsoft.com/office/officeart/2005/8/layout/chevron2"/>
    <dgm:cxn modelId="{61756708-2919-4559-9342-6A8F29735252}" type="presParOf" srcId="{2C7AB1F2-CFAB-4139-A0B7-5DDA301C7BA5}" destId="{9F055E52-EDC3-43EE-A2CE-15C9E405EB1A}" srcOrd="3" destOrd="0" presId="urn:microsoft.com/office/officeart/2005/8/layout/chevron2"/>
    <dgm:cxn modelId="{19C4F99A-CDCB-42C1-BED9-488EAA8C20E7}" type="presParOf" srcId="{2C7AB1F2-CFAB-4139-A0B7-5DDA301C7BA5}" destId="{AEC5E218-C9AE-449D-B521-169EC17438E9}" srcOrd="4" destOrd="0" presId="urn:microsoft.com/office/officeart/2005/8/layout/chevron2"/>
    <dgm:cxn modelId="{4B9AD2F0-D26B-4D67-ABD6-DF2A53CBC698}" type="presParOf" srcId="{AEC5E218-C9AE-449D-B521-169EC17438E9}" destId="{48CC8199-423E-45A0-9049-9DE6DE0C912A}" srcOrd="0" destOrd="0" presId="urn:microsoft.com/office/officeart/2005/8/layout/chevron2"/>
    <dgm:cxn modelId="{8A499D63-B48E-420A-924C-B1FF471E5E49}" type="presParOf" srcId="{AEC5E218-C9AE-449D-B521-169EC17438E9}" destId="{514F1445-DAC7-410A-89AD-01E6C1030E5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3D47D-602D-46A4-B6C9-E494E1DE2FB3}">
      <dsp:nvSpPr>
        <dsp:cNvPr id="0" name=""/>
        <dsp:cNvSpPr/>
      </dsp:nvSpPr>
      <dsp:spPr>
        <a:xfrm rot="5400000">
          <a:off x="-281887" y="283372"/>
          <a:ext cx="1879252" cy="13154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Advisor</a:t>
          </a:r>
          <a:endParaRPr lang="en-US" sz="1900" kern="1200" dirty="0"/>
        </a:p>
      </dsp:txBody>
      <dsp:txXfrm rot="-5400000">
        <a:off x="1" y="659222"/>
        <a:ext cx="1315476" cy="563776"/>
      </dsp:txXfrm>
    </dsp:sp>
    <dsp:sp modelId="{3E65DEB0-A4F7-439F-B15B-FB1B9308A1C4}">
      <dsp:nvSpPr>
        <dsp:cNvPr id="0" name=""/>
        <dsp:cNvSpPr/>
      </dsp:nvSpPr>
      <dsp:spPr>
        <a:xfrm rot="5400000">
          <a:off x="3628381" y="-2311419"/>
          <a:ext cx="1221514" cy="58473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Registration Issues,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Grade replacements and  appeals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Degree Audits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Classroom Issues</a:t>
          </a:r>
          <a:endParaRPr lang="en-US" sz="1700" kern="1200" dirty="0"/>
        </a:p>
      </dsp:txBody>
      <dsp:txXfrm rot="-5400000">
        <a:off x="1315477" y="61114"/>
        <a:ext cx="5787694" cy="1102256"/>
      </dsp:txXfrm>
    </dsp:sp>
    <dsp:sp modelId="{156B1827-ECAC-499F-B467-29778827182F}">
      <dsp:nvSpPr>
        <dsp:cNvPr id="0" name=""/>
        <dsp:cNvSpPr/>
      </dsp:nvSpPr>
      <dsp:spPr>
        <a:xfrm rot="5400000">
          <a:off x="-281887" y="1971161"/>
          <a:ext cx="1879252" cy="13154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Coordinator</a:t>
          </a:r>
          <a:endParaRPr lang="en-US" sz="1900" kern="1200" dirty="0"/>
        </a:p>
      </dsp:txBody>
      <dsp:txXfrm rot="-5400000">
        <a:off x="1" y="2347011"/>
        <a:ext cx="1315476" cy="563776"/>
      </dsp:txXfrm>
    </dsp:sp>
    <dsp:sp modelId="{AA94568D-9F0B-44F6-A910-3853B8841654}">
      <dsp:nvSpPr>
        <dsp:cNvPr id="0" name=""/>
        <dsp:cNvSpPr/>
      </dsp:nvSpPr>
      <dsp:spPr>
        <a:xfrm rot="5400000">
          <a:off x="3628381" y="-623630"/>
          <a:ext cx="1221514" cy="58473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Could not resolve with advisor ( see Kirby or Wilkins) – Release time to handle issues</a:t>
          </a:r>
          <a:endParaRPr lang="en-US" sz="1700" kern="1200" dirty="0"/>
        </a:p>
      </dsp:txBody>
      <dsp:txXfrm rot="-5400000">
        <a:off x="1315477" y="1748903"/>
        <a:ext cx="5787694" cy="1102256"/>
      </dsp:txXfrm>
    </dsp:sp>
    <dsp:sp modelId="{48CC8199-423E-45A0-9049-9DE6DE0C912A}">
      <dsp:nvSpPr>
        <dsp:cNvPr id="0" name=""/>
        <dsp:cNvSpPr/>
      </dsp:nvSpPr>
      <dsp:spPr>
        <a:xfrm rot="5400000">
          <a:off x="-281887" y="3658950"/>
          <a:ext cx="1879252" cy="13154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Department Head</a:t>
          </a:r>
          <a:endParaRPr lang="en-US" sz="1900" kern="1200" dirty="0"/>
        </a:p>
      </dsp:txBody>
      <dsp:txXfrm rot="-5400000">
        <a:off x="1" y="4034800"/>
        <a:ext cx="1315476" cy="563776"/>
      </dsp:txXfrm>
    </dsp:sp>
    <dsp:sp modelId="{514F1445-DAC7-410A-89AD-01E6C1030E5E}">
      <dsp:nvSpPr>
        <dsp:cNvPr id="0" name=""/>
        <dsp:cNvSpPr/>
      </dsp:nvSpPr>
      <dsp:spPr>
        <a:xfrm rot="5400000">
          <a:off x="3628381" y="1064158"/>
          <a:ext cx="1221514" cy="58473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Could not resolve with coordinator</a:t>
          </a:r>
          <a:endParaRPr lang="en-US" sz="1700" kern="1200" dirty="0"/>
        </a:p>
      </dsp:txBody>
      <dsp:txXfrm rot="-5400000">
        <a:off x="1315477" y="3436692"/>
        <a:ext cx="5787694" cy="1102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367D5C-DE12-41A2-A513-F7E51668516A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CCA0BA5-AE50-4308-8A15-EA93E715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60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9D315F-CE6F-40D8-8474-781DF992B673}" type="datetimeFigureOut">
              <a:rPr lang="en-US" smtClean="0"/>
              <a:t>1/11/2018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666DB9-9671-4B01-BF7C-F9D8B711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8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801C5-5B9C-4CA9-B557-A08B1B0FBBF3}" type="datetime1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BC7-8E0D-4666-A70C-8A08E93742E6}" type="datetime1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47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30429-8323-4B2F-A3E6-9A836F2305F4}" type="datetime1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0CDA-A72C-4F3C-9DF0-1BA3843AE98D}" type="datetime1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5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AB3-BC79-4924-8AD1-BF0C6BF20DAB}" type="datetime1">
              <a:rPr lang="en-US" smtClean="0"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78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184B-AC6D-4241-8968-1939056E1598}" type="datetime1">
              <a:rPr lang="en-US" smtClean="0"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1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1E62-1219-4092-9891-6DD60F4703B1}" type="datetime1">
              <a:rPr lang="en-US" smtClean="0"/>
              <a:t>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93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2A9A-D9CF-41AA-9C12-E95243B67F2E}" type="datetime1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6FDAE-7C66-4D24-AB2A-B087273D0D93}" type="datetime1">
              <a:rPr lang="en-US" smtClean="0"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6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83F5-9D7A-40AE-88B3-77A21A86F299}" type="datetime1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3032-51A2-4DE6-B4A3-7EB25F6B3133}" type="datetime1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DC7E6-C5B2-4DAB-993E-19EC15B2E0A2}" type="datetime1">
              <a:rPr lang="en-US" smtClean="0"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60D33-C40D-43B4-8472-B23FCA874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4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atalog.pvamu.edu/generalacademicinformation/undergraduate/#academicappealstext" TargetMode="External"/><Relationship Id="rId2" Type="http://schemas.openxmlformats.org/officeDocument/2006/relationships/hyperlink" Target="http://www.pvamu.edu/ece/electrical-and-computer-engineering/undergraduate-student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Pamela Obiomon</a:t>
            </a:r>
          </a:p>
          <a:p>
            <a:r>
              <a:rPr lang="en-US" dirty="0" smtClean="0"/>
              <a:t>January 10,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Availability for Student Services</a:t>
            </a:r>
          </a:p>
          <a:p>
            <a:r>
              <a:rPr lang="en-US" dirty="0" smtClean="0"/>
              <a:t>Class Related Appeals</a:t>
            </a:r>
          </a:p>
          <a:p>
            <a:r>
              <a:rPr lang="en-US" dirty="0" smtClean="0"/>
              <a:t>Course Scheduling</a:t>
            </a:r>
            <a:endParaRPr lang="en-US" dirty="0"/>
          </a:p>
          <a:p>
            <a:r>
              <a:rPr lang="en-US" dirty="0" smtClean="0"/>
              <a:t>ABET, Taskstream, Ecourse</a:t>
            </a:r>
          </a:p>
          <a:p>
            <a:r>
              <a:rPr lang="en-US" dirty="0" smtClean="0"/>
              <a:t>Fall classes /Course Inventory /</a:t>
            </a:r>
            <a:r>
              <a:rPr lang="en-US" dirty="0"/>
              <a:t>W</a:t>
            </a:r>
            <a:r>
              <a:rPr lang="en-US" dirty="0" smtClean="0"/>
              <a:t>orkload</a:t>
            </a:r>
          </a:p>
          <a:p>
            <a:r>
              <a:rPr lang="en-US" dirty="0" smtClean="0"/>
              <a:t>Faculty Expectations</a:t>
            </a:r>
          </a:p>
          <a:p>
            <a:r>
              <a:rPr lang="en-US" dirty="0" smtClean="0"/>
              <a:t>Thesis/Dissertation Defense</a:t>
            </a:r>
          </a:p>
          <a:p>
            <a:r>
              <a:rPr lang="en-US" dirty="0" smtClean="0"/>
              <a:t>Calendar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Availability for Student Services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19506513"/>
              </p:ext>
            </p:extLst>
          </p:nvPr>
        </p:nvGraphicFramePr>
        <p:xfrm>
          <a:off x="1447800" y="1600201"/>
          <a:ext cx="7162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10668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Students need to discuss issues between 8am and 5pm.</a:t>
            </a:r>
            <a:endParaRPr lang="en-US" sz="24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8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Related Appeals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related appeals have increased:  5 this Fall</a:t>
            </a:r>
          </a:p>
          <a:p>
            <a:r>
              <a:rPr lang="en-US" dirty="0" smtClean="0"/>
              <a:t>Appeal process near ECE bulletin board in Hallway also posted downstairs</a:t>
            </a:r>
          </a:p>
          <a:p>
            <a:r>
              <a:rPr lang="en-US" dirty="0" smtClean="0">
                <a:hlinkClick r:id="rId2"/>
              </a:rPr>
              <a:t>College and ECE appeal process on ECE website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Appeal process in the University Catalog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1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Related Appeals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Help students understand their progress.</a:t>
            </a:r>
          </a:p>
          <a:p>
            <a:pPr lvl="2"/>
            <a:r>
              <a:rPr lang="en-US" dirty="0" smtClean="0"/>
              <a:t>Ecourse grade book</a:t>
            </a:r>
          </a:p>
          <a:p>
            <a:pPr lvl="2"/>
            <a:r>
              <a:rPr lang="en-US" dirty="0" smtClean="0"/>
              <a:t>Good feedback</a:t>
            </a:r>
          </a:p>
          <a:p>
            <a:pPr lvl="2"/>
            <a:r>
              <a:rPr lang="en-US" dirty="0" smtClean="0"/>
              <a:t>Understand early no curving</a:t>
            </a:r>
          </a:p>
          <a:p>
            <a:pPr lvl="2"/>
            <a:r>
              <a:rPr lang="en-US" dirty="0" smtClean="0"/>
              <a:t>Make adjustments early- reduce curving</a:t>
            </a:r>
          </a:p>
          <a:p>
            <a:pPr lvl="2"/>
            <a:r>
              <a:rPr lang="en-US" dirty="0" smtClean="0"/>
              <a:t>Drop the lowest grade</a:t>
            </a:r>
          </a:p>
          <a:p>
            <a:pPr lvl="2"/>
            <a:r>
              <a:rPr lang="en-US" dirty="0" smtClean="0"/>
              <a:t>Recommend drop with “W”</a:t>
            </a:r>
          </a:p>
          <a:p>
            <a:pPr lvl="2"/>
            <a:r>
              <a:rPr lang="en-US" dirty="0" smtClean="0"/>
              <a:t>Grading scale</a:t>
            </a:r>
          </a:p>
          <a:p>
            <a:r>
              <a:rPr lang="en-US" dirty="0" smtClean="0"/>
              <a:t>Surveys (once or twice?)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5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Room 125</a:t>
            </a:r>
          </a:p>
          <a:p>
            <a:r>
              <a:rPr lang="en-US" dirty="0" smtClean="0"/>
              <a:t>Open </a:t>
            </a:r>
            <a:r>
              <a:rPr lang="en-US" dirty="0" err="1" smtClean="0"/>
              <a:t>til</a:t>
            </a:r>
            <a:r>
              <a:rPr lang="en-US" dirty="0" smtClean="0"/>
              <a:t> midnight</a:t>
            </a:r>
          </a:p>
          <a:p>
            <a:r>
              <a:rPr lang="en-US" dirty="0" smtClean="0"/>
              <a:t>Printer and scanner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Flexible (offer courses Spring and Fall) –if resources are available</a:t>
            </a:r>
          </a:p>
          <a:p>
            <a:r>
              <a:rPr lang="en-US" dirty="0" smtClean="0"/>
              <a:t>Teaching Load</a:t>
            </a:r>
          </a:p>
          <a:p>
            <a:pPr lvl="1"/>
            <a:r>
              <a:rPr lang="en-US" dirty="0" smtClean="0"/>
              <a:t>12 hours </a:t>
            </a:r>
          </a:p>
          <a:p>
            <a:pPr lvl="1"/>
            <a:r>
              <a:rPr lang="en-US" dirty="0" smtClean="0"/>
              <a:t>More classes</a:t>
            </a:r>
          </a:p>
          <a:p>
            <a:pPr lvl="2"/>
            <a:r>
              <a:rPr lang="en-US" dirty="0" smtClean="0"/>
              <a:t>ECE Class size reduced to 25-30 students</a:t>
            </a:r>
          </a:p>
          <a:p>
            <a:endParaRPr lang="en-US" dirty="0"/>
          </a:p>
          <a:p>
            <a:r>
              <a:rPr lang="en-US" dirty="0" smtClean="0"/>
              <a:t>No funds to hire TAs -no Faculty buyouts.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96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ABET, Taskstream, eCourse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ABET Assessment reports this semester.</a:t>
            </a:r>
          </a:p>
          <a:p>
            <a:r>
              <a:rPr lang="en-US" dirty="0" smtClean="0"/>
              <a:t>e</a:t>
            </a:r>
            <a:r>
              <a:rPr lang="en-US" dirty="0"/>
              <a:t>C</a:t>
            </a:r>
            <a:r>
              <a:rPr lang="en-US" dirty="0" smtClean="0"/>
              <a:t>ourse – </a:t>
            </a:r>
          </a:p>
          <a:p>
            <a:pPr lvl="1"/>
            <a:r>
              <a:rPr lang="en-US" dirty="0" smtClean="0"/>
              <a:t>post office hours, 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T</a:t>
            </a:r>
            <a:r>
              <a:rPr lang="en-US" dirty="0" smtClean="0"/>
              <a:t>askstream assignments</a:t>
            </a:r>
          </a:p>
          <a:p>
            <a:pPr lvl="1"/>
            <a:r>
              <a:rPr lang="en-US" dirty="0" smtClean="0"/>
              <a:t>Gradebook</a:t>
            </a:r>
          </a:p>
          <a:p>
            <a:pPr lvl="1"/>
            <a:endParaRPr lang="en-US" dirty="0"/>
          </a:p>
          <a:p>
            <a:r>
              <a:rPr lang="en-US" dirty="0" smtClean="0"/>
              <a:t>Post HB2504 Syllabus by 1</a:t>
            </a:r>
            <a:r>
              <a:rPr lang="en-US" baseline="30000" dirty="0" smtClean="0"/>
              <a:t>st</a:t>
            </a:r>
            <a:r>
              <a:rPr lang="en-US" dirty="0" smtClean="0"/>
              <a:t> day of class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41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Machine Learning - Qian</a:t>
            </a:r>
          </a:p>
          <a:p>
            <a:r>
              <a:rPr lang="en-US" dirty="0" smtClean="0"/>
              <a:t>Professional Development - Turner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73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Spring 2018 and Fall 2018</a:t>
            </a:r>
          </a:p>
          <a:p>
            <a:pPr lvl="1"/>
            <a:r>
              <a:rPr lang="en-US" dirty="0" smtClean="0"/>
              <a:t>Same as last year</a:t>
            </a:r>
          </a:p>
          <a:p>
            <a:pPr lvl="1"/>
            <a:r>
              <a:rPr lang="en-US" dirty="0" smtClean="0"/>
              <a:t>See me if you would like to update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524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Thesis/Dissertation 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See Proposed deadlines</a:t>
            </a:r>
          </a:p>
          <a:p>
            <a:r>
              <a:rPr lang="en-US" dirty="0" smtClean="0"/>
              <a:t>Advisors:  </a:t>
            </a:r>
            <a:r>
              <a:rPr lang="en-US" dirty="0"/>
              <a:t>submit </a:t>
            </a:r>
            <a:r>
              <a:rPr lang="en-US" dirty="0" smtClean="0"/>
              <a:t>during 1</a:t>
            </a:r>
            <a:r>
              <a:rPr lang="en-US" baseline="30000" dirty="0" smtClean="0"/>
              <a:t>st</a:t>
            </a:r>
            <a:r>
              <a:rPr lang="en-US" dirty="0" smtClean="0"/>
              <a:t>  week of classes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list of students who will be </a:t>
            </a:r>
            <a:r>
              <a:rPr lang="en-US" dirty="0" smtClean="0"/>
              <a:t>defending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name of the Thesis and Dissertation and the proposed </a:t>
            </a: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4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3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Meet Bi-weekly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7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Nominate Top Students and Faculty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Nominate to Freshman, </a:t>
            </a:r>
            <a:r>
              <a:rPr lang="en-US" dirty="0" err="1" smtClean="0"/>
              <a:t>Soph</a:t>
            </a:r>
            <a:r>
              <a:rPr lang="en-US" dirty="0" smtClean="0"/>
              <a:t>, Junior, Senior ELEG and CPEG students</a:t>
            </a:r>
          </a:p>
          <a:p>
            <a:r>
              <a:rPr lang="en-US" dirty="0" smtClean="0"/>
              <a:t>Nominate Best Faculty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Faculty Meeting january 10,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60D33-C40D-43B4-8472-B23FCA874C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47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427</Words>
  <Application>Microsoft Office PowerPoint</Application>
  <PresentationFormat>On-screen Show (4:3)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ECE Faculty Meeting</vt:lpstr>
      <vt:lpstr>Agenda</vt:lpstr>
      <vt:lpstr>Availability for Student Services</vt:lpstr>
      <vt:lpstr>Class Related Appeals </vt:lpstr>
      <vt:lpstr>Class Related Appeals cont.</vt:lpstr>
      <vt:lpstr>Computer Lab</vt:lpstr>
      <vt:lpstr>Course Scheduling</vt:lpstr>
      <vt:lpstr>ABET, Taskstream, eCourse</vt:lpstr>
      <vt:lpstr>Course Inventory</vt:lpstr>
      <vt:lpstr>Faculty Expectations</vt:lpstr>
      <vt:lpstr>Thesis/Dissertation Defense</vt:lpstr>
      <vt:lpstr>Calendar</vt:lpstr>
      <vt:lpstr>PowerPoint Presentation</vt:lpstr>
      <vt:lpstr>Nominate Top Students and Faculty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Obiomon,Pamela</dc:creator>
  <cp:lastModifiedBy>Obiomon,Pamela</cp:lastModifiedBy>
  <cp:revision>6</cp:revision>
  <cp:lastPrinted>2018-01-10T14:43:43Z</cp:lastPrinted>
  <dcterms:created xsi:type="dcterms:W3CDTF">2018-01-10T13:37:53Z</dcterms:created>
  <dcterms:modified xsi:type="dcterms:W3CDTF">2018-01-11T17:55:08Z</dcterms:modified>
</cp:coreProperties>
</file>