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0" r:id="rId2"/>
    <p:sldId id="261" r:id="rId3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8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microsoft.com/office/2015/10/relationships/revisionInfo" Target="revisionInfo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349F75FA-4F41-4DE2-815F-010E678CF68F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E41AA465-A7B3-46E5-8680-2D7015114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738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FC97F-7332-487F-B588-E9938564DF8F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DD998-7527-40B5-A807-F98F2FADE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625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FC97F-7332-487F-B588-E9938564DF8F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DD998-7527-40B5-A807-F98F2FADE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914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FC97F-7332-487F-B588-E9938564DF8F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DD998-7527-40B5-A807-F98F2FADE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856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FC97F-7332-487F-B588-E9938564DF8F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DD998-7527-40B5-A807-F98F2FADE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961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FC97F-7332-487F-B588-E9938564DF8F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DD998-7527-40B5-A807-F98F2FADE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607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FC97F-7332-487F-B588-E9938564DF8F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DD998-7527-40B5-A807-F98F2FADE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301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FC97F-7332-487F-B588-E9938564DF8F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DD998-7527-40B5-A807-F98F2FADE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728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FC97F-7332-487F-B588-E9938564DF8F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DD998-7527-40B5-A807-F98F2FADE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68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FC97F-7332-487F-B588-E9938564DF8F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DD998-7527-40B5-A807-F98F2FADE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953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FC97F-7332-487F-B588-E9938564DF8F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DD998-7527-40B5-A807-F98F2FADE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92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FC97F-7332-487F-B588-E9938564DF8F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DD998-7527-40B5-A807-F98F2FADE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085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FC97F-7332-487F-B588-E9938564DF8F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DD998-7527-40B5-A807-F98F2FADE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108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28800" y="152400"/>
            <a:ext cx="662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u="sng" dirty="0">
                <a:latin typeface="Arial" panose="020B0604020202020204" pitchFamily="34" charset="0"/>
                <a:cs typeface="Arial" panose="020B0604020202020204" pitchFamily="34" charset="0"/>
              </a:rPr>
              <a:t>Good is not enough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16150"/>
            <a:ext cx="5052142" cy="304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6200" y="1563469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Career success is like a puzzle and often times minority students  are never told of the pieces nor the inter connects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6200" y="1230868"/>
            <a:ext cx="739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Our students are “Technically “ as prepared and competent as any other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04542" y="2723852"/>
            <a:ext cx="355845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/>
              <a:t>An Executive in a large corporation stated </a:t>
            </a:r>
          </a:p>
          <a:p>
            <a:endParaRPr lang="en-US" sz="1400" i="1" dirty="0"/>
          </a:p>
          <a:p>
            <a:r>
              <a:rPr lang="en-US" sz="1400" i="1" dirty="0" smtClean="0"/>
              <a:t>“ I allow 3 to 4 minutes for a person to establish creditability.  The three-part criterion is simple : appearance, communications skills, and value. If the appearance and the communications skills are poor then I have already stopped listening” .</a:t>
            </a:r>
          </a:p>
          <a:p>
            <a:endParaRPr lang="en-US" sz="12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76200" y="5525869"/>
            <a:ext cx="830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want our students to not only graduate but have successful careers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6200" y="6042315"/>
            <a:ext cx="800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Prior ECE Advisory Board feedback is for more training on Professionalism type skills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352800" y="6477000"/>
            <a:ext cx="6320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Page  1</a:t>
            </a:r>
            <a:endParaRPr lang="en-US" sz="1200" dirty="0"/>
          </a:p>
        </p:txBody>
      </p:sp>
      <p:sp>
        <p:nvSpPr>
          <p:cNvPr id="14" name="Rectangle 13"/>
          <p:cNvSpPr/>
          <p:nvPr/>
        </p:nvSpPr>
        <p:spPr>
          <a:xfrm>
            <a:off x="76200" y="572869"/>
            <a:ext cx="75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doors of Corporate America have opened wider than ever for minorities but the competition is brutal  </a:t>
            </a:r>
          </a:p>
        </p:txBody>
      </p:sp>
    </p:spTree>
    <p:extLst>
      <p:ext uri="{BB962C8B-B14F-4D97-AF65-F5344CB8AC3E}">
        <p14:creationId xmlns:p14="http://schemas.microsoft.com/office/powerpoint/2010/main" val="1134992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professionalism skills for workplace success 4th edition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Image result for professionalism skills for workplace success 4th edition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5250"/>
            <a:ext cx="2438400" cy="356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743200" y="164068"/>
            <a:ext cx="6172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 smtClean="0"/>
              <a:t>Proposed for Fall 2018  this new course offering </a:t>
            </a:r>
            <a:r>
              <a:rPr lang="en-US" sz="1600" b="1" u="sng" dirty="0"/>
              <a:t>in </a:t>
            </a:r>
            <a:r>
              <a:rPr lang="en-US" sz="1600" b="1" u="sng" dirty="0" smtClean="0"/>
              <a:t>ECE</a:t>
            </a:r>
            <a:endParaRPr lang="en-US" sz="1600" b="1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76200" y="3733801"/>
            <a:ext cx="220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FF0000"/>
                </a:solidFill>
              </a:rPr>
              <a:t>Course </a:t>
            </a:r>
            <a:r>
              <a:rPr lang="en-US" sz="1000" b="1" dirty="0" smtClean="0">
                <a:solidFill>
                  <a:srgbClr val="FF0000"/>
                </a:solidFill>
              </a:rPr>
              <a:t> :  Workplace </a:t>
            </a:r>
            <a:r>
              <a:rPr lang="en-US" sz="1000" b="1" dirty="0">
                <a:solidFill>
                  <a:srgbClr val="FF0000"/>
                </a:solidFill>
              </a:rPr>
              <a:t>Professionalism Skills for Engineering Graduates</a:t>
            </a:r>
            <a:endParaRPr lang="en-US" sz="1000" dirty="0">
              <a:solidFill>
                <a:srgbClr val="FF0000"/>
              </a:solidFill>
            </a:endParaRPr>
          </a:p>
          <a:p>
            <a:pPr algn="ctr"/>
            <a:endParaRPr lang="en-US" sz="1000" b="1" dirty="0">
              <a:solidFill>
                <a:srgbClr val="FF0000"/>
              </a:solidFill>
            </a:endParaRPr>
          </a:p>
          <a:p>
            <a:pPr algn="ctr"/>
            <a:r>
              <a:rPr lang="en-US" sz="1000" b="1" dirty="0">
                <a:solidFill>
                  <a:srgbClr val="FF0000"/>
                </a:solidFill>
              </a:rPr>
              <a:t>Credit Hours – </a:t>
            </a:r>
            <a:r>
              <a:rPr lang="en-US" sz="1000" b="1" dirty="0" smtClean="0">
                <a:solidFill>
                  <a:srgbClr val="FF0000"/>
                </a:solidFill>
              </a:rPr>
              <a:t>1</a:t>
            </a:r>
            <a:endParaRPr lang="en-US" sz="1000" b="1" dirty="0">
              <a:solidFill>
                <a:srgbClr val="FF0000"/>
              </a:solidFill>
            </a:endParaRPr>
          </a:p>
          <a:p>
            <a:pPr algn="ctr"/>
            <a:endParaRPr lang="en-US" sz="1000" b="1" dirty="0">
              <a:solidFill>
                <a:srgbClr val="FF0000"/>
              </a:solidFill>
            </a:endParaRPr>
          </a:p>
          <a:p>
            <a:pPr algn="ctr"/>
            <a:r>
              <a:rPr lang="en-US" sz="1000" b="1" dirty="0">
                <a:solidFill>
                  <a:srgbClr val="FF0000"/>
                </a:solidFill>
              </a:rPr>
              <a:t>ECE Course number </a:t>
            </a:r>
            <a:r>
              <a:rPr lang="en-US" sz="1000" b="1" dirty="0" smtClean="0">
                <a:solidFill>
                  <a:srgbClr val="FF0000"/>
                </a:solidFill>
              </a:rPr>
              <a:t>– ELEG 4001</a:t>
            </a:r>
          </a:p>
          <a:p>
            <a:pPr algn="ctr"/>
            <a:endParaRPr lang="en-US" sz="1000" b="1" dirty="0">
              <a:solidFill>
                <a:srgbClr val="FF0000"/>
              </a:solidFill>
            </a:endParaRPr>
          </a:p>
          <a:p>
            <a:pPr algn="ctr"/>
            <a:r>
              <a:rPr lang="en-US" sz="1000" b="1" dirty="0" smtClean="0">
                <a:solidFill>
                  <a:srgbClr val="FF0000"/>
                </a:solidFill>
              </a:rPr>
              <a:t>Time : Wednesday 1:00 to 1:50pm</a:t>
            </a:r>
            <a:endParaRPr lang="en-US" sz="10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19400" y="559475"/>
            <a:ext cx="6172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This course prepares students for a professional career in engineering upon graduation.  </a:t>
            </a:r>
            <a:endParaRPr lang="en-US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Students </a:t>
            </a:r>
            <a:r>
              <a:rPr lang="en-US" sz="1600" dirty="0"/>
              <a:t>learn the keys to surviving in today’s challenging, competitive, and uncertain workplace. </a:t>
            </a:r>
            <a:endParaRPr lang="en-US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The </a:t>
            </a:r>
            <a:r>
              <a:rPr lang="en-US" sz="1600" dirty="0"/>
              <a:t>primary emphasis is on soft skills and expected workplace behaviors. </a:t>
            </a:r>
            <a:endParaRPr lang="en-US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Exercises </a:t>
            </a:r>
            <a:r>
              <a:rPr lang="en-US" sz="1600" dirty="0"/>
              <a:t>and activities in this class help students immediately apply concepts and materials for transitioning from the classroom to a workplace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43200" y="3119497"/>
            <a:ext cx="5715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                                </a:t>
            </a:r>
            <a:r>
              <a:rPr lang="en-US" sz="1600" b="1" u="sng" dirty="0" smtClean="0"/>
              <a:t>Student Learning Outcomes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Understand the influence professionalism has on career success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Recognize the importance of making positive first impression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Gain knowledge of the impact communications has on career success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Review concepts and qualities of a successful leader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Explain various conflict management styles and appropriate use</a:t>
            </a:r>
            <a:endParaRPr lang="en-US" sz="1600" dirty="0"/>
          </a:p>
        </p:txBody>
      </p:sp>
      <p:sp>
        <p:nvSpPr>
          <p:cNvPr id="11" name="Rounded Rectangle 10"/>
          <p:cNvSpPr/>
          <p:nvPr/>
        </p:nvSpPr>
        <p:spPr>
          <a:xfrm>
            <a:off x="76200" y="5867400"/>
            <a:ext cx="19812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/>
              <a:t>SELF-MANAGEMENT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 smtClean="0"/>
              <a:t>Attitude  and Goal Setting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 smtClean="0"/>
              <a:t>Personal </a:t>
            </a:r>
            <a:r>
              <a:rPr lang="en-US" sz="800" dirty="0"/>
              <a:t>Financial Management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Time and Stress Management and Organization Skills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 Etiquette/Dress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362200" y="5855293"/>
            <a:ext cx="19812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/>
              <a:t>WORKPLACE BASICS</a:t>
            </a:r>
            <a:endParaRPr lang="en-US" sz="800" dirty="0"/>
          </a:p>
          <a:p>
            <a:r>
              <a:rPr lang="en-US" sz="800" dirty="0"/>
              <a:t>Ethics, Politics, and Diversity</a:t>
            </a:r>
          </a:p>
          <a:p>
            <a:r>
              <a:rPr lang="en-US" sz="800" dirty="0"/>
              <a:t>Accountability and Workplace Relationships</a:t>
            </a:r>
          </a:p>
          <a:p>
            <a:r>
              <a:rPr lang="en-US" sz="800" dirty="0"/>
              <a:t>Quality Organizations and Service</a:t>
            </a:r>
          </a:p>
          <a:p>
            <a:r>
              <a:rPr lang="en-US" sz="800" dirty="0"/>
              <a:t>Human Resources and Policies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724400" y="5867400"/>
            <a:ext cx="19812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/>
              <a:t>RELATIONSHIPS</a:t>
            </a:r>
            <a:endParaRPr lang="en-US" sz="800" dirty="0"/>
          </a:p>
          <a:p>
            <a:r>
              <a:rPr lang="en-US" sz="800" dirty="0"/>
              <a:t>Communications  </a:t>
            </a:r>
            <a:r>
              <a:rPr lang="en-US" sz="800" dirty="0" smtClean="0"/>
              <a:t>i.e. </a:t>
            </a:r>
            <a:r>
              <a:rPr lang="en-US" sz="80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Verbal Communication and Listening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Non-Verbal Communication</a:t>
            </a:r>
          </a:p>
          <a:p>
            <a:r>
              <a:rPr lang="en-US" sz="800" dirty="0"/>
              <a:t>Electronic Communications</a:t>
            </a:r>
          </a:p>
          <a:p>
            <a:r>
              <a:rPr lang="en-US" sz="800" dirty="0"/>
              <a:t>Motivation, Leadership, and Teams</a:t>
            </a:r>
          </a:p>
          <a:p>
            <a:r>
              <a:rPr lang="en-US" sz="800" dirty="0"/>
              <a:t>Conflict and Negotiation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086600" y="5867400"/>
            <a:ext cx="19812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/>
              <a:t>CAREER PLANNING TOOLS</a:t>
            </a:r>
            <a:endParaRPr lang="en-US" sz="800" dirty="0"/>
          </a:p>
          <a:p>
            <a:r>
              <a:rPr lang="en-US" sz="800" dirty="0"/>
              <a:t>Job Search Skills</a:t>
            </a:r>
          </a:p>
          <a:p>
            <a:r>
              <a:rPr lang="en-US" sz="800" dirty="0"/>
              <a:t>Résumé Package</a:t>
            </a:r>
          </a:p>
          <a:p>
            <a:r>
              <a:rPr lang="en-US" sz="800" dirty="0"/>
              <a:t> Interview Techniques</a:t>
            </a:r>
          </a:p>
          <a:p>
            <a:r>
              <a:rPr lang="en-US" sz="800" dirty="0"/>
              <a:t>Career Changes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2133600" y="6248400"/>
            <a:ext cx="1524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4419600" y="6248400"/>
            <a:ext cx="1524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6781800" y="6248400"/>
            <a:ext cx="1524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514600" y="5410200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u="sng" dirty="0" smtClean="0"/>
              <a:t>Summary of Topics </a:t>
            </a:r>
            <a:endParaRPr lang="en-US" sz="1600" b="1" i="1" u="sng" dirty="0"/>
          </a:p>
        </p:txBody>
      </p:sp>
    </p:spTree>
    <p:extLst>
      <p:ext uri="{BB962C8B-B14F-4D97-AF65-F5344CB8AC3E}">
        <p14:creationId xmlns:p14="http://schemas.microsoft.com/office/powerpoint/2010/main" val="1727894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</TotalTime>
  <Words>347</Words>
  <Application>Microsoft Office PowerPoint</Application>
  <PresentationFormat>On-screen Show (4:3)</PresentationFormat>
  <Paragraphs>51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Turner,VJ</dc:creator>
  <cp:lastModifiedBy>Obiomon,Pamela</cp:lastModifiedBy>
  <cp:revision>57</cp:revision>
  <cp:lastPrinted>2018-04-18T14:47:57Z</cp:lastPrinted>
  <dcterms:created xsi:type="dcterms:W3CDTF">2017-09-14T15:03:47Z</dcterms:created>
  <dcterms:modified xsi:type="dcterms:W3CDTF">2018-04-27T14:53:08Z</dcterms:modified>
</cp:coreProperties>
</file>