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6" r:id="rId5"/>
    <p:sldId id="263" r:id="rId6"/>
    <p:sldId id="279" r:id="rId7"/>
    <p:sldId id="264" r:id="rId8"/>
    <p:sldId id="274" r:id="rId9"/>
    <p:sldId id="272" r:id="rId10"/>
    <p:sldId id="277" r:id="rId11"/>
    <p:sldId id="278" r:id="rId12"/>
    <p:sldId id="266" r:id="rId13"/>
    <p:sldId id="275" r:id="rId14"/>
    <p:sldId id="267" r:id="rId15"/>
    <p:sldId id="259" r:id="rId16"/>
    <p:sldId id="268" r:id="rId17"/>
    <p:sldId id="269" r:id="rId18"/>
    <p:sldId id="270" r:id="rId19"/>
    <p:sldId id="271" r:id="rId20"/>
    <p:sldId id="273" r:id="rId21"/>
    <p:sldId id="262" r:id="rId22"/>
    <p:sldId id="260" r:id="rId23"/>
    <p:sldId id="261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/>
              <a:t>ECE Overall </a:t>
            </a:r>
            <a:r>
              <a:rPr lang="en-US" dirty="0" smtClean="0"/>
              <a:t>Enrollment</a:t>
            </a:r>
          </a:p>
          <a:p>
            <a:pPr>
              <a:defRPr/>
            </a:pPr>
            <a:r>
              <a:rPr lang="en-US" dirty="0" smtClean="0"/>
              <a:t>4 Programs</a:t>
            </a:r>
            <a:endParaRPr lang="en-US" dirty="0"/>
          </a:p>
        </c:rich>
      </c:tx>
      <c:layout/>
    </c:title>
    <c:plotArea>
      <c:layout>
        <c:manualLayout>
          <c:layoutTarget val="inner"/>
          <c:xMode val="edge"/>
          <c:yMode val="edge"/>
          <c:x val="9.4405074365704292E-2"/>
          <c:y val="0.199433143773695"/>
          <c:w val="0.88337270341207352"/>
          <c:h val="0.68921660834062382"/>
        </c:manualLayout>
      </c:layout>
      <c:barChart>
        <c:barDir val="col"/>
        <c:grouping val="clustered"/>
        <c:ser>
          <c:idx val="0"/>
          <c:order val="0"/>
          <c:tx>
            <c:strRef>
              <c:f>'5 year enrollment trend'!$B$1</c:f>
              <c:strCache>
                <c:ptCount val="1"/>
                <c:pt idx="0">
                  <c:v>ECE Overall Enrollment</c:v>
                </c:pt>
              </c:strCache>
            </c:strRef>
          </c:tx>
          <c:dLbls>
            <c:showVal val="1"/>
          </c:dLbls>
          <c:trendline>
            <c:trendlineType val="linear"/>
          </c:trendline>
          <c:cat>
            <c:strRef>
              <c:f>'5 year enrollment trend'!$A$2:$A$7</c:f>
              <c:strCache>
                <c:ptCount val="6"/>
                <c:pt idx="0">
                  <c:v>Fall 12</c:v>
                </c:pt>
                <c:pt idx="1">
                  <c:v>Fall 13</c:v>
                </c:pt>
                <c:pt idx="2">
                  <c:v>Fall 14</c:v>
                </c:pt>
                <c:pt idx="3">
                  <c:v>Fall 15</c:v>
                </c:pt>
                <c:pt idx="4">
                  <c:v>Fall 16</c:v>
                </c:pt>
                <c:pt idx="5">
                  <c:v>Fall 17</c:v>
                </c:pt>
              </c:strCache>
            </c:strRef>
          </c:cat>
          <c:val>
            <c:numRef>
              <c:f>'5 year enrollment trend'!$B$2:$B$7</c:f>
              <c:numCache>
                <c:formatCode>General</c:formatCode>
                <c:ptCount val="6"/>
                <c:pt idx="0">
                  <c:v>309</c:v>
                </c:pt>
                <c:pt idx="1">
                  <c:v>307</c:v>
                </c:pt>
                <c:pt idx="2">
                  <c:v>316</c:v>
                </c:pt>
                <c:pt idx="3">
                  <c:v>309</c:v>
                </c:pt>
                <c:pt idx="4">
                  <c:v>336</c:v>
                </c:pt>
                <c:pt idx="5">
                  <c:v>342</c:v>
                </c:pt>
              </c:numCache>
            </c:numRef>
          </c:val>
        </c:ser>
        <c:axId val="51585408"/>
        <c:axId val="52271744"/>
      </c:barChart>
      <c:catAx>
        <c:axId val="51585408"/>
        <c:scaling>
          <c:orientation val="minMax"/>
        </c:scaling>
        <c:axPos val="b"/>
        <c:tickLblPos val="nextTo"/>
        <c:crossAx val="52271744"/>
        <c:crosses val="autoZero"/>
        <c:auto val="1"/>
        <c:lblAlgn val="ctr"/>
        <c:lblOffset val="100"/>
      </c:catAx>
      <c:valAx>
        <c:axId val="52271744"/>
        <c:scaling>
          <c:orientation val="minMax"/>
        </c:scaling>
        <c:axPos val="l"/>
        <c:majorGridlines/>
        <c:numFmt formatCode="General" sourceLinked="1"/>
        <c:tickLblPos val="nextTo"/>
        <c:crossAx val="51585408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layout/>
    </c:title>
    <c:plotArea>
      <c:layout>
        <c:manualLayout>
          <c:layoutTarget val="inner"/>
          <c:xMode val="edge"/>
          <c:yMode val="edge"/>
          <c:x val="9.4405074365704292E-2"/>
          <c:y val="0.19943314377369506"/>
          <c:w val="0.88337270341207352"/>
          <c:h val="0.68921660834062359"/>
        </c:manualLayout>
      </c:layout>
      <c:barChart>
        <c:barDir val="col"/>
        <c:grouping val="clustered"/>
        <c:ser>
          <c:idx val="0"/>
          <c:order val="0"/>
          <c:tx>
            <c:strRef>
              <c:f>'[Data for December meeting.xlsx]5 year enrollment trend'!$D$1</c:f>
              <c:strCache>
                <c:ptCount val="1"/>
                <c:pt idx="0">
                  <c:v>ELEG Enrollment</c:v>
                </c:pt>
              </c:strCache>
            </c:strRef>
          </c:tx>
          <c:dLbls>
            <c:showVal val="1"/>
          </c:dLbls>
          <c:cat>
            <c:strRef>
              <c:f>'[Data for December meeting.xlsx]5 year enrollment trend'!$A$2:$A$7</c:f>
              <c:strCache>
                <c:ptCount val="6"/>
                <c:pt idx="0">
                  <c:v>Fall 12</c:v>
                </c:pt>
                <c:pt idx="1">
                  <c:v>Fall 13</c:v>
                </c:pt>
                <c:pt idx="2">
                  <c:v>Fall 14</c:v>
                </c:pt>
                <c:pt idx="3">
                  <c:v>Fall 15</c:v>
                </c:pt>
                <c:pt idx="4">
                  <c:v>Fall 16</c:v>
                </c:pt>
                <c:pt idx="5">
                  <c:v>Fall 17</c:v>
                </c:pt>
              </c:strCache>
            </c:strRef>
          </c:cat>
          <c:val>
            <c:numRef>
              <c:f>'[Data for December meeting.xlsx]5 year enrollment trend'!$D$2:$D$7</c:f>
              <c:numCache>
                <c:formatCode>General</c:formatCode>
                <c:ptCount val="6"/>
                <c:pt idx="0">
                  <c:v>161</c:v>
                </c:pt>
                <c:pt idx="1">
                  <c:v>171</c:v>
                </c:pt>
                <c:pt idx="2">
                  <c:v>174</c:v>
                </c:pt>
                <c:pt idx="3">
                  <c:v>174</c:v>
                </c:pt>
                <c:pt idx="4">
                  <c:v>182</c:v>
                </c:pt>
                <c:pt idx="5">
                  <c:v>171</c:v>
                </c:pt>
              </c:numCache>
            </c:numRef>
          </c:val>
        </c:ser>
        <c:axId val="61284352"/>
        <c:axId val="61327616"/>
      </c:barChart>
      <c:catAx>
        <c:axId val="61284352"/>
        <c:scaling>
          <c:orientation val="minMax"/>
        </c:scaling>
        <c:axPos val="b"/>
        <c:tickLblPos val="nextTo"/>
        <c:crossAx val="61327616"/>
        <c:crosses val="autoZero"/>
        <c:auto val="1"/>
        <c:lblAlgn val="ctr"/>
        <c:lblOffset val="100"/>
      </c:catAx>
      <c:valAx>
        <c:axId val="61327616"/>
        <c:scaling>
          <c:orientation val="minMax"/>
        </c:scaling>
        <c:axPos val="l"/>
        <c:majorGridlines/>
        <c:numFmt formatCode="General" sourceLinked="1"/>
        <c:tickLblPos val="nextTo"/>
        <c:crossAx val="61284352"/>
        <c:crosses val="autoZero"/>
        <c:crossBetween val="between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layout/>
    </c:title>
    <c:plotArea>
      <c:layout>
        <c:manualLayout>
          <c:layoutTarget val="inner"/>
          <c:xMode val="edge"/>
          <c:yMode val="edge"/>
          <c:x val="9.4405074365704292E-2"/>
          <c:y val="0.19943314377369506"/>
          <c:w val="0.88337270341207352"/>
          <c:h val="0.68921660834062359"/>
        </c:manualLayout>
      </c:layout>
      <c:barChart>
        <c:barDir val="col"/>
        <c:grouping val="clustered"/>
        <c:ser>
          <c:idx val="0"/>
          <c:order val="0"/>
          <c:tx>
            <c:strRef>
              <c:f>'[Data for December meeting.xlsx]5 year enrollment trend'!$C$1</c:f>
              <c:strCache>
                <c:ptCount val="1"/>
                <c:pt idx="0">
                  <c:v>CPEG Enrollment</c:v>
                </c:pt>
              </c:strCache>
            </c:strRef>
          </c:tx>
          <c:dLbls>
            <c:showVal val="1"/>
          </c:dLbls>
          <c:cat>
            <c:strRef>
              <c:f>'[Data for December meeting.xlsx]5 year enrollment trend'!$A$2:$A$7</c:f>
              <c:strCache>
                <c:ptCount val="6"/>
                <c:pt idx="0">
                  <c:v>Fall 12</c:v>
                </c:pt>
                <c:pt idx="1">
                  <c:v>Fall 13</c:v>
                </c:pt>
                <c:pt idx="2">
                  <c:v>Fall 14</c:v>
                </c:pt>
                <c:pt idx="3">
                  <c:v>Fall 15</c:v>
                </c:pt>
                <c:pt idx="4">
                  <c:v>Fall 16</c:v>
                </c:pt>
                <c:pt idx="5">
                  <c:v>Fall 17</c:v>
                </c:pt>
              </c:strCache>
            </c:strRef>
          </c:cat>
          <c:val>
            <c:numRef>
              <c:f>'[Data for December meeting.xlsx]5 year enrollment trend'!$C$2:$C$7</c:f>
              <c:numCache>
                <c:formatCode>General</c:formatCode>
                <c:ptCount val="6"/>
                <c:pt idx="0">
                  <c:v>107</c:v>
                </c:pt>
                <c:pt idx="1">
                  <c:v>99</c:v>
                </c:pt>
                <c:pt idx="2">
                  <c:v>101</c:v>
                </c:pt>
                <c:pt idx="3">
                  <c:v>91</c:v>
                </c:pt>
                <c:pt idx="4">
                  <c:v>88</c:v>
                </c:pt>
                <c:pt idx="5">
                  <c:v>99</c:v>
                </c:pt>
              </c:numCache>
            </c:numRef>
          </c:val>
        </c:ser>
        <c:axId val="72871296"/>
        <c:axId val="75007872"/>
      </c:barChart>
      <c:catAx>
        <c:axId val="72871296"/>
        <c:scaling>
          <c:orientation val="minMax"/>
        </c:scaling>
        <c:axPos val="b"/>
        <c:tickLblPos val="nextTo"/>
        <c:crossAx val="75007872"/>
        <c:crosses val="autoZero"/>
        <c:auto val="1"/>
        <c:lblAlgn val="ctr"/>
        <c:lblOffset val="100"/>
      </c:catAx>
      <c:valAx>
        <c:axId val="75007872"/>
        <c:scaling>
          <c:orientation val="minMax"/>
        </c:scaling>
        <c:axPos val="l"/>
        <c:majorGridlines/>
        <c:numFmt formatCode="General" sourceLinked="1"/>
        <c:tickLblPos val="nextTo"/>
        <c:crossAx val="72871296"/>
        <c:crosses val="autoZero"/>
        <c:crossBetween val="between"/>
      </c:valAx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layout/>
    </c:title>
    <c:plotArea>
      <c:layout>
        <c:manualLayout>
          <c:layoutTarget val="inner"/>
          <c:xMode val="edge"/>
          <c:yMode val="edge"/>
          <c:x val="9.4405074365704292E-2"/>
          <c:y val="0.19943314377369506"/>
          <c:w val="0.88337270341207352"/>
          <c:h val="0.68921660834062359"/>
        </c:manualLayout>
      </c:layout>
      <c:barChart>
        <c:barDir val="col"/>
        <c:grouping val="clustered"/>
        <c:ser>
          <c:idx val="0"/>
          <c:order val="0"/>
          <c:tx>
            <c:strRef>
              <c:f>'[Data for December meeting.xlsx]5 year enrollment trend'!$F$1</c:f>
              <c:strCache>
                <c:ptCount val="1"/>
                <c:pt idx="0">
                  <c:v>PhDEE Enrollment</c:v>
                </c:pt>
              </c:strCache>
            </c:strRef>
          </c:tx>
          <c:dLbls>
            <c:showVal val="1"/>
          </c:dLbls>
          <c:cat>
            <c:strRef>
              <c:f>'[Data for December meeting.xlsx]5 year enrollment trend'!$A$2:$A$7</c:f>
              <c:strCache>
                <c:ptCount val="6"/>
                <c:pt idx="0">
                  <c:v>Fall 12</c:v>
                </c:pt>
                <c:pt idx="1">
                  <c:v>Fall 13</c:v>
                </c:pt>
                <c:pt idx="2">
                  <c:v>Fall 14</c:v>
                </c:pt>
                <c:pt idx="3">
                  <c:v>Fall 15</c:v>
                </c:pt>
                <c:pt idx="4">
                  <c:v>Fall 16</c:v>
                </c:pt>
                <c:pt idx="5">
                  <c:v>Fall 17</c:v>
                </c:pt>
              </c:strCache>
            </c:strRef>
          </c:cat>
          <c:val>
            <c:numRef>
              <c:f>'[Data for December meeting.xlsx]5 year enrollment trend'!$F$2:$F$7</c:f>
              <c:numCache>
                <c:formatCode>General</c:formatCode>
                <c:ptCount val="6"/>
                <c:pt idx="0">
                  <c:v>18</c:v>
                </c:pt>
                <c:pt idx="1">
                  <c:v>15</c:v>
                </c:pt>
                <c:pt idx="2">
                  <c:v>20</c:v>
                </c:pt>
                <c:pt idx="3">
                  <c:v>14</c:v>
                </c:pt>
                <c:pt idx="4">
                  <c:v>18</c:v>
                </c:pt>
                <c:pt idx="5">
                  <c:v>25</c:v>
                </c:pt>
              </c:numCache>
            </c:numRef>
          </c:val>
        </c:ser>
        <c:axId val="60906112"/>
        <c:axId val="60939648"/>
      </c:barChart>
      <c:catAx>
        <c:axId val="60906112"/>
        <c:scaling>
          <c:orientation val="minMax"/>
        </c:scaling>
        <c:axPos val="b"/>
        <c:tickLblPos val="nextTo"/>
        <c:crossAx val="60939648"/>
        <c:crosses val="autoZero"/>
        <c:auto val="1"/>
        <c:lblAlgn val="ctr"/>
        <c:lblOffset val="100"/>
      </c:catAx>
      <c:valAx>
        <c:axId val="60939648"/>
        <c:scaling>
          <c:orientation val="minMax"/>
        </c:scaling>
        <c:axPos val="l"/>
        <c:majorGridlines/>
        <c:numFmt formatCode="General" sourceLinked="1"/>
        <c:tickLblPos val="nextTo"/>
        <c:crossAx val="60906112"/>
        <c:crosses val="autoZero"/>
        <c:crossBetween val="between"/>
      </c:valAx>
    </c:plotArea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layout/>
    </c:title>
    <c:plotArea>
      <c:layout>
        <c:manualLayout>
          <c:layoutTarget val="inner"/>
          <c:xMode val="edge"/>
          <c:yMode val="edge"/>
          <c:x val="9.4405074365704292E-2"/>
          <c:y val="0.19943314377369506"/>
          <c:w val="0.88337270341207352"/>
          <c:h val="0.68921660834062359"/>
        </c:manualLayout>
      </c:layout>
      <c:barChart>
        <c:barDir val="col"/>
        <c:grouping val="clustered"/>
        <c:ser>
          <c:idx val="0"/>
          <c:order val="0"/>
          <c:tx>
            <c:strRef>
              <c:f>'[Data for December meeting.xlsx]5 year enrollment trend'!$E$1</c:f>
              <c:strCache>
                <c:ptCount val="1"/>
                <c:pt idx="0">
                  <c:v>MSEE Enrollment</c:v>
                </c:pt>
              </c:strCache>
            </c:strRef>
          </c:tx>
          <c:dLbls>
            <c:showVal val="1"/>
          </c:dLbls>
          <c:cat>
            <c:strRef>
              <c:f>'[Data for December meeting.xlsx]5 year enrollment trend'!$A$2:$A$7</c:f>
              <c:strCache>
                <c:ptCount val="6"/>
                <c:pt idx="0">
                  <c:v>Fall 12</c:v>
                </c:pt>
                <c:pt idx="1">
                  <c:v>Fall 13</c:v>
                </c:pt>
                <c:pt idx="2">
                  <c:v>Fall 14</c:v>
                </c:pt>
                <c:pt idx="3">
                  <c:v>Fall 15</c:v>
                </c:pt>
                <c:pt idx="4">
                  <c:v>Fall 16</c:v>
                </c:pt>
                <c:pt idx="5">
                  <c:v>Fall 17</c:v>
                </c:pt>
              </c:strCache>
            </c:strRef>
          </c:cat>
          <c:val>
            <c:numRef>
              <c:f>'[Data for December meeting.xlsx]5 year enrollment trend'!$E$2:$E$7</c:f>
              <c:numCache>
                <c:formatCode>General</c:formatCode>
                <c:ptCount val="6"/>
                <c:pt idx="0">
                  <c:v>23</c:v>
                </c:pt>
                <c:pt idx="1">
                  <c:v>22</c:v>
                </c:pt>
                <c:pt idx="2">
                  <c:v>21</c:v>
                </c:pt>
                <c:pt idx="3">
                  <c:v>30</c:v>
                </c:pt>
                <c:pt idx="4">
                  <c:v>48</c:v>
                </c:pt>
                <c:pt idx="5">
                  <c:v>47</c:v>
                </c:pt>
              </c:numCache>
            </c:numRef>
          </c:val>
        </c:ser>
        <c:axId val="75073024"/>
        <c:axId val="75079680"/>
      </c:barChart>
      <c:catAx>
        <c:axId val="75073024"/>
        <c:scaling>
          <c:orientation val="minMax"/>
        </c:scaling>
        <c:axPos val="b"/>
        <c:tickLblPos val="nextTo"/>
        <c:crossAx val="75079680"/>
        <c:crosses val="autoZero"/>
        <c:auto val="1"/>
        <c:lblAlgn val="ctr"/>
        <c:lblOffset val="100"/>
      </c:catAx>
      <c:valAx>
        <c:axId val="75079680"/>
        <c:scaling>
          <c:orientation val="minMax"/>
        </c:scaling>
        <c:axPos val="l"/>
        <c:majorGridlines/>
        <c:numFmt formatCode="General" sourceLinked="1"/>
        <c:tickLblPos val="nextTo"/>
        <c:crossAx val="75073024"/>
        <c:crosses val="autoZero"/>
        <c:crossBetween val="between"/>
      </c:valAx>
    </c:plotArea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Early Registration for</a:t>
            </a:r>
            <a:r>
              <a:rPr lang="en-US" baseline="0" dirty="0" smtClean="0"/>
              <a:t> Spring 2018</a:t>
            </a:r>
            <a:endParaRPr lang="en-US" dirty="0"/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'Priority registration'!$B$2</c:f>
              <c:strCache>
                <c:ptCount val="1"/>
                <c:pt idx="0">
                  <c:v>Fall Early Registration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Val val="1"/>
          </c:dLbls>
          <c:cat>
            <c:strRef>
              <c:f>'Priority registration'!$A$3:$A$6</c:f>
              <c:strCache>
                <c:ptCount val="4"/>
                <c:pt idx="0">
                  <c:v>CPEG</c:v>
                </c:pt>
                <c:pt idx="1">
                  <c:v>ELEG</c:v>
                </c:pt>
                <c:pt idx="2">
                  <c:v>PhDEE</c:v>
                </c:pt>
                <c:pt idx="3">
                  <c:v>MSEE</c:v>
                </c:pt>
              </c:strCache>
            </c:strRef>
          </c:cat>
          <c:val>
            <c:numRef>
              <c:f>'Priority registration'!$B$3:$B$6</c:f>
              <c:numCache>
                <c:formatCode>0%</c:formatCode>
                <c:ptCount val="4"/>
                <c:pt idx="0">
                  <c:v>0.82</c:v>
                </c:pt>
                <c:pt idx="1">
                  <c:v>0.74</c:v>
                </c:pt>
                <c:pt idx="2">
                  <c:v>0.44</c:v>
                </c:pt>
                <c:pt idx="3">
                  <c:v>0.39</c:v>
                </c:pt>
              </c:numCache>
            </c:numRef>
          </c:val>
        </c:ser>
        <c:shape val="box"/>
        <c:axId val="55363456"/>
        <c:axId val="55366400"/>
        <c:axId val="0"/>
      </c:bar3DChart>
      <c:catAx>
        <c:axId val="55363456"/>
        <c:scaling>
          <c:orientation val="minMax"/>
        </c:scaling>
        <c:axPos val="b"/>
        <c:tickLblPos val="nextTo"/>
        <c:crossAx val="55366400"/>
        <c:crosses val="autoZero"/>
        <c:auto val="1"/>
        <c:lblAlgn val="ctr"/>
        <c:lblOffset val="100"/>
      </c:catAx>
      <c:valAx>
        <c:axId val="55366400"/>
        <c:scaling>
          <c:orientation val="minMax"/>
        </c:scaling>
        <c:axPos val="l"/>
        <c:majorGridlines/>
        <c:numFmt formatCode="0%" sourceLinked="1"/>
        <c:tickLblPos val="nextTo"/>
        <c:crossAx val="55363456"/>
        <c:crosses val="autoZero"/>
        <c:crossBetween val="between"/>
      </c:valAx>
    </c:plotArea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'Graduate Assistants'!$B$7</c:f>
              <c:strCache>
                <c:ptCount val="1"/>
                <c:pt idx="0">
                  <c:v>Spring 2016</c:v>
                </c:pt>
              </c:strCache>
            </c:strRef>
          </c:tx>
          <c:dLbls>
            <c:showVal val="1"/>
          </c:dLbls>
          <c:cat>
            <c:strRef>
              <c:f>'Graduate Assistants'!$A$8:$A$12</c:f>
              <c:strCache>
                <c:ptCount val="5"/>
                <c:pt idx="0">
                  <c:v>Fellowships</c:v>
                </c:pt>
                <c:pt idx="1">
                  <c:v>Teaching Assistants</c:v>
                </c:pt>
                <c:pt idx="2">
                  <c:v>Research Assistants</c:v>
                </c:pt>
                <c:pt idx="3">
                  <c:v>Post Docs</c:v>
                </c:pt>
                <c:pt idx="4">
                  <c:v>Research Scientist</c:v>
                </c:pt>
              </c:strCache>
            </c:strRef>
          </c:cat>
          <c:val>
            <c:numRef>
              <c:f>'Graduate Assistants'!$B$8:$B$12</c:f>
              <c:numCache>
                <c:formatCode>General</c:formatCode>
                <c:ptCount val="5"/>
                <c:pt idx="0">
                  <c:v>3</c:v>
                </c:pt>
                <c:pt idx="2">
                  <c:v>17</c:v>
                </c:pt>
              </c:numCache>
            </c:numRef>
          </c:val>
        </c:ser>
        <c:ser>
          <c:idx val="1"/>
          <c:order val="1"/>
          <c:tx>
            <c:strRef>
              <c:f>'Graduate Assistants'!$C$7</c:f>
              <c:strCache>
                <c:ptCount val="1"/>
                <c:pt idx="0">
                  <c:v>Spring 2017</c:v>
                </c:pt>
              </c:strCache>
            </c:strRef>
          </c:tx>
          <c:dLbls>
            <c:showVal val="1"/>
          </c:dLbls>
          <c:cat>
            <c:strRef>
              <c:f>'Graduate Assistants'!$A$8:$A$12</c:f>
              <c:strCache>
                <c:ptCount val="5"/>
                <c:pt idx="0">
                  <c:v>Fellowships</c:v>
                </c:pt>
                <c:pt idx="1">
                  <c:v>Teaching Assistants</c:v>
                </c:pt>
                <c:pt idx="2">
                  <c:v>Research Assistants</c:v>
                </c:pt>
                <c:pt idx="3">
                  <c:v>Post Docs</c:v>
                </c:pt>
                <c:pt idx="4">
                  <c:v>Research Scientist</c:v>
                </c:pt>
              </c:strCache>
            </c:strRef>
          </c:cat>
          <c:val>
            <c:numRef>
              <c:f>'Graduate Assistants'!$C$8:$C$12</c:f>
              <c:numCache>
                <c:formatCode>General</c:formatCode>
                <c:ptCount val="5"/>
                <c:pt idx="1">
                  <c:v>2</c:v>
                </c:pt>
                <c:pt idx="2">
                  <c:v>25</c:v>
                </c:pt>
              </c:numCache>
            </c:numRef>
          </c:val>
        </c:ser>
        <c:ser>
          <c:idx val="2"/>
          <c:order val="2"/>
          <c:tx>
            <c:strRef>
              <c:f>'Graduate Assistants'!$D$7</c:f>
              <c:strCache>
                <c:ptCount val="1"/>
                <c:pt idx="0">
                  <c:v>Fall 2017</c:v>
                </c:pt>
              </c:strCache>
            </c:strRef>
          </c:tx>
          <c:dLbls>
            <c:showVal val="1"/>
          </c:dLbls>
          <c:cat>
            <c:strRef>
              <c:f>'Graduate Assistants'!$A$8:$A$12</c:f>
              <c:strCache>
                <c:ptCount val="5"/>
                <c:pt idx="0">
                  <c:v>Fellowships</c:v>
                </c:pt>
                <c:pt idx="1">
                  <c:v>Teaching Assistants</c:v>
                </c:pt>
                <c:pt idx="2">
                  <c:v>Research Assistants</c:v>
                </c:pt>
                <c:pt idx="3">
                  <c:v>Post Docs</c:v>
                </c:pt>
                <c:pt idx="4">
                  <c:v>Research Scientist</c:v>
                </c:pt>
              </c:strCache>
            </c:strRef>
          </c:cat>
          <c:val>
            <c:numRef>
              <c:f>'Graduate Assistants'!$D$8:$D$12</c:f>
              <c:numCache>
                <c:formatCode>General</c:formatCode>
                <c:ptCount val="5"/>
                <c:pt idx="0">
                  <c:v>1</c:v>
                </c:pt>
                <c:pt idx="1">
                  <c:v>7</c:v>
                </c:pt>
                <c:pt idx="2">
                  <c:v>23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</c:ser>
        <c:shape val="box"/>
        <c:axId val="60935552"/>
        <c:axId val="60938880"/>
        <c:axId val="0"/>
      </c:bar3DChart>
      <c:catAx>
        <c:axId val="60935552"/>
        <c:scaling>
          <c:orientation val="minMax"/>
        </c:scaling>
        <c:axPos val="b"/>
        <c:tickLblPos val="nextTo"/>
        <c:crossAx val="60938880"/>
        <c:crosses val="autoZero"/>
        <c:auto val="1"/>
        <c:lblAlgn val="ctr"/>
        <c:lblOffset val="100"/>
      </c:catAx>
      <c:valAx>
        <c:axId val="60938880"/>
        <c:scaling>
          <c:orientation val="minMax"/>
        </c:scaling>
        <c:axPos val="l"/>
        <c:majorGridlines/>
        <c:numFmt formatCode="General" sourceLinked="1"/>
        <c:tickLblPos val="nextTo"/>
        <c:crossAx val="60935552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3C70-41D6-4938-A890-12D31A3E9D6E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8B465-5198-405A-9171-1D6C5FBC1C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3C70-41D6-4938-A890-12D31A3E9D6E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8B465-5198-405A-9171-1D6C5FBC1C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3C70-41D6-4938-A890-12D31A3E9D6E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8B465-5198-405A-9171-1D6C5FBC1C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3C70-41D6-4938-A890-12D31A3E9D6E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8B465-5198-405A-9171-1D6C5FBC1C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3C70-41D6-4938-A890-12D31A3E9D6E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8B465-5198-405A-9171-1D6C5FBC1C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3C70-41D6-4938-A890-12D31A3E9D6E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8B465-5198-405A-9171-1D6C5FBC1C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3C70-41D6-4938-A890-12D31A3E9D6E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8B465-5198-405A-9171-1D6C5FBC1C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3C70-41D6-4938-A890-12D31A3E9D6E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8B465-5198-405A-9171-1D6C5FBC1C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3C70-41D6-4938-A890-12D31A3E9D6E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8B465-5198-405A-9171-1D6C5FBC1C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3C70-41D6-4938-A890-12D31A3E9D6E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8B465-5198-405A-9171-1D6C5FBC1C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93C70-41D6-4938-A890-12D31A3E9D6E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8B465-5198-405A-9171-1D6C5FBC1CB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93C70-41D6-4938-A890-12D31A3E9D6E}" type="datetimeFigureOut">
              <a:rPr lang="en-US" smtClean="0"/>
              <a:t>12/14/2017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D8B465-5198-405A-9171-1D6C5FBC1CB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ECE Faculty Meeting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Pamela Obiomon</a:t>
            </a:r>
          </a:p>
          <a:p>
            <a:r>
              <a:rPr lang="en-US" dirty="0" smtClean="0"/>
              <a:t>December 14,2017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Updates</a:t>
            </a:r>
          </a:p>
          <a:p>
            <a:r>
              <a:rPr lang="en-US" dirty="0" smtClean="0"/>
              <a:t>Graduate Coordinator update</a:t>
            </a:r>
          </a:p>
          <a:p>
            <a:r>
              <a:rPr lang="en-US" dirty="0" smtClean="0"/>
              <a:t>Course Inventory</a:t>
            </a:r>
          </a:p>
          <a:p>
            <a:r>
              <a:rPr lang="en-US" dirty="0" smtClean="0"/>
              <a:t>Fall 2018 Courses and workload</a:t>
            </a:r>
          </a:p>
          <a:p>
            <a:r>
              <a:rPr lang="en-US" dirty="0" smtClean="0"/>
              <a:t>Syllabus review</a:t>
            </a:r>
          </a:p>
          <a:p>
            <a:r>
              <a:rPr lang="en-US" dirty="0" err="1" smtClean="0"/>
              <a:t>Taskstream</a:t>
            </a:r>
            <a:endParaRPr lang="en-US" dirty="0" smtClean="0"/>
          </a:p>
          <a:p>
            <a:r>
              <a:rPr lang="en-US" dirty="0" smtClean="0"/>
              <a:t>Spring 2018 ABET Assessment reports</a:t>
            </a:r>
          </a:p>
          <a:p>
            <a:r>
              <a:rPr lang="en-US" dirty="0" smtClean="0"/>
              <a:t>Open floor for strategic planning</a:t>
            </a:r>
          </a:p>
          <a:p>
            <a:r>
              <a:rPr lang="en-US" dirty="0" err="1" smtClean="0"/>
              <a:t>Ecourse</a:t>
            </a:r>
            <a:r>
              <a:rPr lang="en-US" dirty="0" smtClean="0"/>
              <a:t>- Setting up courses and </a:t>
            </a:r>
            <a:r>
              <a:rPr lang="en-US" dirty="0" err="1" smtClean="0"/>
              <a:t>gradebook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Update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Profile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% African American (undergraduate)</a:t>
            </a:r>
          </a:p>
          <a:p>
            <a:r>
              <a:rPr lang="en-US" dirty="0" smtClean="0"/>
              <a:t>% International (Graduate)</a:t>
            </a:r>
          </a:p>
          <a:p>
            <a:r>
              <a:rPr lang="en-US" dirty="0" smtClean="0"/>
              <a:t>% male</a:t>
            </a:r>
          </a:p>
          <a:p>
            <a:r>
              <a:rPr lang="en-US" dirty="0" smtClean="0"/>
              <a:t>% Female</a:t>
            </a:r>
          </a:p>
          <a:p>
            <a:r>
              <a:rPr lang="en-US" dirty="0" smtClean="0"/>
              <a:t>% of students indigenous to the State of Texas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ECE Enrollment</a:t>
            </a:r>
            <a:endParaRPr lang="en-US" dirty="0"/>
          </a:p>
        </p:txBody>
      </p:sp>
      <p:graphicFrame>
        <p:nvGraphicFramePr>
          <p:cNvPr id="7" name="Chart 6"/>
          <p:cNvGraphicFramePr/>
          <p:nvPr/>
        </p:nvGraphicFramePr>
        <p:xfrm>
          <a:off x="1752600" y="1600200"/>
          <a:ext cx="60960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Undergraduate Enrollment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1295400"/>
          <a:ext cx="7848599" cy="2133600"/>
        </p:xfrm>
        <a:graphic>
          <a:graphicData uri="http://schemas.openxmlformats.org/drawingml/2006/table">
            <a:tbl>
              <a:tblPr/>
              <a:tblGrid>
                <a:gridCol w="2294801"/>
                <a:gridCol w="925633"/>
                <a:gridCol w="925633"/>
                <a:gridCol w="925633"/>
                <a:gridCol w="925633"/>
                <a:gridCol w="925633"/>
                <a:gridCol w="925633"/>
              </a:tblGrid>
              <a:tr h="533400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Fall 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Fall 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Fall 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Fall 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Fall 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Fall 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Computer Engineering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Electrical Engineering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Undergraduate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4876800" y="4267200"/>
          <a:ext cx="42672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304800" y="4343400"/>
          <a:ext cx="40386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</a:t>
            </a:r>
            <a:r>
              <a:rPr lang="en-US" dirty="0" smtClean="0"/>
              <a:t>raduate Enrollment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914400" y="1600200"/>
          <a:ext cx="6934202" cy="1600200"/>
        </p:xfrm>
        <a:graphic>
          <a:graphicData uri="http://schemas.openxmlformats.org/drawingml/2006/table">
            <a:tbl>
              <a:tblPr/>
              <a:tblGrid>
                <a:gridCol w="2027444"/>
                <a:gridCol w="817793"/>
                <a:gridCol w="817793"/>
                <a:gridCol w="817793"/>
                <a:gridCol w="817793"/>
                <a:gridCol w="817793"/>
                <a:gridCol w="817793"/>
              </a:tblGrid>
              <a:tr h="400050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Fall 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Fall 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Fall 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Fall 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Fall 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Fall 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MSEE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PhDEE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Graduate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Chart 9"/>
          <p:cNvGraphicFramePr/>
          <p:nvPr/>
        </p:nvGraphicFramePr>
        <p:xfrm>
          <a:off x="4800600" y="3810000"/>
          <a:ext cx="40386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/>
          <p:cNvGraphicFramePr/>
          <p:nvPr/>
        </p:nvGraphicFramePr>
        <p:xfrm>
          <a:off x="228600" y="3886200"/>
          <a:ext cx="41910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5YR BS/MS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Degrees Awarded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Job Placement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%</a:t>
            </a:r>
            <a:r>
              <a:rPr lang="en-US" dirty="0" smtClean="0"/>
              <a:t> job placement</a:t>
            </a:r>
          </a:p>
          <a:p>
            <a:r>
              <a:rPr lang="en-US" dirty="0"/>
              <a:t>%</a:t>
            </a:r>
            <a:r>
              <a:rPr lang="en-US" dirty="0" smtClean="0"/>
              <a:t>Graduate school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Priority Registration for Spring 2018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1600200" y="1600200"/>
          <a:ext cx="58674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Strategy to attract more 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Scholarships</a:t>
            </a:r>
          </a:p>
          <a:p>
            <a:pPr lvl="1"/>
            <a:r>
              <a:rPr lang="en-US" dirty="0" smtClean="0"/>
              <a:t>Intel scholarship cover tuition and fees for (5) Juniors and (5) 5 yr BS/MS</a:t>
            </a:r>
          </a:p>
          <a:p>
            <a:pPr lvl="1"/>
            <a:r>
              <a:rPr lang="en-US" dirty="0" smtClean="0"/>
              <a:t>Undergraduate Research</a:t>
            </a:r>
          </a:p>
          <a:p>
            <a:pPr lvl="2"/>
            <a:r>
              <a:rPr lang="en-US" dirty="0" smtClean="0"/>
              <a:t>30 undergraduates in CREDIT Center</a:t>
            </a:r>
          </a:p>
          <a:p>
            <a:pPr lvl="2"/>
            <a:r>
              <a:rPr lang="en-US" dirty="0" smtClean="0"/>
              <a:t>Intel Undergraduate Research (3 students per semester)</a:t>
            </a:r>
          </a:p>
          <a:p>
            <a:r>
              <a:rPr lang="en-US" dirty="0" smtClean="0"/>
              <a:t>Degree Enhancements</a:t>
            </a:r>
            <a:endParaRPr lang="en-US" dirty="0" smtClean="0"/>
          </a:p>
          <a:p>
            <a:pPr lvl="1"/>
            <a:r>
              <a:rPr lang="en-US" dirty="0" smtClean="0"/>
              <a:t>Undergraduate Certificates</a:t>
            </a:r>
          </a:p>
          <a:p>
            <a:pPr lvl="2"/>
            <a:r>
              <a:rPr lang="en-US" dirty="0" err="1" smtClean="0"/>
              <a:t>Cybersecurity</a:t>
            </a:r>
            <a:endParaRPr lang="en-US" dirty="0" smtClean="0"/>
          </a:p>
          <a:p>
            <a:pPr lvl="2"/>
            <a:r>
              <a:rPr lang="en-US" dirty="0" smtClean="0"/>
              <a:t>Power</a:t>
            </a:r>
          </a:p>
          <a:p>
            <a:pPr lvl="1"/>
            <a:r>
              <a:rPr lang="en-US" dirty="0" smtClean="0"/>
              <a:t>Graduate Certificates</a:t>
            </a:r>
          </a:p>
          <a:p>
            <a:pPr lvl="2"/>
            <a:r>
              <a:rPr lang="en-US" dirty="0" smtClean="0"/>
              <a:t>Power</a:t>
            </a:r>
          </a:p>
          <a:p>
            <a:pPr lvl="2"/>
            <a:r>
              <a:rPr lang="en-US" dirty="0" smtClean="0"/>
              <a:t>Machine Learning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ECE Faculty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4114800" cy="5715000"/>
          </a:xfrm>
        </p:spPr>
        <p:txBody>
          <a:bodyPr>
            <a:normAutofit fontScale="85000" lnSpcReduction="20000"/>
          </a:bodyPr>
          <a:lstStyle/>
          <a:p>
            <a:pPr lvl="1"/>
            <a:r>
              <a:rPr lang="en-US" b="1" dirty="0"/>
              <a:t>T</a:t>
            </a:r>
            <a:r>
              <a:rPr lang="en-US" b="1" dirty="0" smtClean="0"/>
              <a:t>enured/ Tenure track faculty: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 smtClean="0"/>
              <a:t>Ali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 err="1" smtClean="0"/>
              <a:t>Annamalai</a:t>
            </a:r>
            <a:endParaRPr lang="en-US" dirty="0" smtClean="0"/>
          </a:p>
          <a:p>
            <a:pPr marL="1371600" lvl="2" indent="-457200">
              <a:buFont typeface="+mj-lt"/>
              <a:buAutoNum type="arabicPeriod"/>
            </a:pPr>
            <a:r>
              <a:rPr lang="en-US" dirty="0" err="1" smtClean="0"/>
              <a:t>Attia</a:t>
            </a:r>
            <a:r>
              <a:rPr lang="en-US" dirty="0" smtClean="0"/>
              <a:t> 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 smtClean="0"/>
              <a:t>Cui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 smtClean="0"/>
              <a:t>Foreman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 smtClean="0"/>
              <a:t>Fuller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 smtClean="0"/>
              <a:t>Kim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 smtClean="0"/>
              <a:t>Kirby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 err="1" smtClean="0"/>
              <a:t>Koay</a:t>
            </a:r>
            <a:endParaRPr lang="en-US" dirty="0" smtClean="0"/>
          </a:p>
          <a:p>
            <a:pPr marL="1371600" lvl="2" indent="-457200">
              <a:buFont typeface="+mj-lt"/>
              <a:buAutoNum type="arabicPeriod"/>
            </a:pPr>
            <a:r>
              <a:rPr lang="en-US" dirty="0" smtClean="0"/>
              <a:t>Kumar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 smtClean="0"/>
              <a:t>Li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 smtClean="0"/>
              <a:t>Obiomon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 err="1" smtClean="0"/>
              <a:t>Qian</a:t>
            </a:r>
            <a:endParaRPr lang="en-US" dirty="0" smtClean="0"/>
          </a:p>
          <a:p>
            <a:pPr marL="1371600" lvl="2" indent="-457200">
              <a:buFont typeface="+mj-lt"/>
              <a:buAutoNum type="arabicPeriod"/>
            </a:pPr>
            <a:r>
              <a:rPr lang="en-US" dirty="0" err="1" smtClean="0"/>
              <a:t>Sadiku</a:t>
            </a:r>
            <a:endParaRPr lang="en-US" dirty="0" smtClean="0"/>
          </a:p>
          <a:p>
            <a:pPr marL="1371600" lvl="2" indent="-457200">
              <a:buFont typeface="+mj-lt"/>
              <a:buAutoNum type="arabicPeriod"/>
            </a:pPr>
            <a:r>
              <a:rPr lang="en-US" dirty="0" smtClean="0"/>
              <a:t>Tolliver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 smtClean="0"/>
              <a:t>Wilkins</a:t>
            </a:r>
          </a:p>
          <a:p>
            <a:pPr marL="1428750" lvl="2" indent="-514350">
              <a:buNone/>
            </a:pPr>
            <a:endParaRPr lang="en-US" dirty="0"/>
          </a:p>
          <a:p>
            <a:pPr marL="971550" lvl="1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724400" y="1371600"/>
            <a:ext cx="33528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Instructor:  </a:t>
            </a:r>
          </a:p>
          <a:p>
            <a:pPr marL="1371600" marR="0" lvl="2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Cofie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Adjuncts:  </a:t>
            </a:r>
          </a:p>
          <a:p>
            <a:pPr marL="1371600" marR="0" lvl="2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Dwivedi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2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Turner</a:t>
            </a:r>
          </a:p>
          <a:p>
            <a:pPr marL="1371600" marR="0" lvl="2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Odejide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71550" marR="0" lvl="1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Teaching in classroom or lab</a:t>
            </a:r>
          </a:p>
          <a:p>
            <a:pPr marL="1428750" marR="0" lvl="2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Shumon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428750" marR="0" lvl="2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Tembley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428750" marR="0" lvl="2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Dowell</a:t>
            </a:r>
          </a:p>
          <a:p>
            <a:pPr marL="1428750" marR="0" lvl="2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Bourgeois</a:t>
            </a:r>
          </a:p>
          <a:p>
            <a:pPr marL="1428750" marR="0" lvl="2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71550" marR="0" lvl="1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Centers Update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CREDIT Center</a:t>
            </a:r>
          </a:p>
          <a:p>
            <a:r>
              <a:rPr lang="en-US" dirty="0" smtClean="0"/>
              <a:t>Computational Biology</a:t>
            </a:r>
          </a:p>
          <a:p>
            <a:r>
              <a:rPr lang="en-US" dirty="0" smtClean="0"/>
              <a:t>Smart Grid</a:t>
            </a:r>
          </a:p>
          <a:p>
            <a:r>
              <a:rPr lang="en-US" dirty="0" err="1" smtClean="0"/>
              <a:t>Cybersecurity</a:t>
            </a:r>
            <a:r>
              <a:rPr lang="en-US" dirty="0" smtClean="0"/>
              <a:t> </a:t>
            </a:r>
          </a:p>
          <a:p>
            <a:r>
              <a:rPr lang="en-US" dirty="0" smtClean="0"/>
              <a:t>New Center coming soon(Wilkins/Kirby)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GRADUATE ASSISTANTSHIPS, POST DOCS, ETC.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2286000" y="2057400"/>
          <a:ext cx="61722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8600" y="1066800"/>
            <a:ext cx="350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CREDIT CENTER</a:t>
            </a:r>
          </a:p>
          <a:p>
            <a:r>
              <a:rPr lang="en-US" dirty="0" smtClean="0"/>
              <a:t>SMART GRID</a:t>
            </a:r>
          </a:p>
          <a:p>
            <a:r>
              <a:rPr lang="en-US" dirty="0" smtClean="0"/>
              <a:t>COMPUTATIONAL BIOLOGY</a:t>
            </a:r>
          </a:p>
          <a:p>
            <a:r>
              <a:rPr lang="en-US" dirty="0" smtClean="0"/>
              <a:t>CYBERSECRUITY CENTER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Budget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Corporate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Bechtel – Senior Design Project</a:t>
            </a:r>
          </a:p>
          <a:p>
            <a:r>
              <a:rPr lang="en-US" dirty="0" smtClean="0"/>
              <a:t>GE – Internships</a:t>
            </a:r>
          </a:p>
          <a:p>
            <a:r>
              <a:rPr lang="en-US" dirty="0" smtClean="0"/>
              <a:t>Dow Chemical - Internships</a:t>
            </a:r>
          </a:p>
          <a:p>
            <a:r>
              <a:rPr lang="en-US" dirty="0" smtClean="0"/>
              <a:t>NAVSEA – Internships and Senior Design Project</a:t>
            </a:r>
          </a:p>
          <a:p>
            <a:r>
              <a:rPr lang="en-US" dirty="0" smtClean="0"/>
              <a:t>AFRL- Internships</a:t>
            </a:r>
          </a:p>
          <a:p>
            <a:r>
              <a:rPr lang="en-US" dirty="0" smtClean="0"/>
              <a:t>IBM- Internships, donated robots</a:t>
            </a:r>
          </a:p>
          <a:p>
            <a:r>
              <a:rPr lang="en-US" dirty="0" smtClean="0"/>
              <a:t>Intel – grant $350,00</a:t>
            </a:r>
          </a:p>
          <a:p>
            <a:pPr lvl="1"/>
            <a:r>
              <a:rPr lang="en-US" dirty="0" smtClean="0"/>
              <a:t>Scholarships</a:t>
            </a:r>
          </a:p>
          <a:p>
            <a:pPr lvl="1"/>
            <a:r>
              <a:rPr lang="en-US" dirty="0" smtClean="0"/>
              <a:t>Undergraduate Research Experience</a:t>
            </a:r>
          </a:p>
          <a:p>
            <a:r>
              <a:rPr lang="en-US" dirty="0" smtClean="0"/>
              <a:t>Corporate </a:t>
            </a:r>
            <a:r>
              <a:rPr lang="en-US" dirty="0" err="1" smtClean="0"/>
              <a:t>Liason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Fundraising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75% of our Faculty donated</a:t>
            </a:r>
          </a:p>
          <a:p>
            <a:pPr lvl="1"/>
            <a:r>
              <a:rPr lang="en-US" dirty="0" smtClean="0"/>
              <a:t>Raised $4000 for next year</a:t>
            </a:r>
          </a:p>
          <a:p>
            <a:pPr lvl="1"/>
            <a:r>
              <a:rPr lang="en-US" dirty="0" smtClean="0"/>
              <a:t>Used for faculty development, </a:t>
            </a:r>
          </a:p>
          <a:p>
            <a:pPr lvl="1"/>
            <a:r>
              <a:rPr lang="en-US" dirty="0" smtClean="0"/>
              <a:t>student travel (IEEE competition)</a:t>
            </a:r>
          </a:p>
          <a:p>
            <a:pPr lvl="1"/>
            <a:r>
              <a:rPr lang="en-US" dirty="0" smtClean="0"/>
              <a:t>senior design projects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College Goal: $200K per faculty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Graduate Coordinator Update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Inventory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Graduate</a:t>
            </a:r>
          </a:p>
          <a:p>
            <a:pPr lvl="1"/>
            <a:r>
              <a:rPr lang="en-US" dirty="0" smtClean="0"/>
              <a:t>3 hr Graduate course for Artificial Intelligence – Certification program</a:t>
            </a:r>
          </a:p>
          <a:p>
            <a:r>
              <a:rPr lang="en-US" dirty="0" smtClean="0"/>
              <a:t>Undergraduate</a:t>
            </a:r>
          </a:p>
          <a:p>
            <a:pPr lvl="1"/>
            <a:r>
              <a:rPr lang="en-US" dirty="0" smtClean="0"/>
              <a:t>1 hr development course</a:t>
            </a:r>
          </a:p>
          <a:p>
            <a:pPr lvl="1"/>
            <a:r>
              <a:rPr lang="en-US" dirty="0" smtClean="0"/>
              <a:t>2XX3 – project based computer course</a:t>
            </a:r>
          </a:p>
          <a:p>
            <a:pPr lvl="1"/>
            <a:r>
              <a:rPr lang="en-US" dirty="0" smtClean="0"/>
              <a:t>2XX3 – project based computer course</a:t>
            </a:r>
          </a:p>
          <a:p>
            <a:pPr lvl="1"/>
            <a:r>
              <a:rPr lang="en-US" dirty="0" smtClean="0"/>
              <a:t>ELEG 4331 - Computer Networking </a:t>
            </a:r>
            <a:r>
              <a:rPr lang="en-US" dirty="0"/>
              <a:t>L</a:t>
            </a:r>
            <a:r>
              <a:rPr lang="en-US" dirty="0" smtClean="0"/>
              <a:t>ab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415</Words>
  <Application>Microsoft Office PowerPoint</Application>
  <PresentationFormat>On-screen Show (4:3)</PresentationFormat>
  <Paragraphs>173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ECE Faculty Meeting</vt:lpstr>
      <vt:lpstr>AGENDA</vt:lpstr>
      <vt:lpstr>Goals Update</vt:lpstr>
      <vt:lpstr>Student Profile</vt:lpstr>
      <vt:lpstr>ECE Enrollment</vt:lpstr>
      <vt:lpstr>Undergraduate Enrollment</vt:lpstr>
      <vt:lpstr>Graduate Enrollment</vt:lpstr>
      <vt:lpstr>5YR BS/MS</vt:lpstr>
      <vt:lpstr>Retention</vt:lpstr>
      <vt:lpstr>Degrees Awarded</vt:lpstr>
      <vt:lpstr>Job Placement</vt:lpstr>
      <vt:lpstr>Priority Registration for Spring 2018</vt:lpstr>
      <vt:lpstr>Strategy to attract more students</vt:lpstr>
      <vt:lpstr>ECE Faculty</vt:lpstr>
      <vt:lpstr>Centers Update</vt:lpstr>
      <vt:lpstr>GRADUATE ASSISTANTSHIPS, POST DOCS, ETC.</vt:lpstr>
      <vt:lpstr>Proposed Budget</vt:lpstr>
      <vt:lpstr>Corporate Relationships</vt:lpstr>
      <vt:lpstr>Fundraising</vt:lpstr>
      <vt:lpstr>Funding</vt:lpstr>
      <vt:lpstr>Graduate Coordinator Update</vt:lpstr>
      <vt:lpstr>Course Inventory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Faculty Meeting</dc:title>
  <dc:creator>Pamela Obiomon</dc:creator>
  <cp:lastModifiedBy>Pamela Obiomon</cp:lastModifiedBy>
  <cp:revision>20</cp:revision>
  <dcterms:created xsi:type="dcterms:W3CDTF">2017-12-15T00:04:21Z</dcterms:created>
  <dcterms:modified xsi:type="dcterms:W3CDTF">2017-12-15T02:51:55Z</dcterms:modified>
</cp:coreProperties>
</file>