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4" r:id="rId4"/>
    <p:sldId id="259" r:id="rId5"/>
    <p:sldId id="260" r:id="rId6"/>
    <p:sldId id="261" r:id="rId7"/>
    <p:sldId id="262" r:id="rId8"/>
    <p:sldId id="266" r:id="rId9"/>
    <p:sldId id="268" r:id="rId10"/>
    <p:sldId id="269" r:id="rId11"/>
    <p:sldId id="263" r:id="rId12"/>
    <p:sldId id="265" r:id="rId13"/>
    <p:sldId id="267" r:id="rId14"/>
    <p:sldId id="25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97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910718-948E-4670-9FFF-7BA37B55CA02}" type="datetimeFigureOut">
              <a:rPr lang="en-US" smtClean="0"/>
              <a:t>10/6/2017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E8FA24-F138-4D5F-860D-3A159D222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528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CD92E-600A-42FE-BD3C-366E82B37CE0}" type="datetime1">
              <a:rPr lang="en-US" smtClean="0"/>
              <a:t>10/6/2017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346D-5CB1-47DF-A811-A4F5320DA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376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00DE4-C075-444C-8E37-7C8BC86B10CD}" type="datetime1">
              <a:rPr lang="en-US" smtClean="0"/>
              <a:t>10/6/2017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346D-5CB1-47DF-A811-A4F5320DA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628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BE4D9-9DAE-48D2-A6D1-4290964B900F}" type="datetime1">
              <a:rPr lang="en-US" smtClean="0"/>
              <a:t>10/6/2017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346D-5CB1-47DF-A811-A4F5320DA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749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F3163-C352-4180-B8AC-856072C6F58E}" type="datetime1">
              <a:rPr lang="en-US" smtClean="0"/>
              <a:t>10/6/2017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346D-5CB1-47DF-A811-A4F5320DA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052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16224-5475-423D-8289-8E2CB6D5A8E1}" type="datetime1">
              <a:rPr lang="en-US" smtClean="0"/>
              <a:t>10/6/2017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346D-5CB1-47DF-A811-A4F5320DA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079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47B0D-E171-4E25-9024-76308D0863AB}" type="datetime1">
              <a:rPr lang="en-US" smtClean="0"/>
              <a:t>10/6/2017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346D-5CB1-47DF-A811-A4F5320DA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975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94F10-8AF4-40EE-8DAC-9DE39538BAB8}" type="datetime1">
              <a:rPr lang="en-US" smtClean="0"/>
              <a:t>10/6/2017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346D-5CB1-47DF-A811-A4F5320DA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255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5EE24-4889-4582-BDBB-B41AB6DA71FD}" type="datetime1">
              <a:rPr lang="en-US" smtClean="0"/>
              <a:t>10/6/2017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346D-5CB1-47DF-A811-A4F5320DA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98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A29EA-14E9-430A-94EE-0E8EEC9FBFFB}" type="datetime1">
              <a:rPr lang="en-US" smtClean="0"/>
              <a:t>10/6/2017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346D-5CB1-47DF-A811-A4F5320DA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164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721BA-BF93-4CC1-B4F7-ADB35A85D9A0}" type="datetime1">
              <a:rPr lang="en-US" smtClean="0"/>
              <a:t>10/6/2017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346D-5CB1-47DF-A811-A4F5320DA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371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5D15-2654-49F8-83D3-7442C8DD7E7F}" type="datetime1">
              <a:rPr lang="en-US" smtClean="0"/>
              <a:t>10/6/2017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346D-5CB1-47DF-A811-A4F5320DA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110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9E352-D3AF-4688-B30C-420DE340CB38}" type="datetime1">
              <a:rPr lang="en-US" smtClean="0"/>
              <a:t>10/6/2017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51346D-5CB1-47DF-A811-A4F5320DA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265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vamu.edu/policies/wp-content/uploads/sites/56/PVAMU-Faculty-Workload-Policy-Manual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vamu.edu/policies/wp-content/uploads/sites/56/PVAMU-Faculty-Workload-Policy-Manual.pd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vamu.edu/ece/about-us/mission-and-vision/" TargetMode="External"/><Relationship Id="rId2" Type="http://schemas.openxmlformats.org/officeDocument/2006/relationships/hyperlink" Target="http://catalog.pvamu.edu/generaluniversityinformation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atalog.pvamu.edu/academicprogramsanddegreeplans/roygperrycollegeofengineering/electricalandcomputerengineering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vamu.edu/ece/wp-content/uploads/sites/96/PVAMU-Syllabus-Template-2016.doc" TargetMode="External"/><Relationship Id="rId2" Type="http://schemas.openxmlformats.org/officeDocument/2006/relationships/hyperlink" Target="https://www.pvamu.edu/ece/wp-content/uploads/sites/96/Special_Topics_Courses_Form2015-1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vamu.edu/academicaffairs/wp-content/uploads/sites/20/Request%20for%20independent%20Study.docx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vamu.edu/ece/electrical-and-computer-engineering/graduate-student-resources/deadlines-for-phd-candidates-graduating-this-spring/" TargetMode="External"/><Relationship Id="rId3" Type="http://schemas.openxmlformats.org/officeDocument/2006/relationships/hyperlink" Target="http://www.pvamu.edu/academicaffairs/wp-content/uploads/sites/20/courseinventoryform.pdf" TargetMode="External"/><Relationship Id="rId7" Type="http://schemas.openxmlformats.org/officeDocument/2006/relationships/hyperlink" Target="http://www.pvamu.edu/registrar/academic-calendars/" TargetMode="External"/><Relationship Id="rId2" Type="http://schemas.openxmlformats.org/officeDocument/2006/relationships/hyperlink" Target="http://www.pvamu.edu/policies/wp-content/uploads/sites/56/PVAMU-Faculty-Workload-Policy-Manual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vamu.edu/academicaffairs/wp-content/uploads/sites/20/Request%20for%20independent%20Study.docx" TargetMode="External"/><Relationship Id="rId5" Type="http://schemas.openxmlformats.org/officeDocument/2006/relationships/hyperlink" Target="http://www.pvamu.edu/ece/wp-content/uploads/sites/96/PVAMU-Syllabus-Template-2016.doc" TargetMode="External"/><Relationship Id="rId4" Type="http://schemas.openxmlformats.org/officeDocument/2006/relationships/hyperlink" Target="https://www.pvamu.edu/ece/wp-content/uploads/sites/96/Special_Topics_Courses_Form2015-1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Faculty Meeting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October 6, 2017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346D-5CB1-47DF-A811-A4F5320DAD6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02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 smtClean="0"/>
              <a:t>Updates </a:t>
            </a:r>
            <a:endParaRPr lang="en-US" sz="1800" dirty="0"/>
          </a:p>
          <a:p>
            <a:pPr lvl="0"/>
            <a:r>
              <a:rPr lang="en-US" b="1" dirty="0"/>
              <a:t>Spring </a:t>
            </a:r>
            <a:r>
              <a:rPr lang="en-US" b="1" dirty="0" smtClean="0"/>
              <a:t>Schedule</a:t>
            </a:r>
            <a:endParaRPr lang="en-US" sz="1800" dirty="0"/>
          </a:p>
          <a:p>
            <a:pPr lvl="1"/>
            <a:r>
              <a:rPr lang="en-US" b="1" dirty="0"/>
              <a:t>Special Topics</a:t>
            </a:r>
            <a:endParaRPr lang="en-US" sz="1600" dirty="0"/>
          </a:p>
          <a:p>
            <a:pPr lvl="1"/>
            <a:r>
              <a:rPr lang="en-US" b="1" dirty="0"/>
              <a:t>Research Courses</a:t>
            </a:r>
            <a:endParaRPr lang="en-US" sz="1600" dirty="0"/>
          </a:p>
          <a:p>
            <a:pPr lvl="1"/>
            <a:r>
              <a:rPr lang="en-US" b="1" dirty="0"/>
              <a:t>Faculty Assignments</a:t>
            </a:r>
            <a:endParaRPr lang="en-US" sz="1600" dirty="0"/>
          </a:p>
          <a:p>
            <a:pPr lvl="0"/>
            <a:r>
              <a:rPr lang="en-US" b="1" dirty="0"/>
              <a:t>Standard Operating Procedures Manual (SOP)</a:t>
            </a:r>
            <a:endParaRPr lang="en-US" sz="1800" dirty="0"/>
          </a:p>
          <a:p>
            <a:pPr lvl="0"/>
            <a:r>
              <a:rPr lang="en-US" b="1" dirty="0"/>
              <a:t>Critical Deadlines</a:t>
            </a:r>
            <a:endParaRPr lang="en-US" sz="18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346D-5CB1-47DF-A811-A4F5320DAD6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960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Update from Coordinators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Undergraduate – Dr. Kirby</a:t>
            </a:r>
          </a:p>
          <a:p>
            <a:pPr lvl="1"/>
            <a:r>
              <a:rPr lang="en-US" dirty="0" smtClean="0"/>
              <a:t>Labs</a:t>
            </a:r>
          </a:p>
          <a:p>
            <a:r>
              <a:rPr lang="en-US" dirty="0" smtClean="0"/>
              <a:t>Graduate – Dr. Wilkins</a:t>
            </a:r>
          </a:p>
          <a:p>
            <a:pPr lvl="1"/>
            <a:r>
              <a:rPr lang="en-US" dirty="0" smtClean="0"/>
              <a:t>New forms from Graduate School</a:t>
            </a:r>
          </a:p>
          <a:p>
            <a:pPr lvl="1"/>
            <a:r>
              <a:rPr lang="en-US" dirty="0" smtClean="0"/>
              <a:t>MSEE is 30 hours for both the Project and Thesis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346D-5CB1-47DF-A811-A4F5320DAD6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816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Updates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Prairie View A&amp;M University - Faculty Workload Policy Manual</a:t>
            </a:r>
          </a:p>
          <a:p>
            <a:pPr marL="400050" lvl="1" indent="0">
              <a:buNone/>
            </a:pPr>
            <a:r>
              <a:rPr lang="en-US" sz="2000" dirty="0" smtClean="0"/>
              <a:t>Workload Requirements PVAMU has established a </a:t>
            </a:r>
            <a:r>
              <a:rPr lang="en-US" sz="2000" dirty="0" smtClean="0">
                <a:solidFill>
                  <a:srgbClr val="C00000"/>
                </a:solidFill>
              </a:rPr>
              <a:t>minimum contact hour teaching load of 12 hours </a:t>
            </a:r>
            <a:r>
              <a:rPr lang="en-US" sz="2000" dirty="0" smtClean="0"/>
              <a:t>(Graduate and/or Undergraduate) for tenured or tenure-track faculty; and, 15 hours for non-tenure track faculty. Teaching loads above or below the established minimum must be explained in official reports submitted to the Office of Institutional Research &amp; Effectiveness. PVAMU has established a maximum teaching workload of 18 contact hours per semester for all full-time faculty.  PVAMU has established a maximum teaching workload of 6 contact hours per semester for all adjunct or part-time faculty.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19200" y="5791200"/>
            <a:ext cx="4037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 smtClean="0">
                <a:hlinkClick r:id="rId2"/>
              </a:rPr>
              <a:t>PVAMU Faculty </a:t>
            </a:r>
            <a:r>
              <a:rPr lang="en-US" b="1" u="sng" dirty="0" smtClean="0">
                <a:hlinkClick r:id="rId2"/>
              </a:rPr>
              <a:t>Workload Policy</a:t>
            </a:r>
            <a:r>
              <a:rPr lang="en-US" u="sng" dirty="0" smtClean="0">
                <a:hlinkClick r:id="rId2"/>
              </a:rPr>
              <a:t> Manual</a:t>
            </a:r>
            <a:r>
              <a:rPr lang="en-US" u="sng" dirty="0" smtClean="0"/>
              <a:t>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346D-5CB1-47DF-A811-A4F5320DAD6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30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College of Engineering Workload Policy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9 teaching + 3 additional duties is our College of Engineering practice. </a:t>
            </a:r>
          </a:p>
          <a:p>
            <a:pPr lvl="1"/>
            <a:r>
              <a:rPr lang="en-US" dirty="0" smtClean="0"/>
              <a:t>18 total teaching hours for Fall and Spring</a:t>
            </a:r>
            <a:endParaRPr lang="en-US" dirty="0" smtClean="0"/>
          </a:p>
          <a:p>
            <a:r>
              <a:rPr lang="en-US" sz="2800" dirty="0" smtClean="0"/>
              <a:t>Additional Duties approved by the College</a:t>
            </a:r>
          </a:p>
          <a:p>
            <a:pPr lvl="1"/>
            <a:r>
              <a:rPr lang="en-US" sz="2000" dirty="0" smtClean="0"/>
              <a:t>EE  Undergraduate Coordinator</a:t>
            </a:r>
          </a:p>
          <a:p>
            <a:pPr lvl="1"/>
            <a:r>
              <a:rPr lang="en-US" sz="2000" dirty="0" smtClean="0"/>
              <a:t>CPEG Undergraduate Coordinator</a:t>
            </a:r>
          </a:p>
          <a:p>
            <a:pPr lvl="1"/>
            <a:r>
              <a:rPr lang="en-US" sz="2000" dirty="0" smtClean="0"/>
              <a:t>Graduate Coordinator</a:t>
            </a:r>
          </a:p>
          <a:p>
            <a:pPr lvl="1"/>
            <a:r>
              <a:rPr lang="en-US" sz="2000" dirty="0" smtClean="0"/>
              <a:t>Freshman Coordinator </a:t>
            </a:r>
          </a:p>
          <a:p>
            <a:pPr lvl="1"/>
            <a:r>
              <a:rPr lang="en-US" sz="2000" dirty="0" smtClean="0"/>
              <a:t>ABET Coordinator</a:t>
            </a:r>
          </a:p>
          <a:p>
            <a:pPr lvl="1"/>
            <a:r>
              <a:rPr lang="en-US" sz="2000" dirty="0" smtClean="0"/>
              <a:t>EE Curriculum Coordinator </a:t>
            </a:r>
          </a:p>
          <a:p>
            <a:pPr lvl="1"/>
            <a:r>
              <a:rPr lang="en-US" sz="2000" dirty="0" smtClean="0"/>
              <a:t>CPEG Curriculum Coordinator</a:t>
            </a:r>
          </a:p>
          <a:p>
            <a:pPr marL="457200" lvl="1" indent="0">
              <a:buNone/>
            </a:pPr>
            <a:r>
              <a:rPr lang="en-US" sz="2200" dirty="0" smtClean="0"/>
              <a:t>See</a:t>
            </a:r>
            <a:r>
              <a:rPr lang="en-US" sz="2200" dirty="0"/>
              <a:t> </a:t>
            </a:r>
            <a:r>
              <a:rPr lang="en-US" sz="2200" dirty="0" smtClean="0"/>
              <a:t>the</a:t>
            </a:r>
            <a:r>
              <a:rPr lang="en-US" dirty="0" smtClean="0"/>
              <a:t> </a:t>
            </a:r>
            <a:r>
              <a:rPr lang="en-US" sz="2200" u="sng" dirty="0" smtClean="0">
                <a:hlinkClick r:id="rId2"/>
              </a:rPr>
              <a:t>PVAMU Faculty </a:t>
            </a:r>
            <a:r>
              <a:rPr lang="en-US" sz="2200" b="1" u="sng" dirty="0" smtClean="0">
                <a:hlinkClick r:id="rId2"/>
              </a:rPr>
              <a:t>Workload Policy</a:t>
            </a:r>
            <a:r>
              <a:rPr lang="en-US" sz="2200" u="sng" dirty="0" smtClean="0">
                <a:hlinkClick r:id="rId2"/>
              </a:rPr>
              <a:t> Manual</a:t>
            </a:r>
            <a:r>
              <a:rPr lang="en-US" sz="2200" u="sng" dirty="0" smtClean="0"/>
              <a:t> </a:t>
            </a:r>
            <a:r>
              <a:rPr lang="en-US" sz="2200" dirty="0" smtClean="0"/>
              <a:t>for additional duties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419600" y="4028777"/>
            <a:ext cx="4343400" cy="1015663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*SACS Coordinator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*Transfer Coordinator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*5YR MS BS Coordinator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346D-5CB1-47DF-A811-A4F5320DAD6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584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Office Hour Requirements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1219200"/>
            <a:ext cx="2087880" cy="2701708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 campus </a:t>
            </a:r>
          </a:p>
          <a:p>
            <a:r>
              <a:rPr lang="en-US" dirty="0" smtClean="0"/>
              <a:t>Normal business hours (8-5pm)</a:t>
            </a:r>
          </a:p>
          <a:p>
            <a:r>
              <a:rPr lang="en-US" dirty="0" smtClean="0"/>
              <a:t>Min. of 3 office hours (adjuncts included)</a:t>
            </a:r>
          </a:p>
          <a:p>
            <a:r>
              <a:rPr lang="en-US" dirty="0" smtClean="0"/>
              <a:t>Max of 9 for full-time faculty</a:t>
            </a:r>
          </a:p>
          <a:p>
            <a:r>
              <a:rPr lang="en-US" dirty="0" smtClean="0"/>
              <a:t>Office hours for advising, counseling and assisting students will be on a prorated basis.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346D-5CB1-47DF-A811-A4F5320DAD6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00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Changes to deadlines for Participation in Commencement and Degree Conferral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35814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The </a:t>
            </a:r>
            <a:r>
              <a:rPr lang="en-US" sz="2800" dirty="0"/>
              <a:t>deadline for applying to graduate and participate in the commencement ceremony will be October 13, </a:t>
            </a:r>
            <a:r>
              <a:rPr lang="en-US" sz="2800" dirty="0" smtClean="0"/>
              <a:t>2017</a:t>
            </a:r>
          </a:p>
          <a:p>
            <a:r>
              <a:rPr lang="en-US" sz="2800" dirty="0"/>
              <a:t>After that date, students will be allowed to apply for degree conferral through December 5, 2017; however, they will not qualify to participate in the commencement ceremony</a:t>
            </a:r>
          </a:p>
        </p:txBody>
      </p:sp>
      <p:sp>
        <p:nvSpPr>
          <p:cNvPr id="4" name="Rectangle 3"/>
          <p:cNvSpPr/>
          <p:nvPr/>
        </p:nvSpPr>
        <p:spPr>
          <a:xfrm>
            <a:off x="1127760" y="5117188"/>
            <a:ext cx="76352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</a:t>
            </a:r>
            <a:r>
              <a:rPr lang="en-US" dirty="0" smtClean="0"/>
              <a:t>tudents </a:t>
            </a:r>
            <a:r>
              <a:rPr lang="en-US" dirty="0"/>
              <a:t>who missed the deadline to participate in commencement, </a:t>
            </a:r>
            <a:r>
              <a:rPr lang="en-US" dirty="0" smtClean="0"/>
              <a:t>can  </a:t>
            </a:r>
            <a:r>
              <a:rPr lang="en-US" dirty="0"/>
              <a:t>have until the last day of each semester to request to have their degree </a:t>
            </a:r>
            <a:r>
              <a:rPr lang="en-US" dirty="0" smtClean="0"/>
              <a:t>conferred.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346D-5CB1-47DF-A811-A4F5320DAD6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272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Updates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Dean approved usage of space in SR Collins- equipment similar to ours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346D-5CB1-47DF-A811-A4F5320DAD6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202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SOP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38200" y="1143000"/>
            <a:ext cx="73152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Roy G. Perry College of Engineering</a:t>
            </a:r>
            <a:endParaRPr lang="en-US" sz="2800" dirty="0"/>
          </a:p>
          <a:p>
            <a:pPr algn="ctr"/>
            <a:r>
              <a:rPr lang="en-US" sz="2800" b="1" dirty="0"/>
              <a:t> Department of Electrical and Computer Engineering</a:t>
            </a:r>
            <a:endParaRPr lang="en-US" sz="2800" dirty="0"/>
          </a:p>
          <a:p>
            <a:pPr algn="ctr"/>
            <a:r>
              <a:rPr lang="en-US" sz="2800" dirty="0"/>
              <a:t> </a:t>
            </a:r>
          </a:p>
          <a:p>
            <a:pPr algn="ctr"/>
            <a:r>
              <a:rPr lang="en-US" sz="2800" b="1" dirty="0"/>
              <a:t>Standard Operating Procedures Manual</a:t>
            </a:r>
            <a:endParaRPr lang="en-US" sz="2800" dirty="0"/>
          </a:p>
          <a:p>
            <a:pPr algn="ctr"/>
            <a:r>
              <a:rPr lang="en-US" sz="2800" dirty="0"/>
              <a:t>At Prairie View A&amp;M University</a:t>
            </a:r>
          </a:p>
          <a:p>
            <a:pPr algn="ctr"/>
            <a:r>
              <a:rPr lang="en-US" sz="2800" dirty="0"/>
              <a:t>Date</a:t>
            </a:r>
          </a:p>
          <a:p>
            <a:pPr algn="ctr"/>
            <a:r>
              <a:rPr lang="en-US" sz="2800" dirty="0"/>
              <a:t>October 13, 2017</a:t>
            </a:r>
          </a:p>
        </p:txBody>
      </p:sp>
      <p:sp>
        <p:nvSpPr>
          <p:cNvPr id="5" name="Rectangle 4"/>
          <p:cNvSpPr/>
          <p:nvPr/>
        </p:nvSpPr>
        <p:spPr>
          <a:xfrm>
            <a:off x="491971" y="4876800"/>
            <a:ext cx="838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purpose of this </a:t>
            </a:r>
            <a:r>
              <a:rPr lang="en-US" dirty="0" smtClean="0"/>
              <a:t>document is </a:t>
            </a:r>
            <a:r>
              <a:rPr lang="en-US" dirty="0"/>
              <a:t>to provide faculty and staff </a:t>
            </a:r>
            <a:r>
              <a:rPr lang="en-US" dirty="0" smtClean="0"/>
              <a:t>with </a:t>
            </a:r>
            <a:r>
              <a:rPr lang="en-US" dirty="0"/>
              <a:t>a reference manual containing policies and procedures established </a:t>
            </a:r>
            <a:r>
              <a:rPr lang="en-US" dirty="0" smtClean="0"/>
              <a:t>for the department</a:t>
            </a:r>
            <a:r>
              <a:rPr lang="en-US" dirty="0"/>
              <a:t>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5867400"/>
            <a:ext cx="586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Need a Committee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346D-5CB1-47DF-A811-A4F5320DAD6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83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Mission Statement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hlinkClick r:id="rId2"/>
              </a:rPr>
              <a:t>PVAMU Mission Statement</a:t>
            </a:r>
            <a:r>
              <a:rPr lang="en-US" sz="2400" dirty="0" smtClean="0"/>
              <a:t> </a:t>
            </a:r>
            <a:endParaRPr lang="en-US" sz="2400" dirty="0">
              <a:hlinkClick r:id="rId3"/>
            </a:endParaRPr>
          </a:p>
          <a:p>
            <a:r>
              <a:rPr lang="en-US" sz="2400" dirty="0" smtClean="0">
                <a:hlinkClick r:id="rId4"/>
              </a:rPr>
              <a:t>ECE Purpose and Goals in Catalog</a:t>
            </a:r>
            <a:r>
              <a:rPr lang="en-US" sz="2400" dirty="0" smtClean="0"/>
              <a:t> align with ABET objectives</a:t>
            </a:r>
          </a:p>
          <a:p>
            <a:r>
              <a:rPr lang="en-US" sz="2400" dirty="0" smtClean="0">
                <a:hlinkClick r:id="rId3"/>
              </a:rPr>
              <a:t>ECE Mission Statement on Website</a:t>
            </a: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346D-5CB1-47DF-A811-A4F5320DAD6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53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Spring Schedule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600" dirty="0" smtClean="0"/>
              <a:t>Currently </a:t>
            </a:r>
            <a:r>
              <a:rPr lang="en-US" sz="2600" dirty="0"/>
              <a:t>b</a:t>
            </a:r>
            <a:r>
              <a:rPr lang="en-US" sz="2600" dirty="0" smtClean="0"/>
              <a:t>uilding the schedule –Tuesday, October 10th</a:t>
            </a:r>
          </a:p>
          <a:p>
            <a:pPr lvl="2"/>
            <a:r>
              <a:rPr lang="en-US" sz="2200" dirty="0" smtClean="0"/>
              <a:t>Monday, Nov 6</a:t>
            </a:r>
            <a:r>
              <a:rPr lang="en-US" sz="2200" baseline="30000" dirty="0" smtClean="0"/>
              <a:t>th</a:t>
            </a:r>
            <a:r>
              <a:rPr lang="en-US" sz="2200" dirty="0" smtClean="0"/>
              <a:t> students can view- advising can start</a:t>
            </a:r>
          </a:p>
          <a:p>
            <a:pPr lvl="2"/>
            <a:r>
              <a:rPr lang="en-US" sz="2200" dirty="0" smtClean="0"/>
              <a:t>Early Registration Begin Tues, Nov 14th</a:t>
            </a:r>
          </a:p>
          <a:p>
            <a:r>
              <a:rPr lang="en-US" sz="2600" dirty="0" smtClean="0"/>
              <a:t>Special Topic Courses have been removed</a:t>
            </a:r>
          </a:p>
          <a:p>
            <a:pPr lvl="1"/>
            <a:r>
              <a:rPr lang="en-US" sz="2600" u="sng" dirty="0" smtClean="0">
                <a:hlinkClick r:id="rId2"/>
              </a:rPr>
              <a:t>Special Topics Request Form</a:t>
            </a:r>
            <a:endParaRPr lang="en-US" sz="2600" u="sng" dirty="0" smtClean="0"/>
          </a:p>
          <a:p>
            <a:pPr lvl="1"/>
            <a:r>
              <a:rPr lang="en-US" sz="2600" dirty="0" smtClean="0"/>
              <a:t> </a:t>
            </a:r>
            <a:r>
              <a:rPr lang="en-US" sz="2600" u="sng" dirty="0" smtClean="0">
                <a:hlinkClick r:id="rId3"/>
              </a:rPr>
              <a:t>Syllabus University HB2504  Template </a:t>
            </a:r>
            <a:endParaRPr lang="en-US" sz="2600" dirty="0" smtClean="0"/>
          </a:p>
          <a:p>
            <a:r>
              <a:rPr lang="en-US" sz="2600" dirty="0" smtClean="0"/>
              <a:t>Independent Study courses</a:t>
            </a:r>
            <a:endParaRPr lang="en-US" sz="2600" u="sng" dirty="0"/>
          </a:p>
          <a:p>
            <a:pPr lvl="1"/>
            <a:r>
              <a:rPr lang="en-US" sz="1800" u="sng" dirty="0" smtClean="0">
                <a:hlinkClick r:id="rId4"/>
              </a:rPr>
              <a:t>Independent Study Request Form</a:t>
            </a:r>
            <a:endParaRPr lang="en-US" dirty="0" smtClean="0"/>
          </a:p>
          <a:p>
            <a:r>
              <a:rPr lang="en-US" sz="2600" dirty="0" smtClean="0"/>
              <a:t>Research courses </a:t>
            </a:r>
          </a:p>
          <a:p>
            <a:pPr lvl="1"/>
            <a:r>
              <a:rPr lang="en-US" sz="2200" dirty="0" smtClean="0"/>
              <a:t>complete form emailed to you</a:t>
            </a:r>
          </a:p>
          <a:p>
            <a:r>
              <a:rPr lang="en-US" sz="2600" dirty="0" smtClean="0"/>
              <a:t>Faculty Assignments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346D-5CB1-47DF-A811-A4F5320DAD6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744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Impt</a:t>
            </a:r>
            <a:r>
              <a:rPr lang="en-US" dirty="0" smtClean="0"/>
              <a:t> Dates October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Attendance reporting in Panther Tracks – Oct 6</a:t>
            </a:r>
          </a:p>
          <a:p>
            <a:r>
              <a:rPr lang="en-US" sz="2800" dirty="0" smtClean="0"/>
              <a:t>2</a:t>
            </a:r>
            <a:r>
              <a:rPr lang="en-US" sz="2800" baseline="30000" dirty="0" smtClean="0"/>
              <a:t>nd</a:t>
            </a:r>
            <a:r>
              <a:rPr lang="en-US" sz="2800" dirty="0" smtClean="0"/>
              <a:t> wave of TAs start Oct 16 – few buyouts</a:t>
            </a:r>
          </a:p>
          <a:p>
            <a:r>
              <a:rPr lang="en-US" sz="2800" dirty="0" smtClean="0"/>
              <a:t>Post Attendance Dates thru Oct 6</a:t>
            </a:r>
          </a:p>
          <a:p>
            <a:r>
              <a:rPr lang="en-US" sz="2800" dirty="0" smtClean="0"/>
              <a:t>Homecoming Open House</a:t>
            </a:r>
          </a:p>
          <a:p>
            <a:r>
              <a:rPr lang="en-US" sz="2800" dirty="0" smtClean="0"/>
              <a:t>Midterms, </a:t>
            </a:r>
            <a:r>
              <a:rPr lang="en-US" sz="2800" dirty="0" err="1" smtClean="0"/>
              <a:t>Thur</a:t>
            </a:r>
            <a:r>
              <a:rPr lang="en-US" sz="2800" dirty="0" smtClean="0"/>
              <a:t>, Oct 19</a:t>
            </a:r>
            <a:r>
              <a:rPr lang="en-US" sz="2800" baseline="30000" dirty="0" smtClean="0"/>
              <a:t>th  - </a:t>
            </a:r>
            <a:r>
              <a:rPr lang="en-US" sz="2800" dirty="0" smtClean="0"/>
              <a:t>required if on syllabus</a:t>
            </a:r>
          </a:p>
          <a:p>
            <a:r>
              <a:rPr lang="en-US" sz="2800" dirty="0" smtClean="0"/>
              <a:t>All Thesis/Dissertation defense complete, Mon Oct 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346D-5CB1-47DF-A811-A4F5320DAD6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776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November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Priority Registration. Nov 14</a:t>
            </a:r>
          </a:p>
          <a:p>
            <a:r>
              <a:rPr lang="en-US" dirty="0" smtClean="0"/>
              <a:t>Surveys to classes, Nov 14</a:t>
            </a:r>
          </a:p>
          <a:p>
            <a:r>
              <a:rPr lang="en-US" dirty="0" smtClean="0"/>
              <a:t>Ensure SOS is posted in Nov in eCourse</a:t>
            </a:r>
          </a:p>
          <a:p>
            <a:r>
              <a:rPr lang="en-US" dirty="0" smtClean="0"/>
              <a:t>1 Week after Thanksgiving to lecture</a:t>
            </a:r>
          </a:p>
          <a:p>
            <a:r>
              <a:rPr lang="en-US" dirty="0" smtClean="0"/>
              <a:t>Dec 4-5 Review Days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346D-5CB1-47DF-A811-A4F5320DAD6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807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u="sng" dirty="0">
                <a:hlinkClick r:id="rId2"/>
              </a:rPr>
              <a:t>PVAMU Faculty </a:t>
            </a:r>
            <a:r>
              <a:rPr lang="en-US" sz="1800" b="1" u="sng" dirty="0">
                <a:hlinkClick r:id="rId2"/>
              </a:rPr>
              <a:t>Workload Policy</a:t>
            </a:r>
            <a:r>
              <a:rPr lang="en-US" sz="1800" u="sng" dirty="0">
                <a:hlinkClick r:id="rId2"/>
              </a:rPr>
              <a:t> </a:t>
            </a:r>
            <a:r>
              <a:rPr lang="en-US" sz="1800" u="sng" dirty="0" smtClean="0">
                <a:hlinkClick r:id="rId2"/>
              </a:rPr>
              <a:t>Manual</a:t>
            </a:r>
            <a:endParaRPr lang="en-US" sz="1800" u="sng" dirty="0" smtClean="0"/>
          </a:p>
          <a:p>
            <a:r>
              <a:rPr lang="en-US" sz="1800" dirty="0" smtClean="0"/>
              <a:t>Course </a:t>
            </a:r>
            <a:r>
              <a:rPr lang="en-US" sz="1800" dirty="0"/>
              <a:t>Inventory </a:t>
            </a:r>
            <a:r>
              <a:rPr lang="en-US" sz="1800" dirty="0" smtClean="0"/>
              <a:t>–</a:t>
            </a:r>
            <a:r>
              <a:rPr lang="en-US" sz="1800" b="1" u="sng" dirty="0" smtClean="0">
                <a:hlinkClick r:id="rId3"/>
              </a:rPr>
              <a:t>Course </a:t>
            </a:r>
            <a:r>
              <a:rPr lang="en-US" sz="1800" b="1" u="sng" dirty="0">
                <a:hlinkClick r:id="rId3"/>
              </a:rPr>
              <a:t>Inventory Form</a:t>
            </a:r>
            <a:r>
              <a:rPr lang="en-US" sz="1800" b="1" dirty="0"/>
              <a:t> </a:t>
            </a:r>
            <a:endParaRPr lang="en-US" sz="1800" b="1" dirty="0" smtClean="0"/>
          </a:p>
          <a:p>
            <a:r>
              <a:rPr lang="en-US" sz="1800" dirty="0" smtClean="0"/>
              <a:t>Special </a:t>
            </a:r>
            <a:r>
              <a:rPr lang="en-US" sz="1800" dirty="0"/>
              <a:t>Topics- </a:t>
            </a:r>
            <a:r>
              <a:rPr lang="en-US" sz="1800" b="1" u="sng" dirty="0" smtClean="0">
                <a:hlinkClick r:id="rId4"/>
              </a:rPr>
              <a:t>Special </a:t>
            </a:r>
            <a:r>
              <a:rPr lang="en-US" sz="1800" b="1" u="sng" dirty="0">
                <a:hlinkClick r:id="rId4"/>
              </a:rPr>
              <a:t>Topics Request Form</a:t>
            </a:r>
            <a:r>
              <a:rPr lang="en-US" sz="1800" dirty="0"/>
              <a:t> </a:t>
            </a:r>
            <a:r>
              <a:rPr lang="en-US" sz="1800" b="1" u="sng" dirty="0" smtClean="0">
                <a:hlinkClick r:id="rId5"/>
              </a:rPr>
              <a:t>Syllabus </a:t>
            </a:r>
            <a:r>
              <a:rPr lang="en-US" sz="1800" b="1" u="sng" dirty="0">
                <a:hlinkClick r:id="rId5"/>
              </a:rPr>
              <a:t>University HB2504  Template </a:t>
            </a:r>
            <a:endParaRPr lang="en-US" sz="1800" dirty="0"/>
          </a:p>
          <a:p>
            <a:r>
              <a:rPr lang="en-US" sz="1800" dirty="0"/>
              <a:t>Independent Study courses </a:t>
            </a:r>
            <a:r>
              <a:rPr lang="en-US" sz="1800" dirty="0" smtClean="0"/>
              <a:t>–</a:t>
            </a:r>
            <a:r>
              <a:rPr lang="en-US" sz="1800" b="1" u="sng" dirty="0">
                <a:hlinkClick r:id="rId6"/>
              </a:rPr>
              <a:t> Independent Study Request Form</a:t>
            </a:r>
            <a:endParaRPr lang="en-US" sz="1800" dirty="0"/>
          </a:p>
          <a:p>
            <a:pPr lvl="0"/>
            <a:r>
              <a:rPr lang="en-US" sz="1800" dirty="0" smtClean="0"/>
              <a:t>Deadlines- </a:t>
            </a:r>
            <a:r>
              <a:rPr lang="en-US" sz="1800" u="sng" dirty="0" smtClean="0">
                <a:hlinkClick r:id="rId7"/>
              </a:rPr>
              <a:t>Academic Calendars</a:t>
            </a:r>
            <a:endParaRPr lang="en-US" sz="1800" u="sng" dirty="0" smtClean="0"/>
          </a:p>
          <a:p>
            <a:pPr lvl="0"/>
            <a:r>
              <a:rPr lang="en-US" sz="1800" dirty="0" smtClean="0">
                <a:hlinkClick r:id="rId8"/>
              </a:rPr>
              <a:t>ECE Deadlines for Graduate Students</a:t>
            </a:r>
            <a:endParaRPr lang="en-US" sz="18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1346D-5CB1-47DF-A811-A4F5320DAD6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28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545</Words>
  <Application>Microsoft Office PowerPoint</Application>
  <PresentationFormat>On-screen Show (4:3)</PresentationFormat>
  <Paragraphs>107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Faculty Meeting</vt:lpstr>
      <vt:lpstr>Agenda</vt:lpstr>
      <vt:lpstr>Update from Coordinators</vt:lpstr>
      <vt:lpstr>Updates</vt:lpstr>
      <vt:lpstr>College of Engineering Workload Policy </vt:lpstr>
      <vt:lpstr>Office Hour Requirements</vt:lpstr>
      <vt:lpstr>Changes to deadlines for Participation in Commencement and Degree Conferral</vt:lpstr>
      <vt:lpstr>Updates Cont.</vt:lpstr>
      <vt:lpstr>SOP</vt:lpstr>
      <vt:lpstr>Mission Statement</vt:lpstr>
      <vt:lpstr>Spring Schedule</vt:lpstr>
      <vt:lpstr>Impt Dates October</vt:lpstr>
      <vt:lpstr>November</vt:lpstr>
      <vt:lpstr>Links</vt:lpstr>
    </vt:vector>
  </TitlesOfParts>
  <Company>Prairie View A&amp;M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Faculty Meeting</dc:title>
  <dc:creator>Obiomon,Pamela</dc:creator>
  <cp:lastModifiedBy>Obiomon,Pamela</cp:lastModifiedBy>
  <cp:revision>15</cp:revision>
  <dcterms:created xsi:type="dcterms:W3CDTF">2017-10-06T13:51:12Z</dcterms:created>
  <dcterms:modified xsi:type="dcterms:W3CDTF">2017-10-06T16:45:36Z</dcterms:modified>
</cp:coreProperties>
</file>