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72" r:id="rId4"/>
    <p:sldId id="273" r:id="rId5"/>
    <p:sldId id="261" r:id="rId6"/>
    <p:sldId id="260" r:id="rId7"/>
    <p:sldId id="262" r:id="rId8"/>
    <p:sldId id="259" r:id="rId9"/>
    <p:sldId id="263" r:id="rId10"/>
    <p:sldId id="264" r:id="rId11"/>
    <p:sldId id="268" r:id="rId12"/>
    <p:sldId id="266" r:id="rId13"/>
    <p:sldId id="267" r:id="rId14"/>
    <p:sldId id="265" r:id="rId15"/>
    <p:sldId id="269" r:id="rId16"/>
    <p:sldId id="270" r:id="rId17"/>
    <p:sldId id="271" r:id="rId18"/>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6" d="100"/>
          <a:sy n="116" d="100"/>
        </p:scale>
        <p:origin x="-86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CPEG </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Sheet1!$B$16</c:f>
              <c:strCache>
                <c:ptCount val="1"/>
                <c:pt idx="0">
                  <c:v>CPEG</c:v>
                </c:pt>
              </c:strCache>
            </c:strRef>
          </c:tx>
          <c:invertIfNegative val="0"/>
          <c:dLbls>
            <c:txPr>
              <a:bodyPr/>
              <a:lstStyle/>
              <a:p>
                <a:pPr>
                  <a:defRPr sz="1800"/>
                </a:pPr>
                <a:endParaRPr lang="en-US"/>
              </a:p>
            </c:txPr>
            <c:showLegendKey val="0"/>
            <c:showVal val="1"/>
            <c:showCatName val="0"/>
            <c:showSerName val="0"/>
            <c:showPercent val="0"/>
            <c:showBubbleSize val="0"/>
            <c:showLeaderLines val="0"/>
          </c:dLbls>
          <c:cat>
            <c:strRef>
              <c:f>Sheet1!$C$15:$F$15</c:f>
              <c:strCache>
                <c:ptCount val="4"/>
                <c:pt idx="1">
                  <c:v>FA15</c:v>
                </c:pt>
                <c:pt idx="2">
                  <c:v>FA16</c:v>
                </c:pt>
                <c:pt idx="3">
                  <c:v>FA17</c:v>
                </c:pt>
              </c:strCache>
            </c:strRef>
          </c:cat>
          <c:val>
            <c:numRef>
              <c:f>Sheet1!$C$16:$F$16</c:f>
              <c:numCache>
                <c:formatCode>###0;###0</c:formatCode>
                <c:ptCount val="4"/>
                <c:pt idx="1">
                  <c:v>91</c:v>
                </c:pt>
                <c:pt idx="2">
                  <c:v>88</c:v>
                </c:pt>
                <c:pt idx="3">
                  <c:v>98</c:v>
                </c:pt>
              </c:numCache>
            </c:numRef>
          </c:val>
        </c:ser>
        <c:dLbls>
          <c:showLegendKey val="0"/>
          <c:showVal val="0"/>
          <c:showCatName val="0"/>
          <c:showSerName val="0"/>
          <c:showPercent val="0"/>
          <c:showBubbleSize val="0"/>
        </c:dLbls>
        <c:gapWidth val="150"/>
        <c:shape val="box"/>
        <c:axId val="133761280"/>
        <c:axId val="133801088"/>
        <c:axId val="0"/>
      </c:bar3DChart>
      <c:catAx>
        <c:axId val="133761280"/>
        <c:scaling>
          <c:orientation val="minMax"/>
        </c:scaling>
        <c:delete val="0"/>
        <c:axPos val="b"/>
        <c:majorTickMark val="out"/>
        <c:minorTickMark val="none"/>
        <c:tickLblPos val="nextTo"/>
        <c:crossAx val="133801088"/>
        <c:crosses val="autoZero"/>
        <c:auto val="1"/>
        <c:lblAlgn val="ctr"/>
        <c:lblOffset val="100"/>
        <c:noMultiLvlLbl val="0"/>
      </c:catAx>
      <c:valAx>
        <c:axId val="133801088"/>
        <c:scaling>
          <c:orientation val="minMax"/>
        </c:scaling>
        <c:delete val="0"/>
        <c:axPos val="l"/>
        <c:majorGridlines/>
        <c:numFmt formatCode="###0;###0" sourceLinked="1"/>
        <c:majorTickMark val="out"/>
        <c:minorTickMark val="none"/>
        <c:tickLblPos val="nextTo"/>
        <c:crossAx val="13376128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ELEG</a:t>
            </a:r>
            <a:r>
              <a:rPr lang="en-US" baseline="0"/>
              <a:t> </a:t>
            </a:r>
            <a:endParaRPr lang="en-US"/>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1"/>
          <c:order val="0"/>
          <c:tx>
            <c:strRef>
              <c:f>Sheet1!$B$17</c:f>
              <c:strCache>
                <c:ptCount val="1"/>
                <c:pt idx="0">
                  <c:v>MSEE</c:v>
                </c:pt>
              </c:strCache>
            </c:strRef>
          </c:tx>
          <c:invertIfNegative val="0"/>
          <c:dLbls>
            <c:txPr>
              <a:bodyPr/>
              <a:lstStyle/>
              <a:p>
                <a:pPr>
                  <a:defRPr sz="1800"/>
                </a:pPr>
                <a:endParaRPr lang="en-US"/>
              </a:p>
            </c:txPr>
            <c:showLegendKey val="0"/>
            <c:showVal val="1"/>
            <c:showCatName val="0"/>
            <c:showSerName val="0"/>
            <c:showPercent val="0"/>
            <c:showBubbleSize val="0"/>
            <c:showLeaderLines val="0"/>
          </c:dLbls>
          <c:cat>
            <c:strRef>
              <c:f>Sheet1!$C$15:$F$15</c:f>
              <c:strCache>
                <c:ptCount val="4"/>
                <c:pt idx="1">
                  <c:v>FA15</c:v>
                </c:pt>
                <c:pt idx="2">
                  <c:v>FA16</c:v>
                </c:pt>
                <c:pt idx="3">
                  <c:v>FA17</c:v>
                </c:pt>
              </c:strCache>
            </c:strRef>
          </c:cat>
          <c:val>
            <c:numRef>
              <c:f>Sheet1!$C$17:$F$17</c:f>
              <c:numCache>
                <c:formatCode>###0;###0</c:formatCode>
                <c:ptCount val="4"/>
                <c:pt idx="1">
                  <c:v>174</c:v>
                </c:pt>
                <c:pt idx="2">
                  <c:v>182</c:v>
                </c:pt>
                <c:pt idx="3">
                  <c:v>173</c:v>
                </c:pt>
              </c:numCache>
            </c:numRef>
          </c:val>
        </c:ser>
        <c:dLbls>
          <c:showLegendKey val="0"/>
          <c:showVal val="0"/>
          <c:showCatName val="0"/>
          <c:showSerName val="0"/>
          <c:showPercent val="0"/>
          <c:showBubbleSize val="0"/>
        </c:dLbls>
        <c:gapWidth val="150"/>
        <c:shape val="box"/>
        <c:axId val="147851520"/>
        <c:axId val="148516864"/>
        <c:axId val="0"/>
      </c:bar3DChart>
      <c:catAx>
        <c:axId val="147851520"/>
        <c:scaling>
          <c:orientation val="minMax"/>
        </c:scaling>
        <c:delete val="0"/>
        <c:axPos val="b"/>
        <c:majorTickMark val="out"/>
        <c:minorTickMark val="none"/>
        <c:tickLblPos val="nextTo"/>
        <c:crossAx val="148516864"/>
        <c:crosses val="autoZero"/>
        <c:auto val="1"/>
        <c:lblAlgn val="ctr"/>
        <c:lblOffset val="100"/>
        <c:noMultiLvlLbl val="0"/>
      </c:catAx>
      <c:valAx>
        <c:axId val="148516864"/>
        <c:scaling>
          <c:orientation val="minMax"/>
        </c:scaling>
        <c:delete val="0"/>
        <c:axPos val="l"/>
        <c:majorGridlines/>
        <c:numFmt formatCode="###0;###0" sourceLinked="1"/>
        <c:majorTickMark val="out"/>
        <c:minorTickMark val="none"/>
        <c:tickLblPos val="nextTo"/>
        <c:crossAx val="147851520"/>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MSEE </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2"/>
          <c:order val="0"/>
          <c:tx>
            <c:strRef>
              <c:f>Sheet1!$B$18</c:f>
              <c:strCache>
                <c:ptCount val="1"/>
                <c:pt idx="0">
                  <c:v>ELEG</c:v>
                </c:pt>
              </c:strCache>
            </c:strRef>
          </c:tx>
          <c:invertIfNegative val="0"/>
          <c:dLbls>
            <c:txPr>
              <a:bodyPr/>
              <a:lstStyle/>
              <a:p>
                <a:pPr>
                  <a:defRPr sz="1800"/>
                </a:pPr>
                <a:endParaRPr lang="en-US"/>
              </a:p>
            </c:txPr>
            <c:showLegendKey val="0"/>
            <c:showVal val="1"/>
            <c:showCatName val="0"/>
            <c:showSerName val="0"/>
            <c:showPercent val="0"/>
            <c:showBubbleSize val="0"/>
            <c:showLeaderLines val="0"/>
          </c:dLbls>
          <c:cat>
            <c:strRef>
              <c:f>Sheet1!$C$15:$F$15</c:f>
              <c:strCache>
                <c:ptCount val="4"/>
                <c:pt idx="1">
                  <c:v>FA15</c:v>
                </c:pt>
                <c:pt idx="2">
                  <c:v>FA16</c:v>
                </c:pt>
                <c:pt idx="3">
                  <c:v>FA17</c:v>
                </c:pt>
              </c:strCache>
            </c:strRef>
          </c:cat>
          <c:val>
            <c:numRef>
              <c:f>Sheet1!$C$18:$F$18</c:f>
              <c:numCache>
                <c:formatCode>###0;###0</c:formatCode>
                <c:ptCount val="4"/>
                <c:pt idx="1">
                  <c:v>30</c:v>
                </c:pt>
                <c:pt idx="2">
                  <c:v>48</c:v>
                </c:pt>
                <c:pt idx="3">
                  <c:v>47</c:v>
                </c:pt>
              </c:numCache>
            </c:numRef>
          </c:val>
        </c:ser>
        <c:dLbls>
          <c:showLegendKey val="0"/>
          <c:showVal val="0"/>
          <c:showCatName val="0"/>
          <c:showSerName val="0"/>
          <c:showPercent val="0"/>
          <c:showBubbleSize val="0"/>
        </c:dLbls>
        <c:gapWidth val="150"/>
        <c:shape val="box"/>
        <c:axId val="165935360"/>
        <c:axId val="166238848"/>
        <c:axId val="0"/>
      </c:bar3DChart>
      <c:catAx>
        <c:axId val="165935360"/>
        <c:scaling>
          <c:orientation val="minMax"/>
        </c:scaling>
        <c:delete val="0"/>
        <c:axPos val="b"/>
        <c:majorTickMark val="out"/>
        <c:minorTickMark val="none"/>
        <c:tickLblPos val="nextTo"/>
        <c:crossAx val="166238848"/>
        <c:crosses val="autoZero"/>
        <c:auto val="1"/>
        <c:lblAlgn val="ctr"/>
        <c:lblOffset val="100"/>
        <c:noMultiLvlLbl val="0"/>
      </c:catAx>
      <c:valAx>
        <c:axId val="166238848"/>
        <c:scaling>
          <c:orientation val="minMax"/>
        </c:scaling>
        <c:delete val="0"/>
        <c:axPos val="l"/>
        <c:majorGridlines/>
        <c:numFmt formatCode="###0;###0" sourceLinked="1"/>
        <c:majorTickMark val="out"/>
        <c:minorTickMark val="none"/>
        <c:tickLblPos val="nextTo"/>
        <c:crossAx val="165935360"/>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Sheet1!$J$28</c:f>
              <c:strCache>
                <c:ptCount val="1"/>
                <c:pt idx="0">
                  <c:v>EEPH</c:v>
                </c:pt>
              </c:strCache>
            </c:strRef>
          </c:tx>
          <c:invertIfNegative val="0"/>
          <c:dLbls>
            <c:txPr>
              <a:bodyPr/>
              <a:lstStyle/>
              <a:p>
                <a:pPr>
                  <a:defRPr sz="1800"/>
                </a:pPr>
                <a:endParaRPr lang="en-US"/>
              </a:p>
            </c:txPr>
            <c:showLegendKey val="0"/>
            <c:showVal val="1"/>
            <c:showCatName val="0"/>
            <c:showSerName val="0"/>
            <c:showPercent val="0"/>
            <c:showBubbleSize val="0"/>
            <c:showLeaderLines val="0"/>
          </c:dLbls>
          <c:cat>
            <c:strRef>
              <c:f>Sheet1!$K$27:$N$27</c:f>
              <c:strCache>
                <c:ptCount val="4"/>
                <c:pt idx="1">
                  <c:v>FA15</c:v>
                </c:pt>
                <c:pt idx="2">
                  <c:v>FA16</c:v>
                </c:pt>
                <c:pt idx="3">
                  <c:v>FA17</c:v>
                </c:pt>
              </c:strCache>
            </c:strRef>
          </c:cat>
          <c:val>
            <c:numRef>
              <c:f>Sheet1!$K$28:$N$28</c:f>
              <c:numCache>
                <c:formatCode>###0;###0</c:formatCode>
                <c:ptCount val="4"/>
                <c:pt idx="1">
                  <c:v>14</c:v>
                </c:pt>
                <c:pt idx="2">
                  <c:v>18</c:v>
                </c:pt>
                <c:pt idx="3">
                  <c:v>25</c:v>
                </c:pt>
              </c:numCache>
            </c:numRef>
          </c:val>
        </c:ser>
        <c:dLbls>
          <c:showLegendKey val="0"/>
          <c:showVal val="0"/>
          <c:showCatName val="0"/>
          <c:showSerName val="0"/>
          <c:showPercent val="0"/>
          <c:showBubbleSize val="0"/>
        </c:dLbls>
        <c:gapWidth val="150"/>
        <c:shape val="box"/>
        <c:axId val="181167232"/>
        <c:axId val="181328512"/>
        <c:axId val="0"/>
      </c:bar3DChart>
      <c:catAx>
        <c:axId val="181167232"/>
        <c:scaling>
          <c:orientation val="minMax"/>
        </c:scaling>
        <c:delete val="0"/>
        <c:axPos val="b"/>
        <c:majorTickMark val="out"/>
        <c:minorTickMark val="none"/>
        <c:tickLblPos val="nextTo"/>
        <c:crossAx val="181328512"/>
        <c:crosses val="autoZero"/>
        <c:auto val="1"/>
        <c:lblAlgn val="ctr"/>
        <c:lblOffset val="100"/>
        <c:noMultiLvlLbl val="0"/>
      </c:catAx>
      <c:valAx>
        <c:axId val="181328512"/>
        <c:scaling>
          <c:orientation val="minMax"/>
        </c:scaling>
        <c:delete val="0"/>
        <c:axPos val="l"/>
        <c:majorGridlines/>
        <c:numFmt formatCode="###0;###0" sourceLinked="1"/>
        <c:majorTickMark val="out"/>
        <c:minorTickMark val="none"/>
        <c:tickLblPos val="nextTo"/>
        <c:crossAx val="181167232"/>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10163223-D94A-4512-B276-50CA3440D4E2}" type="datetimeFigureOut">
              <a:rPr lang="en-US" smtClean="0"/>
              <a:t>9/22/2017</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584864DB-BCE7-4EBC-9AAF-2BB706A45079}" type="slidenum">
              <a:rPr lang="en-US" smtClean="0"/>
              <a:t>‹#›</a:t>
            </a:fld>
            <a:endParaRPr lang="en-US"/>
          </a:p>
        </p:txBody>
      </p:sp>
    </p:spTree>
    <p:extLst>
      <p:ext uri="{BB962C8B-B14F-4D97-AF65-F5344CB8AC3E}">
        <p14:creationId xmlns:p14="http://schemas.microsoft.com/office/powerpoint/2010/main" val="896302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ECBE4E-A2AE-4869-99C2-898C2EED8E8F}" type="datetime1">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4F08E-69A4-4D49-9350-6BB300909F01}" type="slidenum">
              <a:rPr lang="en-US" smtClean="0"/>
              <a:t>‹#›</a:t>
            </a:fld>
            <a:endParaRPr lang="en-US"/>
          </a:p>
        </p:txBody>
      </p:sp>
    </p:spTree>
    <p:extLst>
      <p:ext uri="{BB962C8B-B14F-4D97-AF65-F5344CB8AC3E}">
        <p14:creationId xmlns:p14="http://schemas.microsoft.com/office/powerpoint/2010/main" val="83930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04004E-1594-46A3-A5D5-0DFC204A23F9}" type="datetime1">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4F08E-69A4-4D49-9350-6BB300909F01}" type="slidenum">
              <a:rPr lang="en-US" smtClean="0"/>
              <a:t>‹#›</a:t>
            </a:fld>
            <a:endParaRPr lang="en-US"/>
          </a:p>
        </p:txBody>
      </p:sp>
    </p:spTree>
    <p:extLst>
      <p:ext uri="{BB962C8B-B14F-4D97-AF65-F5344CB8AC3E}">
        <p14:creationId xmlns:p14="http://schemas.microsoft.com/office/powerpoint/2010/main" val="2080380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3E0D2A-8597-4121-9285-845EE4120EE1}" type="datetime1">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4F08E-69A4-4D49-9350-6BB300909F01}" type="slidenum">
              <a:rPr lang="en-US" smtClean="0"/>
              <a:t>‹#›</a:t>
            </a:fld>
            <a:endParaRPr lang="en-US"/>
          </a:p>
        </p:txBody>
      </p:sp>
    </p:spTree>
    <p:extLst>
      <p:ext uri="{BB962C8B-B14F-4D97-AF65-F5344CB8AC3E}">
        <p14:creationId xmlns:p14="http://schemas.microsoft.com/office/powerpoint/2010/main" val="147817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D95E6F-DF7C-4EE0-9A79-68298D808C4F}" type="datetime1">
              <a:rPr lang="en-US" smtClean="0"/>
              <a:t>9/22/2017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E4F08E-69A4-4D49-9350-6BB300909F01}" type="slidenum">
              <a:rPr lang="en-US" smtClean="0"/>
              <a:t>‹#›</a:t>
            </a:fld>
            <a:endParaRPr lang="en-US"/>
          </a:p>
        </p:txBody>
      </p:sp>
    </p:spTree>
    <p:extLst>
      <p:ext uri="{BB962C8B-B14F-4D97-AF65-F5344CB8AC3E}">
        <p14:creationId xmlns:p14="http://schemas.microsoft.com/office/powerpoint/2010/main" val="4062361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8E6421-C157-4EAB-AF9A-4A7309D673E1}" type="datetime1">
              <a:rPr lang="en-US" smtClean="0"/>
              <a:t>9/22/2017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E4F08E-69A4-4D49-9350-6BB300909F01}" type="slidenum">
              <a:rPr lang="en-US" smtClean="0"/>
              <a:t>‹#›</a:t>
            </a:fld>
            <a:endParaRPr lang="en-US"/>
          </a:p>
        </p:txBody>
      </p:sp>
    </p:spTree>
    <p:extLst>
      <p:ext uri="{BB962C8B-B14F-4D97-AF65-F5344CB8AC3E}">
        <p14:creationId xmlns:p14="http://schemas.microsoft.com/office/powerpoint/2010/main" val="2852361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F0D54D-5B61-4461-9753-6C4FC68F5487}" type="datetime1">
              <a:rPr lang="en-US" smtClean="0"/>
              <a:t>9/22/2017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E4F08E-69A4-4D49-9350-6BB300909F01}" type="slidenum">
              <a:rPr lang="en-US" smtClean="0"/>
              <a:t>‹#›</a:t>
            </a:fld>
            <a:endParaRPr lang="en-US"/>
          </a:p>
        </p:txBody>
      </p:sp>
    </p:spTree>
    <p:extLst>
      <p:ext uri="{BB962C8B-B14F-4D97-AF65-F5344CB8AC3E}">
        <p14:creationId xmlns:p14="http://schemas.microsoft.com/office/powerpoint/2010/main" val="1584323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CA35DE-1C45-4783-AEB8-DF2A2DC60D1D}" type="datetime1">
              <a:rPr lang="en-US" smtClean="0"/>
              <a:t>9/22/2017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E4F08E-69A4-4D49-9350-6BB300909F01}" type="slidenum">
              <a:rPr lang="en-US" smtClean="0"/>
              <a:t>‹#›</a:t>
            </a:fld>
            <a:endParaRPr lang="en-US"/>
          </a:p>
        </p:txBody>
      </p:sp>
    </p:spTree>
    <p:extLst>
      <p:ext uri="{BB962C8B-B14F-4D97-AF65-F5344CB8AC3E}">
        <p14:creationId xmlns:p14="http://schemas.microsoft.com/office/powerpoint/2010/main" val="1689435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930F08-82DE-4DE8-B10A-4D620D4ED204}" type="datetime1">
              <a:rPr lang="en-US" smtClean="0"/>
              <a:t>9/22/2017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E4F08E-69A4-4D49-9350-6BB300909F01}" type="slidenum">
              <a:rPr lang="en-US" smtClean="0"/>
              <a:t>‹#›</a:t>
            </a:fld>
            <a:endParaRPr lang="en-US"/>
          </a:p>
        </p:txBody>
      </p:sp>
    </p:spTree>
    <p:extLst>
      <p:ext uri="{BB962C8B-B14F-4D97-AF65-F5344CB8AC3E}">
        <p14:creationId xmlns:p14="http://schemas.microsoft.com/office/powerpoint/2010/main" val="2671255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7772A0-9B53-4DA1-A51D-48E41D2D0166}" type="datetime1">
              <a:rPr lang="en-US" smtClean="0"/>
              <a:t>9/22/2017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E4F08E-69A4-4D49-9350-6BB300909F01}" type="slidenum">
              <a:rPr lang="en-US" smtClean="0"/>
              <a:t>‹#›</a:t>
            </a:fld>
            <a:endParaRPr lang="en-US"/>
          </a:p>
        </p:txBody>
      </p:sp>
    </p:spTree>
    <p:extLst>
      <p:ext uri="{BB962C8B-B14F-4D97-AF65-F5344CB8AC3E}">
        <p14:creationId xmlns:p14="http://schemas.microsoft.com/office/powerpoint/2010/main" val="2484783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D29ED5-CCF2-4946-BAA9-BC989AE6EC9E}" type="datetime1">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4F08E-69A4-4D49-9350-6BB300909F01}" type="slidenum">
              <a:rPr lang="en-US" smtClean="0"/>
              <a:t>‹#›</a:t>
            </a:fld>
            <a:endParaRPr lang="en-US"/>
          </a:p>
        </p:txBody>
      </p:sp>
    </p:spTree>
    <p:extLst>
      <p:ext uri="{BB962C8B-B14F-4D97-AF65-F5344CB8AC3E}">
        <p14:creationId xmlns:p14="http://schemas.microsoft.com/office/powerpoint/2010/main" val="2237940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A0C79E-DB1B-419F-B533-F003E0280BBF}" type="datetime1">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4F08E-69A4-4D49-9350-6BB300909F01}" type="slidenum">
              <a:rPr lang="en-US" smtClean="0"/>
              <a:t>‹#›</a:t>
            </a:fld>
            <a:endParaRPr lang="en-US"/>
          </a:p>
        </p:txBody>
      </p:sp>
    </p:spTree>
    <p:extLst>
      <p:ext uri="{BB962C8B-B14F-4D97-AF65-F5344CB8AC3E}">
        <p14:creationId xmlns:p14="http://schemas.microsoft.com/office/powerpoint/2010/main" val="848486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0EA4C-F6A8-4E5F-9B6E-4DCDD54DD22D}" type="datetime1">
              <a:rPr lang="en-US" smtClean="0"/>
              <a:t>9/22/2017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E4F08E-69A4-4D49-9350-6BB300909F01}" type="slidenum">
              <a:rPr lang="en-US" smtClean="0"/>
              <a:t>‹#›</a:t>
            </a:fld>
            <a:endParaRPr lang="en-US"/>
          </a:p>
        </p:txBody>
      </p:sp>
    </p:spTree>
    <p:extLst>
      <p:ext uri="{BB962C8B-B14F-4D97-AF65-F5344CB8AC3E}">
        <p14:creationId xmlns:p14="http://schemas.microsoft.com/office/powerpoint/2010/main" val="2180552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package" Target="../embeddings/Microsoft_Word_Document1.docx"/><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Faculty </a:t>
            </a:r>
            <a:r>
              <a:rPr lang="en-US" dirty="0" smtClean="0"/>
              <a:t>Meeting Notes</a:t>
            </a:r>
            <a:r>
              <a:rPr lang="en-US" dirty="0" smtClean="0"/>
              <a:t/>
            </a:r>
            <a:br>
              <a:rPr lang="en-US" dirty="0" smtClean="0"/>
            </a:br>
            <a:r>
              <a:rPr lang="en-US" dirty="0" smtClean="0"/>
              <a:t>September 22, 2017</a:t>
            </a:r>
            <a:endParaRPr lang="en-US" dirty="0"/>
          </a:p>
        </p:txBody>
      </p:sp>
      <p:sp>
        <p:nvSpPr>
          <p:cNvPr id="4" name="Slide Number Placeholder 3"/>
          <p:cNvSpPr>
            <a:spLocks noGrp="1"/>
          </p:cNvSpPr>
          <p:nvPr>
            <p:ph type="sldNum" sz="quarter" idx="12"/>
          </p:nvPr>
        </p:nvSpPr>
        <p:spPr/>
        <p:txBody>
          <a:bodyPr/>
          <a:lstStyle/>
          <a:p>
            <a:fld id="{5EE4F08E-69A4-4D49-9350-6BB300909F01}" type="slidenum">
              <a:rPr lang="en-US" smtClean="0"/>
              <a:t>1</a:t>
            </a:fld>
            <a:endParaRPr lang="en-US"/>
          </a:p>
        </p:txBody>
      </p:sp>
    </p:spTree>
    <p:extLst>
      <p:ext uri="{BB962C8B-B14F-4D97-AF65-F5344CB8AC3E}">
        <p14:creationId xmlns:p14="http://schemas.microsoft.com/office/powerpoint/2010/main" val="2687228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a:t>Updates</a:t>
            </a:r>
          </a:p>
          <a:p>
            <a:r>
              <a:rPr lang="en-US" dirty="0"/>
              <a:t>eCourse</a:t>
            </a:r>
          </a:p>
          <a:p>
            <a:r>
              <a:rPr lang="en-US" dirty="0"/>
              <a:t>Degree Audits</a:t>
            </a:r>
          </a:p>
          <a:p>
            <a:r>
              <a:rPr lang="en-US" dirty="0"/>
              <a:t>Spring Courses </a:t>
            </a:r>
          </a:p>
          <a:p>
            <a:r>
              <a:rPr lang="en-US" dirty="0"/>
              <a:t>Curriculum and Course Inventory Changes</a:t>
            </a:r>
          </a:p>
          <a:p>
            <a:r>
              <a:rPr lang="en-US" dirty="0"/>
              <a:t>Critical Deadlines </a:t>
            </a:r>
          </a:p>
        </p:txBody>
      </p:sp>
      <p:sp>
        <p:nvSpPr>
          <p:cNvPr id="4" name="Slide Number Placeholder 3"/>
          <p:cNvSpPr>
            <a:spLocks noGrp="1"/>
          </p:cNvSpPr>
          <p:nvPr>
            <p:ph type="sldNum" sz="quarter" idx="12"/>
          </p:nvPr>
        </p:nvSpPr>
        <p:spPr/>
        <p:txBody>
          <a:bodyPr/>
          <a:lstStyle/>
          <a:p>
            <a:fld id="{5EE4F08E-69A4-4D49-9350-6BB300909F01}" type="slidenum">
              <a:rPr lang="en-US" smtClean="0"/>
              <a:t>2</a:t>
            </a:fld>
            <a:endParaRPr lang="en-US"/>
          </a:p>
        </p:txBody>
      </p:sp>
    </p:spTree>
    <p:extLst>
      <p:ext uri="{BB962C8B-B14F-4D97-AF65-F5344CB8AC3E}">
        <p14:creationId xmlns:p14="http://schemas.microsoft.com/office/powerpoint/2010/main" val="4029475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 Presentation by Riaz Kureshi</a:t>
            </a:r>
            <a:endParaRPr lang="en-US" dirty="0"/>
          </a:p>
        </p:txBody>
      </p:sp>
      <p:sp>
        <p:nvSpPr>
          <p:cNvPr id="3" name="Content Placeholder 2"/>
          <p:cNvSpPr>
            <a:spLocks noGrp="1"/>
          </p:cNvSpPr>
          <p:nvPr>
            <p:ph idx="1"/>
          </p:nvPr>
        </p:nvSpPr>
        <p:spPr>
          <a:xfrm>
            <a:off x="990600" y="1600200"/>
            <a:ext cx="7696200" cy="3276599"/>
          </a:xfrm>
          <a:ln w="57150">
            <a:solidFill>
              <a:srgbClr val="0070C0"/>
            </a:solidFill>
          </a:ln>
        </p:spPr>
        <p:txBody>
          <a:bodyPr>
            <a:normAutofit fontScale="55000" lnSpcReduction="20000"/>
          </a:bodyPr>
          <a:lstStyle/>
          <a:p>
            <a:pPr marL="0" indent="0">
              <a:buNone/>
            </a:pPr>
            <a:r>
              <a:rPr lang="en-US" dirty="0" smtClean="0"/>
              <a:t>Meeting NOTES:  </a:t>
            </a:r>
            <a:r>
              <a:rPr lang="en-US" b="1" dirty="0" smtClean="0">
                <a:solidFill>
                  <a:srgbClr val="C00000"/>
                </a:solidFill>
              </a:rPr>
              <a:t>Problem – Lab Instructors are allowing student to leave the labs disorganized.</a:t>
            </a:r>
          </a:p>
          <a:p>
            <a:pPr lvl="1"/>
            <a:r>
              <a:rPr lang="en-US" dirty="0" smtClean="0"/>
              <a:t>Lab instructors should ensure that the labs are clean before leaving each lab.</a:t>
            </a:r>
          </a:p>
          <a:p>
            <a:pPr lvl="1"/>
            <a:r>
              <a:rPr lang="en-US" dirty="0" smtClean="0"/>
              <a:t>Riaz will email a lab presentation that should be presented to the students each semester.  The presentation will also include the safety material.</a:t>
            </a:r>
          </a:p>
          <a:p>
            <a:pPr lvl="1"/>
            <a:r>
              <a:rPr lang="en-US" dirty="0" smtClean="0"/>
              <a:t>The lab safety material should be updated.  Information is on the page that does not apply to ECE.</a:t>
            </a:r>
          </a:p>
          <a:p>
            <a:pPr lvl="1"/>
            <a:r>
              <a:rPr lang="en-US" dirty="0" smtClean="0"/>
              <a:t>The lab instructors should lock the labs  each time after use after 5 pm.</a:t>
            </a:r>
          </a:p>
          <a:p>
            <a:pPr lvl="1"/>
            <a:r>
              <a:rPr lang="en-US" dirty="0" smtClean="0"/>
              <a:t>ECE will hire student workers to keep the computer lab in room 125 open with the same hours as the library.</a:t>
            </a:r>
          </a:p>
          <a:p>
            <a:pPr lvl="1"/>
            <a:r>
              <a:rPr lang="en-US" dirty="0" smtClean="0"/>
              <a:t>The lab printer will be placed in the server room outside of the computer lab.</a:t>
            </a:r>
          </a:p>
          <a:p>
            <a:pPr lvl="1"/>
            <a:r>
              <a:rPr lang="en-US" dirty="0" smtClean="0"/>
              <a:t>Students will have a limit to print.  After a limit is reached it will be 5 cents per printed page.</a:t>
            </a:r>
          </a:p>
          <a:p>
            <a:pPr lvl="1"/>
            <a:endParaRPr lang="en-US" dirty="0"/>
          </a:p>
        </p:txBody>
      </p:sp>
      <p:sp>
        <p:nvSpPr>
          <p:cNvPr id="4" name="Slide Number Placeholder 3"/>
          <p:cNvSpPr>
            <a:spLocks noGrp="1"/>
          </p:cNvSpPr>
          <p:nvPr>
            <p:ph type="sldNum" sz="quarter" idx="12"/>
          </p:nvPr>
        </p:nvSpPr>
        <p:spPr/>
        <p:txBody>
          <a:bodyPr/>
          <a:lstStyle/>
          <a:p>
            <a:fld id="{5EE4F08E-69A4-4D49-9350-6BB300909F01}" type="slidenum">
              <a:rPr lang="en-US" smtClean="0"/>
              <a:t>3</a:t>
            </a:fld>
            <a:endParaRPr lang="en-US"/>
          </a:p>
        </p:txBody>
      </p:sp>
    </p:spTree>
    <p:extLst>
      <p:ext uri="{BB962C8B-B14F-4D97-AF65-F5344CB8AC3E}">
        <p14:creationId xmlns:p14="http://schemas.microsoft.com/office/powerpoint/2010/main" val="2018706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Space and Room Issues</a:t>
            </a:r>
            <a:endParaRPr lang="en-US" dirty="0"/>
          </a:p>
        </p:txBody>
      </p:sp>
      <p:sp>
        <p:nvSpPr>
          <p:cNvPr id="3" name="Content Placeholder 2"/>
          <p:cNvSpPr>
            <a:spLocks noGrp="1"/>
          </p:cNvSpPr>
          <p:nvPr>
            <p:ph idx="1"/>
          </p:nvPr>
        </p:nvSpPr>
        <p:spPr>
          <a:xfrm>
            <a:off x="457200" y="1600200"/>
            <a:ext cx="8229600" cy="4190999"/>
          </a:xfrm>
          <a:ln w="38100">
            <a:solidFill>
              <a:srgbClr val="0070C0"/>
            </a:solidFill>
          </a:ln>
        </p:spPr>
        <p:txBody>
          <a:bodyPr>
            <a:normAutofit fontScale="70000" lnSpcReduction="20000"/>
          </a:bodyPr>
          <a:lstStyle/>
          <a:p>
            <a:pPr marL="0" indent="0">
              <a:buNone/>
            </a:pPr>
            <a:r>
              <a:rPr lang="en-US" dirty="0" smtClean="0"/>
              <a:t>Meeting notes:</a:t>
            </a:r>
          </a:p>
          <a:p>
            <a:r>
              <a:rPr lang="en-US" dirty="0" smtClean="0"/>
              <a:t>Engineering Technology has two very large rooms that ECE may be able to occupy.  Dr. Kirby will check on the space for senior design before someone outside of the college gets it.</a:t>
            </a:r>
          </a:p>
          <a:p>
            <a:r>
              <a:rPr lang="en-US" dirty="0" smtClean="0"/>
              <a:t>ECE should claim the space as soon as possible.</a:t>
            </a:r>
          </a:p>
          <a:p>
            <a:r>
              <a:rPr lang="en-US" dirty="0" smtClean="0"/>
              <a:t>ECE needs 2 to 4 rooms.</a:t>
            </a:r>
          </a:p>
          <a:p>
            <a:r>
              <a:rPr lang="en-US" dirty="0" smtClean="0"/>
              <a:t>ECE will check to see if Distance Learning has Laptops for students to use in the C++ class.</a:t>
            </a:r>
          </a:p>
          <a:p>
            <a:r>
              <a:rPr lang="en-US" dirty="0" smtClean="0"/>
              <a:t>Senior Design has 58 students.  </a:t>
            </a:r>
          </a:p>
          <a:p>
            <a:r>
              <a:rPr lang="en-US" dirty="0" smtClean="0"/>
              <a:t>ECE will investigate if the Success Center can be used for senior design.  The students may be able to keep projects in the lockers.</a:t>
            </a:r>
          </a:p>
          <a:p>
            <a:r>
              <a:rPr lang="en-US" dirty="0" smtClean="0"/>
              <a:t>ELEG 1011 no longer needs room 137 it will be open.  </a:t>
            </a:r>
          </a:p>
          <a:p>
            <a:pPr marL="0" indent="0">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5EE4F08E-69A4-4D49-9350-6BB300909F01}" type="slidenum">
              <a:rPr lang="en-US" smtClean="0"/>
              <a:t>4</a:t>
            </a:fld>
            <a:endParaRPr lang="en-US"/>
          </a:p>
        </p:txBody>
      </p:sp>
    </p:spTree>
    <p:extLst>
      <p:ext uri="{BB962C8B-B14F-4D97-AF65-F5344CB8AC3E}">
        <p14:creationId xmlns:p14="http://schemas.microsoft.com/office/powerpoint/2010/main" val="453106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Undergraduate Coordinator</a:t>
            </a:r>
            <a:endParaRPr lang="en-US" dirty="0"/>
          </a:p>
        </p:txBody>
      </p:sp>
      <p:sp>
        <p:nvSpPr>
          <p:cNvPr id="3" name="Content Placeholder 2"/>
          <p:cNvSpPr>
            <a:spLocks noGrp="1"/>
          </p:cNvSpPr>
          <p:nvPr>
            <p:ph idx="1"/>
          </p:nvPr>
        </p:nvSpPr>
        <p:spPr>
          <a:xfrm>
            <a:off x="609600" y="3962400"/>
            <a:ext cx="8229600" cy="762000"/>
          </a:xfrm>
        </p:spPr>
        <p:txBody>
          <a:bodyPr>
            <a:normAutofit fontScale="47500" lnSpcReduction="20000"/>
          </a:bodyPr>
          <a:lstStyle/>
          <a:p>
            <a:r>
              <a:rPr lang="en-US" dirty="0" smtClean="0"/>
              <a:t>4.0 program off to a good start</a:t>
            </a:r>
          </a:p>
          <a:p>
            <a:r>
              <a:rPr lang="en-US" dirty="0" smtClean="0"/>
              <a:t>43 courses taught</a:t>
            </a:r>
          </a:p>
          <a:p>
            <a:r>
              <a:rPr lang="en-US" dirty="0" smtClean="0"/>
              <a:t>1,218 students in the classes </a:t>
            </a:r>
          </a:p>
          <a:p>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570651202"/>
              </p:ext>
            </p:extLst>
          </p:nvPr>
        </p:nvGraphicFramePr>
        <p:xfrm>
          <a:off x="381000" y="1295400"/>
          <a:ext cx="4038600" cy="2438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483871501"/>
              </p:ext>
            </p:extLst>
          </p:nvPr>
        </p:nvGraphicFramePr>
        <p:xfrm>
          <a:off x="4800600" y="1447800"/>
          <a:ext cx="3581400" cy="1981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599811068"/>
              </p:ext>
            </p:extLst>
          </p:nvPr>
        </p:nvGraphicFramePr>
        <p:xfrm>
          <a:off x="420189" y="5105400"/>
          <a:ext cx="8686800" cy="1491615"/>
        </p:xfrm>
        <a:graphic>
          <a:graphicData uri="http://schemas.openxmlformats.org/drawingml/2006/table">
            <a:tbl>
              <a:tblPr/>
              <a:tblGrid>
                <a:gridCol w="1085850"/>
                <a:gridCol w="1085850"/>
                <a:gridCol w="1085850"/>
                <a:gridCol w="1085850"/>
                <a:gridCol w="1085850"/>
                <a:gridCol w="1085850"/>
                <a:gridCol w="1085850"/>
                <a:gridCol w="1085850"/>
              </a:tblGrid>
              <a:tr h="190500">
                <a:tc>
                  <a:txBody>
                    <a:bodyPr/>
                    <a:lstStyle/>
                    <a:p>
                      <a:pPr algn="ctr" fontAlgn="b"/>
                      <a:r>
                        <a:rPr lang="en-US" sz="1600" b="0" i="0" u="none" strike="noStrike" dirty="0">
                          <a:solidFill>
                            <a:srgbClr val="000000"/>
                          </a:solidFill>
                          <a:effectLst/>
                          <a:latin typeface="Calibri"/>
                        </a:rPr>
                        <a:t>Student Type</a:t>
                      </a:r>
                    </a:p>
                  </a:txBody>
                  <a:tcPr marL="9525" marR="9525" marT="9525" marB="0" anchor="b">
                    <a:lnL>
                      <a:noFill/>
                    </a:lnL>
                    <a:lnR>
                      <a:noFill/>
                    </a:lnR>
                    <a:lnT>
                      <a:noFill/>
                    </a:lnT>
                    <a:lnB>
                      <a:noFill/>
                    </a:lnB>
                  </a:tcPr>
                </a:tc>
                <a:tc>
                  <a:txBody>
                    <a:bodyPr/>
                    <a:lstStyle/>
                    <a:p>
                      <a:pPr algn="ctr" fontAlgn="b"/>
                      <a:r>
                        <a:rPr lang="en-US" sz="1600" b="0" i="0" u="none" strike="noStrike" dirty="0" err="1">
                          <a:solidFill>
                            <a:srgbClr val="000000"/>
                          </a:solidFill>
                          <a:effectLst/>
                          <a:latin typeface="Calibri"/>
                        </a:rPr>
                        <a:t>Lvl</a:t>
                      </a:r>
                      <a:endParaRPr lang="en-US" sz="16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Col</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Major</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Inquired</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Applied</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Admitted</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Enrolled</a:t>
                      </a:r>
                    </a:p>
                  </a:txBody>
                  <a:tcPr marL="9525" marR="9525" marT="9525" marB="0" anchor="b">
                    <a:lnL>
                      <a:noFill/>
                    </a:lnL>
                    <a:lnR>
                      <a:noFill/>
                    </a:lnR>
                    <a:lnT>
                      <a:noFill/>
                    </a:lnT>
                    <a:lnB>
                      <a:noFill/>
                    </a:lnB>
                  </a:tcPr>
                </a:tc>
              </a:tr>
              <a:tr h="190500">
                <a:tc>
                  <a:txBody>
                    <a:bodyPr/>
                    <a:lstStyle/>
                    <a:p>
                      <a:pPr algn="ctr" fontAlgn="b"/>
                      <a:r>
                        <a:rPr lang="en-US" sz="1600" b="0" i="0" u="none" strike="noStrike">
                          <a:solidFill>
                            <a:srgbClr val="000000"/>
                          </a:solidFill>
                          <a:effectLst/>
                          <a:latin typeface="Calibri"/>
                        </a:rPr>
                        <a:t>Freshmen</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UG</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EN</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Computer Engineering</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167</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78</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66</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19</a:t>
                      </a:r>
                    </a:p>
                  </a:txBody>
                  <a:tcPr marL="9525" marR="9525" marT="9525" marB="0" anchor="b">
                    <a:lnL>
                      <a:noFill/>
                    </a:lnL>
                    <a:lnR>
                      <a:noFill/>
                    </a:lnR>
                    <a:lnT>
                      <a:noFill/>
                    </a:lnT>
                    <a:lnB>
                      <a:noFill/>
                    </a:lnB>
                  </a:tcPr>
                </a:tc>
              </a:tr>
              <a:tr h="190500">
                <a:tc>
                  <a:txBody>
                    <a:bodyPr/>
                    <a:lstStyle/>
                    <a:p>
                      <a:pPr algn="ctr" fontAlgn="b"/>
                      <a:r>
                        <a:rPr lang="en-US" sz="1600" b="0" i="0" u="none" strike="noStrike">
                          <a:solidFill>
                            <a:srgbClr val="000000"/>
                          </a:solidFill>
                          <a:effectLst/>
                          <a:latin typeface="Calibri"/>
                        </a:rPr>
                        <a:t>Freshmen</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UG</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EN</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Electrical Engineering</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158</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77</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Calibri"/>
                        </a:rPr>
                        <a:t>55</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Calibri"/>
                        </a:rPr>
                        <a:t>13</a:t>
                      </a:r>
                    </a:p>
                  </a:txBody>
                  <a:tcPr marL="9525" marR="9525" marT="9525" marB="0" anchor="b">
                    <a:lnL>
                      <a:noFill/>
                    </a:lnL>
                    <a:lnR>
                      <a:noFill/>
                    </a:lnR>
                    <a:lnT>
                      <a:noFill/>
                    </a:lnT>
                    <a:lnB>
                      <a:noFill/>
                    </a:lnB>
                  </a:tcPr>
                </a:tc>
              </a:tr>
            </a:tbl>
          </a:graphicData>
        </a:graphic>
      </p:graphicFrame>
      <p:sp>
        <p:nvSpPr>
          <p:cNvPr id="8" name="Rectangle 7"/>
          <p:cNvSpPr/>
          <p:nvPr/>
        </p:nvSpPr>
        <p:spPr>
          <a:xfrm>
            <a:off x="2743200" y="4876800"/>
            <a:ext cx="3404202" cy="369332"/>
          </a:xfrm>
          <a:prstGeom prst="rect">
            <a:avLst/>
          </a:prstGeom>
        </p:spPr>
        <p:txBody>
          <a:bodyPr wrap="none">
            <a:spAutoFit/>
          </a:bodyPr>
          <a:lstStyle/>
          <a:p>
            <a:pPr algn="ctr" fontAlgn="b"/>
            <a:r>
              <a:rPr lang="en-US" b="1" dirty="0">
                <a:solidFill>
                  <a:srgbClr val="000000"/>
                </a:solidFill>
              </a:rPr>
              <a:t>SUMMARY BY APPLICANT STATUS</a:t>
            </a:r>
          </a:p>
        </p:txBody>
      </p:sp>
      <p:sp>
        <p:nvSpPr>
          <p:cNvPr id="9" name="Slide Number Placeholder 8"/>
          <p:cNvSpPr>
            <a:spLocks noGrp="1"/>
          </p:cNvSpPr>
          <p:nvPr>
            <p:ph type="sldNum" sz="quarter" idx="12"/>
          </p:nvPr>
        </p:nvSpPr>
        <p:spPr/>
        <p:txBody>
          <a:bodyPr/>
          <a:lstStyle/>
          <a:p>
            <a:fld id="{5EE4F08E-69A4-4D49-9350-6BB300909F01}" type="slidenum">
              <a:rPr lang="en-US" smtClean="0"/>
              <a:t>5</a:t>
            </a:fld>
            <a:endParaRPr lang="en-US"/>
          </a:p>
        </p:txBody>
      </p:sp>
    </p:spTree>
    <p:extLst>
      <p:ext uri="{BB962C8B-B14F-4D97-AF65-F5344CB8AC3E}">
        <p14:creationId xmlns:p14="http://schemas.microsoft.com/office/powerpoint/2010/main" val="2766068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Intel Grant $650K for ECE and Comp </a:t>
            </a:r>
            <a:r>
              <a:rPr lang="en-US" dirty="0" err="1" smtClean="0"/>
              <a:t>Sci</a:t>
            </a:r>
            <a:endParaRPr lang="en-US" dirty="0"/>
          </a:p>
        </p:txBody>
      </p:sp>
      <p:sp>
        <p:nvSpPr>
          <p:cNvPr id="3" name="Content Placeholder 2"/>
          <p:cNvSpPr>
            <a:spLocks noGrp="1"/>
          </p:cNvSpPr>
          <p:nvPr>
            <p:ph idx="1"/>
          </p:nvPr>
        </p:nvSpPr>
        <p:spPr>
          <a:xfrm>
            <a:off x="457200" y="1600201"/>
            <a:ext cx="8229600" cy="3657600"/>
          </a:xfrm>
        </p:spPr>
        <p:txBody>
          <a:bodyPr/>
          <a:lstStyle/>
          <a:p>
            <a:r>
              <a:rPr lang="en-US" dirty="0" smtClean="0"/>
              <a:t>ECE – Lead received $350,000</a:t>
            </a:r>
          </a:p>
          <a:p>
            <a:pPr lvl="1"/>
            <a:r>
              <a:rPr lang="en-US" dirty="0" smtClean="0"/>
              <a:t>5 Juniors Intel Scholars ($100K)</a:t>
            </a:r>
          </a:p>
          <a:p>
            <a:pPr lvl="1"/>
            <a:r>
              <a:rPr lang="en-US" dirty="0" smtClean="0"/>
              <a:t>5 Intel Scholars 5yr BS/MS Program ($100K)</a:t>
            </a:r>
          </a:p>
          <a:p>
            <a:pPr lvl="1"/>
            <a:r>
              <a:rPr lang="en-US" dirty="0" smtClean="0"/>
              <a:t>5 Undergraduate Researchers ($47.5K)</a:t>
            </a:r>
          </a:p>
          <a:p>
            <a:pPr lvl="1"/>
            <a:r>
              <a:rPr lang="en-US" dirty="0" smtClean="0"/>
              <a:t>Lab equipment for Embedded Systems ($35K )</a:t>
            </a:r>
          </a:p>
          <a:p>
            <a:pPr lvl="1"/>
            <a:r>
              <a:rPr lang="en-US" dirty="0"/>
              <a:t>E</a:t>
            </a:r>
            <a:r>
              <a:rPr lang="en-US" dirty="0" smtClean="0"/>
              <a:t>quipment for project-based lower level courses($25K)</a:t>
            </a:r>
          </a:p>
          <a:p>
            <a:pPr lvl="1"/>
            <a:endParaRPr lang="en-US" dirty="0"/>
          </a:p>
        </p:txBody>
      </p:sp>
      <p:sp>
        <p:nvSpPr>
          <p:cNvPr id="4" name="Slide Number Placeholder 3"/>
          <p:cNvSpPr>
            <a:spLocks noGrp="1"/>
          </p:cNvSpPr>
          <p:nvPr>
            <p:ph type="sldNum" sz="quarter" idx="12"/>
          </p:nvPr>
        </p:nvSpPr>
        <p:spPr/>
        <p:txBody>
          <a:bodyPr/>
          <a:lstStyle/>
          <a:p>
            <a:fld id="{5EE4F08E-69A4-4D49-9350-6BB300909F01}" type="slidenum">
              <a:rPr lang="en-US" smtClean="0"/>
              <a:t>6</a:t>
            </a:fld>
            <a:endParaRPr lang="en-US"/>
          </a:p>
        </p:txBody>
      </p:sp>
    </p:spTree>
    <p:extLst>
      <p:ext uri="{BB962C8B-B14F-4D97-AF65-F5344CB8AC3E}">
        <p14:creationId xmlns:p14="http://schemas.microsoft.com/office/powerpoint/2010/main" val="3219901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Graduate Coordinator</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4285537295"/>
              </p:ext>
            </p:extLst>
          </p:nvPr>
        </p:nvGraphicFramePr>
        <p:xfrm>
          <a:off x="228600" y="1219200"/>
          <a:ext cx="3962400" cy="20859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3976892568"/>
              </p:ext>
            </p:extLst>
          </p:nvPr>
        </p:nvGraphicFramePr>
        <p:xfrm>
          <a:off x="5105400" y="1295400"/>
          <a:ext cx="3352800" cy="16573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685800" y="3500735"/>
            <a:ext cx="7162800"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30 Graduate Courses Taught</a:t>
            </a:r>
          </a:p>
          <a:p>
            <a:pPr marL="285750" indent="-285750">
              <a:buFont typeface="Arial" panose="020B0604020202020204" pitchFamily="34" charset="0"/>
              <a:buChar char="•"/>
            </a:pPr>
            <a:r>
              <a:rPr lang="en-US" dirty="0" smtClean="0"/>
              <a:t>156 students in all classes</a:t>
            </a:r>
          </a:p>
          <a:p>
            <a:pPr marL="285750" indent="-285750">
              <a:buFont typeface="Arial" panose="020B0604020202020204" pitchFamily="34" charset="0"/>
              <a:buChar char="•"/>
            </a:pPr>
            <a:r>
              <a:rPr lang="en-US" dirty="0" smtClean="0"/>
              <a:t>New forms coming.</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502710481"/>
              </p:ext>
            </p:extLst>
          </p:nvPr>
        </p:nvGraphicFramePr>
        <p:xfrm>
          <a:off x="381000" y="4724400"/>
          <a:ext cx="8077200" cy="1754505"/>
        </p:xfrm>
        <a:graphic>
          <a:graphicData uri="http://schemas.openxmlformats.org/drawingml/2006/table">
            <a:tbl>
              <a:tblPr/>
              <a:tblGrid>
                <a:gridCol w="1009650"/>
                <a:gridCol w="1009650"/>
                <a:gridCol w="723900"/>
                <a:gridCol w="1524000"/>
                <a:gridCol w="781050"/>
                <a:gridCol w="1009650"/>
                <a:gridCol w="1009650"/>
                <a:gridCol w="1009650"/>
              </a:tblGrid>
              <a:tr h="190500">
                <a:tc gridSpan="8">
                  <a:txBody>
                    <a:bodyPr/>
                    <a:lstStyle/>
                    <a:p>
                      <a:pPr algn="ctr" fontAlgn="b"/>
                      <a:r>
                        <a:rPr lang="en-US" sz="1400" b="1" i="0" u="none" strike="noStrike" dirty="0">
                          <a:solidFill>
                            <a:srgbClr val="000000"/>
                          </a:solidFill>
                          <a:effectLst/>
                          <a:latin typeface="Calibri"/>
                        </a:rPr>
                        <a:t>SUMMARY BY APPLICANT STATUS</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0500">
                <a:tc>
                  <a:txBody>
                    <a:bodyPr/>
                    <a:lstStyle/>
                    <a:p>
                      <a:pPr algn="l" fontAlgn="b"/>
                      <a:r>
                        <a:rPr lang="en-US" sz="1400" b="0" i="0" u="none" strike="noStrike">
                          <a:solidFill>
                            <a:srgbClr val="000000"/>
                          </a:solidFill>
                          <a:effectLst/>
                          <a:latin typeface="Calibri"/>
                        </a:rPr>
                        <a:t>Student Type</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Lvl</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Col</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Major</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Inquired</a:t>
                      </a:r>
                    </a:p>
                  </a:txBody>
                  <a:tcPr marL="9525" marR="9525" marT="9525" marB="0" anchor="b">
                    <a:lnL>
                      <a:noFill/>
                    </a:lnL>
                    <a:lnR>
                      <a:noFill/>
                    </a:lnR>
                    <a:lnT>
                      <a:noFill/>
                    </a:lnT>
                    <a:lnB>
                      <a:noFill/>
                    </a:lnB>
                  </a:tcPr>
                </a:tc>
                <a:tc>
                  <a:txBody>
                    <a:bodyPr/>
                    <a:lstStyle/>
                    <a:p>
                      <a:pPr algn="l" fontAlgn="b"/>
                      <a:r>
                        <a:rPr lang="en-US" sz="1400" b="0" i="0" u="none" strike="noStrike" dirty="0">
                          <a:solidFill>
                            <a:srgbClr val="000000"/>
                          </a:solidFill>
                          <a:effectLst/>
                          <a:latin typeface="Calibri"/>
                        </a:rPr>
                        <a:t>Applied</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Admitted</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Enrolled</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Masters</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GR</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EN</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Electrical Engineering</a:t>
                      </a:r>
                    </a:p>
                  </a:txBody>
                  <a:tcPr marL="9525" marR="9525" marT="9525" marB="0" anchor="b">
                    <a:lnL>
                      <a:noFill/>
                    </a:lnL>
                    <a:lnR>
                      <a:noFill/>
                    </a:lnR>
                    <a:lnT>
                      <a:noFill/>
                    </a:lnT>
                    <a:lnB>
                      <a:noFill/>
                    </a:lnB>
                  </a:tcPr>
                </a:tc>
                <a:tc>
                  <a:txBody>
                    <a:bodyPr/>
                    <a:lstStyle/>
                    <a:p>
                      <a:pPr algn="r" fontAlgn="b"/>
                      <a:r>
                        <a:rPr lang="en-US" sz="1400" b="0" i="0" u="none" strike="noStrike">
                          <a:solidFill>
                            <a:srgbClr val="000000"/>
                          </a:solidFill>
                          <a:effectLst/>
                          <a:latin typeface="Calibri"/>
                        </a:rPr>
                        <a:t>39</a:t>
                      </a:r>
                    </a:p>
                  </a:txBody>
                  <a:tcPr marL="9525" marR="9525" marT="9525" marB="0" anchor="b">
                    <a:lnL>
                      <a:noFill/>
                    </a:lnL>
                    <a:lnR>
                      <a:noFill/>
                    </a:lnR>
                    <a:lnT>
                      <a:noFill/>
                    </a:lnT>
                    <a:lnB>
                      <a:noFill/>
                    </a:lnB>
                  </a:tcPr>
                </a:tc>
                <a:tc>
                  <a:txBody>
                    <a:bodyPr/>
                    <a:lstStyle/>
                    <a:p>
                      <a:pPr algn="r" fontAlgn="b"/>
                      <a:r>
                        <a:rPr lang="en-US" sz="1400" b="0" i="0" u="none" strike="noStrike">
                          <a:solidFill>
                            <a:srgbClr val="000000"/>
                          </a:solidFill>
                          <a:effectLst/>
                          <a:latin typeface="Calibri"/>
                        </a:rPr>
                        <a:t>21</a:t>
                      </a:r>
                    </a:p>
                  </a:txBody>
                  <a:tcPr marL="9525" marR="9525" marT="9525" marB="0" anchor="b">
                    <a:lnL>
                      <a:noFill/>
                    </a:lnL>
                    <a:lnR>
                      <a:noFill/>
                    </a:lnR>
                    <a:lnT>
                      <a:noFill/>
                    </a:lnT>
                    <a:lnB>
                      <a:noFill/>
                    </a:lnB>
                  </a:tcPr>
                </a:tc>
                <a:tc>
                  <a:txBody>
                    <a:bodyPr/>
                    <a:lstStyle/>
                    <a:p>
                      <a:pPr algn="r" fontAlgn="b"/>
                      <a:r>
                        <a:rPr lang="en-US" sz="1400" b="0" i="0" u="none" strike="noStrike">
                          <a:solidFill>
                            <a:srgbClr val="000000"/>
                          </a:solidFill>
                          <a:effectLst/>
                          <a:latin typeface="Calibri"/>
                        </a:rPr>
                        <a:t>19</a:t>
                      </a:r>
                    </a:p>
                  </a:txBody>
                  <a:tcPr marL="9525" marR="9525" marT="9525" marB="0" anchor="b">
                    <a:lnL>
                      <a:noFill/>
                    </a:lnL>
                    <a:lnR>
                      <a:noFill/>
                    </a:lnR>
                    <a:lnT>
                      <a:noFill/>
                    </a:lnT>
                    <a:lnB>
                      <a:noFill/>
                    </a:lnB>
                  </a:tcPr>
                </a:tc>
                <a:tc>
                  <a:txBody>
                    <a:bodyPr/>
                    <a:lstStyle/>
                    <a:p>
                      <a:pPr algn="r" fontAlgn="b"/>
                      <a:r>
                        <a:rPr lang="en-US" sz="1400" b="0" i="0" u="none" strike="noStrike">
                          <a:solidFill>
                            <a:srgbClr val="000000"/>
                          </a:solidFill>
                          <a:effectLst/>
                          <a:latin typeface="Calibri"/>
                        </a:rPr>
                        <a:t>15</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Masters</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GR</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EN</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Electrical Engineering-Ph.D.</a:t>
                      </a:r>
                    </a:p>
                  </a:txBody>
                  <a:tcPr marL="9525" marR="9525" marT="9525" marB="0" anchor="b">
                    <a:lnL>
                      <a:noFill/>
                    </a:lnL>
                    <a:lnR>
                      <a:noFill/>
                    </a:lnR>
                    <a:lnT>
                      <a:noFill/>
                    </a:lnT>
                    <a:lnB>
                      <a:noFill/>
                    </a:lnB>
                  </a:tcPr>
                </a:tc>
                <a:tc>
                  <a:txBody>
                    <a:bodyPr/>
                    <a:lstStyle/>
                    <a:p>
                      <a:pPr algn="r" fontAlgn="b"/>
                      <a:r>
                        <a:rPr lang="en-US" sz="1400" b="0" i="0" u="none" strike="noStrike">
                          <a:solidFill>
                            <a:srgbClr val="000000"/>
                          </a:solidFill>
                          <a:effectLst/>
                          <a:latin typeface="Calibri"/>
                        </a:rPr>
                        <a:t>2</a:t>
                      </a:r>
                    </a:p>
                  </a:txBody>
                  <a:tcPr marL="9525" marR="9525" marT="9525" marB="0" anchor="b">
                    <a:lnL>
                      <a:noFill/>
                    </a:lnL>
                    <a:lnR>
                      <a:noFill/>
                    </a:lnR>
                    <a:lnT>
                      <a:noFill/>
                    </a:lnT>
                    <a:lnB>
                      <a:noFill/>
                    </a:lnB>
                  </a:tcPr>
                </a:tc>
                <a:tc>
                  <a:txBody>
                    <a:bodyPr/>
                    <a:lstStyle/>
                    <a:p>
                      <a:pPr algn="r" fontAlgn="b"/>
                      <a:r>
                        <a:rPr lang="en-US" sz="1400" b="0" i="0" u="none" strike="noStrike">
                          <a:solidFill>
                            <a:srgbClr val="000000"/>
                          </a:solidFill>
                          <a:effectLst/>
                          <a:latin typeface="Calibri"/>
                        </a:rPr>
                        <a:t>0</a:t>
                      </a:r>
                    </a:p>
                  </a:txBody>
                  <a:tcPr marL="9525" marR="9525" marT="9525" marB="0" anchor="b">
                    <a:lnL>
                      <a:noFill/>
                    </a:lnL>
                    <a:lnR>
                      <a:noFill/>
                    </a:lnR>
                    <a:lnT>
                      <a:noFill/>
                    </a:lnT>
                    <a:lnB>
                      <a:noFill/>
                    </a:lnB>
                  </a:tcPr>
                </a:tc>
                <a:tc>
                  <a:txBody>
                    <a:bodyPr/>
                    <a:lstStyle/>
                    <a:p>
                      <a:pPr algn="r" fontAlgn="b"/>
                      <a:r>
                        <a:rPr lang="en-US" sz="1400" b="0" i="0" u="none" strike="noStrike">
                          <a:solidFill>
                            <a:srgbClr val="000000"/>
                          </a:solidFill>
                          <a:effectLst/>
                          <a:latin typeface="Calibri"/>
                        </a:rPr>
                        <a:t>0</a:t>
                      </a:r>
                    </a:p>
                  </a:txBody>
                  <a:tcPr marL="9525" marR="9525" marT="9525" marB="0" anchor="b">
                    <a:lnL>
                      <a:noFill/>
                    </a:lnL>
                    <a:lnR>
                      <a:noFill/>
                    </a:lnR>
                    <a:lnT>
                      <a:noFill/>
                    </a:lnT>
                    <a:lnB>
                      <a:noFill/>
                    </a:lnB>
                  </a:tcPr>
                </a:tc>
                <a:tc>
                  <a:txBody>
                    <a:bodyPr/>
                    <a:lstStyle/>
                    <a:p>
                      <a:pPr algn="r" fontAlgn="b"/>
                      <a:r>
                        <a:rPr lang="en-US" sz="1400" b="0" i="0" u="none" strike="noStrike">
                          <a:solidFill>
                            <a:srgbClr val="000000"/>
                          </a:solidFill>
                          <a:effectLst/>
                          <a:latin typeface="Calibri"/>
                        </a:rPr>
                        <a:t>0</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Doctoral</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DR</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EN</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Electrical Engineering-Ph.D.</a:t>
                      </a:r>
                    </a:p>
                  </a:txBody>
                  <a:tcPr marL="9525" marR="9525" marT="9525" marB="0" anchor="b">
                    <a:lnL>
                      <a:noFill/>
                    </a:lnL>
                    <a:lnR>
                      <a:noFill/>
                    </a:lnR>
                    <a:lnT>
                      <a:noFill/>
                    </a:lnT>
                    <a:lnB>
                      <a:noFill/>
                    </a:lnB>
                  </a:tcPr>
                </a:tc>
                <a:tc>
                  <a:txBody>
                    <a:bodyPr/>
                    <a:lstStyle/>
                    <a:p>
                      <a:pPr algn="r" fontAlgn="b"/>
                      <a:r>
                        <a:rPr lang="en-US" sz="1400" b="0" i="0" u="none" strike="noStrike">
                          <a:solidFill>
                            <a:srgbClr val="000000"/>
                          </a:solidFill>
                          <a:effectLst/>
                          <a:latin typeface="Calibri"/>
                        </a:rPr>
                        <a:t>11</a:t>
                      </a:r>
                    </a:p>
                  </a:txBody>
                  <a:tcPr marL="9525" marR="9525" marT="9525" marB="0" anchor="b">
                    <a:lnL>
                      <a:noFill/>
                    </a:lnL>
                    <a:lnR>
                      <a:noFill/>
                    </a:lnR>
                    <a:lnT>
                      <a:noFill/>
                    </a:lnT>
                    <a:lnB>
                      <a:noFill/>
                    </a:lnB>
                  </a:tcPr>
                </a:tc>
                <a:tc>
                  <a:txBody>
                    <a:bodyPr/>
                    <a:lstStyle/>
                    <a:p>
                      <a:pPr algn="r" fontAlgn="b"/>
                      <a:r>
                        <a:rPr lang="en-US" sz="1400" b="0" i="0" u="none" strike="noStrike">
                          <a:solidFill>
                            <a:srgbClr val="000000"/>
                          </a:solidFill>
                          <a:effectLst/>
                          <a:latin typeface="Calibri"/>
                        </a:rPr>
                        <a:t>8</a:t>
                      </a:r>
                    </a:p>
                  </a:txBody>
                  <a:tcPr marL="9525" marR="9525" marT="9525" marB="0" anchor="b">
                    <a:lnL>
                      <a:noFill/>
                    </a:lnL>
                    <a:lnR>
                      <a:noFill/>
                    </a:lnR>
                    <a:lnT>
                      <a:noFill/>
                    </a:lnT>
                    <a:lnB>
                      <a:noFill/>
                    </a:lnB>
                  </a:tcPr>
                </a:tc>
                <a:tc>
                  <a:txBody>
                    <a:bodyPr/>
                    <a:lstStyle/>
                    <a:p>
                      <a:pPr algn="r" fontAlgn="b"/>
                      <a:r>
                        <a:rPr lang="en-US" sz="1400" b="0" i="0" u="none" strike="noStrike">
                          <a:solidFill>
                            <a:srgbClr val="000000"/>
                          </a:solidFill>
                          <a:effectLst/>
                          <a:latin typeface="Calibri"/>
                        </a:rPr>
                        <a:t>6</a:t>
                      </a:r>
                    </a:p>
                  </a:txBody>
                  <a:tcPr marL="9525" marR="9525" marT="9525" marB="0" anchor="b">
                    <a:lnL>
                      <a:noFill/>
                    </a:lnL>
                    <a:lnR>
                      <a:noFill/>
                    </a:lnR>
                    <a:lnT>
                      <a:noFill/>
                    </a:lnT>
                    <a:lnB>
                      <a:noFill/>
                    </a:lnB>
                  </a:tcPr>
                </a:tc>
                <a:tc>
                  <a:txBody>
                    <a:bodyPr/>
                    <a:lstStyle/>
                    <a:p>
                      <a:pPr algn="r" fontAlgn="b"/>
                      <a:r>
                        <a:rPr lang="en-US" sz="1400" b="0" i="0" u="none" strike="noStrike" dirty="0">
                          <a:solidFill>
                            <a:srgbClr val="000000"/>
                          </a:solidFill>
                          <a:effectLst/>
                          <a:latin typeface="Calibri"/>
                        </a:rPr>
                        <a:t>3</a:t>
                      </a:r>
                    </a:p>
                  </a:txBody>
                  <a:tcPr marL="9525" marR="9525" marT="9525" marB="0" anchor="b">
                    <a:lnL>
                      <a:noFill/>
                    </a:lnL>
                    <a:lnR>
                      <a:noFill/>
                    </a:lnR>
                    <a:lnT>
                      <a:noFill/>
                    </a:lnT>
                    <a:lnB>
                      <a:noFill/>
                    </a:lnB>
                  </a:tcPr>
                </a:tc>
              </a:tr>
            </a:tbl>
          </a:graphicData>
        </a:graphic>
      </p:graphicFrame>
      <p:sp>
        <p:nvSpPr>
          <p:cNvPr id="8" name="Slide Number Placeholder 7"/>
          <p:cNvSpPr>
            <a:spLocks noGrp="1"/>
          </p:cNvSpPr>
          <p:nvPr>
            <p:ph type="sldNum" sz="quarter" idx="12"/>
          </p:nvPr>
        </p:nvSpPr>
        <p:spPr/>
        <p:txBody>
          <a:bodyPr/>
          <a:lstStyle/>
          <a:p>
            <a:fld id="{5EE4F08E-69A4-4D49-9350-6BB300909F01}" type="slidenum">
              <a:rPr lang="en-US" smtClean="0"/>
              <a:t>7</a:t>
            </a:fld>
            <a:endParaRPr lang="en-US"/>
          </a:p>
        </p:txBody>
      </p:sp>
      <p:sp>
        <p:nvSpPr>
          <p:cNvPr id="3" name="TextBox 2"/>
          <p:cNvSpPr txBox="1"/>
          <p:nvPr/>
        </p:nvSpPr>
        <p:spPr>
          <a:xfrm>
            <a:off x="3810000" y="2900570"/>
            <a:ext cx="5105400" cy="1754326"/>
          </a:xfrm>
          <a:prstGeom prst="rect">
            <a:avLst/>
          </a:prstGeom>
          <a:noFill/>
          <a:ln w="38100">
            <a:solidFill>
              <a:srgbClr val="0070C0"/>
            </a:solidFill>
          </a:ln>
        </p:spPr>
        <p:txBody>
          <a:bodyPr wrap="square" rtlCol="0">
            <a:spAutoFit/>
          </a:bodyPr>
          <a:lstStyle/>
          <a:p>
            <a:r>
              <a:rPr lang="en-US" dirty="0" smtClean="0"/>
              <a:t>Meeting Notes:  </a:t>
            </a:r>
          </a:p>
          <a:p>
            <a:pPr marL="285750" indent="-285750">
              <a:buFont typeface="Arial" panose="020B0604020202020204" pitchFamily="34" charset="0"/>
              <a:buChar char="•"/>
            </a:pPr>
            <a:r>
              <a:rPr lang="en-US" dirty="0" smtClean="0"/>
              <a:t>There are new graduate forms.  </a:t>
            </a:r>
          </a:p>
          <a:p>
            <a:pPr marL="285750" indent="-285750">
              <a:buFont typeface="Arial" panose="020B0604020202020204" pitchFamily="34" charset="0"/>
              <a:buChar char="•"/>
            </a:pPr>
            <a:r>
              <a:rPr lang="en-US" dirty="0" smtClean="0"/>
              <a:t>ECE needs a new faculty member for Power.  </a:t>
            </a:r>
          </a:p>
          <a:p>
            <a:pPr marL="285750" indent="-285750">
              <a:buFont typeface="Arial" panose="020B0604020202020204" pitchFamily="34" charset="0"/>
              <a:buChar char="•"/>
            </a:pPr>
            <a:r>
              <a:rPr lang="en-US" dirty="0" smtClean="0"/>
              <a:t>Power is the most concentration area now.</a:t>
            </a:r>
          </a:p>
          <a:p>
            <a:pPr marL="285750" indent="-285750">
              <a:buFont typeface="Arial" panose="020B0604020202020204" pitchFamily="34" charset="0"/>
              <a:buChar char="•"/>
            </a:pPr>
            <a:r>
              <a:rPr lang="en-US" dirty="0" smtClean="0"/>
              <a:t>PhD review is coming spring of 2017.  Dr. Wilkins may be asking for written qualifying exams.</a:t>
            </a:r>
            <a:endParaRPr lang="en-US" dirty="0"/>
          </a:p>
        </p:txBody>
      </p:sp>
    </p:spTree>
    <p:extLst>
      <p:ext uri="{BB962C8B-B14F-4D97-AF65-F5344CB8AC3E}">
        <p14:creationId xmlns:p14="http://schemas.microsoft.com/office/powerpoint/2010/main" val="681865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FA17 Courses</a:t>
            </a:r>
            <a:endParaRPr lang="en-US" dirty="0"/>
          </a:p>
        </p:txBody>
      </p:sp>
      <p:sp>
        <p:nvSpPr>
          <p:cNvPr id="3" name="Content Placeholder 2"/>
          <p:cNvSpPr>
            <a:spLocks noGrp="1"/>
          </p:cNvSpPr>
          <p:nvPr>
            <p:ph idx="1"/>
          </p:nvPr>
        </p:nvSpPr>
        <p:spPr>
          <a:xfrm>
            <a:off x="457200" y="1600201"/>
            <a:ext cx="8229600" cy="1295400"/>
          </a:xfrm>
        </p:spPr>
        <p:txBody>
          <a:bodyPr/>
          <a:lstStyle/>
          <a:p>
            <a:r>
              <a:rPr lang="en-US" dirty="0" smtClean="0"/>
              <a:t>74 courses and labs </a:t>
            </a:r>
          </a:p>
          <a:p>
            <a:r>
              <a:rPr lang="en-US" dirty="0" smtClean="0"/>
              <a:t>1,374 students in classes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915228089"/>
              </p:ext>
            </p:extLst>
          </p:nvPr>
        </p:nvGraphicFramePr>
        <p:xfrm>
          <a:off x="1752600" y="2743200"/>
          <a:ext cx="6057900" cy="3737610"/>
        </p:xfrm>
        <a:graphic>
          <a:graphicData uri="http://schemas.openxmlformats.org/drawingml/2006/table">
            <a:tbl>
              <a:tblPr>
                <a:tableStyleId>{5C22544A-7EE6-4342-B048-85BDC9FD1C3A}</a:tableStyleId>
              </a:tblPr>
              <a:tblGrid>
                <a:gridCol w="609600"/>
                <a:gridCol w="520700"/>
                <a:gridCol w="368300"/>
                <a:gridCol w="368300"/>
                <a:gridCol w="431800"/>
                <a:gridCol w="1993900"/>
                <a:gridCol w="1155700"/>
                <a:gridCol w="609600"/>
              </a:tblGrid>
              <a:tr h="190500">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CRN</a:t>
                      </a:r>
                      <a:endParaRPr lang="en-US" sz="1100" b="1"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Subj</a:t>
                      </a:r>
                      <a:endParaRPr lang="en-US" sz="1100" b="1"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Crse</a:t>
                      </a:r>
                      <a:endParaRPr lang="en-US" sz="1100" b="1"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Sec</a:t>
                      </a:r>
                      <a:endParaRPr lang="en-US" sz="1100" b="1"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Title</a:t>
                      </a:r>
                      <a:endParaRPr lang="en-US" sz="1100" b="1"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Instructor</a:t>
                      </a:r>
                      <a:endParaRPr lang="en-US" sz="1100" b="1"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Enrolled</a:t>
                      </a:r>
                      <a:endParaRPr lang="en-US" sz="1100" b="1"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1</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10035</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1011</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P01</a:t>
                      </a:r>
                      <a:endParaRPr lang="en-US" sz="1100" b="0" i="0" u="none" strike="noStrike">
                        <a:solidFill>
                          <a:srgbClr val="000000"/>
                        </a:solidFill>
                        <a:effectLst/>
                        <a:latin typeface="Calibri"/>
                      </a:endParaRPr>
                    </a:p>
                  </a:txBody>
                  <a:tcPr marL="9525" marR="9525" marT="9525" marB="0" anchor="b"/>
                </a:tc>
                <a:tc>
                  <a:txBody>
                    <a:bodyPr/>
                    <a:lstStyle/>
                    <a:p>
                      <a:pPr algn="l" fontAlgn="b"/>
                      <a:r>
                        <a:rPr lang="it-IT" sz="1100" u="none" strike="noStrike">
                          <a:effectLst/>
                        </a:rPr>
                        <a:t>Intro Engr Computer Sci &amp; Tech</a:t>
                      </a:r>
                      <a:endParaRPr lang="it-IT"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Kelvin Kirby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19</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2</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10110</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1011</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P02</a:t>
                      </a:r>
                      <a:endParaRPr lang="en-US" sz="1100" b="0" i="0" u="none" strike="noStrike">
                        <a:solidFill>
                          <a:srgbClr val="000000"/>
                        </a:solidFill>
                        <a:effectLst/>
                        <a:latin typeface="Calibri"/>
                      </a:endParaRPr>
                    </a:p>
                  </a:txBody>
                  <a:tcPr marL="9525" marR="9525" marT="9525" marB="0" anchor="b"/>
                </a:tc>
                <a:tc>
                  <a:txBody>
                    <a:bodyPr/>
                    <a:lstStyle/>
                    <a:p>
                      <a:pPr algn="l" fontAlgn="b"/>
                      <a:r>
                        <a:rPr lang="it-IT" sz="1100" u="none" strike="noStrike">
                          <a:effectLst/>
                        </a:rPr>
                        <a:t>Intro Engr Computer Sci &amp; Tech</a:t>
                      </a:r>
                      <a:endParaRPr lang="it-IT"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Kelvin Kirby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20</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3</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10122</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1011</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P03</a:t>
                      </a:r>
                      <a:endParaRPr lang="en-US" sz="1100" b="0" i="0" u="none" strike="noStrike">
                        <a:solidFill>
                          <a:srgbClr val="000000"/>
                        </a:solidFill>
                        <a:effectLst/>
                        <a:latin typeface="Calibri"/>
                      </a:endParaRPr>
                    </a:p>
                  </a:txBody>
                  <a:tcPr marL="9525" marR="9525" marT="9525" marB="0" anchor="b"/>
                </a:tc>
                <a:tc>
                  <a:txBody>
                    <a:bodyPr/>
                    <a:lstStyle/>
                    <a:p>
                      <a:pPr algn="l" fontAlgn="b"/>
                      <a:r>
                        <a:rPr lang="it-IT" sz="1100" u="none" strike="noStrike">
                          <a:effectLst/>
                        </a:rPr>
                        <a:t>Intro Engr Computer Sci &amp; Tech</a:t>
                      </a:r>
                      <a:endParaRPr lang="it-IT"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Kelvin Kirby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18</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4</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10147</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1021</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P01</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Intro Elect and Comp Engr Lab</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John Attia</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21</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5</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10157</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1021</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P02</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Intro Elect and Comp Engr Lab</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John Attia</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22</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6</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10165</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1021</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Intro Elect and Comp Engr Lab</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Mahamadou Tembely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18</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7</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13151</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1021</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P04</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Intro Elect and Comp Engr Lab</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Mahamadou Tembely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21</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8</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10182</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1043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P01</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Comp. Appl. in Engr.</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Kelvin Kirby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48</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9</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10194</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1043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P02</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Comp. Appl. in Engr.</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Kelvin Kirby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47</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10</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10217</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1043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Comp. Appl. in Engr.</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Kelvin Kirby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44</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11</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10223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1043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P04</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Comp. Appl. in Engr.</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Justin Foreman</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43</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12</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13829</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1043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P05</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Comp. Appl. in Engr.</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Ramesh Dwivedi</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42</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13</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14484</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1043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P06</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Comp. Appl. in Engr.</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Penrose Cofie</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13</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14</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13830</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1043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P81</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Comp. Appl. in Engr.</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Kelvin Kirby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48</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15</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13832</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1043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P82</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Comp. Appl. in Engr.</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Kelvin Kirby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47</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16</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10253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1043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P83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Comp. Appl. in Engr.</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Kelvin Kirby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44</a:t>
                      </a:r>
                      <a:endParaRPr lang="en-US" sz="1100" b="0" i="0" u="none" strike="noStrike">
                        <a:solidFill>
                          <a:srgbClr val="000000"/>
                        </a:solidFill>
                        <a:effectLst/>
                        <a:latin typeface="Calibri"/>
                      </a:endParaRPr>
                    </a:p>
                  </a:txBody>
                  <a:tcPr marL="9525" marR="9525" marT="9525" marB="0" anchor="b"/>
                </a:tc>
              </a:tr>
              <a:tr h="190500">
                <a:tc>
                  <a:txBody>
                    <a:bodyPr/>
                    <a:lstStyle/>
                    <a:p>
                      <a:pPr algn="r" fontAlgn="b"/>
                      <a:r>
                        <a:rPr lang="en-US" sz="1100" u="none" strike="noStrike">
                          <a:effectLst/>
                        </a:rPr>
                        <a:t>17</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10261</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ELEG</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1043</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P84</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Comp. Appl. in Engr.</a:t>
                      </a:r>
                      <a:endParaRPr lang="en-US" sz="1100" b="0"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Justin Foreman</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43</a:t>
                      </a:r>
                      <a:endParaRPr lang="en-US" sz="1100" b="0" i="0" u="none" strike="noStrike" dirty="0">
                        <a:solidFill>
                          <a:srgbClr val="000000"/>
                        </a:solidFill>
                        <a:effectLst/>
                        <a:latin typeface="Calibri"/>
                      </a:endParaRPr>
                    </a:p>
                  </a:txBody>
                  <a:tcPr marL="9525" marR="9525" marT="9525" marB="0" anchor="b"/>
                </a:tc>
              </a:tr>
            </a:tbl>
          </a:graphicData>
        </a:graphic>
      </p:graphicFrame>
      <p:sp>
        <p:nvSpPr>
          <p:cNvPr id="5" name="Slide Number Placeholder 4"/>
          <p:cNvSpPr>
            <a:spLocks noGrp="1"/>
          </p:cNvSpPr>
          <p:nvPr>
            <p:ph type="sldNum" sz="quarter" idx="12"/>
          </p:nvPr>
        </p:nvSpPr>
        <p:spPr/>
        <p:txBody>
          <a:bodyPr/>
          <a:lstStyle/>
          <a:p>
            <a:fld id="{5EE4F08E-69A4-4D49-9350-6BB300909F01}" type="slidenum">
              <a:rPr lang="en-US" smtClean="0"/>
              <a:t>8</a:t>
            </a:fld>
            <a:endParaRPr lang="en-US"/>
          </a:p>
        </p:txBody>
      </p:sp>
    </p:spTree>
    <p:extLst>
      <p:ext uri="{BB962C8B-B14F-4D97-AF65-F5344CB8AC3E}">
        <p14:creationId xmlns:p14="http://schemas.microsoft.com/office/powerpoint/2010/main" val="360221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71550"/>
            <a:ext cx="1762125"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209800" y="152400"/>
            <a:ext cx="5105400" cy="646331"/>
          </a:xfrm>
          <a:prstGeom prst="rect">
            <a:avLst/>
          </a:prstGeom>
          <a:noFill/>
        </p:spPr>
        <p:txBody>
          <a:bodyPr wrap="square" rtlCol="0">
            <a:spAutoFit/>
          </a:bodyPr>
          <a:lstStyle/>
          <a:p>
            <a:r>
              <a:rPr lang="en-US" dirty="0" smtClean="0"/>
              <a:t>                      About the Instructor</a:t>
            </a:r>
          </a:p>
          <a:p>
            <a:r>
              <a:rPr lang="en-US" dirty="0" smtClean="0"/>
              <a:t>                Vewiser (V.J.) Turner Jr, P.E.</a:t>
            </a:r>
            <a:endParaRPr lang="en-US" dirty="0"/>
          </a:p>
        </p:txBody>
      </p:sp>
      <p:pic>
        <p:nvPicPr>
          <p:cNvPr id="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4600" y="914399"/>
            <a:ext cx="5333999" cy="1142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Object 8"/>
          <p:cNvGraphicFramePr>
            <a:graphicFrameLocks noChangeAspect="1"/>
          </p:cNvGraphicFramePr>
          <p:nvPr>
            <p:extLst>
              <p:ext uri="{D42A27DB-BD31-4B8C-83A1-F6EECF244321}">
                <p14:modId xmlns:p14="http://schemas.microsoft.com/office/powerpoint/2010/main" val="409971513"/>
              </p:ext>
            </p:extLst>
          </p:nvPr>
        </p:nvGraphicFramePr>
        <p:xfrm>
          <a:off x="2438400" y="2146420"/>
          <a:ext cx="5867400" cy="1511180"/>
        </p:xfrm>
        <a:graphic>
          <a:graphicData uri="http://schemas.openxmlformats.org/presentationml/2006/ole">
            <mc:AlternateContent xmlns:mc="http://schemas.openxmlformats.org/markup-compatibility/2006">
              <mc:Choice xmlns:v="urn:schemas-microsoft-com:vml" Requires="v">
                <p:oleObj spid="_x0000_s4110" name="Document" r:id="rId5" imgW="6822738" imgH="2631065" progId="Word.Document.12">
                  <p:embed/>
                </p:oleObj>
              </mc:Choice>
              <mc:Fallback>
                <p:oleObj name="Document" r:id="rId5" imgW="6822738" imgH="2631065" progId="Word.Document.12">
                  <p:embed/>
                  <p:pic>
                    <p:nvPicPr>
                      <p:cNvPr id="0" name=""/>
                      <p:cNvPicPr/>
                      <p:nvPr/>
                    </p:nvPicPr>
                    <p:blipFill>
                      <a:blip r:embed="rId6"/>
                      <a:stretch>
                        <a:fillRect/>
                      </a:stretch>
                    </p:blipFill>
                    <p:spPr>
                      <a:xfrm>
                        <a:off x="2438400" y="2146420"/>
                        <a:ext cx="5867400" cy="1511180"/>
                      </a:xfrm>
                      <a:prstGeom prst="rect">
                        <a:avLst/>
                      </a:prstGeom>
                    </p:spPr>
                  </p:pic>
                </p:oleObj>
              </mc:Fallback>
            </mc:AlternateContent>
          </a:graphicData>
        </a:graphic>
      </p:graphicFrame>
      <p:sp>
        <p:nvSpPr>
          <p:cNvPr id="10" name="TextBox 9"/>
          <p:cNvSpPr txBox="1"/>
          <p:nvPr/>
        </p:nvSpPr>
        <p:spPr>
          <a:xfrm>
            <a:off x="152400" y="3581400"/>
            <a:ext cx="8763000" cy="938719"/>
          </a:xfrm>
          <a:prstGeom prst="rect">
            <a:avLst/>
          </a:prstGeom>
          <a:noFill/>
        </p:spPr>
        <p:txBody>
          <a:bodyPr wrap="square" rtlCol="0">
            <a:spAutoFit/>
          </a:bodyPr>
          <a:lstStyle/>
          <a:p>
            <a:r>
              <a:rPr lang="en-US" sz="1100" dirty="0" smtClean="0"/>
              <a:t>During my career at ExxonMobil I have managed associates all over the world.  I’ve led teams with staff members in the United States, Canada, Brazil, Argentina, Singapore, Malaysia and Europe.</a:t>
            </a:r>
            <a:endParaRPr lang="en-US" sz="1100" dirty="0"/>
          </a:p>
          <a:p>
            <a:r>
              <a:rPr lang="en-US" sz="1100" dirty="0" smtClean="0"/>
              <a:t>It’s been my observation that early job success is vital to long term career growth and development.</a:t>
            </a:r>
            <a:endParaRPr lang="en-US" sz="1100" dirty="0"/>
          </a:p>
          <a:p>
            <a:r>
              <a:rPr lang="en-US" sz="1100" dirty="0" smtClean="0"/>
              <a:t>The topics covered in this course will help jumpstart student awareness of what it takes and how to be successful when they enter the workplace.</a:t>
            </a:r>
            <a:endParaRPr lang="en-US" sz="1100" dirty="0"/>
          </a:p>
          <a:p>
            <a:r>
              <a:rPr lang="en-US" sz="1100" dirty="0" smtClean="0"/>
              <a:t>In my opinion these are skills that students need exposure  and awareness just like their technical training.</a:t>
            </a:r>
            <a:endParaRPr lang="en-US" sz="1100" dirty="0"/>
          </a:p>
        </p:txBody>
      </p:sp>
      <p:sp>
        <p:nvSpPr>
          <p:cNvPr id="11" name="Slide Number Placeholder 10"/>
          <p:cNvSpPr>
            <a:spLocks noGrp="1"/>
          </p:cNvSpPr>
          <p:nvPr>
            <p:ph type="sldNum" sz="quarter" idx="12"/>
          </p:nvPr>
        </p:nvSpPr>
        <p:spPr/>
        <p:txBody>
          <a:bodyPr/>
          <a:lstStyle/>
          <a:p>
            <a:fld id="{5EE4F08E-69A4-4D49-9350-6BB300909F01}" type="slidenum">
              <a:rPr lang="en-US" smtClean="0"/>
              <a:t>9</a:t>
            </a:fld>
            <a:endParaRPr lang="en-US"/>
          </a:p>
        </p:txBody>
      </p:sp>
      <p:sp>
        <p:nvSpPr>
          <p:cNvPr id="3" name="TextBox 2"/>
          <p:cNvSpPr txBox="1"/>
          <p:nvPr/>
        </p:nvSpPr>
        <p:spPr>
          <a:xfrm>
            <a:off x="119449" y="4520119"/>
            <a:ext cx="8763000" cy="2246769"/>
          </a:xfrm>
          <a:prstGeom prst="rect">
            <a:avLst/>
          </a:prstGeom>
          <a:noFill/>
          <a:ln w="38100">
            <a:solidFill>
              <a:srgbClr val="0070C0"/>
            </a:solidFill>
          </a:ln>
        </p:spPr>
        <p:txBody>
          <a:bodyPr wrap="square" rtlCol="0">
            <a:spAutoFit/>
          </a:bodyPr>
          <a:lstStyle/>
          <a:p>
            <a:r>
              <a:rPr lang="en-US" sz="1400" dirty="0" smtClean="0"/>
              <a:t>Meeting notes:  </a:t>
            </a:r>
          </a:p>
          <a:p>
            <a:pPr marL="285750" indent="-285750">
              <a:buFont typeface="Arial" panose="020B0604020202020204" pitchFamily="34" charset="0"/>
              <a:buChar char="•"/>
            </a:pPr>
            <a:r>
              <a:rPr lang="en-US" sz="1400" dirty="0" smtClean="0"/>
              <a:t>Looking forward to having our EE Alumni, Mr. Vewiser Turner as a part of the Department.   He will 1) teach our student how  to have careers in engineering and not just jobs and 2) teach a Special Topics course on Engineering Professionalism and Ethics.  </a:t>
            </a:r>
          </a:p>
          <a:p>
            <a:pPr marL="285750" indent="-285750">
              <a:buFont typeface="Arial" panose="020B0604020202020204" pitchFamily="34" charset="0"/>
              <a:buChar char="•"/>
            </a:pPr>
            <a:r>
              <a:rPr lang="en-US" sz="1400" dirty="0" smtClean="0"/>
              <a:t>He will also play a role as an industry representative and work with our Alumni.</a:t>
            </a:r>
          </a:p>
          <a:p>
            <a:pPr marL="285750" indent="-285750">
              <a:buFont typeface="Arial" panose="020B0604020202020204" pitchFamily="34" charset="0"/>
              <a:buChar char="•"/>
            </a:pPr>
            <a:r>
              <a:rPr lang="en-US" sz="1400" dirty="0" smtClean="0"/>
              <a:t>The faculty will review the final course description  of the Special Topics class in the next meeting and decide if this should be a technical elective or regular </a:t>
            </a:r>
            <a:r>
              <a:rPr lang="en-US" sz="1400" dirty="0"/>
              <a:t>S</a:t>
            </a:r>
            <a:r>
              <a:rPr lang="en-US" sz="1400" dirty="0" smtClean="0"/>
              <a:t>pecial Topics course.</a:t>
            </a:r>
          </a:p>
          <a:p>
            <a:pPr marL="285750" indent="-285750">
              <a:buFont typeface="Arial" panose="020B0604020202020204" pitchFamily="34" charset="0"/>
              <a:buChar char="•"/>
            </a:pPr>
            <a:r>
              <a:rPr lang="en-US" sz="1400" dirty="0" smtClean="0"/>
              <a:t>Will the class be open to sophomores as well?</a:t>
            </a:r>
          </a:p>
          <a:p>
            <a:pPr marL="285750" indent="-285750">
              <a:buFont typeface="Arial" panose="020B0604020202020204" pitchFamily="34" charset="0"/>
              <a:buChar char="•"/>
            </a:pPr>
            <a:r>
              <a:rPr lang="en-US" sz="1400" dirty="0" smtClean="0"/>
              <a:t>We will consult Mr. Turner to see if he would like to add technical content to the class so that it can be used as a technical elective.</a:t>
            </a:r>
          </a:p>
        </p:txBody>
      </p:sp>
    </p:spTree>
    <p:extLst>
      <p:ext uri="{BB962C8B-B14F-4D97-AF65-F5344CB8AC3E}">
        <p14:creationId xmlns:p14="http://schemas.microsoft.com/office/powerpoint/2010/main" val="299966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professionalism skills for workplace success 4th edition"/>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95250"/>
            <a:ext cx="2438400" cy="3566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819400" y="164068"/>
            <a:ext cx="5943600" cy="369332"/>
          </a:xfrm>
          <a:prstGeom prst="rect">
            <a:avLst/>
          </a:prstGeom>
          <a:noFill/>
        </p:spPr>
        <p:txBody>
          <a:bodyPr wrap="square" rtlCol="0">
            <a:spAutoFit/>
          </a:bodyPr>
          <a:lstStyle/>
          <a:p>
            <a:r>
              <a:rPr lang="en-US" dirty="0" smtClean="0"/>
              <a:t>Coming Spring 2018  new course offering </a:t>
            </a:r>
            <a:r>
              <a:rPr lang="en-US" dirty="0"/>
              <a:t>in ECE Department</a:t>
            </a:r>
          </a:p>
        </p:txBody>
      </p:sp>
      <p:sp>
        <p:nvSpPr>
          <p:cNvPr id="7" name="TextBox 6"/>
          <p:cNvSpPr txBox="1"/>
          <p:nvPr/>
        </p:nvSpPr>
        <p:spPr>
          <a:xfrm>
            <a:off x="2743200" y="922377"/>
            <a:ext cx="6172200" cy="5478423"/>
          </a:xfrm>
          <a:prstGeom prst="rect">
            <a:avLst/>
          </a:prstGeom>
          <a:noFill/>
        </p:spPr>
        <p:txBody>
          <a:bodyPr wrap="square" rtlCol="0">
            <a:spAutoFit/>
          </a:bodyPr>
          <a:lstStyle/>
          <a:p>
            <a:r>
              <a:rPr lang="en-US" sz="1400" dirty="0"/>
              <a:t>Background and Objectives</a:t>
            </a:r>
          </a:p>
          <a:p>
            <a:endParaRPr lang="en-US" sz="1400" dirty="0"/>
          </a:p>
          <a:p>
            <a:r>
              <a:rPr lang="en-US" sz="1400" dirty="0"/>
              <a:t>P</a:t>
            </a:r>
            <a:r>
              <a:rPr lang="en-US" sz="1400" dirty="0">
                <a:effectLst/>
              </a:rPr>
              <a:t>repares students for their first professional job, providing career planning tools, expected behaviors, and soft skills essential for career success. </a:t>
            </a:r>
          </a:p>
          <a:p>
            <a:endParaRPr lang="en-US" sz="1400" dirty="0">
              <a:effectLst/>
            </a:endParaRPr>
          </a:p>
          <a:p>
            <a:r>
              <a:rPr lang="en-US" sz="1400" dirty="0">
                <a:effectLst/>
              </a:rPr>
              <a:t>Ample exercises and activities help students immediately apply </a:t>
            </a:r>
          </a:p>
          <a:p>
            <a:r>
              <a:rPr lang="en-US" sz="1400" dirty="0">
                <a:effectLst/>
              </a:rPr>
              <a:t>concepts and materials for transitioning from the classroom to a work environment. </a:t>
            </a:r>
          </a:p>
          <a:p>
            <a:endParaRPr lang="en-US" sz="1400" dirty="0"/>
          </a:p>
          <a:p>
            <a:r>
              <a:rPr lang="en-US" sz="1400" dirty="0">
                <a:effectLst/>
              </a:rPr>
              <a:t>Three pillars for professional success–life planning, workplace skills, and career planning–are emphasized throughout. </a:t>
            </a:r>
          </a:p>
          <a:p>
            <a:endParaRPr lang="en-US" sz="1400" dirty="0"/>
          </a:p>
          <a:p>
            <a:r>
              <a:rPr lang="en-US" sz="1400" dirty="0">
                <a:effectLst/>
              </a:rPr>
              <a:t>Students learn to connect personal, professional, and financial goals and understand how these goals ultimately contribute to career success through the creation of a life plan that addresses short- and long-term personal, professional/career, and financial goals. </a:t>
            </a:r>
          </a:p>
          <a:p>
            <a:endParaRPr lang="en-US" sz="1400" dirty="0"/>
          </a:p>
          <a:p>
            <a:r>
              <a:rPr lang="en-US" sz="1400" dirty="0">
                <a:effectLst/>
              </a:rPr>
              <a:t>Recognizing that attitude, communication, and human relations are the keys to surviving in today’s challenging, competitive, and uncertain workplace, students will develop practical human relations skills with a primary emphasis on soft skills and expected workplace behaviors. </a:t>
            </a:r>
          </a:p>
          <a:p>
            <a:endParaRPr lang="en-US" sz="1400" dirty="0"/>
          </a:p>
          <a:p>
            <a:r>
              <a:rPr lang="en-US" sz="1400" dirty="0">
                <a:effectLst/>
              </a:rPr>
              <a:t>Provided detailed career planning tools that focus on job search strategies, résumé package development, and interview techniques. </a:t>
            </a:r>
            <a:endParaRPr lang="en-US" sz="1400" dirty="0"/>
          </a:p>
          <a:p>
            <a:endParaRPr lang="en-US" sz="1400" dirty="0"/>
          </a:p>
        </p:txBody>
      </p:sp>
      <p:sp>
        <p:nvSpPr>
          <p:cNvPr id="8" name="TextBox 7"/>
          <p:cNvSpPr txBox="1"/>
          <p:nvPr/>
        </p:nvSpPr>
        <p:spPr>
          <a:xfrm>
            <a:off x="76200" y="3733800"/>
            <a:ext cx="2438400" cy="861774"/>
          </a:xfrm>
          <a:prstGeom prst="rect">
            <a:avLst/>
          </a:prstGeom>
          <a:noFill/>
        </p:spPr>
        <p:txBody>
          <a:bodyPr wrap="square" rtlCol="0">
            <a:spAutoFit/>
          </a:bodyPr>
          <a:lstStyle/>
          <a:p>
            <a:r>
              <a:rPr lang="en-US" sz="1000" b="1" dirty="0">
                <a:solidFill>
                  <a:srgbClr val="FF0000"/>
                </a:solidFill>
              </a:rPr>
              <a:t>Course Title – Workplace Professionalism</a:t>
            </a:r>
          </a:p>
          <a:p>
            <a:endParaRPr lang="en-US" sz="1000" b="1" dirty="0">
              <a:solidFill>
                <a:srgbClr val="FF0000"/>
              </a:solidFill>
            </a:endParaRPr>
          </a:p>
          <a:p>
            <a:r>
              <a:rPr lang="en-US" sz="1000" b="1" dirty="0">
                <a:solidFill>
                  <a:srgbClr val="FF0000"/>
                </a:solidFill>
              </a:rPr>
              <a:t>Credit Hours – TBD</a:t>
            </a:r>
          </a:p>
          <a:p>
            <a:endParaRPr lang="en-US" sz="1000" b="1" dirty="0">
              <a:solidFill>
                <a:srgbClr val="FF0000"/>
              </a:solidFill>
            </a:endParaRPr>
          </a:p>
          <a:p>
            <a:r>
              <a:rPr lang="en-US" sz="1000" b="1" dirty="0">
                <a:solidFill>
                  <a:srgbClr val="FF0000"/>
                </a:solidFill>
              </a:rPr>
              <a:t>ECE Course number - TBD</a:t>
            </a:r>
          </a:p>
        </p:txBody>
      </p:sp>
      <p:sp>
        <p:nvSpPr>
          <p:cNvPr id="9" name="TextBox 8"/>
          <p:cNvSpPr txBox="1"/>
          <p:nvPr/>
        </p:nvSpPr>
        <p:spPr>
          <a:xfrm>
            <a:off x="2971800" y="457200"/>
            <a:ext cx="5410200" cy="369332"/>
          </a:xfrm>
          <a:prstGeom prst="rect">
            <a:avLst/>
          </a:prstGeom>
          <a:noFill/>
        </p:spPr>
        <p:txBody>
          <a:bodyPr wrap="square" rtlCol="0">
            <a:spAutoFit/>
          </a:bodyPr>
          <a:lstStyle/>
          <a:p>
            <a:r>
              <a:rPr lang="en-US" dirty="0" smtClean="0"/>
              <a:t>      For Senior Students about to enter the workplace</a:t>
            </a:r>
            <a:endParaRPr lang="en-US" dirty="0"/>
          </a:p>
        </p:txBody>
      </p:sp>
      <p:sp>
        <p:nvSpPr>
          <p:cNvPr id="10" name="Slide Number Placeholder 9"/>
          <p:cNvSpPr>
            <a:spLocks noGrp="1"/>
          </p:cNvSpPr>
          <p:nvPr>
            <p:ph type="sldNum" sz="quarter" idx="12"/>
          </p:nvPr>
        </p:nvSpPr>
        <p:spPr/>
        <p:txBody>
          <a:bodyPr/>
          <a:lstStyle/>
          <a:p>
            <a:fld id="{5EE4F08E-69A4-4D49-9350-6BB300909F01}" type="slidenum">
              <a:rPr lang="en-US" smtClean="0"/>
              <a:t>10</a:t>
            </a:fld>
            <a:endParaRPr lang="en-US"/>
          </a:p>
        </p:txBody>
      </p:sp>
    </p:spTree>
    <p:extLst>
      <p:ext uri="{BB962C8B-B14F-4D97-AF65-F5344CB8AC3E}">
        <p14:creationId xmlns:p14="http://schemas.microsoft.com/office/powerpoint/2010/main" val="3114619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t>
            </a:r>
            <a:r>
              <a:rPr lang="en-US" dirty="0" smtClean="0"/>
              <a:t>Course</a:t>
            </a:r>
            <a:endParaRPr lang="en-US" dirty="0"/>
          </a:p>
        </p:txBody>
      </p:sp>
      <p:sp>
        <p:nvSpPr>
          <p:cNvPr id="4" name="Slide Number Placeholder 3"/>
          <p:cNvSpPr>
            <a:spLocks noGrp="1"/>
          </p:cNvSpPr>
          <p:nvPr>
            <p:ph type="sldNum" sz="quarter" idx="12"/>
          </p:nvPr>
        </p:nvSpPr>
        <p:spPr/>
        <p:txBody>
          <a:bodyPr/>
          <a:lstStyle/>
          <a:p>
            <a:fld id="{5EE4F08E-69A4-4D49-9350-6BB300909F01}" type="slidenum">
              <a:rPr lang="en-US" smtClean="0"/>
              <a:t>11</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686550"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85800" y="3962400"/>
            <a:ext cx="7696200" cy="2031325"/>
          </a:xfrm>
          <a:prstGeom prst="rect">
            <a:avLst/>
          </a:prstGeom>
          <a:noFill/>
          <a:ln w="38100">
            <a:solidFill>
              <a:srgbClr val="0070C0"/>
            </a:solidFill>
          </a:ln>
        </p:spPr>
        <p:txBody>
          <a:bodyPr wrap="square" rtlCol="0">
            <a:spAutoFit/>
          </a:bodyPr>
          <a:lstStyle/>
          <a:p>
            <a:r>
              <a:rPr lang="en-US" dirty="0" smtClean="0"/>
              <a:t>Meeting Notes: </a:t>
            </a:r>
          </a:p>
          <a:p>
            <a:pPr marL="285750" indent="-285750">
              <a:buFont typeface="Arial" panose="020B0604020202020204" pitchFamily="34" charset="0"/>
              <a:buChar char="•"/>
            </a:pPr>
            <a:r>
              <a:rPr lang="en-US" b="1" dirty="0" smtClean="0">
                <a:solidFill>
                  <a:srgbClr val="C00000"/>
                </a:solidFill>
              </a:rPr>
              <a:t>All ECE courses should be on eCourse.</a:t>
            </a:r>
          </a:p>
          <a:p>
            <a:pPr marL="285750" indent="-285750">
              <a:buFont typeface="Arial" panose="020B0604020202020204" pitchFamily="34" charset="0"/>
              <a:buChar char="•"/>
            </a:pPr>
            <a:r>
              <a:rPr lang="en-US" dirty="0" smtClean="0"/>
              <a:t>The student Opinion Survey should be moved to the 3</a:t>
            </a:r>
            <a:r>
              <a:rPr lang="en-US" baseline="30000" dirty="0" smtClean="0"/>
              <a:t>rd</a:t>
            </a:r>
            <a:r>
              <a:rPr lang="en-US" dirty="0" smtClean="0"/>
              <a:t> week in November.</a:t>
            </a:r>
          </a:p>
          <a:p>
            <a:pPr marL="285750" indent="-285750">
              <a:buFont typeface="Arial" panose="020B0604020202020204" pitchFamily="34" charset="0"/>
              <a:buChar char="•"/>
            </a:pPr>
            <a:r>
              <a:rPr lang="en-US" dirty="0" smtClean="0"/>
              <a:t>In all ECE classes, an assignment should be added forcing students to complete the survey (see sample below.</a:t>
            </a:r>
          </a:p>
          <a:p>
            <a:pPr marL="285750" indent="-285750">
              <a:buFont typeface="Arial" panose="020B0604020202020204" pitchFamily="34" charset="0"/>
              <a:buChar char="•"/>
            </a:pPr>
            <a:r>
              <a:rPr lang="en-US" dirty="0" smtClean="0"/>
              <a:t>Dr. Obiomon will send a tutorial.</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052150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Degree Audits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712623074"/>
              </p:ext>
            </p:extLst>
          </p:nvPr>
        </p:nvGraphicFramePr>
        <p:xfrm>
          <a:off x="685800" y="1676400"/>
          <a:ext cx="2819400" cy="4215765"/>
        </p:xfrm>
        <a:graphic>
          <a:graphicData uri="http://schemas.openxmlformats.org/drawingml/2006/table">
            <a:tbl>
              <a:tblPr/>
              <a:tblGrid>
                <a:gridCol w="1439694"/>
                <a:gridCol w="1379706"/>
              </a:tblGrid>
              <a:tr h="190500">
                <a:tc>
                  <a:txBody>
                    <a:bodyPr/>
                    <a:lstStyle/>
                    <a:p>
                      <a:pPr algn="l" fontAlgn="b"/>
                      <a:r>
                        <a:rPr lang="en-US" sz="1400" b="1" i="0" u="none" strike="noStrike" dirty="0">
                          <a:solidFill>
                            <a:srgbClr val="000000"/>
                          </a:solidFill>
                          <a:effectLst/>
                          <a:latin typeface="Calibri"/>
                        </a:rPr>
                        <a:t>Student Name</a:t>
                      </a:r>
                    </a:p>
                  </a:txBody>
                  <a:tcPr marL="9525" marR="9525" marT="9525" marB="0" anchor="b">
                    <a:lnL>
                      <a:noFill/>
                    </a:lnL>
                    <a:lnR>
                      <a:noFill/>
                    </a:lnR>
                    <a:lnT>
                      <a:noFill/>
                    </a:lnT>
                    <a:lnB>
                      <a:noFill/>
                    </a:lnB>
                  </a:tcPr>
                </a:tc>
                <a:tc>
                  <a:txBody>
                    <a:bodyPr/>
                    <a:lstStyle/>
                    <a:p>
                      <a:pPr algn="l" fontAlgn="b"/>
                      <a:r>
                        <a:rPr lang="en-US" sz="1400" b="1" i="0" u="none" strike="noStrike">
                          <a:solidFill>
                            <a:srgbClr val="000000"/>
                          </a:solidFill>
                          <a:effectLst/>
                          <a:latin typeface="Calibri"/>
                        </a:rPr>
                        <a:t>Degc</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Alsup, Damon</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BSEE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Gilbert, Terry</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BSEE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Liggins, Brittany</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BSEE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Ali, Abdikarim</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MSEE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Ali, Shukri</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MSEE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Alli, Joshua</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MSEE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Eno-Ibanga, Aniekan</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MSEE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Ivory, Stephen</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MSEE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James, Adeiah</a:t>
                      </a:r>
                    </a:p>
                  </a:txBody>
                  <a:tcPr marL="9525" marR="9525" marT="9525" marB="0" anchor="b">
                    <a:lnL>
                      <a:noFill/>
                    </a:lnL>
                    <a:lnR>
                      <a:noFill/>
                    </a:lnR>
                    <a:lnT>
                      <a:noFill/>
                    </a:lnT>
                    <a:lnB>
                      <a:noFill/>
                    </a:lnB>
                  </a:tcPr>
                </a:tc>
                <a:tc>
                  <a:txBody>
                    <a:bodyPr/>
                    <a:lstStyle/>
                    <a:p>
                      <a:pPr algn="l" fontAlgn="b"/>
                      <a:r>
                        <a:rPr lang="en-US" sz="1400" b="0" i="0" u="none" strike="noStrike" dirty="0">
                          <a:solidFill>
                            <a:srgbClr val="000000"/>
                          </a:solidFill>
                          <a:effectLst/>
                          <a:latin typeface="Calibri"/>
                        </a:rPr>
                        <a:t>MSEE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Khatri, Ishan</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MSEE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Murillo, Ludwig</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MSEE</a:t>
                      </a:r>
                    </a:p>
                  </a:txBody>
                  <a:tcPr marL="9525" marR="9525" marT="9525" marB="0" anchor="b">
                    <a:lnL>
                      <a:noFill/>
                    </a:lnL>
                    <a:lnR>
                      <a:noFill/>
                    </a:lnR>
                    <a:lnT>
                      <a:noFill/>
                    </a:lnT>
                    <a:lnB>
                      <a:noFill/>
                    </a:lnB>
                  </a:tcPr>
                </a:tc>
              </a:tr>
              <a:tr h="190500">
                <a:tc>
                  <a:txBody>
                    <a:bodyPr/>
                    <a:lstStyle/>
                    <a:p>
                      <a:pPr algn="l" fontAlgn="b"/>
                      <a:r>
                        <a:rPr lang="en-US" sz="1400" b="0" i="0" u="none" strike="noStrike" dirty="0">
                          <a:solidFill>
                            <a:srgbClr val="000000"/>
                          </a:solidFill>
                          <a:effectLst/>
                          <a:latin typeface="Calibri"/>
                        </a:rPr>
                        <a:t>Olokodana, Ibrahim</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MSEE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Paladugu, Sasmitha</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MSEE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Sobayo, Remilekun</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MSEE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Zhai, Lujun</a:t>
                      </a:r>
                    </a:p>
                  </a:txBody>
                  <a:tcPr marL="9525" marR="9525" marT="9525" marB="0" anchor="b">
                    <a:lnL>
                      <a:noFill/>
                    </a:lnL>
                    <a:lnR>
                      <a:noFill/>
                    </a:lnR>
                    <a:lnT>
                      <a:noFill/>
                    </a:lnT>
                    <a:lnB>
                      <a:noFill/>
                    </a:lnB>
                  </a:tcPr>
                </a:tc>
                <a:tc>
                  <a:txBody>
                    <a:bodyPr/>
                    <a:lstStyle/>
                    <a:p>
                      <a:pPr algn="l" fontAlgn="b"/>
                      <a:r>
                        <a:rPr lang="en-US" sz="1400" b="0" i="0" u="none" strike="noStrike">
                          <a:solidFill>
                            <a:srgbClr val="000000"/>
                          </a:solidFill>
                          <a:effectLst/>
                          <a:latin typeface="Calibri"/>
                        </a:rPr>
                        <a:t>MSEE</a:t>
                      </a:r>
                    </a:p>
                  </a:txBody>
                  <a:tcPr marL="9525" marR="9525" marT="9525" marB="0" anchor="b">
                    <a:lnL>
                      <a:noFill/>
                    </a:lnL>
                    <a:lnR>
                      <a:noFill/>
                    </a:lnR>
                    <a:lnT>
                      <a:noFill/>
                    </a:lnT>
                    <a:lnB>
                      <a:noFill/>
                    </a:lnB>
                  </a:tcPr>
                </a:tc>
              </a:tr>
              <a:tr h="190500">
                <a:tc>
                  <a:txBody>
                    <a:bodyPr/>
                    <a:lstStyle/>
                    <a:p>
                      <a:pPr algn="l" fontAlgn="b"/>
                      <a:r>
                        <a:rPr lang="en-US" sz="1400" b="0" i="0" u="none" strike="noStrike">
                          <a:solidFill>
                            <a:srgbClr val="000000"/>
                          </a:solidFill>
                          <a:effectLst/>
                          <a:latin typeface="Calibri"/>
                        </a:rPr>
                        <a:t>Zhang, Yan</a:t>
                      </a:r>
                    </a:p>
                  </a:txBody>
                  <a:tcPr marL="9525" marR="9525" marT="9525" marB="0" anchor="b">
                    <a:lnL>
                      <a:noFill/>
                    </a:lnL>
                    <a:lnR>
                      <a:noFill/>
                    </a:lnR>
                    <a:lnT>
                      <a:noFill/>
                    </a:lnT>
                    <a:lnB>
                      <a:noFill/>
                    </a:lnB>
                  </a:tcPr>
                </a:tc>
                <a:tc>
                  <a:txBody>
                    <a:bodyPr/>
                    <a:lstStyle/>
                    <a:p>
                      <a:pPr algn="l" fontAlgn="b"/>
                      <a:r>
                        <a:rPr lang="en-US" sz="1400" b="0" i="0" u="none" strike="noStrike" dirty="0">
                          <a:solidFill>
                            <a:srgbClr val="000000"/>
                          </a:solidFill>
                          <a:effectLst/>
                          <a:latin typeface="Calibri"/>
                        </a:rPr>
                        <a:t>PHEE</a:t>
                      </a:r>
                    </a:p>
                  </a:txBody>
                  <a:tcPr marL="9525" marR="9525" marT="9525" marB="0" anchor="b">
                    <a:lnL>
                      <a:noFill/>
                    </a:lnL>
                    <a:lnR>
                      <a:noFill/>
                    </a:lnR>
                    <a:lnT>
                      <a:noFill/>
                    </a:lnT>
                    <a:lnB>
                      <a:noFill/>
                    </a:lnB>
                  </a:tcPr>
                </a:tc>
              </a:tr>
            </a:tbl>
          </a:graphicData>
        </a:graphic>
      </p:graphicFrame>
      <p:sp>
        <p:nvSpPr>
          <p:cNvPr id="5" name="Slide Number Placeholder 4"/>
          <p:cNvSpPr>
            <a:spLocks noGrp="1"/>
          </p:cNvSpPr>
          <p:nvPr>
            <p:ph type="sldNum" sz="quarter" idx="12"/>
          </p:nvPr>
        </p:nvSpPr>
        <p:spPr/>
        <p:txBody>
          <a:bodyPr/>
          <a:lstStyle/>
          <a:p>
            <a:fld id="{5EE4F08E-69A4-4D49-9350-6BB300909F01}" type="slidenum">
              <a:rPr lang="en-US" smtClean="0"/>
              <a:t>12</a:t>
            </a:fld>
            <a:endParaRPr lang="en-US"/>
          </a:p>
        </p:txBody>
      </p:sp>
      <p:sp>
        <p:nvSpPr>
          <p:cNvPr id="3" name="TextBox 2"/>
          <p:cNvSpPr txBox="1"/>
          <p:nvPr/>
        </p:nvSpPr>
        <p:spPr>
          <a:xfrm>
            <a:off x="2971800" y="3048000"/>
            <a:ext cx="5791200" cy="1754326"/>
          </a:xfrm>
          <a:prstGeom prst="rect">
            <a:avLst/>
          </a:prstGeom>
          <a:noFill/>
          <a:ln w="38100">
            <a:solidFill>
              <a:srgbClr val="0070C0"/>
            </a:solidFill>
          </a:ln>
        </p:spPr>
        <p:txBody>
          <a:bodyPr wrap="square" rtlCol="0">
            <a:spAutoFit/>
          </a:bodyPr>
          <a:lstStyle/>
          <a:p>
            <a:r>
              <a:rPr lang="en-US" dirty="0" smtClean="0"/>
              <a:t>Meeting notes:  </a:t>
            </a:r>
          </a:p>
          <a:p>
            <a:pPr marL="285750" indent="-285750">
              <a:buFont typeface="Arial" panose="020B0604020202020204" pitchFamily="34" charset="0"/>
              <a:buChar char="•"/>
            </a:pPr>
            <a:r>
              <a:rPr lang="en-US" dirty="0" smtClean="0"/>
              <a:t>Degree Audits are due Monday,  October 2, 2017.</a:t>
            </a:r>
          </a:p>
          <a:p>
            <a:pPr marL="285750" indent="-285750">
              <a:buFont typeface="Arial" panose="020B0604020202020204" pitchFamily="34" charset="0"/>
              <a:buChar char="•"/>
            </a:pPr>
            <a:r>
              <a:rPr lang="en-US" dirty="0" smtClean="0"/>
              <a:t>The deadline for students to submit an application for the Fall graduation had passed.  </a:t>
            </a:r>
          </a:p>
          <a:p>
            <a:pPr marL="285750" indent="-285750">
              <a:buFont typeface="Arial" panose="020B0604020202020204" pitchFamily="34" charset="0"/>
              <a:buChar char="•"/>
            </a:pPr>
            <a:r>
              <a:rPr lang="en-US" dirty="0" smtClean="0"/>
              <a:t>Any students who missed the deadline now has to re-apply for graduation in the Spring.</a:t>
            </a:r>
            <a:endParaRPr lang="en-US" dirty="0"/>
          </a:p>
        </p:txBody>
      </p:sp>
    </p:spTree>
    <p:extLst>
      <p:ext uri="{BB962C8B-B14F-4D97-AF65-F5344CB8AC3E}">
        <p14:creationId xmlns:p14="http://schemas.microsoft.com/office/powerpoint/2010/main" val="1619133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Undergraduates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54" y="1295400"/>
            <a:ext cx="4572000" cy="21717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3810000"/>
            <a:ext cx="3925302" cy="2667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192" y="3678885"/>
            <a:ext cx="4028975" cy="292922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12"/>
          </p:nvPr>
        </p:nvSpPr>
        <p:spPr/>
        <p:txBody>
          <a:bodyPr/>
          <a:lstStyle/>
          <a:p>
            <a:fld id="{5EE4F08E-69A4-4D49-9350-6BB300909F01}" type="slidenum">
              <a:rPr lang="en-US" smtClean="0"/>
              <a:t>13</a:t>
            </a:fld>
            <a:endParaRPr lang="en-US"/>
          </a:p>
        </p:txBody>
      </p:sp>
      <p:sp>
        <p:nvSpPr>
          <p:cNvPr id="7" name="TextBox 6"/>
          <p:cNvSpPr txBox="1"/>
          <p:nvPr/>
        </p:nvSpPr>
        <p:spPr>
          <a:xfrm>
            <a:off x="4724399" y="1219200"/>
            <a:ext cx="4429897" cy="2585323"/>
          </a:xfrm>
          <a:prstGeom prst="rect">
            <a:avLst/>
          </a:prstGeom>
          <a:noFill/>
          <a:ln w="38100">
            <a:solidFill>
              <a:srgbClr val="0070C0"/>
            </a:solidFill>
          </a:ln>
        </p:spPr>
        <p:txBody>
          <a:bodyPr wrap="square" rtlCol="0">
            <a:spAutoFit/>
          </a:bodyPr>
          <a:lstStyle/>
          <a:p>
            <a:r>
              <a:rPr lang="en-US" dirty="0" smtClean="0"/>
              <a:t>Meeting notes:  </a:t>
            </a:r>
          </a:p>
          <a:p>
            <a:r>
              <a:rPr lang="en-US" dirty="0" smtClean="0"/>
              <a:t>Forms required from advisors for undergraduate degree audits due Monday,  October 2, 2017.</a:t>
            </a:r>
          </a:p>
          <a:p>
            <a:pPr marL="342900" indent="-342900">
              <a:buFont typeface="+mj-lt"/>
              <a:buAutoNum type="arabicPeriod"/>
            </a:pPr>
            <a:r>
              <a:rPr lang="en-US" dirty="0" smtClean="0"/>
              <a:t>My Degree works printed</a:t>
            </a:r>
          </a:p>
          <a:p>
            <a:pPr marL="342900" indent="-342900">
              <a:buFont typeface="+mj-lt"/>
              <a:buAutoNum type="arabicPeriod"/>
            </a:pPr>
            <a:r>
              <a:rPr lang="en-US" dirty="0" smtClean="0"/>
              <a:t>All substitution forms completed by the advisor and signed by the student and advisor.</a:t>
            </a:r>
          </a:p>
          <a:p>
            <a:pPr marL="342900" indent="-342900">
              <a:buFont typeface="+mj-lt"/>
              <a:buAutoNum type="arabicPeriod"/>
            </a:pPr>
            <a:r>
              <a:rPr lang="en-US" dirty="0" smtClean="0"/>
              <a:t>Completed Certification form.</a:t>
            </a:r>
            <a:endParaRPr lang="en-US" dirty="0"/>
          </a:p>
        </p:txBody>
      </p:sp>
    </p:spTree>
    <p:extLst>
      <p:ext uri="{BB962C8B-B14F-4D97-AF65-F5344CB8AC3E}">
        <p14:creationId xmlns:p14="http://schemas.microsoft.com/office/powerpoint/2010/main" val="4124278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Graduate Forms for a Degree Audit</a:t>
            </a:r>
            <a:endParaRPr lang="en-US" dirty="0"/>
          </a:p>
        </p:txBody>
      </p:sp>
      <p:pic>
        <p:nvPicPr>
          <p:cNvPr id="512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276600"/>
            <a:ext cx="4028975" cy="292922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124200"/>
            <a:ext cx="4419600" cy="27601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Slide Number Placeholder 8"/>
          <p:cNvSpPr>
            <a:spLocks noGrp="1"/>
          </p:cNvSpPr>
          <p:nvPr>
            <p:ph type="sldNum" sz="quarter" idx="12"/>
          </p:nvPr>
        </p:nvSpPr>
        <p:spPr>
          <a:xfrm>
            <a:off x="6477000" y="6324600"/>
            <a:ext cx="2133600" cy="365125"/>
          </a:xfrm>
        </p:spPr>
        <p:txBody>
          <a:bodyPr/>
          <a:lstStyle/>
          <a:p>
            <a:fld id="{5EE4F08E-69A4-4D49-9350-6BB300909F01}" type="slidenum">
              <a:rPr lang="en-US" smtClean="0"/>
              <a:t>14</a:t>
            </a:fld>
            <a:endParaRPr lang="en-US"/>
          </a:p>
        </p:txBody>
      </p:sp>
      <p:sp>
        <p:nvSpPr>
          <p:cNvPr id="7" name="TextBox 6"/>
          <p:cNvSpPr txBox="1"/>
          <p:nvPr/>
        </p:nvSpPr>
        <p:spPr>
          <a:xfrm>
            <a:off x="4724399" y="1219200"/>
            <a:ext cx="4429897" cy="1754326"/>
          </a:xfrm>
          <a:prstGeom prst="rect">
            <a:avLst/>
          </a:prstGeom>
          <a:noFill/>
          <a:ln w="38100">
            <a:solidFill>
              <a:srgbClr val="0070C0"/>
            </a:solidFill>
          </a:ln>
        </p:spPr>
        <p:txBody>
          <a:bodyPr wrap="square" rtlCol="0">
            <a:spAutoFit/>
          </a:bodyPr>
          <a:lstStyle/>
          <a:p>
            <a:r>
              <a:rPr lang="en-US" dirty="0" smtClean="0"/>
              <a:t>Meeting notes:  </a:t>
            </a:r>
          </a:p>
          <a:p>
            <a:r>
              <a:rPr lang="en-US" dirty="0" smtClean="0"/>
              <a:t>Forms required from advisors for graduate degree audits due Monday,  October 2, 2017.</a:t>
            </a:r>
          </a:p>
          <a:p>
            <a:pPr marL="342900" indent="-342900">
              <a:buFont typeface="+mj-lt"/>
              <a:buAutoNum type="arabicPeriod"/>
            </a:pPr>
            <a:r>
              <a:rPr lang="en-US" dirty="0" smtClean="0"/>
              <a:t>Graduate Degree Audit form found on ECE Website</a:t>
            </a:r>
          </a:p>
          <a:p>
            <a:pPr marL="342900" indent="-342900">
              <a:buFont typeface="+mj-lt"/>
              <a:buAutoNum type="arabicPeriod"/>
            </a:pPr>
            <a:r>
              <a:rPr lang="en-US" dirty="0" smtClean="0"/>
              <a:t>Completed Certification form.</a:t>
            </a:r>
            <a:endParaRPr lang="en-US" dirty="0"/>
          </a:p>
        </p:txBody>
      </p:sp>
    </p:spTree>
    <p:extLst>
      <p:ext uri="{BB962C8B-B14F-4D97-AF65-F5344CB8AC3E}">
        <p14:creationId xmlns:p14="http://schemas.microsoft.com/office/powerpoint/2010/main" val="755986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1143000"/>
          </a:xfrm>
        </p:spPr>
        <p:txBody>
          <a:bodyPr/>
          <a:lstStyle/>
          <a:p>
            <a:r>
              <a:rPr lang="en-US" dirty="0" smtClean="0"/>
              <a:t>Spring Courses</a:t>
            </a:r>
            <a:endParaRPr lang="en-US" dirty="0"/>
          </a:p>
        </p:txBody>
      </p:sp>
      <p:sp>
        <p:nvSpPr>
          <p:cNvPr id="4" name="Slide Number Placeholder 3"/>
          <p:cNvSpPr>
            <a:spLocks noGrp="1"/>
          </p:cNvSpPr>
          <p:nvPr>
            <p:ph type="sldNum" sz="quarter" idx="12"/>
          </p:nvPr>
        </p:nvSpPr>
        <p:spPr/>
        <p:txBody>
          <a:bodyPr/>
          <a:lstStyle/>
          <a:p>
            <a:fld id="{5EE4F08E-69A4-4D49-9350-6BB300909F01}" type="slidenum">
              <a:rPr lang="en-US" smtClean="0"/>
              <a:t>15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223683293"/>
              </p:ext>
            </p:extLst>
          </p:nvPr>
        </p:nvGraphicFramePr>
        <p:xfrm>
          <a:off x="685800" y="1447800"/>
          <a:ext cx="3854130" cy="4866696"/>
        </p:xfrm>
        <a:graphic>
          <a:graphicData uri="http://schemas.openxmlformats.org/drawingml/2006/table">
            <a:tbl>
              <a:tblPr/>
              <a:tblGrid>
                <a:gridCol w="325577"/>
                <a:gridCol w="290380"/>
                <a:gridCol w="263982"/>
                <a:gridCol w="1055926"/>
                <a:gridCol w="915136"/>
                <a:gridCol w="580759"/>
                <a:gridCol w="422370"/>
              </a:tblGrid>
              <a:tr h="263982">
                <a:tc>
                  <a:txBody>
                    <a:bodyPr/>
                    <a:lstStyle/>
                    <a:p>
                      <a:pPr algn="l" fontAlgn="b"/>
                      <a:r>
                        <a:rPr lang="en-US" sz="800" b="1" i="0" u="none" strike="noStrike" dirty="0">
                          <a:solidFill>
                            <a:srgbClr val="000000"/>
                          </a:solidFill>
                          <a:effectLst/>
                          <a:latin typeface="Calibri"/>
                        </a:rPr>
                        <a:t>Subj</a:t>
                      </a:r>
                    </a:p>
                  </a:txBody>
                  <a:tcPr marL="6600" marR="6600" marT="6600" marB="0" anchor="b">
                    <a:lnL>
                      <a:noFill/>
                    </a:lnL>
                    <a:lnR>
                      <a:noFill/>
                    </a:lnR>
                    <a:lnT>
                      <a:noFill/>
                    </a:lnT>
                    <a:lnB>
                      <a:noFill/>
                    </a:lnB>
                  </a:tcPr>
                </a:tc>
                <a:tc>
                  <a:txBody>
                    <a:bodyPr/>
                    <a:lstStyle/>
                    <a:p>
                      <a:pPr algn="l" fontAlgn="b"/>
                      <a:r>
                        <a:rPr lang="en-US" sz="800" b="1" i="0" u="none" strike="noStrike">
                          <a:solidFill>
                            <a:srgbClr val="000000"/>
                          </a:solidFill>
                          <a:effectLst/>
                          <a:latin typeface="Calibri"/>
                        </a:rPr>
                        <a:t>Crse</a:t>
                      </a:r>
                    </a:p>
                  </a:txBody>
                  <a:tcPr marL="6600" marR="6600" marT="6600" marB="0" anchor="b">
                    <a:lnL>
                      <a:noFill/>
                    </a:lnL>
                    <a:lnR>
                      <a:noFill/>
                    </a:lnR>
                    <a:lnT>
                      <a:noFill/>
                    </a:lnT>
                    <a:lnB>
                      <a:noFill/>
                    </a:lnB>
                  </a:tcPr>
                </a:tc>
                <a:tc>
                  <a:txBody>
                    <a:bodyPr/>
                    <a:lstStyle/>
                    <a:p>
                      <a:pPr algn="l" fontAlgn="b"/>
                      <a:r>
                        <a:rPr lang="en-US" sz="800" b="1" i="0" u="none" strike="noStrike">
                          <a:solidFill>
                            <a:srgbClr val="000000"/>
                          </a:solidFill>
                          <a:effectLst/>
                          <a:latin typeface="Calibri"/>
                        </a:rPr>
                        <a:t>Sec</a:t>
                      </a:r>
                    </a:p>
                  </a:txBody>
                  <a:tcPr marL="6600" marR="6600" marT="6600" marB="0" anchor="b">
                    <a:lnL>
                      <a:noFill/>
                    </a:lnL>
                    <a:lnR>
                      <a:noFill/>
                    </a:lnR>
                    <a:lnT>
                      <a:noFill/>
                    </a:lnT>
                    <a:lnB>
                      <a:noFill/>
                    </a:lnB>
                  </a:tcPr>
                </a:tc>
                <a:tc>
                  <a:txBody>
                    <a:bodyPr/>
                    <a:lstStyle/>
                    <a:p>
                      <a:pPr algn="l" fontAlgn="b"/>
                      <a:r>
                        <a:rPr lang="en-US" sz="800" b="1" i="0" u="none" strike="noStrike">
                          <a:solidFill>
                            <a:srgbClr val="000000"/>
                          </a:solidFill>
                          <a:effectLst/>
                          <a:latin typeface="Calibri"/>
                        </a:rPr>
                        <a:t>Title</a:t>
                      </a:r>
                    </a:p>
                  </a:txBody>
                  <a:tcPr marL="6600" marR="6600" marT="6600" marB="0" anchor="b">
                    <a:lnL>
                      <a:noFill/>
                    </a:lnL>
                    <a:lnR>
                      <a:noFill/>
                    </a:lnR>
                    <a:lnT>
                      <a:noFill/>
                    </a:lnT>
                    <a:lnB>
                      <a:noFill/>
                    </a:lnB>
                  </a:tcPr>
                </a:tc>
                <a:tc>
                  <a:txBody>
                    <a:bodyPr/>
                    <a:lstStyle/>
                    <a:p>
                      <a:pPr algn="l" fontAlgn="b"/>
                      <a:r>
                        <a:rPr lang="en-US" sz="800" b="1" i="0" u="none" strike="noStrike" dirty="0">
                          <a:solidFill>
                            <a:srgbClr val="000000"/>
                          </a:solidFill>
                          <a:effectLst/>
                          <a:latin typeface="Calibri"/>
                        </a:rPr>
                        <a:t>Instructor Assignment</a:t>
                      </a:r>
                    </a:p>
                  </a:txBody>
                  <a:tcPr marL="6600" marR="6600" marT="6600" marB="0" anchor="b">
                    <a:lnL>
                      <a:noFill/>
                    </a:lnL>
                    <a:lnR>
                      <a:noFill/>
                    </a:lnR>
                    <a:lnT>
                      <a:noFill/>
                    </a:lnT>
                    <a:lnB>
                      <a:noFill/>
                    </a:lnB>
                  </a:tcPr>
                </a:tc>
                <a:tc>
                  <a:txBody>
                    <a:bodyPr/>
                    <a:lstStyle/>
                    <a:p>
                      <a:pPr algn="ctr" fontAlgn="b"/>
                      <a:r>
                        <a:rPr lang="en-US" sz="800" b="1" i="0" u="none" strike="noStrike">
                          <a:solidFill>
                            <a:srgbClr val="000000"/>
                          </a:solidFill>
                          <a:effectLst/>
                          <a:latin typeface="Calibri"/>
                        </a:rPr>
                        <a:t>Spring 2017 Enrolled</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238903">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2053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P04</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Intro Electrical Engineering</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Abburi Kumar</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22</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238903">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4482</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P81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Sr Desgn &amp; Professionalism II</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Annamalai Annamalai</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37</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6303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Signal Det Estimation</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Annamalai Annamalai</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5</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2023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P02</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Network Theory I</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Charlie Tolliver</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18</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238903">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2053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Intro Electrical Engineering</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Charlie Tolliver</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30</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238903">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2053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P02</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Intro Electrical Engineering</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Charlie Tolliver</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16</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238903">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1021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Intro Elect and Comp Engr Lab</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John Attia</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26</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238903">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1021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Intro Elect and Comp Engr Lab</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John Attia</a:t>
                      </a:r>
                    </a:p>
                  </a:txBody>
                  <a:tcPr marL="6600" marR="6600" marT="6600"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3043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Electronics I</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John Attia</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52</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6423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VLSI and ULSI Design</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John Attia</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9</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2011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Electric Circuits Lab</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John Fuller</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17</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2023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Network Theory I</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John Fuller</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13</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1043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Comp. Appl. in Engr.</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Justin Foreman</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22</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1043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P81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Comp. Appl. in Engr.</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Justin Foreman</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22</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238903">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1011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P01</a:t>
                      </a:r>
                    </a:p>
                  </a:txBody>
                  <a:tcPr marL="6600" marR="6600" marT="6600" marB="0" anchor="b">
                    <a:lnL>
                      <a:noFill/>
                    </a:lnL>
                    <a:lnR>
                      <a:noFill/>
                    </a:lnR>
                    <a:lnT>
                      <a:noFill/>
                    </a:lnT>
                    <a:lnB>
                      <a:noFill/>
                    </a:lnB>
                  </a:tcPr>
                </a:tc>
                <a:tc>
                  <a:txBody>
                    <a:bodyPr/>
                    <a:lstStyle/>
                    <a:p>
                      <a:pPr algn="l" fontAlgn="b"/>
                      <a:r>
                        <a:rPr lang="it-IT" sz="800" b="0" i="0" u="none" strike="noStrike">
                          <a:solidFill>
                            <a:srgbClr val="000000"/>
                          </a:solidFill>
                          <a:effectLst/>
                          <a:latin typeface="Calibri"/>
                        </a:rPr>
                        <a:t>Intro Engr Computer Sci &amp; Tech</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Kelvin Kirby</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25</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238903">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1011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P05</a:t>
                      </a:r>
                    </a:p>
                  </a:txBody>
                  <a:tcPr marL="6600" marR="6600" marT="6600" marB="0" anchor="b">
                    <a:lnL>
                      <a:noFill/>
                    </a:lnL>
                    <a:lnR>
                      <a:noFill/>
                    </a:lnR>
                    <a:lnT>
                      <a:noFill/>
                    </a:lnT>
                    <a:lnB>
                      <a:noFill/>
                    </a:lnB>
                  </a:tcPr>
                </a:tc>
                <a:tc>
                  <a:txBody>
                    <a:bodyPr/>
                    <a:lstStyle/>
                    <a:p>
                      <a:pPr algn="l" fontAlgn="b"/>
                      <a:r>
                        <a:rPr lang="it-IT" sz="800" b="0" i="0" u="none" strike="noStrike">
                          <a:solidFill>
                            <a:srgbClr val="000000"/>
                          </a:solidFill>
                          <a:effectLst/>
                          <a:latin typeface="Calibri"/>
                        </a:rPr>
                        <a:t>Intro Engr Computer Sci &amp; Tech</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Kelvin Kirby</a:t>
                      </a:r>
                    </a:p>
                  </a:txBody>
                  <a:tcPr marL="6600" marR="6600" marT="6600"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238903">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1011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P06</a:t>
                      </a:r>
                    </a:p>
                  </a:txBody>
                  <a:tcPr marL="6600" marR="6600" marT="6600" marB="0" anchor="b">
                    <a:lnL>
                      <a:noFill/>
                    </a:lnL>
                    <a:lnR>
                      <a:noFill/>
                    </a:lnR>
                    <a:lnT>
                      <a:noFill/>
                    </a:lnT>
                    <a:lnB>
                      <a:noFill/>
                    </a:lnB>
                  </a:tcPr>
                </a:tc>
                <a:tc>
                  <a:txBody>
                    <a:bodyPr/>
                    <a:lstStyle/>
                    <a:p>
                      <a:pPr algn="l" fontAlgn="b"/>
                      <a:r>
                        <a:rPr lang="it-IT" sz="800" b="0" i="0" u="none" strike="noStrike">
                          <a:solidFill>
                            <a:srgbClr val="000000"/>
                          </a:solidFill>
                          <a:effectLst/>
                          <a:latin typeface="Calibri"/>
                        </a:rPr>
                        <a:t>Intro Engr Computer Sci &amp; Tech</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Kelvin Kirby</a:t>
                      </a:r>
                    </a:p>
                  </a:txBody>
                  <a:tcPr marL="6600" marR="6600" marT="6600"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1043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P02</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Comp. Appl. in Engr.</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Kelvin Kirby</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31</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1043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P04</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Comp. Appl. in Engr.</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Kelvin Kirby</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37</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1043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P05</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Comp. Appl. in Engr.</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Kelvin Kirby</a:t>
                      </a:r>
                    </a:p>
                  </a:txBody>
                  <a:tcPr marL="6600" marR="6600" marT="6600" marB="0" anchor="b">
                    <a:lnL>
                      <a:noFill/>
                    </a:lnL>
                    <a:lnR>
                      <a:noFill/>
                    </a:lnR>
                    <a:lnT>
                      <a:noFill/>
                    </a:lnT>
                    <a:lnB>
                      <a:noFill/>
                    </a:lnB>
                  </a:tcPr>
                </a:tc>
                <a:tc>
                  <a:txBody>
                    <a:bodyPr/>
                    <a:lstStyle/>
                    <a:p>
                      <a:pPr algn="ctr"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1043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P82</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Comp. Appl. in Engr.</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Kelvin Kirby</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31</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1043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P84</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Comp. Appl. in Engr.</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Kelvin Kirby</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37</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6021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Graduate Seminar II</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Lijun Qian</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10</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4011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P01</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Electronics Lab</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Mahamadou Tembely</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44</a:t>
                      </a:r>
                    </a:p>
                  </a:txBody>
                  <a:tcPr marL="6600" marR="6600" marT="6600"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a:endParaRPr>
                    </a:p>
                  </a:txBody>
                  <a:tcPr marL="6600" marR="6600" marT="6600" marB="0" anchor="b">
                    <a:lnL>
                      <a:noFill/>
                    </a:lnL>
                    <a:lnR>
                      <a:noFill/>
                    </a:lnR>
                    <a:lnT>
                      <a:noFill/>
                    </a:lnT>
                    <a:lnB>
                      <a:noFill/>
                    </a:lnB>
                  </a:tcPr>
                </a:tc>
              </a:tr>
              <a:tr h="131991">
                <a:tc>
                  <a:txBody>
                    <a:bodyPr/>
                    <a:lstStyle/>
                    <a:p>
                      <a:pPr algn="l" fontAlgn="b"/>
                      <a:r>
                        <a:rPr lang="en-US" sz="800" b="0" i="0" u="none" strike="noStrike">
                          <a:solidFill>
                            <a:srgbClr val="000000"/>
                          </a:solidFill>
                          <a:effectLst/>
                          <a:latin typeface="Calibri"/>
                        </a:rPr>
                        <a:t>ELEG</a:t>
                      </a:r>
                    </a:p>
                  </a:txBody>
                  <a:tcPr marL="6600" marR="6600" marT="6600" marB="0" anchor="b">
                    <a:lnL>
                      <a:noFill/>
                    </a:lnL>
                    <a:lnR>
                      <a:noFill/>
                    </a:lnR>
                    <a:lnT>
                      <a:noFill/>
                    </a:lnT>
                    <a:lnB>
                      <a:noFill/>
                    </a:lnB>
                  </a:tcPr>
                </a:tc>
                <a:tc>
                  <a:txBody>
                    <a:bodyPr/>
                    <a:lstStyle/>
                    <a:p>
                      <a:pPr algn="r" fontAlgn="b"/>
                      <a:r>
                        <a:rPr lang="en-US" sz="800" b="0" i="0" u="none" strike="noStrike">
                          <a:solidFill>
                            <a:srgbClr val="000000"/>
                          </a:solidFill>
                          <a:effectLst/>
                          <a:latin typeface="Calibri"/>
                        </a:rPr>
                        <a:t>3023</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P02</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Signals And Systems</a:t>
                      </a:r>
                    </a:p>
                  </a:txBody>
                  <a:tcPr marL="6600" marR="6600" marT="6600" marB="0" anchor="b">
                    <a:lnL>
                      <a:noFill/>
                    </a:lnL>
                    <a:lnR>
                      <a:noFill/>
                    </a:lnR>
                    <a:lnT>
                      <a:noFill/>
                    </a:lnT>
                    <a:lnB>
                      <a:noFill/>
                    </a:lnB>
                  </a:tcPr>
                </a:tc>
                <a:tc>
                  <a:txBody>
                    <a:bodyPr/>
                    <a:lstStyle/>
                    <a:p>
                      <a:pPr algn="l" fontAlgn="b"/>
                      <a:r>
                        <a:rPr lang="en-US" sz="800" b="0" i="0" u="none" strike="noStrike">
                          <a:solidFill>
                            <a:srgbClr val="000000"/>
                          </a:solidFill>
                          <a:effectLst/>
                          <a:latin typeface="Calibri"/>
                        </a:rPr>
                        <a:t>Matthew Sadiku</a:t>
                      </a:r>
                    </a:p>
                  </a:txBody>
                  <a:tcPr marL="6600" marR="6600" marT="6600" marB="0" anchor="b">
                    <a:lnL>
                      <a:noFill/>
                    </a:lnL>
                    <a:lnR>
                      <a:noFill/>
                    </a:lnR>
                    <a:lnT>
                      <a:noFill/>
                    </a:lnT>
                    <a:lnB>
                      <a:noFill/>
                    </a:lnB>
                  </a:tcPr>
                </a:tc>
                <a:tc>
                  <a:txBody>
                    <a:bodyPr/>
                    <a:lstStyle/>
                    <a:p>
                      <a:pPr algn="ctr" fontAlgn="b"/>
                      <a:r>
                        <a:rPr lang="en-US" sz="800" b="0" i="0" u="none" strike="noStrike">
                          <a:solidFill>
                            <a:srgbClr val="000000"/>
                          </a:solidFill>
                          <a:effectLst/>
                          <a:latin typeface="Calibri"/>
                        </a:rPr>
                        <a:t>34</a:t>
                      </a:r>
                    </a:p>
                  </a:txBody>
                  <a:tcPr marL="6600" marR="6600" marT="6600" marB="0" anchor="b">
                    <a:lnL>
                      <a:noFill/>
                    </a:lnL>
                    <a:lnR>
                      <a:noFill/>
                    </a:lnR>
                    <a:lnT>
                      <a:noFill/>
                    </a:lnT>
                    <a:lnB>
                      <a:noFill/>
                    </a:lnB>
                  </a:tcPr>
                </a:tc>
                <a:tc>
                  <a:txBody>
                    <a:bodyPr/>
                    <a:lstStyle/>
                    <a:p>
                      <a:pPr algn="l" fontAlgn="b"/>
                      <a:endParaRPr lang="en-US" sz="800" b="0" i="0" u="none" strike="noStrike" dirty="0">
                        <a:solidFill>
                          <a:srgbClr val="000000"/>
                        </a:solidFill>
                        <a:effectLst/>
                        <a:latin typeface="Calibri"/>
                      </a:endParaRPr>
                    </a:p>
                  </a:txBody>
                  <a:tcPr marL="6600" marR="6600" marT="6600" marB="0" anchor="b">
                    <a:lnL>
                      <a:noFill/>
                    </a:lnL>
                    <a:lnR>
                      <a:noFill/>
                    </a:lnR>
                    <a:lnT>
                      <a:noFill/>
                    </a:lnT>
                    <a:lnB>
                      <a:noFill/>
                    </a:lnB>
                  </a:tcPr>
                </a:tc>
              </a:tr>
            </a:tbl>
          </a:graphicData>
        </a:graphic>
      </p:graphicFrame>
      <p:sp>
        <p:nvSpPr>
          <p:cNvPr id="6" name="TextBox 5"/>
          <p:cNvSpPr txBox="1"/>
          <p:nvPr/>
        </p:nvSpPr>
        <p:spPr>
          <a:xfrm>
            <a:off x="4114800" y="1219200"/>
            <a:ext cx="4963297" cy="3416320"/>
          </a:xfrm>
          <a:prstGeom prst="rect">
            <a:avLst/>
          </a:prstGeom>
          <a:noFill/>
          <a:ln w="38100">
            <a:solidFill>
              <a:srgbClr val="0070C0"/>
            </a:solidFill>
          </a:ln>
        </p:spPr>
        <p:txBody>
          <a:bodyPr wrap="square" rtlCol="0">
            <a:spAutoFit/>
          </a:bodyPr>
          <a:lstStyle/>
          <a:p>
            <a:r>
              <a:rPr lang="en-US" dirty="0" smtClean="0"/>
              <a:t>Meeting notes:  </a:t>
            </a:r>
          </a:p>
          <a:p>
            <a:pPr marL="285750" indent="-285750">
              <a:buFont typeface="Arial" panose="020B0604020202020204" pitchFamily="34" charset="0"/>
              <a:buChar char="•"/>
            </a:pPr>
            <a:r>
              <a:rPr lang="en-US" dirty="0" smtClean="0"/>
              <a:t>Proposed spring courses handed out</a:t>
            </a:r>
          </a:p>
          <a:p>
            <a:pPr marL="285750" indent="-285750">
              <a:buFont typeface="Arial" panose="020B0604020202020204" pitchFamily="34" charset="0"/>
              <a:buChar char="•"/>
            </a:pPr>
            <a:r>
              <a:rPr lang="en-US" dirty="0" smtClean="0"/>
              <a:t>Some faculty submitted course to be taught</a:t>
            </a:r>
          </a:p>
          <a:p>
            <a:pPr marL="285750" indent="-285750">
              <a:buFont typeface="Arial" panose="020B0604020202020204" pitchFamily="34" charset="0"/>
              <a:buChar char="•"/>
            </a:pPr>
            <a:r>
              <a:rPr lang="en-US" dirty="0" smtClean="0"/>
              <a:t>Dr. Obiomon will send out a request for additional courses such as thesis, special topics etc. by next week.</a:t>
            </a:r>
          </a:p>
          <a:p>
            <a:pPr marL="285750" indent="-285750">
              <a:buFont typeface="Arial" panose="020B0604020202020204" pitchFamily="34" charset="0"/>
              <a:buChar char="•"/>
            </a:pPr>
            <a:r>
              <a:rPr lang="en-US" dirty="0" smtClean="0"/>
              <a:t>Student begin priority registration , November 14, 2017.  All courses need to be posted before the end of October.</a:t>
            </a:r>
          </a:p>
          <a:p>
            <a:pPr marL="285750" indent="-285750">
              <a:buFont typeface="Arial" panose="020B0604020202020204" pitchFamily="34" charset="0"/>
              <a:buChar char="•"/>
            </a:pPr>
            <a:r>
              <a:rPr lang="en-US" dirty="0" smtClean="0"/>
              <a:t>Dr. Wilkins mentioned a need for more graduate level Microelectronics courses to be offered this Spring.</a:t>
            </a:r>
            <a:endParaRPr lang="en-US" dirty="0"/>
          </a:p>
        </p:txBody>
      </p:sp>
    </p:spTree>
    <p:extLst>
      <p:ext uri="{BB962C8B-B14F-4D97-AF65-F5344CB8AC3E}">
        <p14:creationId xmlns:p14="http://schemas.microsoft.com/office/powerpoint/2010/main" val="753637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Inventory Changes</a:t>
            </a:r>
            <a:endParaRPr lang="en-US" dirty="0"/>
          </a:p>
        </p:txBody>
      </p:sp>
      <p:sp>
        <p:nvSpPr>
          <p:cNvPr id="3" name="Content Placeholder 2"/>
          <p:cNvSpPr>
            <a:spLocks noGrp="1"/>
          </p:cNvSpPr>
          <p:nvPr>
            <p:ph idx="1"/>
          </p:nvPr>
        </p:nvSpPr>
        <p:spPr>
          <a:xfrm>
            <a:off x="457200" y="1600201"/>
            <a:ext cx="8229600" cy="1295400"/>
          </a:xfrm>
        </p:spPr>
        <p:txBody>
          <a:bodyPr/>
          <a:lstStyle/>
          <a:p>
            <a:r>
              <a:rPr lang="en-US" dirty="0" smtClean="0"/>
              <a:t>Lower-Level computing courses</a:t>
            </a:r>
          </a:p>
          <a:p>
            <a:r>
              <a:rPr lang="en-US" dirty="0" smtClean="0"/>
              <a:t>Logic Circuits to lower-level?</a:t>
            </a:r>
            <a:endParaRPr lang="en-US" dirty="0"/>
          </a:p>
        </p:txBody>
      </p:sp>
      <p:sp>
        <p:nvSpPr>
          <p:cNvPr id="4" name="Slide Number Placeholder 3"/>
          <p:cNvSpPr>
            <a:spLocks noGrp="1"/>
          </p:cNvSpPr>
          <p:nvPr>
            <p:ph type="sldNum" sz="quarter" idx="12"/>
          </p:nvPr>
        </p:nvSpPr>
        <p:spPr/>
        <p:txBody>
          <a:bodyPr/>
          <a:lstStyle/>
          <a:p>
            <a:fld id="{5EE4F08E-69A4-4D49-9350-6BB300909F01}" type="slidenum">
              <a:rPr lang="en-US" smtClean="0"/>
              <a:t>16</a:t>
            </a:fld>
            <a:endParaRPr lang="en-US"/>
          </a:p>
        </p:txBody>
      </p:sp>
      <p:sp>
        <p:nvSpPr>
          <p:cNvPr id="5" name="TextBox 4"/>
          <p:cNvSpPr txBox="1"/>
          <p:nvPr/>
        </p:nvSpPr>
        <p:spPr>
          <a:xfrm>
            <a:off x="762000" y="3200400"/>
            <a:ext cx="7086600" cy="2031325"/>
          </a:xfrm>
          <a:prstGeom prst="rect">
            <a:avLst/>
          </a:prstGeom>
          <a:noFill/>
          <a:ln w="38100">
            <a:solidFill>
              <a:srgbClr val="0070C0"/>
            </a:solidFill>
          </a:ln>
        </p:spPr>
        <p:txBody>
          <a:bodyPr wrap="square" rtlCol="0">
            <a:spAutoFit/>
          </a:bodyPr>
          <a:lstStyle/>
          <a:p>
            <a:r>
              <a:rPr lang="en-US" dirty="0" smtClean="0"/>
              <a:t>Meeting notes:  </a:t>
            </a:r>
          </a:p>
          <a:p>
            <a:pPr marL="285750" indent="-285750">
              <a:buFont typeface="Arial" panose="020B0604020202020204" pitchFamily="34" charset="0"/>
              <a:buChar char="•"/>
            </a:pPr>
            <a:r>
              <a:rPr lang="en-US" dirty="0" smtClean="0"/>
              <a:t>Dr. Obiomon will be re-submitting the project based lower-level courses again this year.</a:t>
            </a:r>
          </a:p>
          <a:p>
            <a:pPr marL="285750" indent="-285750">
              <a:buFont typeface="Arial" panose="020B0604020202020204" pitchFamily="34" charset="0"/>
              <a:buChar char="•"/>
            </a:pPr>
            <a:r>
              <a:rPr lang="en-US" dirty="0" smtClean="0"/>
              <a:t>Several faculty members have made a request to move Logic Circuits a lower-level courses</a:t>
            </a:r>
          </a:p>
          <a:p>
            <a:pPr marL="285750" indent="-285750">
              <a:buFont typeface="Arial" panose="020B0604020202020204" pitchFamily="34" charset="0"/>
              <a:buChar char="•"/>
            </a:pPr>
            <a:r>
              <a:rPr lang="en-US" dirty="0" smtClean="0"/>
              <a:t>ECE faculty will discuss course inventory changes in more detail at the next meeting.</a:t>
            </a:r>
          </a:p>
        </p:txBody>
      </p:sp>
    </p:spTree>
    <p:extLst>
      <p:ext uri="{BB962C8B-B14F-4D97-AF65-F5344CB8AC3E}">
        <p14:creationId xmlns:p14="http://schemas.microsoft.com/office/powerpoint/2010/main" val="2951352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Deadlines</a:t>
            </a:r>
            <a:endParaRPr lang="en-US" dirty="0"/>
          </a:p>
        </p:txBody>
      </p:sp>
      <p:sp>
        <p:nvSpPr>
          <p:cNvPr id="4" name="Slide Number Placeholder 3"/>
          <p:cNvSpPr>
            <a:spLocks noGrp="1"/>
          </p:cNvSpPr>
          <p:nvPr>
            <p:ph type="sldNum" sz="quarter" idx="12"/>
          </p:nvPr>
        </p:nvSpPr>
        <p:spPr/>
        <p:txBody>
          <a:bodyPr/>
          <a:lstStyle/>
          <a:p>
            <a:fld id="{5EE4F08E-69A4-4D49-9350-6BB300909F01}" type="slidenum">
              <a:rPr lang="en-US" smtClean="0"/>
              <a:t>17</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292069438"/>
              </p:ext>
            </p:extLst>
          </p:nvPr>
        </p:nvGraphicFramePr>
        <p:xfrm>
          <a:off x="1371600" y="1054955"/>
          <a:ext cx="6961187" cy="5813931"/>
        </p:xfrm>
        <a:graphic>
          <a:graphicData uri="http://schemas.openxmlformats.org/drawingml/2006/table">
            <a:tbl>
              <a:tblPr>
                <a:tableStyleId>{5C22544A-7EE6-4342-B048-85BDC9FD1C3A}</a:tableStyleId>
              </a:tblPr>
              <a:tblGrid>
                <a:gridCol w="1712031"/>
                <a:gridCol w="5249156"/>
              </a:tblGrid>
              <a:tr h="178469">
                <a:tc rowSpan="2">
                  <a:txBody>
                    <a:bodyPr/>
                    <a:lstStyle/>
                    <a:p>
                      <a:pPr algn="l" rtl="0" fontAlgn="ctr"/>
                      <a:r>
                        <a:rPr lang="en-US" sz="1800" u="none" strike="noStrike">
                          <a:effectLst/>
                        </a:rPr>
                        <a:t>20-Sep</a:t>
                      </a:r>
                      <a:endParaRPr lang="en-US" sz="1800" b="0" i="0" u="none" strike="noStrike">
                        <a:solidFill>
                          <a:srgbClr val="333333"/>
                        </a:solidFill>
                        <a:effectLst/>
                        <a:latin typeface="Inherit"/>
                      </a:endParaRPr>
                    </a:p>
                  </a:txBody>
                  <a:tcPr marL="80311" marR="8923" marT="8923" marB="0" anchor="ctr"/>
                </a:tc>
                <a:tc>
                  <a:txBody>
                    <a:bodyPr/>
                    <a:lstStyle/>
                    <a:p>
                      <a:pPr algn="l" rtl="0" fontAlgn="ctr"/>
                      <a:r>
                        <a:rPr lang="en-US" sz="1800" u="none" strike="noStrike">
                          <a:effectLst/>
                        </a:rPr>
                        <a:t>Deadline to Apply Late for Fall 2017 Graduation</a:t>
                      </a:r>
                      <a:endParaRPr lang="en-US" sz="1800" b="0" i="0" u="none" strike="noStrike">
                        <a:solidFill>
                          <a:srgbClr val="333333"/>
                        </a:solidFill>
                        <a:effectLst/>
                        <a:latin typeface="Inherit"/>
                      </a:endParaRPr>
                    </a:p>
                  </a:txBody>
                  <a:tcPr marL="80311" marR="8923" marT="8923" marB="0" anchor="ctr"/>
                </a:tc>
              </a:tr>
              <a:tr h="178469">
                <a:tc vMerge="1">
                  <a:txBody>
                    <a:bodyPr/>
                    <a:lstStyle/>
                    <a:p>
                      <a:endParaRPr lang="en-US"/>
                    </a:p>
                  </a:txBody>
                  <a:tcPr/>
                </a:tc>
                <a:tc>
                  <a:txBody>
                    <a:bodyPr/>
                    <a:lstStyle/>
                    <a:p>
                      <a:pPr algn="l" rtl="0" fontAlgn="ctr"/>
                      <a:r>
                        <a:rPr lang="en-US" sz="1200" u="none" strike="noStrike">
                          <a:effectLst/>
                        </a:rPr>
                        <a:t>Wednesday</a:t>
                      </a:r>
                      <a:endParaRPr lang="en-US" sz="1200" b="0" i="0" u="none" strike="noStrike">
                        <a:solidFill>
                          <a:srgbClr val="333333"/>
                        </a:solidFill>
                        <a:effectLst/>
                        <a:latin typeface="Inherit"/>
                      </a:endParaRPr>
                    </a:p>
                  </a:txBody>
                  <a:tcPr marL="80311" marR="8923" marT="8923" marB="0" anchor="ctr"/>
                </a:tc>
              </a:tr>
              <a:tr h="480080">
                <a:tc rowSpan="2">
                  <a:txBody>
                    <a:bodyPr/>
                    <a:lstStyle/>
                    <a:p>
                      <a:pPr algn="l" rtl="0" fontAlgn="ctr"/>
                      <a:r>
                        <a:rPr lang="en-US" sz="1800" u="none" strike="noStrike">
                          <a:effectLst/>
                        </a:rPr>
                        <a:t>20-Sep</a:t>
                      </a:r>
                      <a:endParaRPr lang="en-US" sz="1800" b="0" i="0" u="none" strike="noStrike">
                        <a:solidFill>
                          <a:srgbClr val="333333"/>
                        </a:solidFill>
                        <a:effectLst/>
                        <a:latin typeface="Inherit"/>
                      </a:endParaRPr>
                    </a:p>
                  </a:txBody>
                  <a:tcPr marL="80311" marR="8923" marT="8923" marB="0" anchor="ctr"/>
                </a:tc>
                <a:tc>
                  <a:txBody>
                    <a:bodyPr/>
                    <a:lstStyle/>
                    <a:p>
                      <a:pPr algn="l" rtl="0" fontAlgn="ctr"/>
                      <a:r>
                        <a:rPr lang="en-US" sz="1800" u="none" strike="noStrike">
                          <a:effectLst/>
                        </a:rPr>
                        <a:t>Deadline for Undergraduate Graduating Students for Fall 2017 to submit Application for Tuition Rebate</a:t>
                      </a:r>
                      <a:endParaRPr lang="en-US" sz="1800" b="0" i="0" u="none" strike="noStrike">
                        <a:solidFill>
                          <a:srgbClr val="333333"/>
                        </a:solidFill>
                        <a:effectLst/>
                        <a:latin typeface="Inherit"/>
                      </a:endParaRPr>
                    </a:p>
                  </a:txBody>
                  <a:tcPr marL="80311" marR="8923" marT="8923" marB="0" anchor="ctr"/>
                </a:tc>
              </a:tr>
              <a:tr h="178469">
                <a:tc vMerge="1">
                  <a:txBody>
                    <a:bodyPr/>
                    <a:lstStyle/>
                    <a:p>
                      <a:endParaRPr lang="en-US"/>
                    </a:p>
                  </a:txBody>
                  <a:tcPr/>
                </a:tc>
                <a:tc>
                  <a:txBody>
                    <a:bodyPr/>
                    <a:lstStyle/>
                    <a:p>
                      <a:pPr algn="l" rtl="0" fontAlgn="ctr"/>
                      <a:r>
                        <a:rPr lang="en-US" sz="1200" u="none" strike="noStrike">
                          <a:effectLst/>
                        </a:rPr>
                        <a:t>Wednesday</a:t>
                      </a:r>
                      <a:endParaRPr lang="en-US" sz="1200" b="0" i="0" u="none" strike="noStrike">
                        <a:solidFill>
                          <a:srgbClr val="333333"/>
                        </a:solidFill>
                        <a:effectLst/>
                        <a:latin typeface="Inherit"/>
                      </a:endParaRPr>
                    </a:p>
                  </a:txBody>
                  <a:tcPr marL="80311" marR="8923" marT="8923" marB="0" anchor="ctr"/>
                </a:tc>
              </a:tr>
              <a:tr h="323028">
                <a:tc rowSpan="2">
                  <a:txBody>
                    <a:bodyPr/>
                    <a:lstStyle/>
                    <a:p>
                      <a:pPr algn="l" rtl="0" fontAlgn="ctr"/>
                      <a:r>
                        <a:rPr lang="en-US" sz="1800" u="none" strike="noStrike">
                          <a:effectLst/>
                        </a:rPr>
                        <a:t>Sep 21 - Nov 06</a:t>
                      </a:r>
                      <a:endParaRPr lang="en-US" sz="1800" b="0" i="0" u="none" strike="noStrike">
                        <a:solidFill>
                          <a:srgbClr val="333333"/>
                        </a:solidFill>
                        <a:effectLst/>
                        <a:latin typeface="Inherit"/>
                      </a:endParaRPr>
                    </a:p>
                  </a:txBody>
                  <a:tcPr marL="80311" marR="8923" marT="8923" marB="0" anchor="ctr"/>
                </a:tc>
                <a:tc>
                  <a:txBody>
                    <a:bodyPr/>
                    <a:lstStyle/>
                    <a:p>
                      <a:pPr algn="l" rtl="0" fontAlgn="ctr"/>
                      <a:r>
                        <a:rPr lang="en-US" sz="1800" u="none" strike="noStrike">
                          <a:effectLst/>
                        </a:rPr>
                        <a:t>Withdrawal from Courses with Academic Records (“W”) Period</a:t>
                      </a:r>
                      <a:endParaRPr lang="en-US" sz="1800" b="0" i="0" u="none" strike="noStrike">
                        <a:solidFill>
                          <a:srgbClr val="333333"/>
                        </a:solidFill>
                        <a:effectLst/>
                        <a:latin typeface="Inherit"/>
                      </a:endParaRPr>
                    </a:p>
                  </a:txBody>
                  <a:tcPr marL="80311" marR="8923" marT="8923" marB="0" anchor="ctr"/>
                </a:tc>
              </a:tr>
              <a:tr h="178469">
                <a:tc vMerge="1">
                  <a:txBody>
                    <a:bodyPr/>
                    <a:lstStyle/>
                    <a:p>
                      <a:endParaRPr lang="en-US"/>
                    </a:p>
                  </a:txBody>
                  <a:tcPr/>
                </a:tc>
                <a:tc>
                  <a:txBody>
                    <a:bodyPr/>
                    <a:lstStyle/>
                    <a:p>
                      <a:pPr algn="l" rtl="0" fontAlgn="ctr"/>
                      <a:r>
                        <a:rPr lang="en-US" sz="1200" u="none" strike="noStrike">
                          <a:effectLst/>
                        </a:rPr>
                        <a:t>Thursday through Monday</a:t>
                      </a:r>
                      <a:endParaRPr lang="en-US" sz="1200" b="0" i="0" u="none" strike="noStrike">
                        <a:solidFill>
                          <a:srgbClr val="333333"/>
                        </a:solidFill>
                        <a:effectLst/>
                        <a:latin typeface="Inherit"/>
                      </a:endParaRPr>
                    </a:p>
                  </a:txBody>
                  <a:tcPr marL="80311" marR="8923" marT="8923" marB="0" anchor="ctr"/>
                </a:tc>
              </a:tr>
              <a:tr h="178469">
                <a:tc rowSpan="2">
                  <a:txBody>
                    <a:bodyPr/>
                    <a:lstStyle/>
                    <a:p>
                      <a:pPr algn="l" rtl="0" fontAlgn="ctr"/>
                      <a:r>
                        <a:rPr lang="en-US" sz="1800" u="none" strike="noStrike">
                          <a:effectLst/>
                        </a:rPr>
                        <a:t>2-Oct</a:t>
                      </a:r>
                      <a:endParaRPr lang="en-US" sz="1800" b="0" i="0" u="none" strike="noStrike">
                        <a:solidFill>
                          <a:srgbClr val="333333"/>
                        </a:solidFill>
                        <a:effectLst/>
                        <a:latin typeface="Inherit"/>
                      </a:endParaRPr>
                    </a:p>
                  </a:txBody>
                  <a:tcPr marL="80311" marR="8923" marT="8923" marB="0" anchor="ctr"/>
                </a:tc>
                <a:tc>
                  <a:txBody>
                    <a:bodyPr/>
                    <a:lstStyle/>
                    <a:p>
                      <a:pPr algn="l" rtl="0" fontAlgn="ctr"/>
                      <a:r>
                        <a:rPr lang="en-US" sz="1800" u="none" strike="noStrike">
                          <a:effectLst/>
                        </a:rPr>
                        <a:t>20th Class Day</a:t>
                      </a:r>
                      <a:endParaRPr lang="en-US" sz="1800" b="0" i="0" u="none" strike="noStrike">
                        <a:solidFill>
                          <a:srgbClr val="333333"/>
                        </a:solidFill>
                        <a:effectLst/>
                        <a:latin typeface="Inherit"/>
                      </a:endParaRPr>
                    </a:p>
                  </a:txBody>
                  <a:tcPr marL="80311" marR="8923" marT="8923" marB="0" anchor="ctr"/>
                </a:tc>
              </a:tr>
              <a:tr h="178469">
                <a:tc vMerge="1">
                  <a:txBody>
                    <a:bodyPr/>
                    <a:lstStyle/>
                    <a:p>
                      <a:endParaRPr lang="en-US"/>
                    </a:p>
                  </a:txBody>
                  <a:tcPr/>
                </a:tc>
                <a:tc>
                  <a:txBody>
                    <a:bodyPr/>
                    <a:lstStyle/>
                    <a:p>
                      <a:pPr algn="l" rtl="0" fontAlgn="ctr"/>
                      <a:r>
                        <a:rPr lang="en-US" sz="1200" u="none" strike="noStrike">
                          <a:effectLst/>
                        </a:rPr>
                        <a:t>Monday</a:t>
                      </a:r>
                      <a:endParaRPr lang="en-US" sz="1200" b="0" i="0" u="none" strike="noStrike">
                        <a:solidFill>
                          <a:srgbClr val="333333"/>
                        </a:solidFill>
                        <a:effectLst/>
                        <a:latin typeface="Inherit"/>
                      </a:endParaRPr>
                    </a:p>
                  </a:txBody>
                  <a:tcPr marL="80311" marR="8923" marT="8923" marB="0" anchor="ctr"/>
                </a:tc>
              </a:tr>
              <a:tr h="178469">
                <a:tc rowSpan="2">
                  <a:txBody>
                    <a:bodyPr/>
                    <a:lstStyle/>
                    <a:p>
                      <a:pPr algn="l" rtl="0" fontAlgn="ctr"/>
                      <a:r>
                        <a:rPr lang="en-US" sz="1800" u="none" strike="noStrike">
                          <a:effectLst/>
                        </a:rPr>
                        <a:t>Oct 19 - Oct 21</a:t>
                      </a:r>
                      <a:endParaRPr lang="en-US" sz="1800" b="0" i="0" u="none" strike="noStrike">
                        <a:solidFill>
                          <a:srgbClr val="333333"/>
                        </a:solidFill>
                        <a:effectLst/>
                        <a:latin typeface="Inherit"/>
                      </a:endParaRPr>
                    </a:p>
                  </a:txBody>
                  <a:tcPr marL="80311" marR="8923" marT="8923" marB="0" anchor="ctr"/>
                </a:tc>
                <a:tc>
                  <a:txBody>
                    <a:bodyPr/>
                    <a:lstStyle/>
                    <a:p>
                      <a:pPr algn="l" rtl="0" fontAlgn="ctr"/>
                      <a:r>
                        <a:rPr lang="en-US" sz="1800" u="none" strike="noStrike">
                          <a:effectLst/>
                        </a:rPr>
                        <a:t>Mid-Semester Examination Period</a:t>
                      </a:r>
                      <a:endParaRPr lang="en-US" sz="1800" b="0" i="0" u="none" strike="noStrike">
                        <a:solidFill>
                          <a:srgbClr val="333333"/>
                        </a:solidFill>
                        <a:effectLst/>
                        <a:latin typeface="Inherit"/>
                      </a:endParaRPr>
                    </a:p>
                  </a:txBody>
                  <a:tcPr marL="80311" marR="8923" marT="8923" marB="0" anchor="ctr"/>
                </a:tc>
              </a:tr>
              <a:tr h="178469">
                <a:tc vMerge="1">
                  <a:txBody>
                    <a:bodyPr/>
                    <a:lstStyle/>
                    <a:p>
                      <a:endParaRPr lang="en-US"/>
                    </a:p>
                  </a:txBody>
                  <a:tcPr/>
                </a:tc>
                <a:tc>
                  <a:txBody>
                    <a:bodyPr/>
                    <a:lstStyle/>
                    <a:p>
                      <a:pPr algn="l" rtl="0" fontAlgn="ctr"/>
                      <a:r>
                        <a:rPr lang="en-US" sz="1200" u="none" strike="noStrike">
                          <a:effectLst/>
                        </a:rPr>
                        <a:t>Thursday through Saturday</a:t>
                      </a:r>
                      <a:endParaRPr lang="en-US" sz="1200" b="0" i="0" u="none" strike="noStrike">
                        <a:solidFill>
                          <a:srgbClr val="333333"/>
                        </a:solidFill>
                        <a:effectLst/>
                        <a:latin typeface="Inherit"/>
                      </a:endParaRPr>
                    </a:p>
                  </a:txBody>
                  <a:tcPr marL="80311" marR="8923" marT="8923" marB="0" anchor="ctr"/>
                </a:tc>
              </a:tr>
              <a:tr h="178469">
                <a:tc rowSpan="2">
                  <a:txBody>
                    <a:bodyPr/>
                    <a:lstStyle/>
                    <a:p>
                      <a:pPr algn="l" rtl="0" fontAlgn="ctr"/>
                      <a:r>
                        <a:rPr lang="en-US" sz="1800" u="none" strike="noStrike">
                          <a:effectLst/>
                        </a:rPr>
                        <a:t>24-Oct</a:t>
                      </a:r>
                      <a:endParaRPr lang="en-US" sz="1800" b="0" i="0" u="none" strike="noStrike">
                        <a:solidFill>
                          <a:srgbClr val="333333"/>
                        </a:solidFill>
                        <a:effectLst/>
                        <a:latin typeface="Inherit"/>
                      </a:endParaRPr>
                    </a:p>
                  </a:txBody>
                  <a:tcPr marL="80311" marR="8923" marT="8923" marB="0" anchor="ctr"/>
                </a:tc>
                <a:tc>
                  <a:txBody>
                    <a:bodyPr/>
                    <a:lstStyle/>
                    <a:p>
                      <a:pPr algn="l" rtl="0" fontAlgn="ctr"/>
                      <a:r>
                        <a:rPr lang="en-US" sz="1800" u="none" strike="noStrike">
                          <a:effectLst/>
                        </a:rPr>
                        <a:t>Mid-Semester Grades Due</a:t>
                      </a:r>
                      <a:endParaRPr lang="en-US" sz="1800" b="0" i="0" u="none" strike="noStrike">
                        <a:solidFill>
                          <a:srgbClr val="333333"/>
                        </a:solidFill>
                        <a:effectLst/>
                        <a:latin typeface="Inherit"/>
                      </a:endParaRPr>
                    </a:p>
                  </a:txBody>
                  <a:tcPr marL="80311" marR="8923" marT="8923" marB="0" anchor="ctr"/>
                </a:tc>
              </a:tr>
              <a:tr h="178469">
                <a:tc vMerge="1">
                  <a:txBody>
                    <a:bodyPr/>
                    <a:lstStyle/>
                    <a:p>
                      <a:endParaRPr lang="en-US"/>
                    </a:p>
                  </a:txBody>
                  <a:tcPr/>
                </a:tc>
                <a:tc>
                  <a:txBody>
                    <a:bodyPr/>
                    <a:lstStyle/>
                    <a:p>
                      <a:pPr algn="l" rtl="0" fontAlgn="ctr"/>
                      <a:r>
                        <a:rPr lang="en-US" sz="1200" u="none" strike="noStrike">
                          <a:effectLst/>
                        </a:rPr>
                        <a:t>Tuesday</a:t>
                      </a:r>
                      <a:endParaRPr lang="en-US" sz="1200" b="0" i="0" u="none" strike="noStrike">
                        <a:solidFill>
                          <a:srgbClr val="333333"/>
                        </a:solidFill>
                        <a:effectLst/>
                        <a:latin typeface="Inherit"/>
                      </a:endParaRPr>
                    </a:p>
                  </a:txBody>
                  <a:tcPr marL="80311" marR="8923" marT="8923" marB="0" anchor="ctr"/>
                </a:tc>
              </a:tr>
              <a:tr h="178469">
                <a:tc rowSpan="2">
                  <a:txBody>
                    <a:bodyPr/>
                    <a:lstStyle/>
                    <a:p>
                      <a:pPr algn="l" rtl="0" fontAlgn="ctr"/>
                      <a:r>
                        <a:rPr lang="en-US" sz="1800" u="none" strike="noStrike">
                          <a:effectLst/>
                        </a:rPr>
                        <a:t>7-Nov</a:t>
                      </a:r>
                      <a:endParaRPr lang="en-US" sz="1800" b="0" i="0" u="none" strike="noStrike">
                        <a:solidFill>
                          <a:srgbClr val="333333"/>
                        </a:solidFill>
                        <a:effectLst/>
                        <a:latin typeface="Inherit"/>
                      </a:endParaRPr>
                    </a:p>
                  </a:txBody>
                  <a:tcPr marL="80311" marR="8923" marT="8923" marB="0" anchor="ctr"/>
                </a:tc>
                <a:tc>
                  <a:txBody>
                    <a:bodyPr/>
                    <a:lstStyle/>
                    <a:p>
                      <a:pPr algn="l" rtl="0" fontAlgn="ctr"/>
                      <a:r>
                        <a:rPr lang="en-US" sz="1800" u="none" strike="noStrike">
                          <a:effectLst/>
                        </a:rPr>
                        <a:t>60% of Term</a:t>
                      </a:r>
                      <a:endParaRPr lang="en-US" sz="1800" b="0" i="0" u="none" strike="noStrike">
                        <a:solidFill>
                          <a:srgbClr val="333333"/>
                        </a:solidFill>
                        <a:effectLst/>
                        <a:latin typeface="Inherit"/>
                      </a:endParaRPr>
                    </a:p>
                  </a:txBody>
                  <a:tcPr marL="80311" marR="8923" marT="8923" marB="0" anchor="ctr"/>
                </a:tc>
              </a:tr>
              <a:tr h="178469">
                <a:tc vMerge="1">
                  <a:txBody>
                    <a:bodyPr/>
                    <a:lstStyle/>
                    <a:p>
                      <a:endParaRPr lang="en-US"/>
                    </a:p>
                  </a:txBody>
                  <a:tcPr/>
                </a:tc>
                <a:tc>
                  <a:txBody>
                    <a:bodyPr/>
                    <a:lstStyle/>
                    <a:p>
                      <a:pPr algn="l" rtl="0" fontAlgn="ctr"/>
                      <a:r>
                        <a:rPr lang="en-US" sz="1200" u="none" strike="noStrike">
                          <a:effectLst/>
                        </a:rPr>
                        <a:t>Tuesday</a:t>
                      </a:r>
                      <a:endParaRPr lang="en-US" sz="1200" b="0" i="0" u="none" strike="noStrike">
                        <a:solidFill>
                          <a:srgbClr val="333333"/>
                        </a:solidFill>
                        <a:effectLst/>
                        <a:latin typeface="Inherit"/>
                      </a:endParaRPr>
                    </a:p>
                  </a:txBody>
                  <a:tcPr marL="80311" marR="8923" marT="8923" marB="0" anchor="ctr"/>
                </a:tc>
              </a:tr>
              <a:tr h="323028">
                <a:tc rowSpan="2">
                  <a:txBody>
                    <a:bodyPr/>
                    <a:lstStyle/>
                    <a:p>
                      <a:pPr algn="l" rtl="0" fontAlgn="ctr"/>
                      <a:r>
                        <a:rPr lang="en-US" sz="1800" u="none" strike="noStrike">
                          <a:effectLst/>
                        </a:rPr>
                        <a:t>Nov 14 - Jan 10</a:t>
                      </a:r>
                      <a:endParaRPr lang="en-US" sz="1800" b="0" i="0" u="none" strike="noStrike">
                        <a:solidFill>
                          <a:srgbClr val="333333"/>
                        </a:solidFill>
                        <a:effectLst/>
                        <a:latin typeface="Inherit"/>
                      </a:endParaRPr>
                    </a:p>
                  </a:txBody>
                  <a:tcPr marL="80311" marR="8923" marT="8923" marB="0" anchor="ctr"/>
                </a:tc>
                <a:tc>
                  <a:txBody>
                    <a:bodyPr/>
                    <a:lstStyle/>
                    <a:p>
                      <a:pPr algn="l" rtl="0" fontAlgn="ctr"/>
                      <a:r>
                        <a:rPr lang="en-US" sz="1800" u="none" strike="noStrike">
                          <a:effectLst/>
                        </a:rPr>
                        <a:t>Priority Registration Period for Spring 2018 semester</a:t>
                      </a:r>
                      <a:endParaRPr lang="en-US" sz="1800" b="0" i="0" u="none" strike="noStrike">
                        <a:solidFill>
                          <a:srgbClr val="333333"/>
                        </a:solidFill>
                        <a:effectLst/>
                        <a:latin typeface="Inherit"/>
                      </a:endParaRPr>
                    </a:p>
                  </a:txBody>
                  <a:tcPr marL="80311" marR="8923" marT="8923" marB="0" anchor="ctr"/>
                </a:tc>
              </a:tr>
              <a:tr h="178469">
                <a:tc vMerge="1">
                  <a:txBody>
                    <a:bodyPr/>
                    <a:lstStyle/>
                    <a:p>
                      <a:endParaRPr lang="en-US"/>
                    </a:p>
                  </a:txBody>
                  <a:tcPr/>
                </a:tc>
                <a:tc>
                  <a:txBody>
                    <a:bodyPr/>
                    <a:lstStyle/>
                    <a:p>
                      <a:pPr algn="l" rtl="0" fontAlgn="ctr"/>
                      <a:r>
                        <a:rPr lang="en-US" sz="1200" u="none" strike="noStrike">
                          <a:effectLst/>
                        </a:rPr>
                        <a:t>Tuesday through Wednesday</a:t>
                      </a:r>
                      <a:endParaRPr lang="en-US" sz="1200" b="0" i="0" u="none" strike="noStrike">
                        <a:solidFill>
                          <a:srgbClr val="333333"/>
                        </a:solidFill>
                        <a:effectLst/>
                        <a:latin typeface="Inherit"/>
                      </a:endParaRPr>
                    </a:p>
                  </a:txBody>
                  <a:tcPr marL="80311" marR="8923" marT="8923" marB="0" anchor="ctr"/>
                </a:tc>
              </a:tr>
              <a:tr h="178469">
                <a:tc rowSpan="2">
                  <a:txBody>
                    <a:bodyPr/>
                    <a:lstStyle/>
                    <a:p>
                      <a:pPr algn="l" rtl="0" fontAlgn="ctr"/>
                      <a:r>
                        <a:rPr lang="en-US" sz="1800" u="none" strike="noStrike">
                          <a:effectLst/>
                        </a:rPr>
                        <a:t>17-Nov</a:t>
                      </a:r>
                      <a:endParaRPr lang="en-US" sz="1800" b="0" i="0" u="none" strike="noStrike">
                        <a:solidFill>
                          <a:srgbClr val="333333"/>
                        </a:solidFill>
                        <a:effectLst/>
                        <a:latin typeface="Inherit"/>
                      </a:endParaRPr>
                    </a:p>
                  </a:txBody>
                  <a:tcPr marL="80311" marR="8923" marT="8923" marB="0" anchor="ctr"/>
                </a:tc>
                <a:tc>
                  <a:txBody>
                    <a:bodyPr/>
                    <a:lstStyle/>
                    <a:p>
                      <a:pPr algn="l" rtl="0" fontAlgn="ctr"/>
                      <a:r>
                        <a:rPr lang="en-US" sz="1800" u="none" strike="noStrike">
                          <a:effectLst/>
                        </a:rPr>
                        <a:t>Deadline to Apply for Spring 2018 Graduation</a:t>
                      </a:r>
                      <a:endParaRPr lang="en-US" sz="1800" b="0" i="0" u="none" strike="noStrike">
                        <a:solidFill>
                          <a:srgbClr val="333333"/>
                        </a:solidFill>
                        <a:effectLst/>
                        <a:latin typeface="Inherit"/>
                      </a:endParaRPr>
                    </a:p>
                  </a:txBody>
                  <a:tcPr marL="80311" marR="8923" marT="8923" marB="0" anchor="ctr"/>
                </a:tc>
              </a:tr>
              <a:tr h="178469">
                <a:tc vMerge="1">
                  <a:txBody>
                    <a:bodyPr/>
                    <a:lstStyle/>
                    <a:p>
                      <a:endParaRPr lang="en-US"/>
                    </a:p>
                  </a:txBody>
                  <a:tcPr/>
                </a:tc>
                <a:tc>
                  <a:txBody>
                    <a:bodyPr/>
                    <a:lstStyle/>
                    <a:p>
                      <a:pPr algn="l" rtl="0" fontAlgn="ctr"/>
                      <a:r>
                        <a:rPr lang="en-US" sz="1200" u="none" strike="noStrike">
                          <a:effectLst/>
                        </a:rPr>
                        <a:t>Friday</a:t>
                      </a:r>
                      <a:endParaRPr lang="en-US" sz="1200" b="0" i="0" u="none" strike="noStrike">
                        <a:solidFill>
                          <a:srgbClr val="333333"/>
                        </a:solidFill>
                        <a:effectLst/>
                        <a:latin typeface="Inherit"/>
                      </a:endParaRPr>
                    </a:p>
                  </a:txBody>
                  <a:tcPr marL="80311" marR="8923" marT="8923" marB="0" anchor="ctr"/>
                </a:tc>
              </a:tr>
              <a:tr h="178469">
                <a:tc rowSpan="2">
                  <a:txBody>
                    <a:bodyPr/>
                    <a:lstStyle/>
                    <a:p>
                      <a:pPr algn="l" rtl="0" fontAlgn="ctr"/>
                      <a:r>
                        <a:rPr lang="en-US" sz="1800" u="none" strike="noStrike">
                          <a:effectLst/>
                        </a:rPr>
                        <a:t>Nov 23 - Nov 25</a:t>
                      </a:r>
                      <a:endParaRPr lang="en-US" sz="1800" b="0" i="0" u="none" strike="noStrike">
                        <a:solidFill>
                          <a:srgbClr val="333333"/>
                        </a:solidFill>
                        <a:effectLst/>
                        <a:latin typeface="Inherit"/>
                      </a:endParaRPr>
                    </a:p>
                  </a:txBody>
                  <a:tcPr marL="80311" marR="8923" marT="8923" marB="0" anchor="ctr"/>
                </a:tc>
                <a:tc>
                  <a:txBody>
                    <a:bodyPr/>
                    <a:lstStyle/>
                    <a:p>
                      <a:pPr algn="l" rtl="0" fontAlgn="ctr"/>
                      <a:r>
                        <a:rPr lang="en-US" sz="1800" u="none" strike="noStrike">
                          <a:effectLst/>
                        </a:rPr>
                        <a:t>Thanksgiving Holiday (University Closed)</a:t>
                      </a:r>
                      <a:endParaRPr lang="en-US" sz="1800" b="0" i="0" u="none" strike="noStrike">
                        <a:solidFill>
                          <a:srgbClr val="333333"/>
                        </a:solidFill>
                        <a:effectLst/>
                        <a:latin typeface="Inherit"/>
                      </a:endParaRPr>
                    </a:p>
                  </a:txBody>
                  <a:tcPr marL="80311" marR="8923" marT="8923" marB="0" anchor="ctr"/>
                </a:tc>
              </a:tr>
              <a:tr h="178469">
                <a:tc vMerge="1">
                  <a:txBody>
                    <a:bodyPr/>
                    <a:lstStyle/>
                    <a:p>
                      <a:endParaRPr lang="en-US"/>
                    </a:p>
                  </a:txBody>
                  <a:tcPr/>
                </a:tc>
                <a:tc>
                  <a:txBody>
                    <a:bodyPr/>
                    <a:lstStyle/>
                    <a:p>
                      <a:pPr algn="l" rtl="0" fontAlgn="ctr"/>
                      <a:r>
                        <a:rPr lang="en-US" sz="1200" u="none" strike="noStrike">
                          <a:effectLst/>
                        </a:rPr>
                        <a:t>Thursday through Saturday</a:t>
                      </a:r>
                      <a:endParaRPr lang="en-US" sz="1200" b="0" i="0" u="none" strike="noStrike">
                        <a:solidFill>
                          <a:srgbClr val="333333"/>
                        </a:solidFill>
                        <a:effectLst/>
                        <a:latin typeface="Inherit"/>
                      </a:endParaRPr>
                    </a:p>
                  </a:txBody>
                  <a:tcPr marL="80311" marR="8923" marT="8923" marB="0" anchor="ctr"/>
                </a:tc>
              </a:tr>
              <a:tr h="178469">
                <a:tc rowSpan="2">
                  <a:txBody>
                    <a:bodyPr/>
                    <a:lstStyle/>
                    <a:p>
                      <a:pPr algn="l" rtl="0" fontAlgn="ctr"/>
                      <a:r>
                        <a:rPr lang="en-US" sz="1800" u="none" strike="noStrike">
                          <a:effectLst/>
                        </a:rPr>
                        <a:t>27-Nov</a:t>
                      </a:r>
                      <a:endParaRPr lang="en-US" sz="1800" b="0" i="0" u="none" strike="noStrike">
                        <a:solidFill>
                          <a:srgbClr val="333333"/>
                        </a:solidFill>
                        <a:effectLst/>
                        <a:latin typeface="Inherit"/>
                      </a:endParaRPr>
                    </a:p>
                  </a:txBody>
                  <a:tcPr marL="80311" marR="8923" marT="8923" marB="0" anchor="ctr"/>
                </a:tc>
                <a:tc>
                  <a:txBody>
                    <a:bodyPr/>
                    <a:lstStyle/>
                    <a:p>
                      <a:pPr algn="l" rtl="0" fontAlgn="ctr"/>
                      <a:r>
                        <a:rPr lang="en-US" sz="1800" u="none" strike="noStrike">
                          <a:effectLst/>
                        </a:rPr>
                        <a:t>Classes Resume</a:t>
                      </a:r>
                      <a:endParaRPr lang="en-US" sz="1800" b="0" i="0" u="none" strike="noStrike">
                        <a:solidFill>
                          <a:srgbClr val="333333"/>
                        </a:solidFill>
                        <a:effectLst/>
                        <a:latin typeface="Inherit"/>
                      </a:endParaRPr>
                    </a:p>
                  </a:txBody>
                  <a:tcPr marL="80311" marR="8923" marT="8923" marB="0" anchor="ctr"/>
                </a:tc>
              </a:tr>
              <a:tr h="187392">
                <a:tc vMerge="1">
                  <a:txBody>
                    <a:bodyPr/>
                    <a:lstStyle/>
                    <a:p>
                      <a:endParaRPr lang="en-US"/>
                    </a:p>
                  </a:txBody>
                  <a:tcPr/>
                </a:tc>
                <a:tc>
                  <a:txBody>
                    <a:bodyPr/>
                    <a:lstStyle/>
                    <a:p>
                      <a:pPr algn="l" rtl="0" fontAlgn="ctr"/>
                      <a:r>
                        <a:rPr lang="en-US" sz="1200" u="none" strike="noStrike" dirty="0">
                          <a:effectLst/>
                        </a:rPr>
                        <a:t>Monday</a:t>
                      </a:r>
                      <a:endParaRPr lang="en-US" sz="1200" b="0" i="0" u="none" strike="noStrike" dirty="0">
                        <a:solidFill>
                          <a:srgbClr val="333333"/>
                        </a:solidFill>
                        <a:effectLst/>
                        <a:latin typeface="Inherit"/>
                      </a:endParaRPr>
                    </a:p>
                  </a:txBody>
                  <a:tcPr marL="80311" marR="8923" marT="8923" marB="0" anchor="ctr"/>
                </a:tc>
              </a:tr>
            </a:tbl>
          </a:graphicData>
        </a:graphic>
      </p:graphicFrame>
    </p:spTree>
    <p:extLst>
      <p:ext uri="{BB962C8B-B14F-4D97-AF65-F5344CB8AC3E}">
        <p14:creationId xmlns:p14="http://schemas.microsoft.com/office/powerpoint/2010/main" val="2255645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2015</Words>
  <Application>Microsoft Office PowerPoint</Application>
  <PresentationFormat>On-screen Show (4:3)</PresentationFormat>
  <Paragraphs>561</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Document</vt:lpstr>
      <vt:lpstr>Faculty Meeting Notes September 22, 2017</vt:lpstr>
      <vt:lpstr>Agenda</vt:lpstr>
      <vt:lpstr>Lab Presentation by Riaz Kureshi</vt:lpstr>
      <vt:lpstr>Space and Room Issues</vt:lpstr>
      <vt:lpstr>Undergraduate Coordinator</vt:lpstr>
      <vt:lpstr>Intel Grant $650K for ECE and Comp Sci</vt:lpstr>
      <vt:lpstr>Graduate Coordinator</vt:lpstr>
      <vt:lpstr>FA17 Courses</vt:lpstr>
      <vt:lpstr>PowerPoint Presentation</vt:lpstr>
      <vt:lpstr>PowerPoint Presentation</vt:lpstr>
      <vt:lpstr>eCourse</vt:lpstr>
      <vt:lpstr>Degree Audits</vt:lpstr>
      <vt:lpstr>Undergraduates</vt:lpstr>
      <vt:lpstr>Graduate Forms for a Degree Audit</vt:lpstr>
      <vt:lpstr>Spring Courses</vt:lpstr>
      <vt:lpstr>Course Inventory Changes</vt:lpstr>
      <vt:lpstr>Deadlines</vt:lpstr>
    </vt:vector>
  </TitlesOfParts>
  <Company>Prairie View A&amp;M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Faculty Meeting</dc:title>
  <dc:creator>Obiomon,Pamela</dc:creator>
  <cp:lastModifiedBy>Obiomon,Pamela</cp:lastModifiedBy>
  <cp:revision>22</cp:revision>
  <cp:lastPrinted>2017-09-22T16:52:13Z</cp:lastPrinted>
  <dcterms:created xsi:type="dcterms:W3CDTF">2017-09-22T14:23:38Z</dcterms:created>
  <dcterms:modified xsi:type="dcterms:W3CDTF">2017-09-22T20:53:53Z</dcterms:modified>
</cp:coreProperties>
</file>