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9" r:id="rId4"/>
    <p:sldId id="265" r:id="rId5"/>
    <p:sldId id="260" r:id="rId6"/>
    <p:sldId id="264" r:id="rId7"/>
    <p:sldId id="266" r:id="rId8"/>
    <p:sldId id="258" r:id="rId9"/>
    <p:sldId id="261" r:id="rId10"/>
    <p:sldId id="262" r:id="rId11"/>
    <p:sldId id="267" r:id="rId1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97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C7A424D-B049-425C-9300-D08F07E9D7E5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7C0F955-01BE-41A8-A083-F0E2576EA2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485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183EC-E49C-4E21-A4D8-939F40D80A07}" type="datetime1">
              <a:rPr lang="en-US" smtClean="0"/>
              <a:t>8/7/2017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5A892-57CA-4EB4-A00F-2657E14EC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678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5A967-D0A6-41B0-86D6-F477CB22B839}" type="datetime1">
              <a:rPr lang="en-US" smtClean="0"/>
              <a:t>8/7/2017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5A892-57CA-4EB4-A00F-2657E14EC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650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5D282-7C21-4AEE-83A5-34F0D6D860AF}" type="datetime1">
              <a:rPr lang="en-US" smtClean="0"/>
              <a:t>8/7/2017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5A892-57CA-4EB4-A00F-2657E14EC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179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FD2F9-5729-4CA0-A45C-C2743FBF0DF4}" type="datetime1">
              <a:rPr lang="en-US" smtClean="0"/>
              <a:t>8/7/2017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5A892-57CA-4EB4-A00F-2657E14EC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859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FB60B-1D1A-48A4-BF7B-0D273C708188}" type="datetime1">
              <a:rPr lang="en-US" smtClean="0"/>
              <a:t>8/7/2017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5A892-57CA-4EB4-A00F-2657E14EC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225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BE19F-7AD5-4D28-88BE-23F3DDFEA25F}" type="datetime1">
              <a:rPr lang="en-US" smtClean="0"/>
              <a:t>8/7/2017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5A892-57CA-4EB4-A00F-2657E14EC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529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02CFD-A636-4963-8734-433D666D3F5C}" type="datetime1">
              <a:rPr lang="en-US" smtClean="0"/>
              <a:t>8/7/2017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5A892-57CA-4EB4-A00F-2657E14EC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081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CE880-C960-40FD-9A8F-C1B48DEBF286}" type="datetime1">
              <a:rPr lang="en-US" smtClean="0"/>
              <a:t>8/7/2017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5A892-57CA-4EB4-A00F-2657E14EC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065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0147D-7865-4B89-BB51-DC76A23F740F}" type="datetime1">
              <a:rPr lang="en-US" smtClean="0"/>
              <a:t>8/7/2017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5A892-57CA-4EB4-A00F-2657E14EC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822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7500A-799E-4A2D-A4C6-C2B5F0E04018}" type="datetime1">
              <a:rPr lang="en-US" smtClean="0"/>
              <a:t>8/7/2017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5A892-57CA-4EB4-A00F-2657E14EC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487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6BFEC-2547-442F-95BA-F0D14A6BCB0F}" type="datetime1">
              <a:rPr lang="en-US" smtClean="0"/>
              <a:t>8/7/2017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5A892-57CA-4EB4-A00F-2657E14EC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020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C7BBFE-6774-45F1-84B2-2A439A8D8C9F}" type="datetime1">
              <a:rPr lang="en-US" smtClean="0"/>
              <a:t>8/7/2017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65A892-57CA-4EB4-A00F-2657E14EC0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493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vamu.edu/ece/preliminary-exam-request-form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133600"/>
            <a:ext cx="7772400" cy="1470025"/>
          </a:xfrm>
        </p:spPr>
        <p:txBody>
          <a:bodyPr/>
          <a:lstStyle/>
          <a:p>
            <a:r>
              <a:rPr lang="en-US" dirty="0" smtClean="0"/>
              <a:t>Faculty Meeting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August 7, 2017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68FDE-C3F7-4053-BF1C-74634D5856DE}" type="datetime1">
              <a:rPr lang="en-US" smtClean="0"/>
              <a:t>8/7/2017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5A892-57CA-4EB4-A00F-2657E14EC0C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19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Faculty Update</a:t>
            </a:r>
          </a:p>
          <a:p>
            <a:r>
              <a:rPr lang="en-US" dirty="0" smtClean="0"/>
              <a:t>Summer contracts</a:t>
            </a:r>
          </a:p>
          <a:p>
            <a:r>
              <a:rPr lang="en-US" dirty="0" smtClean="0"/>
              <a:t>Fall schedule</a:t>
            </a:r>
          </a:p>
          <a:p>
            <a:r>
              <a:rPr lang="en-US" dirty="0" smtClean="0"/>
              <a:t>Graduate Coordinator</a:t>
            </a:r>
          </a:p>
          <a:p>
            <a:r>
              <a:rPr lang="en-US" dirty="0" smtClean="0"/>
              <a:t>Office Help</a:t>
            </a:r>
          </a:p>
          <a:p>
            <a:r>
              <a:rPr lang="en-US" dirty="0" smtClean="0"/>
              <a:t>Fall Deadlines</a:t>
            </a:r>
          </a:p>
          <a:p>
            <a:r>
              <a:rPr lang="en-US" dirty="0" smtClean="0"/>
              <a:t>Next Meeting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1F530-AB94-4B44-A0A0-4C303F443EB8}" type="datetime1">
              <a:rPr lang="en-US" smtClean="0"/>
              <a:t>8/7/2017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5A892-57CA-4EB4-A00F-2657E14EC0CB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479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Faculty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This fall enrollment is up 9,500 students and 2,200 Freshmen.</a:t>
            </a:r>
          </a:p>
          <a:p>
            <a:r>
              <a:rPr lang="en-US" dirty="0" smtClean="0"/>
              <a:t>Retention is still very important (advising).</a:t>
            </a:r>
          </a:p>
          <a:p>
            <a:pPr lvl="1"/>
            <a:r>
              <a:rPr lang="en-US" dirty="0" smtClean="0"/>
              <a:t>May get rid of PINs</a:t>
            </a:r>
          </a:p>
          <a:p>
            <a:pPr lvl="1"/>
            <a:r>
              <a:rPr lang="en-US" dirty="0" smtClean="0"/>
              <a:t>Academic Advising- Mr. Tanner handle students with 2.5 and below, time conflict and course overloads </a:t>
            </a:r>
          </a:p>
          <a:p>
            <a:r>
              <a:rPr lang="en-US" dirty="0" smtClean="0"/>
              <a:t>Graduate Program Review</a:t>
            </a:r>
          </a:p>
          <a:p>
            <a:pPr lvl="1"/>
            <a:r>
              <a:rPr lang="en-US" dirty="0" smtClean="0"/>
              <a:t>See how we manage graduate students</a:t>
            </a:r>
          </a:p>
          <a:p>
            <a:pPr lvl="1"/>
            <a:r>
              <a:rPr lang="en-US" dirty="0" smtClean="0"/>
              <a:t>Looking at the infrastructure of the program</a:t>
            </a:r>
          </a:p>
          <a:p>
            <a:r>
              <a:rPr lang="en-US" dirty="0" smtClean="0"/>
              <a:t>Thesis cannot be submitted to the Dean’s office the day before it is due to the graduate school</a:t>
            </a:r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F8F67-E538-49F5-A588-6C86B1DA9E68}" type="datetime1">
              <a:rPr lang="en-US" smtClean="0"/>
              <a:t>8/7/2017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5A892-57CA-4EB4-A00F-2657E14EC0C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88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Summer Contract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Need to be in by April 1.</a:t>
            </a:r>
          </a:p>
          <a:p>
            <a:r>
              <a:rPr lang="en-US" dirty="0" smtClean="0"/>
              <a:t>Budget </a:t>
            </a:r>
            <a:r>
              <a:rPr lang="en-US" dirty="0" err="1" smtClean="0"/>
              <a:t>equires</a:t>
            </a:r>
            <a:r>
              <a:rPr lang="en-US" dirty="0" smtClean="0"/>
              <a:t> Provost signature for all contracts.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ACD11-4647-4770-9DD4-7A4039301177}" type="datetime1">
              <a:rPr lang="en-US" smtClean="0"/>
              <a:t>8/7/2017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5A892-57CA-4EB4-A00F-2657E14EC0C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40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Fall Course Assignments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761" y="1371600"/>
            <a:ext cx="8229600" cy="6858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 smtClean="0"/>
              <a:t>Workload 9-10 hours  (10 if grad courses)</a:t>
            </a:r>
          </a:p>
          <a:p>
            <a:pPr marL="0" indent="0">
              <a:buNone/>
            </a:pPr>
            <a:r>
              <a:rPr lang="en-US" dirty="0" smtClean="0"/>
              <a:t>Buyouts early -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99" y="1905000"/>
            <a:ext cx="8467725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5FE6D-51B4-4D4A-A416-21C443B3A1D4}" type="datetime1">
              <a:rPr lang="en-US" smtClean="0"/>
              <a:t>8/7/2017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5A892-57CA-4EB4-A00F-2657E14EC0C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213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Graduate Coordinator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Course Inventory changes</a:t>
            </a:r>
          </a:p>
          <a:p>
            <a:r>
              <a:rPr lang="en-US" dirty="0" smtClean="0"/>
              <a:t>Non-MSEE students can obtain MSEE degree when prelims fail.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7F223-40CC-455C-8C81-466114AFEA4A}" type="datetime1">
              <a:rPr lang="en-US" smtClean="0"/>
              <a:t>8/7/2017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5A892-57CA-4EB4-A00F-2657E14EC0C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704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Administrative Help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Mrs. Harris</a:t>
            </a:r>
          </a:p>
          <a:p>
            <a:r>
              <a:rPr lang="en-US" dirty="0" smtClean="0"/>
              <a:t>Work study</a:t>
            </a:r>
          </a:p>
          <a:p>
            <a:r>
              <a:rPr lang="en-US" dirty="0" smtClean="0"/>
              <a:t>Graduate Student</a:t>
            </a:r>
          </a:p>
          <a:p>
            <a:r>
              <a:rPr lang="en-US" dirty="0" smtClean="0"/>
              <a:t>Mrs. </a:t>
            </a:r>
            <a:r>
              <a:rPr lang="en-US" dirty="0" err="1" smtClean="0"/>
              <a:t>Wedeking</a:t>
            </a:r>
            <a:r>
              <a:rPr lang="en-US" dirty="0" smtClean="0"/>
              <a:t> (Qian and Kim)</a:t>
            </a:r>
          </a:p>
          <a:p>
            <a:endParaRPr lang="en-US" dirty="0"/>
          </a:p>
          <a:p>
            <a:r>
              <a:rPr lang="en-US" dirty="0" smtClean="0"/>
              <a:t>Submit a request  at front desk appropriate routing.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083A7-F73C-4B66-853C-5ABB6458DD2D}" type="datetime1">
              <a:rPr lang="en-US" smtClean="0"/>
              <a:t>8/7/2017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5A892-57CA-4EB4-A00F-2657E14EC0C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208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Important Dates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Aug 8, Submit IPs</a:t>
            </a:r>
          </a:p>
          <a:p>
            <a:r>
              <a:rPr lang="en-US" dirty="0" smtClean="0"/>
              <a:t>Aug 18, Guaranteed 4.0 program (9-5pm) – FA17 Freshman class</a:t>
            </a:r>
          </a:p>
          <a:p>
            <a:r>
              <a:rPr lang="en-US" dirty="0" smtClean="0"/>
              <a:t>August 19, Graduate School Orientation</a:t>
            </a:r>
          </a:p>
          <a:p>
            <a:r>
              <a:rPr lang="en-US" dirty="0" smtClean="0"/>
              <a:t>August 21, University Faculty Conference MSC</a:t>
            </a:r>
          </a:p>
          <a:p>
            <a:r>
              <a:rPr lang="en-US" dirty="0" smtClean="0"/>
              <a:t>August 21, Small </a:t>
            </a:r>
            <a:r>
              <a:rPr lang="en-US" dirty="0"/>
              <a:t>c</a:t>
            </a:r>
            <a:r>
              <a:rPr lang="en-US" dirty="0" smtClean="0"/>
              <a:t>lass reports due </a:t>
            </a:r>
            <a:r>
              <a:rPr lang="en-US" sz="2400" dirty="0" smtClean="0"/>
              <a:t>(&lt;10 grad. And &lt;15 undergrad)</a:t>
            </a:r>
          </a:p>
          <a:p>
            <a:r>
              <a:rPr lang="en-US" dirty="0" smtClean="0"/>
              <a:t>August 23, Faculty Retreat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August 24, HB2504 syllabi posted</a:t>
            </a:r>
          </a:p>
          <a:p>
            <a:r>
              <a:rPr lang="en-US" dirty="0" smtClean="0"/>
              <a:t>August 24-26, Regular Registration</a:t>
            </a:r>
          </a:p>
          <a:p>
            <a:r>
              <a:rPr lang="en-US" dirty="0" smtClean="0"/>
              <a:t>August 24, New Faculty Orientation</a:t>
            </a:r>
          </a:p>
          <a:p>
            <a:r>
              <a:rPr lang="en-US" dirty="0" smtClean="0"/>
              <a:t>August 28, First day of class</a:t>
            </a:r>
          </a:p>
          <a:p>
            <a:r>
              <a:rPr lang="en-US" dirty="0" smtClean="0"/>
              <a:t>August 28, 2017 Faculty Prerequisite Verification due</a:t>
            </a:r>
          </a:p>
          <a:p>
            <a:r>
              <a:rPr lang="en-US" dirty="0" smtClean="0"/>
              <a:t>August 28- Sept 2 Late registration and Add/drop period</a:t>
            </a:r>
          </a:p>
          <a:p>
            <a:r>
              <a:rPr lang="en-US" dirty="0" smtClean="0"/>
              <a:t>August 31, Ruth is having a reception at the Hilton America in Houston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B0813-DEA8-4064-849E-953DF138B634}" type="datetime1">
              <a:rPr lang="en-US" smtClean="0"/>
              <a:t>8/7/2017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5A892-57CA-4EB4-A00F-2657E14EC0C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158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Calendar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958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September 6, Student Assembly, release at 9:30 am- resume noon</a:t>
            </a:r>
          </a:p>
          <a:p>
            <a:r>
              <a:rPr lang="en-US" sz="2000" dirty="0" smtClean="0"/>
              <a:t>Sept 11, Career Fair</a:t>
            </a:r>
          </a:p>
          <a:p>
            <a:r>
              <a:rPr lang="en-US" sz="2000" dirty="0" smtClean="0"/>
              <a:t>Sept 13 no more changes (adding students to classes) to classes</a:t>
            </a:r>
          </a:p>
          <a:p>
            <a:r>
              <a:rPr lang="en-US" sz="2000" dirty="0" smtClean="0">
                <a:solidFill>
                  <a:srgbClr val="C00000"/>
                </a:solidFill>
              </a:rPr>
              <a:t>Sept 22:  </a:t>
            </a:r>
            <a:r>
              <a:rPr lang="en-US" sz="2000" dirty="0" smtClean="0">
                <a:solidFill>
                  <a:srgbClr val="C00000"/>
                </a:solidFill>
              </a:rPr>
              <a:t>Deadline for Graduate students to</a:t>
            </a:r>
            <a:r>
              <a:rPr lang="en-US" sz="2000" dirty="0">
                <a:solidFill>
                  <a:srgbClr val="C00000"/>
                </a:solidFill>
              </a:rPr>
              <a:t> </a:t>
            </a:r>
            <a:r>
              <a:rPr lang="en-US" sz="2000" u="sng" dirty="0">
                <a:solidFill>
                  <a:srgbClr val="C00000"/>
                </a:solidFill>
              </a:rPr>
              <a:t>Apply for Thesis/Dissertation </a:t>
            </a:r>
            <a:r>
              <a:rPr lang="en-US" sz="2000" u="sng" dirty="0" smtClean="0">
                <a:solidFill>
                  <a:srgbClr val="C00000"/>
                </a:solidFill>
              </a:rPr>
              <a:t>Defense</a:t>
            </a:r>
          </a:p>
          <a:p>
            <a:r>
              <a:rPr lang="en-US" sz="2000" dirty="0" smtClean="0"/>
              <a:t>Oct- One time –bonus cost of living increase (no longer get Merit raises)</a:t>
            </a:r>
          </a:p>
          <a:p>
            <a:r>
              <a:rPr lang="en-US" sz="2000" dirty="0" smtClean="0">
                <a:solidFill>
                  <a:srgbClr val="C00000"/>
                </a:solidFill>
              </a:rPr>
              <a:t>Oct 2:  </a:t>
            </a:r>
            <a:r>
              <a:rPr lang="en-US" sz="2000" dirty="0">
                <a:solidFill>
                  <a:srgbClr val="C00000"/>
                </a:solidFill>
              </a:rPr>
              <a:t>Deadline </a:t>
            </a:r>
            <a:r>
              <a:rPr lang="en-US" sz="2000" dirty="0" smtClean="0">
                <a:solidFill>
                  <a:srgbClr val="C00000"/>
                </a:solidFill>
              </a:rPr>
              <a:t>PhD EE students </a:t>
            </a:r>
            <a:r>
              <a:rPr lang="en-US" sz="2000" dirty="0">
                <a:solidFill>
                  <a:srgbClr val="C00000"/>
                </a:solidFill>
              </a:rPr>
              <a:t> </a:t>
            </a:r>
            <a:r>
              <a:rPr lang="en-US" sz="2000" u="sng" dirty="0">
                <a:solidFill>
                  <a:srgbClr val="C00000"/>
                </a:solidFill>
                <a:hlinkClick r:id="rId2" tooltip="Preliminary Exam Request Form"/>
              </a:rPr>
              <a:t>Register </a:t>
            </a:r>
            <a:r>
              <a:rPr lang="en-US" sz="2000" u="sng" dirty="0" smtClean="0">
                <a:solidFill>
                  <a:srgbClr val="C00000"/>
                </a:solidFill>
                <a:hlinkClick r:id="rId2" tooltip="Preliminary Exam Request Form"/>
              </a:rPr>
              <a:t>for Preliminary Exam</a:t>
            </a:r>
            <a:endParaRPr lang="en-US" sz="2000" u="sng" dirty="0" smtClean="0">
              <a:solidFill>
                <a:srgbClr val="C00000"/>
              </a:solidFill>
            </a:endParaRPr>
          </a:p>
          <a:p>
            <a:r>
              <a:rPr lang="en-US" sz="2000" dirty="0" smtClean="0"/>
              <a:t>Oct 19-Oct 21, Midterm Exams </a:t>
            </a:r>
          </a:p>
          <a:p>
            <a:r>
              <a:rPr lang="en-US" sz="2000" dirty="0" smtClean="0">
                <a:solidFill>
                  <a:srgbClr val="C00000"/>
                </a:solidFill>
              </a:rPr>
              <a:t>October 23, Last day to Defen</a:t>
            </a:r>
            <a:r>
              <a:rPr lang="en-US" sz="2000" dirty="0" smtClean="0">
                <a:solidFill>
                  <a:srgbClr val="C00000"/>
                </a:solidFill>
              </a:rPr>
              <a:t>d the Thesis/Project/Dissertation</a:t>
            </a:r>
          </a:p>
          <a:p>
            <a:r>
              <a:rPr lang="en-US" sz="2000" dirty="0" smtClean="0">
                <a:solidFill>
                  <a:srgbClr val="C00000"/>
                </a:solidFill>
              </a:rPr>
              <a:t>October 27, Preliminary Exam Test Date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D556A-CE00-4A1F-A15F-19E0B749757A}" type="datetime1">
              <a:rPr lang="en-US" smtClean="0"/>
              <a:t>8/7/2017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5A892-57CA-4EB4-A00F-2657E14EC0C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45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114799"/>
          </a:xfrm>
        </p:spPr>
        <p:txBody>
          <a:bodyPr>
            <a:normAutofit fontScale="77500" lnSpcReduction="20000"/>
          </a:bodyPr>
          <a:lstStyle/>
          <a:p>
            <a:r>
              <a:rPr lang="en-US" sz="2900" dirty="0" smtClean="0">
                <a:solidFill>
                  <a:srgbClr val="C00000"/>
                </a:solidFill>
              </a:rPr>
              <a:t>Nov 3, Deadline for Thesis Draft routed to Graduate School</a:t>
            </a:r>
          </a:p>
          <a:p>
            <a:r>
              <a:rPr lang="en-US" sz="2900" dirty="0" smtClean="0"/>
              <a:t>Nov 14-Jan 10, Priority Registration New Course Titles (ELEG to ENGR)</a:t>
            </a:r>
          </a:p>
          <a:p>
            <a:r>
              <a:rPr lang="en-US" sz="2900" dirty="0" smtClean="0"/>
              <a:t>Nov 23-25, Thanksgiving  Holiday</a:t>
            </a:r>
          </a:p>
          <a:p>
            <a:r>
              <a:rPr lang="en-US" sz="2900" dirty="0" smtClean="0">
                <a:solidFill>
                  <a:srgbClr val="C00000"/>
                </a:solidFill>
              </a:rPr>
              <a:t>Nov 27, Deadline to submit bound Thesis/ Dissertation </a:t>
            </a:r>
          </a:p>
          <a:p>
            <a:r>
              <a:rPr lang="en-US" sz="2900" dirty="0" smtClean="0"/>
              <a:t>Nov 27, Submit IP Grades</a:t>
            </a:r>
          </a:p>
          <a:p>
            <a:r>
              <a:rPr lang="en-US" sz="2900" dirty="0" smtClean="0"/>
              <a:t>Dec 6 Final exam Period</a:t>
            </a:r>
          </a:p>
          <a:p>
            <a:r>
              <a:rPr lang="en-US" sz="2900" dirty="0" smtClean="0"/>
              <a:t>Dec 16 Commencement</a:t>
            </a:r>
          </a:p>
          <a:p>
            <a:r>
              <a:rPr lang="en-US" sz="2900" dirty="0" smtClean="0"/>
              <a:t>Dec 19 Final grades due</a:t>
            </a:r>
          </a:p>
          <a:p>
            <a:r>
              <a:rPr lang="en-US" sz="2900" dirty="0" smtClean="0"/>
              <a:t>Spring 2018 – New Course Titles (ELEG to ENGR)</a:t>
            </a:r>
          </a:p>
          <a:p>
            <a:r>
              <a:rPr lang="en-US" sz="2900" dirty="0" smtClean="0"/>
              <a:t>Spring 2018 Updates to Tenure and Promotion Manual</a:t>
            </a:r>
          </a:p>
          <a:p>
            <a:r>
              <a:rPr lang="en-US" sz="2900" dirty="0" smtClean="0"/>
              <a:t>Spring 2018 MSEE and PhD EE reviewed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4B205-70B2-49AA-9B12-60D10175491A}" type="datetime1">
              <a:rPr lang="en-US" smtClean="0"/>
              <a:t>8/7/2017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5A892-57CA-4EB4-A00F-2657E14EC0C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145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meeting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BE19F-7AD5-4D28-88BE-23F3DDFEA25F}" type="datetime1">
              <a:rPr lang="en-US" smtClean="0"/>
              <a:t>8/7/2017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5A892-57CA-4EB4-A00F-2657E14EC0CB}" type="slidenum">
              <a:rPr lang="en-US" smtClean="0"/>
              <a:t>11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62000" y="1905000"/>
            <a:ext cx="579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Every two weeks.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304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433</Words>
  <Application>Microsoft Office PowerPoint</Application>
  <PresentationFormat>On-screen Show (4:3)</PresentationFormat>
  <Paragraphs>94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Faculty Meeting</vt:lpstr>
      <vt:lpstr>Agenda</vt:lpstr>
      <vt:lpstr>Faculty </vt:lpstr>
      <vt:lpstr>Summer Contract</vt:lpstr>
      <vt:lpstr>Fall Course Assignments</vt:lpstr>
      <vt:lpstr>Graduate Coordinator</vt:lpstr>
      <vt:lpstr>Administrative Help</vt:lpstr>
      <vt:lpstr>Important Dates</vt:lpstr>
      <vt:lpstr>Calendar Continued</vt:lpstr>
      <vt:lpstr>PowerPoint Presentation</vt:lpstr>
      <vt:lpstr>Next meeting</vt:lpstr>
    </vt:vector>
  </TitlesOfParts>
  <Company>Prairie View A&amp;M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Faculty Meeting</dc:title>
  <dc:creator>Obiomon,Pamela</dc:creator>
  <cp:lastModifiedBy>Obiomon,Pamela</cp:lastModifiedBy>
  <cp:revision>10</cp:revision>
  <cp:lastPrinted>2017-08-07T16:52:20Z</cp:lastPrinted>
  <dcterms:created xsi:type="dcterms:W3CDTF">2017-08-07T14:57:07Z</dcterms:created>
  <dcterms:modified xsi:type="dcterms:W3CDTF">2017-08-07T16:53:43Z</dcterms:modified>
</cp:coreProperties>
</file>