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258" r:id="rId4"/>
    <p:sldId id="282" r:id="rId5"/>
    <p:sldId id="294" r:id="rId6"/>
    <p:sldId id="295" r:id="rId7"/>
    <p:sldId id="296" r:id="rId8"/>
    <p:sldId id="297" r:id="rId9"/>
    <p:sldId id="298" r:id="rId10"/>
    <p:sldId id="299" r:id="rId11"/>
    <p:sldId id="277" r:id="rId12"/>
    <p:sldId id="274" r:id="rId13"/>
    <p:sldId id="276" r:id="rId14"/>
    <p:sldId id="273" r:id="rId15"/>
    <p:sldId id="283" r:id="rId16"/>
    <p:sldId id="267" r:id="rId17"/>
    <p:sldId id="287" r:id="rId18"/>
    <p:sldId id="288" r:id="rId19"/>
    <p:sldId id="291" r:id="rId20"/>
    <p:sldId id="292" r:id="rId21"/>
    <p:sldId id="293" r:id="rId22"/>
    <p:sldId id="289" r:id="rId23"/>
    <p:sldId id="290" r:id="rId24"/>
    <p:sldId id="278" r:id="rId25"/>
    <p:sldId id="279" r:id="rId26"/>
    <p:sldId id="281" r:id="rId27"/>
    <p:sldId id="284" r:id="rId28"/>
    <p:sldId id="309" r:id="rId29"/>
    <p:sldId id="317" r:id="rId30"/>
    <p:sldId id="313" r:id="rId31"/>
    <p:sldId id="315" r:id="rId32"/>
    <p:sldId id="318" r:id="rId33"/>
    <p:sldId id="300" r:id="rId34"/>
    <p:sldId id="316" r:id="rId35"/>
    <p:sldId id="303" r:id="rId36"/>
    <p:sldId id="261" r:id="rId37"/>
    <p:sldId id="301" r:id="rId38"/>
    <p:sldId id="314" r:id="rId39"/>
    <p:sldId id="302" r:id="rId40"/>
    <p:sldId id="304" r:id="rId41"/>
    <p:sldId id="305" r:id="rId42"/>
    <p:sldId id="319" r:id="rId43"/>
    <p:sldId id="320" r:id="rId44"/>
    <p:sldId id="325" r:id="rId45"/>
    <p:sldId id="285" r:id="rId46"/>
    <p:sldId id="312" r:id="rId47"/>
    <p:sldId id="321" r:id="rId48"/>
    <p:sldId id="322" r:id="rId49"/>
    <p:sldId id="323" r:id="rId50"/>
    <p:sldId id="324" r:id="rId51"/>
    <p:sldId id="286" r:id="rId52"/>
    <p:sldId id="264" r:id="rId53"/>
    <p:sldId id="280" r:id="rId5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ECE%20Department\General%20Information\ABET\2016%20Fall\Findings\Plots%20of%20CPEG%20Student%20Survy%20respons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Department\Enrollment\Summary_Dec%20201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.csv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9).csv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4).csv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2).csv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5).csv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1).csv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7).csv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Obiomon\Downloads\Col-C_data%20(7).csv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CPEG  Students who felt Disadvantaged in ELEG 3023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5.992508892033864E-3"/>
                  <c:y val="-6.1594202898550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975029640112878E-2"/>
                  <c:y val="-7.9710144927536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Sheet1!$A$4:$A$5</c:f>
              <c:strCache>
                <c:ptCount val="2"/>
                <c:pt idx="0">
                  <c:v>At Disadvantage</c:v>
                </c:pt>
                <c:pt idx="1">
                  <c:v>Not at Disadvantage</c:v>
                </c:pt>
              </c:strCache>
            </c:strRef>
          </c:cat>
          <c:val>
            <c:numRef>
              <c:f>Sheet1!$B$4:$B$5</c:f>
              <c:numCache>
                <c:formatCode>0%</c:formatCode>
                <c:ptCount val="2"/>
                <c:pt idx="0">
                  <c:v>0.60000000000000031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6239616"/>
        <c:axId val="67952640"/>
        <c:axId val="0"/>
      </c:bar3DChart>
      <c:catAx>
        <c:axId val="36239616"/>
        <c:scaling>
          <c:orientation val="minMax"/>
        </c:scaling>
        <c:delete val="0"/>
        <c:axPos val="b"/>
        <c:majorTickMark val="none"/>
        <c:minorTickMark val="none"/>
        <c:tickLblPos val="nextTo"/>
        <c:crossAx val="67952640"/>
        <c:crosses val="autoZero"/>
        <c:auto val="1"/>
        <c:lblAlgn val="ctr"/>
        <c:lblOffset val="100"/>
        <c:noMultiLvlLbl val="0"/>
      </c:catAx>
      <c:valAx>
        <c:axId val="6795264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36239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CPEG  Student Responses to  Taking  MATH 4173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3.47985347985348E-2"/>
                  <c:y val="-8.8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124542124542128E-2"/>
                  <c:y val="-7.4999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Sheet1!$A$7:$A$8</c:f>
              <c:strCache>
                <c:ptCount val="2"/>
                <c:pt idx="0">
                  <c:v>Willing to take Math 4173</c:v>
                </c:pt>
                <c:pt idx="1">
                  <c:v>Not Willing to take MATH 4173</c:v>
                </c:pt>
              </c:strCache>
            </c:strRef>
          </c:cat>
          <c:val>
            <c:numRef>
              <c:f>Sheet1!$B$7:$B$8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4326016"/>
        <c:axId val="34327552"/>
        <c:axId val="0"/>
      </c:bar3DChart>
      <c:catAx>
        <c:axId val="34326016"/>
        <c:scaling>
          <c:orientation val="minMax"/>
        </c:scaling>
        <c:delete val="0"/>
        <c:axPos val="b"/>
        <c:majorTickMark val="none"/>
        <c:minorTickMark val="none"/>
        <c:tickLblPos val="nextTo"/>
        <c:crossAx val="34327552"/>
        <c:crosses val="autoZero"/>
        <c:auto val="1"/>
        <c:lblAlgn val="ctr"/>
        <c:lblOffset val="100"/>
        <c:noMultiLvlLbl val="0"/>
      </c:catAx>
      <c:valAx>
        <c:axId val="3432755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34326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CPEG Student Responses to taking a New Course with the Math Topics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0833333333333332E-2"/>
                  <c:y val="-6.2499999999999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875E-2"/>
                  <c:y val="-6.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Sheet1!$A$10:$A$11</c:f>
              <c:strCache>
                <c:ptCount val="2"/>
                <c:pt idx="0">
                  <c:v>Willing to take new course</c:v>
                </c:pt>
                <c:pt idx="1">
                  <c:v>Not Willing to take new course </c:v>
                </c:pt>
              </c:strCache>
            </c:strRef>
          </c:cat>
          <c:val>
            <c:numRef>
              <c:f>Sheet1!$B$10:$B$11</c:f>
              <c:numCache>
                <c:formatCode>0%</c:formatCode>
                <c:ptCount val="2"/>
                <c:pt idx="0">
                  <c:v>0.4</c:v>
                </c:pt>
                <c:pt idx="1">
                  <c:v>0.60000000000000031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36909440"/>
        <c:axId val="36910976"/>
        <c:axId val="0"/>
      </c:bar3DChart>
      <c:catAx>
        <c:axId val="36909440"/>
        <c:scaling>
          <c:orientation val="minMax"/>
        </c:scaling>
        <c:delete val="0"/>
        <c:axPos val="b"/>
        <c:majorTickMark val="none"/>
        <c:minorTickMark val="none"/>
        <c:tickLblPos val="nextTo"/>
        <c:crossAx val="36910976"/>
        <c:crosses val="autoZero"/>
        <c:auto val="1"/>
        <c:lblAlgn val="ctr"/>
        <c:lblOffset val="100"/>
        <c:noMultiLvlLbl val="0"/>
      </c:catAx>
      <c:valAx>
        <c:axId val="3691097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crossAx val="36909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243059200933215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Retention!$A$3:$B$3</c:f>
              <c:strCache>
                <c:ptCount val="1"/>
                <c:pt idx="0">
                  <c:v>EE CO2012 Retention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Retention!$C$1:$F$2</c:f>
              <c:strCache>
                <c:ptCount val="4"/>
                <c:pt idx="0">
                  <c:v>Y1%</c:v>
                </c:pt>
                <c:pt idx="1">
                  <c:v>Y2%</c:v>
                </c:pt>
                <c:pt idx="2">
                  <c:v>Y3%</c:v>
                </c:pt>
                <c:pt idx="3">
                  <c:v>Y4%</c:v>
                </c:pt>
              </c:strCache>
            </c:strRef>
          </c:cat>
          <c:val>
            <c:numRef>
              <c:f>Retention!$C$3:$F$3</c:f>
              <c:numCache>
                <c:formatCode>0%</c:formatCode>
                <c:ptCount val="4"/>
                <c:pt idx="0">
                  <c:v>0.83</c:v>
                </c:pt>
                <c:pt idx="1">
                  <c:v>0.78</c:v>
                </c:pt>
                <c:pt idx="2">
                  <c:v>0.61</c:v>
                </c:pt>
                <c:pt idx="3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7549824"/>
        <c:axId val="127551360"/>
        <c:axId val="0"/>
      </c:bar3DChart>
      <c:catAx>
        <c:axId val="127549824"/>
        <c:scaling>
          <c:orientation val="minMax"/>
        </c:scaling>
        <c:delete val="0"/>
        <c:axPos val="b"/>
        <c:majorTickMark val="out"/>
        <c:minorTickMark val="none"/>
        <c:tickLblPos val="nextTo"/>
        <c:crossAx val="127551360"/>
        <c:crosses val="autoZero"/>
        <c:auto val="1"/>
        <c:lblAlgn val="ctr"/>
        <c:lblOffset val="100"/>
        <c:noMultiLvlLbl val="0"/>
      </c:catAx>
      <c:valAx>
        <c:axId val="1275513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27549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Retention!$A$11:$B$11</c:f>
              <c:strCache>
                <c:ptCount val="1"/>
                <c:pt idx="0">
                  <c:v>CPEG CO2012 Retention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Retention!$C$9:$F$10</c:f>
              <c:strCache>
                <c:ptCount val="4"/>
                <c:pt idx="0">
                  <c:v>Y1%</c:v>
                </c:pt>
                <c:pt idx="1">
                  <c:v>Y2%</c:v>
                </c:pt>
                <c:pt idx="2">
                  <c:v>Y3%</c:v>
                </c:pt>
                <c:pt idx="3">
                  <c:v>Y4%</c:v>
                </c:pt>
              </c:strCache>
            </c:strRef>
          </c:cat>
          <c:val>
            <c:numRef>
              <c:f>Retention!$C$11:$F$11</c:f>
              <c:numCache>
                <c:formatCode>0%</c:formatCode>
                <c:ptCount val="4"/>
                <c:pt idx="0">
                  <c:v>0.64</c:v>
                </c:pt>
                <c:pt idx="1">
                  <c:v>0.4</c:v>
                </c:pt>
                <c:pt idx="2">
                  <c:v>0.32</c:v>
                </c:pt>
                <c:pt idx="3">
                  <c:v>0.32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963712"/>
        <c:axId val="126965632"/>
        <c:axId val="0"/>
      </c:bar3DChart>
      <c:catAx>
        <c:axId val="126963712"/>
        <c:scaling>
          <c:orientation val="minMax"/>
        </c:scaling>
        <c:delete val="0"/>
        <c:axPos val="b"/>
        <c:majorTickMark val="out"/>
        <c:minorTickMark val="none"/>
        <c:tickLblPos val="nextTo"/>
        <c:crossAx val="126965632"/>
        <c:crosses val="autoZero"/>
        <c:auto val="1"/>
        <c:lblAlgn val="ctr"/>
        <c:lblOffset val="100"/>
        <c:noMultiLvlLbl val="0"/>
      </c:catAx>
      <c:valAx>
        <c:axId val="1269656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26963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ECE Overall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5000000000000012E-2"/>
                  <c:y val="-3.7037037037037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44444444444445E-2"/>
                  <c:y val="-4.16666666666666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333333333333354E-2"/>
                  <c:y val="-3.2407407407407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'Col-C_data'!$A$2:$A$4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'Col-C_data'!$B$2:$B$4</c:f>
              <c:numCache>
                <c:formatCode>General</c:formatCode>
                <c:ptCount val="3"/>
                <c:pt idx="0">
                  <c:v>311</c:v>
                </c:pt>
                <c:pt idx="1">
                  <c:v>303</c:v>
                </c:pt>
                <c:pt idx="2">
                  <c:v>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565824"/>
        <c:axId val="69596288"/>
        <c:axId val="0"/>
      </c:bar3DChart>
      <c:catAx>
        <c:axId val="69565824"/>
        <c:scaling>
          <c:orientation val="minMax"/>
        </c:scaling>
        <c:delete val="0"/>
        <c:axPos val="b"/>
        <c:majorTickMark val="out"/>
        <c:minorTickMark val="none"/>
        <c:tickLblPos val="nextTo"/>
        <c:crossAx val="69596288"/>
        <c:crosses val="autoZero"/>
        <c:auto val="1"/>
        <c:lblAlgn val="ctr"/>
        <c:lblOffset val="100"/>
        <c:noMultiLvlLbl val="0"/>
      </c:catAx>
      <c:valAx>
        <c:axId val="69596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565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ECE Transfer Students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 (9)'!$B$2:$B$7</c:f>
              <c:strCache>
                <c:ptCount val="6"/>
                <c:pt idx="0">
                  <c:v>Fall 2011</c:v>
                </c:pt>
                <c:pt idx="1">
                  <c:v>Fall 2012</c:v>
                </c:pt>
                <c:pt idx="2">
                  <c:v>Fall 2013</c:v>
                </c:pt>
                <c:pt idx="3">
                  <c:v>Fall 2014</c:v>
                </c:pt>
                <c:pt idx="4">
                  <c:v>Fall 2015</c:v>
                </c:pt>
                <c:pt idx="5">
                  <c:v>Fall 2016</c:v>
                </c:pt>
              </c:strCache>
            </c:strRef>
          </c:cat>
          <c:val>
            <c:numRef>
              <c:f>'Col-C_data (9)'!$C$2:$C$7</c:f>
              <c:numCache>
                <c:formatCode>General</c:formatCode>
                <c:ptCount val="6"/>
                <c:pt idx="0">
                  <c:v>16</c:v>
                </c:pt>
                <c:pt idx="1">
                  <c:v>28</c:v>
                </c:pt>
                <c:pt idx="2">
                  <c:v>22</c:v>
                </c:pt>
                <c:pt idx="3">
                  <c:v>19</c:v>
                </c:pt>
                <c:pt idx="4">
                  <c:v>15</c:v>
                </c:pt>
                <c:pt idx="5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234496"/>
        <c:axId val="126783488"/>
        <c:axId val="0"/>
      </c:bar3DChart>
      <c:catAx>
        <c:axId val="118234496"/>
        <c:scaling>
          <c:orientation val="minMax"/>
        </c:scaling>
        <c:delete val="0"/>
        <c:axPos val="b"/>
        <c:majorTickMark val="none"/>
        <c:minorTickMark val="none"/>
        <c:tickLblPos val="nextTo"/>
        <c:crossAx val="126783488"/>
        <c:crosses val="autoZero"/>
        <c:auto val="1"/>
        <c:lblAlgn val="ctr"/>
        <c:lblOffset val="100"/>
        <c:noMultiLvlLbl val="0"/>
      </c:catAx>
      <c:valAx>
        <c:axId val="1267834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8234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Electrical Engineering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9444444444444445E-2"/>
                  <c:y val="-3.2407407407407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000000000000001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33333333333334E-2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 (4)'!$A$2:$A$4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'Col-C_data (4)'!$B$2:$B$4</c:f>
              <c:numCache>
                <c:formatCode>General</c:formatCode>
                <c:ptCount val="3"/>
                <c:pt idx="0">
                  <c:v>173</c:v>
                </c:pt>
                <c:pt idx="1">
                  <c:v>172</c:v>
                </c:pt>
                <c:pt idx="2">
                  <c:v>173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868416"/>
        <c:axId val="71869952"/>
        <c:axId val="0"/>
      </c:bar3DChart>
      <c:catAx>
        <c:axId val="71868416"/>
        <c:scaling>
          <c:orientation val="minMax"/>
        </c:scaling>
        <c:delete val="0"/>
        <c:axPos val="b"/>
        <c:majorTickMark val="none"/>
        <c:minorTickMark val="none"/>
        <c:tickLblPos val="nextTo"/>
        <c:crossAx val="71869952"/>
        <c:crosses val="autoZero"/>
        <c:auto val="1"/>
        <c:lblAlgn val="ctr"/>
        <c:lblOffset val="100"/>
        <c:noMultiLvlLbl val="0"/>
      </c:catAx>
      <c:valAx>
        <c:axId val="71869952"/>
        <c:scaling>
          <c:orientation val="minMax"/>
          <c:max val="174"/>
          <c:min val="16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1868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Computer Engineering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5000000000000001E-2"/>
                  <c:y val="-1.8518518518518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555555555555561E-2"/>
                  <c:y val="-3.7037037037037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000000000000001E-2"/>
                  <c:y val="-2.3148148148148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 (2)'!$A$2:$A$4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'Col-C_data (2)'!$B$2:$B$4</c:f>
              <c:numCache>
                <c:formatCode>General</c:formatCode>
                <c:ptCount val="3"/>
                <c:pt idx="0">
                  <c:v>98</c:v>
                </c:pt>
                <c:pt idx="1">
                  <c:v>80</c:v>
                </c:pt>
                <c:pt idx="2">
                  <c:v>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9534464"/>
        <c:axId val="69536000"/>
        <c:axId val="0"/>
      </c:bar3DChart>
      <c:catAx>
        <c:axId val="69534464"/>
        <c:scaling>
          <c:orientation val="minMax"/>
        </c:scaling>
        <c:delete val="0"/>
        <c:axPos val="b"/>
        <c:majorTickMark val="out"/>
        <c:minorTickMark val="none"/>
        <c:tickLblPos val="nextTo"/>
        <c:crossAx val="69536000"/>
        <c:crosses val="autoZero"/>
        <c:auto val="1"/>
        <c:lblAlgn val="ctr"/>
        <c:lblOffset val="100"/>
        <c:noMultiLvlLbl val="0"/>
      </c:catAx>
      <c:valAx>
        <c:axId val="69536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534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MS EE </a:t>
            </a:r>
            <a:r>
              <a:rPr lang="en-US" dirty="0" smtClean="0"/>
              <a:t>Enrollment</a:t>
            </a:r>
            <a:endParaRPr lang="en-US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5000000000000001E-2"/>
                  <c:y val="-4.1666666666666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000000000000001E-2"/>
                  <c:y val="-4.6296296296296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66666666666668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 (5)'!$A$2:$A$4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'Col-C_data (5)'!$B$2:$B$4</c:f>
              <c:numCache>
                <c:formatCode>General</c:formatCode>
                <c:ptCount val="3"/>
                <c:pt idx="0">
                  <c:v>23</c:v>
                </c:pt>
                <c:pt idx="1">
                  <c:v>33</c:v>
                </c:pt>
                <c:pt idx="2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006464"/>
        <c:axId val="71008256"/>
        <c:axId val="0"/>
      </c:bar3DChart>
      <c:catAx>
        <c:axId val="71006464"/>
        <c:scaling>
          <c:orientation val="minMax"/>
        </c:scaling>
        <c:delete val="0"/>
        <c:axPos val="b"/>
        <c:majorTickMark val="out"/>
        <c:minorTickMark val="none"/>
        <c:tickLblPos val="nextTo"/>
        <c:crossAx val="71008256"/>
        <c:crosses val="autoZero"/>
        <c:auto val="1"/>
        <c:lblAlgn val="ctr"/>
        <c:lblOffset val="100"/>
        <c:noMultiLvlLbl val="0"/>
      </c:catAx>
      <c:valAx>
        <c:axId val="71008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006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5 Yr BS/MS Participants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2013-14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2014-15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2015-16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8347264"/>
        <c:axId val="118348800"/>
      </c:barChart>
      <c:catAx>
        <c:axId val="11834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18348800"/>
        <c:crosses val="autoZero"/>
        <c:auto val="1"/>
        <c:lblAlgn val="ctr"/>
        <c:lblOffset val="100"/>
        <c:noMultiLvlLbl val="0"/>
      </c:catAx>
      <c:valAx>
        <c:axId val="11834880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118347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PhD </a:t>
            </a:r>
            <a:r>
              <a:rPr lang="en-US" dirty="0" smtClean="0"/>
              <a:t>EE Enrollment</a:t>
            </a:r>
            <a:endParaRPr lang="en-US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2.5490196078431372E-2"/>
                  <c:y val="-3.1609195402298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646904431063763E-2"/>
                  <c:y val="-2.586206896551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568627450980388E-2"/>
                  <c:y val="-2.5862068965517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'Col-C_data (1)'!$A$2:$A$4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'Col-C_data (1)'!$B$2:$B$4</c:f>
              <c:numCache>
                <c:formatCode>General</c:formatCode>
                <c:ptCount val="3"/>
                <c:pt idx="0">
                  <c:v>17</c:v>
                </c:pt>
                <c:pt idx="1">
                  <c:v>18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828608"/>
        <c:axId val="71830144"/>
        <c:axId val="0"/>
      </c:bar3DChart>
      <c:catAx>
        <c:axId val="71828608"/>
        <c:scaling>
          <c:orientation val="minMax"/>
        </c:scaling>
        <c:delete val="0"/>
        <c:axPos val="b"/>
        <c:majorTickMark val="out"/>
        <c:minorTickMark val="none"/>
        <c:tickLblPos val="nextTo"/>
        <c:crossAx val="71830144"/>
        <c:crosses val="autoZero"/>
        <c:auto val="1"/>
        <c:lblAlgn val="ctr"/>
        <c:lblOffset val="100"/>
        <c:noMultiLvlLbl val="0"/>
      </c:catAx>
      <c:valAx>
        <c:axId val="71830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828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Undergraduate Female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'Female Enrollmenrt'!$B$6</c:f>
              <c:strCache>
                <c:ptCount val="1"/>
                <c:pt idx="0">
                  <c:v>Undergraduate Female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66666666666668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821E-2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7821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'Female Enrollmenrt'!$A$7:$A$9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'Female Enrollmenrt'!$B$7:$B$9</c:f>
              <c:numCache>
                <c:formatCode>0%</c:formatCode>
                <c:ptCount val="3"/>
                <c:pt idx="0">
                  <c:v>0.25806451612903231</c:v>
                </c:pt>
                <c:pt idx="1">
                  <c:v>0.22619047619047625</c:v>
                </c:pt>
                <c:pt idx="2">
                  <c:v>0.19305019305019311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899776"/>
        <c:axId val="71901568"/>
        <c:axId val="0"/>
      </c:bar3DChart>
      <c:catAx>
        <c:axId val="71899776"/>
        <c:scaling>
          <c:orientation val="minMax"/>
        </c:scaling>
        <c:delete val="0"/>
        <c:axPos val="b"/>
        <c:majorTickMark val="out"/>
        <c:minorTickMark val="none"/>
        <c:tickLblPos val="nextTo"/>
        <c:crossAx val="71901568"/>
        <c:crosses val="autoZero"/>
        <c:auto val="1"/>
        <c:lblAlgn val="ctr"/>
        <c:lblOffset val="100"/>
        <c:noMultiLvlLbl val="0"/>
      </c:catAx>
      <c:valAx>
        <c:axId val="719015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1899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Graduate Female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071741032370935E-2"/>
          <c:y val="0.20406277340332468"/>
          <c:w val="0.87759492563429575"/>
          <c:h val="0.689216608340623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'Female Enrollmenrt'!$B$11</c:f>
              <c:strCache>
                <c:ptCount val="1"/>
                <c:pt idx="0">
                  <c:v>Graduate Female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222222222222244E-2"/>
                  <c:y val="-2.7777777777777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904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000000000000001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'Female Enrollmenrt'!$A$12:$A$14</c:f>
              <c:strCache>
                <c:ptCount val="3"/>
                <c:pt idx="0">
                  <c:v>Spring 2015</c:v>
                </c:pt>
                <c:pt idx="1">
                  <c:v>Spring 2016</c:v>
                </c:pt>
                <c:pt idx="2">
                  <c:v>Spring 2017</c:v>
                </c:pt>
              </c:strCache>
            </c:strRef>
          </c:cat>
          <c:val>
            <c:numRef>
              <c:f>'Female Enrollmenrt'!$B$12:$B$14</c:f>
              <c:numCache>
                <c:formatCode>0%</c:formatCode>
                <c:ptCount val="3"/>
                <c:pt idx="0">
                  <c:v>0.27500000000000002</c:v>
                </c:pt>
                <c:pt idx="1">
                  <c:v>0.19607843137254904</c:v>
                </c:pt>
                <c:pt idx="2">
                  <c:v>0.203125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951872"/>
        <c:axId val="71953408"/>
        <c:axId val="0"/>
      </c:bar3DChart>
      <c:catAx>
        <c:axId val="71951872"/>
        <c:scaling>
          <c:orientation val="minMax"/>
        </c:scaling>
        <c:delete val="0"/>
        <c:axPos val="b"/>
        <c:majorTickMark val="out"/>
        <c:minorTickMark val="none"/>
        <c:tickLblPos val="nextTo"/>
        <c:crossAx val="71953408"/>
        <c:crosses val="autoZero"/>
        <c:auto val="1"/>
        <c:lblAlgn val="ctr"/>
        <c:lblOffset val="100"/>
        <c:noMultiLvlLbl val="0"/>
      </c:catAx>
      <c:valAx>
        <c:axId val="7195340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1951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E8A93F8-15ED-48D3-B549-52D9A0D12A72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68C4CE0-29CA-4834-8BB7-50A9FAF15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89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50EA08C-EEEE-4328-8189-D9710A3B17B0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B4E8861-8846-4876-B9A7-1B0BFE04C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1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E8861-8846-4876-B9A7-1B0BFE04C5F7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96213-FE77-463F-BFEB-CD680830DB7B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B1284-8279-4AC3-B387-D2058F0EBFE1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841CD-BF9F-4006-B0A0-71A9713D8D25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B0BA-3F80-4D78-ADFC-D77C4697E66F}" type="datetime1">
              <a:rPr lang="en-US" smtClean="0"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FCBB6-0294-4518-AD77-71FB798D6200}" type="datetime1">
              <a:rPr lang="en-US" smtClean="0"/>
              <a:t>4/28/2017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CC0EA-F0D9-4856-8858-662D87441D2A}" type="datetime1">
              <a:rPr lang="en-US" smtClean="0"/>
              <a:t>4/28/2017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A878-548E-4C23-A6C4-798CC1D7AB8F}" type="datetime1">
              <a:rPr lang="en-US" smtClean="0"/>
              <a:t>4/28/2017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0C05-14B1-45E2-8955-F0AF7B0232BF}" type="datetime1">
              <a:rPr lang="en-US" smtClean="0"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F0A61-D384-420D-8876-9791F9D5C489}" type="datetime1">
              <a:rPr lang="en-US" smtClean="0"/>
              <a:t>4/28/2017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898A-3661-4469-B7AB-7DE1F71A0511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F2737-77E2-4FC4-9DD4-FB2B76153970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7FF51-333C-451A-9B2C-0AF0F087957C}" type="datetime1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DE45C-FF69-4C77-8613-520858A3086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secure.touchnet.com/C20166_ustores/web/category.jsp?CATID=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ecure.touchnet.com/C20166_ustores/web/product_detail.jsp?PRODUCTID=446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IAB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28,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8:30am Welcome</a:t>
            </a:r>
          </a:p>
          <a:p>
            <a:r>
              <a:rPr lang="en-US" dirty="0" smtClean="0"/>
              <a:t>8:45am Highlights</a:t>
            </a:r>
          </a:p>
          <a:p>
            <a:r>
              <a:rPr lang="en-US" dirty="0" smtClean="0"/>
              <a:t>9:00 am Instructional Programs</a:t>
            </a:r>
          </a:p>
          <a:p>
            <a:r>
              <a:rPr lang="en-US" dirty="0" smtClean="0"/>
              <a:t>9:45am Department Goals (12 </a:t>
            </a:r>
            <a:r>
              <a:rPr lang="en-US" dirty="0" err="1" smtClean="0"/>
              <a:t>mth</a:t>
            </a:r>
            <a:r>
              <a:rPr lang="en-US" dirty="0" smtClean="0"/>
              <a:t> and 3 yr)</a:t>
            </a:r>
          </a:p>
          <a:p>
            <a:r>
              <a:rPr lang="en-US" dirty="0" smtClean="0"/>
              <a:t>10:30am Break</a:t>
            </a:r>
          </a:p>
          <a:p>
            <a:r>
              <a:rPr lang="en-US" dirty="0" smtClean="0"/>
              <a:t>11-12pm Board Recommendations</a:t>
            </a:r>
          </a:p>
          <a:p>
            <a:r>
              <a:rPr lang="en-US" dirty="0" smtClean="0"/>
              <a:t>12-1pm Lunch</a:t>
            </a:r>
          </a:p>
          <a:p>
            <a:r>
              <a:rPr lang="en-US" dirty="0" smtClean="0"/>
              <a:t>1-2pm Break </a:t>
            </a:r>
          </a:p>
          <a:p>
            <a:r>
              <a:rPr lang="en-US" dirty="0" smtClean="0"/>
              <a:t>2-5pm Senior Design Presentations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Welcome Board Members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940057"/>
          <a:ext cx="9144000" cy="5917943"/>
        </p:xfrm>
        <a:graphic>
          <a:graphicData uri="http://schemas.openxmlformats.org/drawingml/2006/table">
            <a:tbl>
              <a:tblPr/>
              <a:tblGrid>
                <a:gridCol w="1667553"/>
                <a:gridCol w="1762699"/>
                <a:gridCol w="3325091"/>
                <a:gridCol w="2388657"/>
              </a:tblGrid>
              <a:tr h="22634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MEMBERS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TITLE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COMPANY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13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Roderick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 Crowder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Faculty and Chair, Engineering, Richland College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Richland College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56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</a:t>
                      </a:r>
                      <a:r>
                        <a:rPr lang="en-US" sz="1800" b="0" i="0" u="none" strike="noStrike" dirty="0" err="1">
                          <a:solidFill>
                            <a:srgbClr val="333333"/>
                          </a:solidFill>
                          <a:latin typeface="Arial"/>
                        </a:rPr>
                        <a:t>Royle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latin typeface="Arial"/>
                      </a:endParaRP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 King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Program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Raytheon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413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Mrs. Shannon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Booty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Sr. Principal Systems Engineer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Raytheon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734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Russell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Carter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Team Lead NTDD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CenterPoint Energy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664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Jimmie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Finister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Engineering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GE Oil &amp; Gas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742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William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Fisher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Plant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DuPont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4323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Mrs. Shirley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Holland-Hunt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Business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NASA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083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Gerald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Miles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Technical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Pico Technologies LLC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362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Anthony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Sanders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 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Sandia Laboratories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854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Ms. </a:t>
                      </a:r>
                      <a:r>
                        <a:rPr lang="en-US" sz="1800" b="0" i="0" u="none" strike="noStrike" dirty="0" err="1">
                          <a:solidFill>
                            <a:srgbClr val="333333"/>
                          </a:solidFill>
                          <a:latin typeface="Arial"/>
                        </a:rPr>
                        <a:t>Gayla</a:t>
                      </a:r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Spivey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Electronics Engineer Outreach &amp; Diversity Program 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U.S. Army Aviation &amp; Missile Research, Development, and Engineering Center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215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Saint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St. Julian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Senior Council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Raytheon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95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Mr. </a:t>
                      </a:r>
                      <a:r>
                        <a:rPr lang="en-US" sz="1800" b="0" i="0" u="none" strike="noStrike" dirty="0" err="1">
                          <a:solidFill>
                            <a:srgbClr val="333333"/>
                          </a:solidFill>
                          <a:latin typeface="Arial"/>
                        </a:rPr>
                        <a:t>Jarin</a:t>
                      </a:r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8442" marR="8442" marT="8442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Varkey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latin typeface="Arial"/>
                        </a:rPr>
                        <a:t>Manager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latin typeface="Arial"/>
                        </a:rPr>
                        <a:t>Shell</a:t>
                      </a:r>
                    </a:p>
                  </a:txBody>
                  <a:tcPr marL="8442" marR="8442" marT="8442" marB="0" anchor="b">
                    <a:lnL>
                      <a:noFill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318" y="239531"/>
            <a:ext cx="8980682" cy="12084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ECE Department at Prairie View A&amp;M University  is tackling some of the world's biggest problems.</a:t>
            </a:r>
            <a:b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333500"/>
            <a:ext cx="3713908" cy="262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400" y="4135737"/>
            <a:ext cx="4105821" cy="269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20" y="1447800"/>
            <a:ext cx="4105821" cy="239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4038600"/>
            <a:ext cx="36290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Programs in ECE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BS Electrical 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BS Computer 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MSEE Electrical 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PhD Electrical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7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Four core areas: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47244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Communications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Signal Processing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Computer Engineering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Microelectronics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Power Systems and Control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8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About US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 faculty, 2 research scientists, 4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-doctoral researchers, 22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P.hD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, 42 master and  300  undergraduate students and 2 staff members.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Research Centers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Research Labs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$24M in research funding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9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Faculty Expertise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faculty has expertise, conducts research and is well published in cutting edge topics such as: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Big data analytics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Machine learning and artificial intelligence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performance computing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Computational biology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Cybersecurity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Computer Networking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Smart microgrid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Smart sensing with FPGA based systems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Space Radiation Effects on Electronics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10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7888" y="-220020"/>
            <a:ext cx="7971984" cy="10275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 Research Centers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84" y="685799"/>
            <a:ext cx="3536716" cy="18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6" y="722043"/>
            <a:ext cx="3023087" cy="209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" y="2819400"/>
            <a:ext cx="2869661" cy="207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85" y="2819400"/>
            <a:ext cx="3676594" cy="198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50277"/>
            <a:ext cx="2946889" cy="19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154" y="4960406"/>
            <a:ext cx="35909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 Center of excellence in Research and Education for big military Data </a:t>
            </a:r>
            <a:r>
              <a:rPr lang="en-US" sz="3600" dirty="0" err="1"/>
              <a:t>InTelligence</a:t>
            </a:r>
            <a:r>
              <a:rPr lang="en-US" sz="3600" dirty="0"/>
              <a:t> (CREDIT)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3810000" cy="2438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5 faculty members</a:t>
            </a:r>
          </a:p>
          <a:p>
            <a:r>
              <a:rPr lang="en-US" dirty="0" smtClean="0"/>
              <a:t>4 post docs</a:t>
            </a:r>
          </a:p>
          <a:p>
            <a:r>
              <a:rPr lang="en-US" dirty="0" smtClean="0"/>
              <a:t>5 PhD students</a:t>
            </a:r>
          </a:p>
          <a:p>
            <a:r>
              <a:rPr lang="en-US" dirty="0" smtClean="0"/>
              <a:t>12 MS students</a:t>
            </a:r>
          </a:p>
          <a:p>
            <a:r>
              <a:rPr lang="en-US" dirty="0" smtClean="0"/>
              <a:t>20 Undergraduate students</a:t>
            </a:r>
            <a:endParaRPr lang="en-US" dirty="0"/>
          </a:p>
        </p:txBody>
      </p:sp>
      <p:pic>
        <p:nvPicPr>
          <p:cNvPr id="34818" name="Picture 2" descr="http://www.pvamu.edu/ece/wp-content/uploads/sites/96/Big-Data-Analytics_Qian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667000"/>
            <a:ext cx="4749925" cy="28956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2209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The student team of the CREDIT Center won the </a:t>
            </a:r>
            <a:r>
              <a:rPr lang="en-US" dirty="0" err="1"/>
              <a:t>CyberC</a:t>
            </a:r>
            <a:r>
              <a:rPr lang="en-US" dirty="0"/>
              <a:t> 2016 IEEE Big Data Analytics Competition organized by the IEEE Big Data Initiative held in Chengdu, China, on Oct 13-14, 2016</a:t>
            </a:r>
          </a:p>
        </p:txBody>
      </p:sp>
      <p:pic>
        <p:nvPicPr>
          <p:cNvPr id="6" name="Picture 2" descr="CREDIT LOGO"/>
          <p:cNvPicPr>
            <a:picLocks noChangeAspect="1" noChangeArrowheads="1"/>
          </p:cNvPicPr>
          <p:nvPr/>
        </p:nvPicPr>
        <p:blipFill>
          <a:blip r:embed="rId2" cstate="print"/>
          <a:srcRect t="23216"/>
          <a:stretch>
            <a:fillRect/>
          </a:stretch>
        </p:blipFill>
        <p:spPr bwMode="auto">
          <a:xfrm>
            <a:off x="1219200" y="2514600"/>
            <a:ext cx="6400319" cy="327628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9800" y="304800"/>
            <a:ext cx="6324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Dr. </a:t>
            </a:r>
            <a:r>
              <a:rPr lang="en-US" sz="2800" b="1" dirty="0" err="1" smtClean="0"/>
              <a:t>Qian</a:t>
            </a:r>
            <a:r>
              <a:rPr lang="en-US" sz="2800" b="1" dirty="0" smtClean="0"/>
              <a:t> </a:t>
            </a:r>
          </a:p>
          <a:p>
            <a:pPr algn="ctr"/>
            <a:r>
              <a:rPr lang="en-US" sz="2800" b="1" dirty="0" smtClean="0"/>
              <a:t>IEEE </a:t>
            </a:r>
            <a:r>
              <a:rPr lang="en-US" sz="2800" b="1" dirty="0"/>
              <a:t>Workshop on Big Data Metadata and Management</a:t>
            </a:r>
            <a:br>
              <a:rPr lang="en-US" sz="2800" b="1" dirty="0"/>
            </a:br>
            <a:r>
              <a:rPr lang="en-US" sz="2800" b="1" dirty="0"/>
              <a:t>(BDMM '2016)</a:t>
            </a:r>
            <a:endParaRPr lang="en-US" sz="2800" dirty="0"/>
          </a:p>
          <a:p>
            <a:pPr algn="ctr"/>
            <a:r>
              <a:rPr lang="en-US" sz="2800" b="1" dirty="0"/>
              <a:t>Washington DC, USA</a:t>
            </a:r>
            <a:endParaRPr lang="en-US" sz="2800" dirty="0"/>
          </a:p>
        </p:txBody>
      </p:sp>
      <p:pic>
        <p:nvPicPr>
          <p:cNvPr id="33794" name="Picture 2" descr="Image result for qianr Lijun, prair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1428750" cy="2143125"/>
          </a:xfrm>
          <a:prstGeom prst="rect">
            <a:avLst/>
          </a:prstGeom>
          <a:noFill/>
        </p:spPr>
      </p:pic>
      <p:pic>
        <p:nvPicPr>
          <p:cNvPr id="8" name="Picture 4" descr="CREDIT LOGO"/>
          <p:cNvPicPr>
            <a:picLocks noChangeAspect="1" noChangeArrowheads="1"/>
          </p:cNvPicPr>
          <p:nvPr/>
        </p:nvPicPr>
        <p:blipFill>
          <a:blip r:embed="rId3" cstate="print"/>
          <a:srcRect t="32258"/>
          <a:stretch>
            <a:fillRect/>
          </a:stretch>
        </p:blipFill>
        <p:spPr bwMode="auto">
          <a:xfrm>
            <a:off x="457200" y="3962400"/>
            <a:ext cx="5943600" cy="269529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57200" y="3505200"/>
            <a:ext cx="647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Mission-Critical Big Data Analytics workshop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67525" y="2819400"/>
            <a:ext cx="22764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Sadiku communication the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29000"/>
            <a:ext cx="8534400" cy="3202600"/>
          </a:xfrm>
          <a:prstGeom prst="rect">
            <a:avLst/>
          </a:prstGeom>
          <a:noFill/>
        </p:spPr>
      </p:pic>
      <p:pic>
        <p:nvPicPr>
          <p:cNvPr id="16388" name="Picture 4" descr="Image result for sadiku matthew n. 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28600"/>
            <a:ext cx="2057400" cy="310667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038600" y="1219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Dr</a:t>
            </a:r>
            <a:r>
              <a:rPr lang="en-US" dirty="0"/>
              <a:t>. </a:t>
            </a:r>
            <a:r>
              <a:rPr lang="en-US" b="1" dirty="0"/>
              <a:t>Matthew N. O. </a:t>
            </a:r>
            <a:r>
              <a:rPr lang="en-US" b="1" dirty="0" err="1" smtClean="0"/>
              <a:t>Sadiku</a:t>
            </a:r>
            <a:endParaRPr lang="en-US" b="1" dirty="0" smtClean="0"/>
          </a:p>
          <a:p>
            <a:r>
              <a:rPr lang="en-US" dirty="0" smtClean="0"/>
              <a:t>Author</a:t>
            </a:r>
            <a:r>
              <a:rPr lang="en-US" dirty="0"/>
              <a:t> </a:t>
            </a:r>
            <a:r>
              <a:rPr lang="en-US" b="1" dirty="0"/>
              <a:t>of</a:t>
            </a:r>
            <a:r>
              <a:rPr lang="en-US" dirty="0"/>
              <a:t> over </a:t>
            </a:r>
            <a:r>
              <a:rPr lang="en-US" dirty="0" smtClean="0"/>
              <a:t>240 </a:t>
            </a:r>
            <a:r>
              <a:rPr lang="en-US" dirty="0"/>
              <a:t>professional articles and over </a:t>
            </a:r>
            <a:r>
              <a:rPr lang="en-US" dirty="0" smtClean="0"/>
              <a:t>50 </a:t>
            </a:r>
            <a:r>
              <a:rPr lang="en-US" dirty="0"/>
              <a:t>books including </a:t>
            </a:r>
            <a:r>
              <a:rPr lang="en-US" dirty="0" smtClean="0"/>
              <a:t>“Communications Theory”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Instructional Programs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2362200"/>
            <a:ext cx="7315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ELECTRICAL ENGINEERING PROGRAM</a:t>
            </a:r>
          </a:p>
          <a:p>
            <a:r>
              <a:rPr lang="en-US" sz="2400" dirty="0"/>
              <a:t> </a:t>
            </a:r>
            <a:r>
              <a:rPr lang="en-US" sz="2400" b="1" dirty="0" smtClean="0"/>
              <a:t>No </a:t>
            </a:r>
            <a:r>
              <a:rPr lang="en-US" sz="2400" b="1" dirty="0"/>
              <a:t>Deficiency, Weakness, Concern, or Observation</a:t>
            </a:r>
            <a:r>
              <a:rPr lang="en-US" sz="2400" b="1" dirty="0" smtClean="0"/>
              <a:t>.</a:t>
            </a:r>
          </a:p>
          <a:p>
            <a:endParaRPr lang="en-US" sz="2800" b="1" dirty="0"/>
          </a:p>
          <a:p>
            <a:r>
              <a:rPr lang="en-US" sz="2800" b="1" dirty="0"/>
              <a:t>COMPUTER ENGINEERING </a:t>
            </a:r>
            <a:r>
              <a:rPr lang="en-US" sz="2800" b="1" dirty="0" smtClean="0"/>
              <a:t>PROGRAM</a:t>
            </a:r>
          </a:p>
          <a:p>
            <a:r>
              <a:rPr lang="en-US" sz="2400" b="1" dirty="0" smtClean="0"/>
              <a:t>No Deficiency, Weakness,  or Concern</a:t>
            </a:r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002060"/>
                </a:solidFill>
              </a:rPr>
              <a:t>Program Observation</a:t>
            </a:r>
          </a:p>
          <a:p>
            <a:endParaRPr lang="en-US" sz="2400" b="1" dirty="0"/>
          </a:p>
          <a:p>
            <a:endParaRPr lang="en-US" sz="2800" b="1" dirty="0"/>
          </a:p>
          <a:p>
            <a:pPr algn="ctr"/>
            <a:endParaRPr lang="en-US" sz="2800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 l="52379"/>
          <a:stretch>
            <a:fillRect/>
          </a:stretch>
        </p:blipFill>
        <p:spPr bwMode="auto">
          <a:xfrm>
            <a:off x="3581400" y="152400"/>
            <a:ext cx="1676400" cy="183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 are directors of university research centers.  The centers and programs provide enhanced educational opportunities for the undergraduates.</a:t>
            </a:r>
          </a:p>
          <a:p>
            <a:r>
              <a:rPr lang="en-US" dirty="0" smtClean="0"/>
              <a:t>The Industrial Advisory Board </a:t>
            </a:r>
            <a:r>
              <a:rPr lang="en-US" dirty="0" smtClean="0"/>
              <a:t>plays </a:t>
            </a:r>
            <a:r>
              <a:rPr lang="en-US" dirty="0" smtClean="0"/>
              <a:t>and active role with the department assisting and providing internships for the undergraduates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CPEG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The computer engineering and electrical engineering curricula require ELEG-3023, Signals and Systems, in the spring of the junior year. The electrical engineering curriculum requires MATH- 4173, Advance Math for Engineers, in the fall of the junior year. There are topics in MATH- 4173, such as Fourier Series, that are directly relevant to ELEG-3023. The computer engineering curriculum does not require the MATH- 4173 course. It appears that electrical engineering students are better prepared for ELEG-3023 as a result of the MATH-4173 course.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of Students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838200" y="1600200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457200" y="990600"/>
          <a:ext cx="8382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838201" y="1295400"/>
          <a:ext cx="7315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60</a:t>
            </a:r>
            <a:r>
              <a:rPr lang="en-US" dirty="0"/>
              <a:t>% of the students </a:t>
            </a:r>
            <a:r>
              <a:rPr lang="en-US" dirty="0" smtClean="0"/>
              <a:t>felt EE had advantage (40</a:t>
            </a:r>
            <a:r>
              <a:rPr lang="en-US" dirty="0"/>
              <a:t>% </a:t>
            </a:r>
            <a:r>
              <a:rPr lang="en-US" dirty="0" smtClean="0"/>
              <a:t> did not)</a:t>
            </a:r>
          </a:p>
          <a:p>
            <a:r>
              <a:rPr lang="en-US" dirty="0" smtClean="0"/>
              <a:t>CPEG students are not willing to take MATH 4173</a:t>
            </a:r>
          </a:p>
          <a:p>
            <a:r>
              <a:rPr lang="en-US" dirty="0" smtClean="0"/>
              <a:t>CPEG students not </a:t>
            </a:r>
            <a:r>
              <a:rPr lang="en-US" dirty="0"/>
              <a:t>willing to take a class with the </a:t>
            </a:r>
            <a:r>
              <a:rPr lang="en-US" dirty="0" err="1"/>
              <a:t>LaPlace</a:t>
            </a:r>
            <a:r>
              <a:rPr lang="en-US" dirty="0"/>
              <a:t> transform and Fourier series </a:t>
            </a:r>
            <a:r>
              <a:rPr lang="en-US" dirty="0" smtClean="0"/>
              <a:t>topics</a:t>
            </a:r>
          </a:p>
          <a:p>
            <a:r>
              <a:rPr lang="en-US" dirty="0" smtClean="0"/>
              <a:t>Instructors who taught ELEG 3023 and some of the computer engineering students who completed the course, the only mathematics Differential Equations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Fourier series covered in ELEG 3013, Network Theory  but </a:t>
            </a:r>
            <a:r>
              <a:rPr lang="en-US" dirty="0" err="1" smtClean="0"/>
              <a:t>LaPlace</a:t>
            </a:r>
            <a:r>
              <a:rPr lang="en-US" dirty="0" smtClean="0"/>
              <a:t> transform is covered in MATH 4173 but is not covered in other courses in the CPEG curriculum.  </a:t>
            </a:r>
          </a:p>
          <a:p>
            <a:r>
              <a:rPr lang="en-US" dirty="0" smtClean="0"/>
              <a:t>Department will rearrange the electrical engineering suggested degree plan such that MATH 4173 and ELEG 3023 are taken during the same semester </a:t>
            </a:r>
          </a:p>
          <a:p>
            <a:r>
              <a:rPr lang="en-US" dirty="0" smtClean="0"/>
              <a:t>ELEG 3023 instructors will be asked to spend more time while covering Fourier series and </a:t>
            </a:r>
            <a:r>
              <a:rPr lang="en-US" dirty="0" err="1" smtClean="0"/>
              <a:t>LaPlace</a:t>
            </a:r>
            <a:r>
              <a:rPr lang="en-US" dirty="0" smtClean="0"/>
              <a:t> transform.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685800"/>
          <a:ext cx="8915401" cy="2587416"/>
        </p:xfrm>
        <a:graphic>
          <a:graphicData uri="http://schemas.openxmlformats.org/drawingml/2006/table">
            <a:tbl>
              <a:tblPr/>
              <a:tblGrid>
                <a:gridCol w="2261468"/>
                <a:gridCol w="1179056"/>
                <a:gridCol w="681339"/>
                <a:gridCol w="560534"/>
                <a:gridCol w="2474084"/>
                <a:gridCol w="1121069"/>
                <a:gridCol w="637851"/>
              </a:tblGrid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latin typeface="Arial"/>
                        </a:rPr>
                        <a:t>First Semester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Second Semester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Freshman Comp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ENGL 1123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Tech. Writing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1124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 for Math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1121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III for Math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Intro. Engr CS Tech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Comp. Sci. II &amp; Lab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 1224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 Elect. Lab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Comp. Sci. I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 1213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Lab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Comp. </a:t>
                      </a:r>
                      <a:r>
                        <a:rPr lang="en-US" sz="1600" b="0" i="0" u="none" strike="noStrike" dirty="0" err="1">
                          <a:latin typeface="Arial"/>
                        </a:rPr>
                        <a:t>Sci</a:t>
                      </a:r>
                      <a:r>
                        <a:rPr lang="en-US" sz="1600" b="0" i="0" u="none" strike="noStrike" dirty="0">
                          <a:latin typeface="Arial"/>
                        </a:rPr>
                        <a:t> I Lab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 1211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46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Fund. Of Speech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COMM 1003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3657600" y="2514600"/>
            <a:ext cx="1219200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C00000"/>
                </a:solidFill>
              </a:rPr>
              <a:t>removed</a:t>
            </a:r>
          </a:p>
        </p:txBody>
      </p:sp>
      <p:sp>
        <p:nvSpPr>
          <p:cNvPr id="8" name="Rectangle 7"/>
          <p:cNvSpPr/>
          <p:nvPr/>
        </p:nvSpPr>
        <p:spPr>
          <a:xfrm>
            <a:off x="2590800" y="228600"/>
            <a:ext cx="4463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SUGGESTED PROGRAM OF STUDY 2016-2017</a:t>
            </a:r>
            <a:endParaRPr lang="en-US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807560"/>
              </p:ext>
            </p:extLst>
          </p:nvPr>
        </p:nvGraphicFramePr>
        <p:xfrm>
          <a:off x="76201" y="3733800"/>
          <a:ext cx="9067799" cy="2697480"/>
        </p:xfrm>
        <a:graphic>
          <a:graphicData uri="http://schemas.openxmlformats.org/drawingml/2006/table">
            <a:tbl>
              <a:tblPr/>
              <a:tblGrid>
                <a:gridCol w="2300125"/>
                <a:gridCol w="1199210"/>
                <a:gridCol w="581174"/>
                <a:gridCol w="681928"/>
                <a:gridCol w="2516376"/>
                <a:gridCol w="1140233"/>
                <a:gridCol w="648753"/>
              </a:tblGrid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latin typeface="Arial"/>
                        </a:rPr>
                        <a:t>First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Second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Freshman Comp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Tech. Writing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MATH 1124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Calculus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1121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Intro. Engr CS Tech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Comp. Sci. II &amp;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 1224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 Elect.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Comp. Appl.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/>
                        </a:rPr>
                        <a:t>Engr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ELEG 1043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Lab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Fund. Of Speech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COMM 1003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4114800"/>
          <a:ext cx="8915400" cy="2280285"/>
        </p:xfrm>
        <a:graphic>
          <a:graphicData uri="http://schemas.openxmlformats.org/drawingml/2006/table">
            <a:tbl>
              <a:tblPr/>
              <a:tblGrid>
                <a:gridCol w="2268846"/>
                <a:gridCol w="1178055"/>
                <a:gridCol w="683563"/>
                <a:gridCol w="517736"/>
                <a:gridCol w="2507392"/>
                <a:gridCol w="1119878"/>
                <a:gridCol w="639930"/>
              </a:tblGrid>
              <a:tr h="25029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latin typeface="Arial"/>
                        </a:rPr>
                        <a:t>Senior Year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First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Second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Embedded Sys Desg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4253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Computer Networks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4333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Digital Design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4303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Computer Networks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ELEG 4331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Senior Desg &amp; Prof.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4472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Senior </a:t>
                      </a:r>
                      <a:r>
                        <a:rPr lang="en-US" sz="1600" b="0" i="0" u="none" strike="noStrike" dirty="0" err="1">
                          <a:latin typeface="Arial"/>
                        </a:rPr>
                        <a:t>Desg</a:t>
                      </a:r>
                      <a:r>
                        <a:rPr lang="en-US" sz="1600" b="0" i="0" u="none" strike="noStrike" dirty="0">
                          <a:latin typeface="Arial"/>
                        </a:rPr>
                        <a:t> &amp; Prof.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ELEG 4482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American Govt.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POSC1113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American Govt.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POSC1123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Language, Philosophy and Culture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Technical Elective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Creative Arts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29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" y="762000"/>
          <a:ext cx="9143999" cy="2026920"/>
        </p:xfrm>
        <a:graphic>
          <a:graphicData uri="http://schemas.openxmlformats.org/drawingml/2006/table">
            <a:tbl>
              <a:tblPr/>
              <a:tblGrid>
                <a:gridCol w="2319454"/>
                <a:gridCol w="1209287"/>
                <a:gridCol w="586058"/>
                <a:gridCol w="687658"/>
                <a:gridCol w="2537522"/>
                <a:gridCol w="1149815"/>
                <a:gridCol w="654205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latin typeface="Arial"/>
                        </a:rPr>
                        <a:t>First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Second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Freshman Comp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Tech. Writing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1124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Calculus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1121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Intro. Engr CS Tech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Comp. Sci. II &amp;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COMP 1224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 Elect.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Comp. Appl. </a:t>
                      </a:r>
                      <a:r>
                        <a:rPr lang="en-US" sz="1600" b="1" i="0" u="none" strike="noStrike" dirty="0" err="1">
                          <a:solidFill>
                            <a:srgbClr val="C00000"/>
                          </a:solidFill>
                          <a:latin typeface="Arial"/>
                        </a:rPr>
                        <a:t>Engr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ELEG 1043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Lab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Fund. Of Speech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COMM 1003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133600" y="304800"/>
            <a:ext cx="4463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SUGGESTED PROGRAM OF STUDY 2017-2018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6696"/>
              </p:ext>
            </p:extLst>
          </p:nvPr>
        </p:nvGraphicFramePr>
        <p:xfrm>
          <a:off x="76201" y="685800"/>
          <a:ext cx="8915398" cy="6063615"/>
        </p:xfrm>
        <a:graphic>
          <a:graphicData uri="http://schemas.openxmlformats.org/drawingml/2006/table">
            <a:tbl>
              <a:tblPr/>
              <a:tblGrid>
                <a:gridCol w="2261468"/>
                <a:gridCol w="1472331"/>
                <a:gridCol w="304800"/>
                <a:gridCol w="83263"/>
                <a:gridCol w="373937"/>
                <a:gridCol w="186596"/>
                <a:gridCol w="2474084"/>
                <a:gridCol w="1377920"/>
                <a:gridCol w="380999"/>
              </a:tblGrid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latin typeface="Arial"/>
                        </a:rPr>
                        <a:t>First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latin typeface="Arial"/>
                        </a:rPr>
                        <a:t>Second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Freshman Comp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Tech. Writing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ENGL 1143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1124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Calculus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1121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Engr. Appl Lab III for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GNEG 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Intro. Engr CS Tech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1011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Arial"/>
                        </a:rPr>
                        <a:t>Advanced Programing</a:t>
                      </a:r>
                      <a:r>
                        <a:rPr lang="en-US" sz="1600" b="0" i="0" u="none" strike="noStrike" baseline="0" dirty="0" smtClean="0">
                          <a:latin typeface="Arial"/>
                        </a:rPr>
                        <a:t> Concepts and </a:t>
                      </a:r>
                      <a:r>
                        <a:rPr lang="en-US" sz="1600" b="0" i="0" u="none" strike="noStrike" baseline="0" dirty="0" err="1" smtClean="0">
                          <a:latin typeface="Arial"/>
                        </a:rPr>
                        <a:t>Engr</a:t>
                      </a:r>
                      <a:r>
                        <a:rPr lang="en-US" sz="1600" b="0" i="0" u="none" strike="noStrike" baseline="0" dirty="0" smtClean="0">
                          <a:latin typeface="Arial"/>
                        </a:rPr>
                        <a:t> Applications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Arial"/>
                        </a:rPr>
                        <a:t>ELEG 2153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latin typeface="Arial"/>
                        </a:rPr>
                        <a:t>3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Intro Elect.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Arial"/>
                        </a:rPr>
                        <a:t>ELEG 1021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Univ. </a:t>
                      </a:r>
                      <a:r>
                        <a:rPr lang="en-US" sz="1600" b="0" i="0" u="none" strike="noStrike" dirty="0" err="1">
                          <a:latin typeface="Arial"/>
                        </a:rPr>
                        <a:t>Phy</a:t>
                      </a:r>
                      <a:r>
                        <a:rPr lang="en-US" sz="1600" b="0" i="0" u="none" strike="noStrike" dirty="0">
                          <a:latin typeface="Arial"/>
                        </a:rPr>
                        <a:t>.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latin typeface="Arial"/>
                        </a:rPr>
                        <a:t>Comp. Appl. Engr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ELEG 1043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Lab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Fund. Of Speech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COMM 1003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latin typeface="Arial"/>
                        </a:rPr>
                        <a:t>Sophomore Year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First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latin typeface="Arial"/>
                        </a:rPr>
                        <a:t>Second Semester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Diff. Equations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Network Theory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Elect. Cir. Lab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ELEG 2011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Univ. Phy. Lab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PHYS 2521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Discrete Math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MATH 2053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Chem. For Engrs.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CHEM 1034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Thermodynamics 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MCEG 2013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Chem. Lab II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CHEM 1021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Statics &amp; Dynamics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CVEG 2454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US to 1876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HIST 1313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Econ Analy Tech App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latin typeface="Arial"/>
                        </a:rPr>
                        <a:t>CHEG 2003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latin typeface="Arial"/>
                        </a:rPr>
                        <a:t>Data </a:t>
                      </a:r>
                      <a:r>
                        <a:rPr lang="en-US" sz="1600" b="0" i="0" u="none" strike="noStrike" dirty="0" smtClean="0">
                          <a:latin typeface="Arial"/>
                        </a:rPr>
                        <a:t>Structures WITH </a:t>
                      </a:r>
                      <a:r>
                        <a:rPr lang="en-US" sz="1600" b="0" i="0" u="none" strike="noStrike" dirty="0" err="1" smtClean="0">
                          <a:latin typeface="Arial"/>
                        </a:rPr>
                        <a:t>Engr</a:t>
                      </a:r>
                      <a:r>
                        <a:rPr lang="en-US" sz="1600" b="0" i="0" u="none" strike="noStrike" dirty="0" smtClean="0">
                          <a:latin typeface="Arial"/>
                        </a:rPr>
                        <a:t> Applications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latin typeface="Arial"/>
                        </a:rPr>
                        <a:t>ELEG 2163</a:t>
                      </a:r>
                      <a:endParaRPr lang="en-US" sz="16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133600" y="304800"/>
            <a:ext cx="4463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SUGGESTED PROGRAM OF STUDY </a:t>
            </a:r>
            <a:r>
              <a:rPr lang="en-US" b="1" dirty="0" smtClean="0">
                <a:solidFill>
                  <a:srgbClr val="C00000"/>
                </a:solidFill>
              </a:rPr>
              <a:t>2018-2019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1981200"/>
            <a:ext cx="8534400" cy="1470025"/>
          </a:xfrm>
        </p:spPr>
        <p:txBody>
          <a:bodyPr/>
          <a:lstStyle/>
          <a:p>
            <a:r>
              <a:rPr lang="en-US" dirty="0" smtClean="0"/>
              <a:t>Department 12 month Goals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ECE Department 12 Month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Increase the Retention and Graduation Rate</a:t>
            </a:r>
          </a:p>
          <a:p>
            <a:r>
              <a:rPr lang="en-US" dirty="0" smtClean="0"/>
              <a:t>Increase Enrollment </a:t>
            </a:r>
          </a:p>
          <a:p>
            <a:r>
              <a:rPr lang="en-US" dirty="0" smtClean="0"/>
              <a:t>Increase External  Funding</a:t>
            </a:r>
          </a:p>
          <a:p>
            <a:r>
              <a:rPr lang="en-US" dirty="0" smtClean="0"/>
              <a:t>Increase Faculty, Staff and Student Development</a:t>
            </a:r>
          </a:p>
          <a:p>
            <a:r>
              <a:rPr lang="en-US" dirty="0" smtClean="0"/>
              <a:t>Develop a strategic plan base on this feedback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Increase Retention and Graduation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Track retention and graduation </a:t>
            </a:r>
            <a:r>
              <a:rPr lang="en-US" dirty="0" smtClean="0"/>
              <a:t>rates get a baseline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Establish an early intervention system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Establish a curriculum review committee to revisit the curriculum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Project-based </a:t>
            </a:r>
            <a:r>
              <a:rPr lang="en-US" dirty="0"/>
              <a:t>freshman and sophomore level curriculum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EE Retention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73531"/>
              </p:ext>
            </p:extLst>
          </p:nvPr>
        </p:nvGraphicFramePr>
        <p:xfrm>
          <a:off x="1219200" y="1981200"/>
          <a:ext cx="6858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888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CPEG Retention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027242"/>
              </p:ext>
            </p:extLst>
          </p:nvPr>
        </p:nvGraphicFramePr>
        <p:xfrm>
          <a:off x="1295400" y="1905000"/>
          <a:ext cx="6248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081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Undergraduate</a:t>
            </a:r>
          </a:p>
          <a:p>
            <a:pPr lvl="1"/>
            <a:r>
              <a:rPr lang="en-US" dirty="0" smtClean="0"/>
              <a:t>Target schools</a:t>
            </a:r>
          </a:p>
          <a:p>
            <a:r>
              <a:rPr lang="en-US" dirty="0" smtClean="0"/>
              <a:t>Transfer </a:t>
            </a:r>
            <a:r>
              <a:rPr lang="en-US" dirty="0"/>
              <a:t>students </a:t>
            </a:r>
            <a:endParaRPr lang="en-US" dirty="0" smtClean="0"/>
          </a:p>
          <a:p>
            <a:pPr lvl="1"/>
            <a:r>
              <a:rPr lang="en-US" dirty="0" smtClean="0"/>
              <a:t>Articulation agreements</a:t>
            </a:r>
          </a:p>
          <a:p>
            <a:pPr lvl="1"/>
            <a:r>
              <a:rPr lang="en-US" dirty="0" smtClean="0"/>
              <a:t>Faculty teach at the community colleges</a:t>
            </a:r>
            <a:endParaRPr lang="en-US" dirty="0"/>
          </a:p>
          <a:p>
            <a:r>
              <a:rPr lang="en-US" dirty="0"/>
              <a:t>Graduate </a:t>
            </a:r>
            <a:endParaRPr lang="en-US" dirty="0" smtClean="0"/>
          </a:p>
          <a:p>
            <a:pPr lvl="1"/>
            <a:r>
              <a:rPr lang="en-US" dirty="0" smtClean="0"/>
              <a:t>Encourage participation in 5yr BS/MS</a:t>
            </a:r>
          </a:p>
          <a:p>
            <a:pPr lvl="1"/>
            <a:r>
              <a:rPr lang="en-US" dirty="0" smtClean="0"/>
              <a:t>Recruit at other HBCUs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4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09600" y="0"/>
          <a:ext cx="7391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3" name="Chart 2"/>
          <p:cNvGraphicFramePr/>
          <p:nvPr/>
        </p:nvGraphicFramePr>
        <p:xfrm>
          <a:off x="304800" y="1524000"/>
          <a:ext cx="8686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616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447800" y="1295400"/>
          <a:ext cx="6553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371600" y="1295400"/>
          <a:ext cx="6477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295400" y="1676400"/>
          <a:ext cx="64008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38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5YR BS/MS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20531562"/>
              </p:ext>
            </p:extLst>
          </p:nvPr>
        </p:nvGraphicFramePr>
        <p:xfrm>
          <a:off x="1447800" y="1676400"/>
          <a:ext cx="6096000" cy="459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7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2146CE-D3A2-49DC-91D2-BD6698DB3FC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39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066800" y="914400"/>
          <a:ext cx="6477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685800" y="1219200"/>
          <a:ext cx="7239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828800" y="1524000"/>
          <a:ext cx="6096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 External  Funding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Increase </a:t>
            </a:r>
            <a:r>
              <a:rPr lang="en-US" sz="2400" dirty="0"/>
              <a:t>faculty research $3M/</a:t>
            </a:r>
            <a:r>
              <a:rPr lang="en-US" sz="2400" dirty="0" err="1"/>
              <a:t>yr</a:t>
            </a:r>
            <a:endParaRPr lang="en-US" sz="2400" dirty="0"/>
          </a:p>
          <a:p>
            <a:r>
              <a:rPr lang="en-US" sz="2400" dirty="0"/>
              <a:t>New </a:t>
            </a:r>
            <a:r>
              <a:rPr lang="en-US" sz="2400" dirty="0" smtClean="0"/>
              <a:t>Partnerships</a:t>
            </a:r>
          </a:p>
          <a:p>
            <a:r>
              <a:rPr lang="en-US" sz="2400" dirty="0"/>
              <a:t>Increase # of Proposal Written and Awarded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42</a:t>
            </a:fld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59703"/>
            <a:ext cx="5943601" cy="461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48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 Faculty, Staff and Student Development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Seminars </a:t>
            </a:r>
            <a:r>
              <a:rPr lang="en-US" dirty="0"/>
              <a:t>and </a:t>
            </a:r>
            <a:r>
              <a:rPr lang="en-US" dirty="0" smtClean="0"/>
              <a:t>workshops on Fridays</a:t>
            </a:r>
            <a:endParaRPr lang="en-US" dirty="0"/>
          </a:p>
          <a:p>
            <a:r>
              <a:rPr lang="en-US" dirty="0"/>
              <a:t>Robotics club</a:t>
            </a:r>
          </a:p>
          <a:p>
            <a:r>
              <a:rPr lang="en-US" dirty="0"/>
              <a:t>Internships and undergraduate research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 good strategic plan with faculty, industry partners and students in the next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Department 3 yr Goals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Increase the Retention and Graduation Rate</a:t>
            </a:r>
          </a:p>
          <a:p>
            <a:r>
              <a:rPr lang="en-US" dirty="0" smtClean="0"/>
              <a:t>Increase </a:t>
            </a:r>
            <a:r>
              <a:rPr lang="en-US" dirty="0"/>
              <a:t>Enrollment </a:t>
            </a:r>
            <a:r>
              <a:rPr lang="en-US" dirty="0" smtClean="0"/>
              <a:t>by 6%</a:t>
            </a:r>
          </a:p>
          <a:p>
            <a:r>
              <a:rPr lang="en-US" dirty="0" smtClean="0"/>
              <a:t>Increase </a:t>
            </a:r>
            <a:r>
              <a:rPr lang="en-US" dirty="0"/>
              <a:t>External  Funding</a:t>
            </a:r>
          </a:p>
          <a:p>
            <a:r>
              <a:rPr lang="en-US" dirty="0" smtClean="0"/>
              <a:t>Increase </a:t>
            </a:r>
            <a:r>
              <a:rPr lang="en-US" dirty="0"/>
              <a:t>Faculty, Staff and Student Development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5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 the Retention and Graduation Rate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Make program more attractive</a:t>
            </a:r>
          </a:p>
          <a:p>
            <a:pPr lvl="1"/>
            <a:r>
              <a:rPr lang="en-US" dirty="0" smtClean="0"/>
              <a:t>More undergraduate courses in </a:t>
            </a:r>
          </a:p>
          <a:p>
            <a:pPr lvl="1"/>
            <a:r>
              <a:rPr lang="en-US" dirty="0" smtClean="0"/>
              <a:t>Cyber Security</a:t>
            </a:r>
          </a:p>
          <a:p>
            <a:pPr lvl="1"/>
            <a:r>
              <a:rPr lang="en-US" dirty="0" smtClean="0"/>
              <a:t>Data analytics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Virtual Reality</a:t>
            </a:r>
          </a:p>
          <a:p>
            <a:r>
              <a:rPr lang="en-US" dirty="0" smtClean="0"/>
              <a:t>Offer Certifications</a:t>
            </a:r>
          </a:p>
          <a:p>
            <a:r>
              <a:rPr lang="en-US" dirty="0" smtClean="0"/>
              <a:t>Undergraduate Research Experiences</a:t>
            </a:r>
          </a:p>
          <a:p>
            <a:r>
              <a:rPr lang="en-US" dirty="0" smtClean="0"/>
              <a:t>Scholarships for Juniors and Seniors</a:t>
            </a:r>
          </a:p>
          <a:p>
            <a:r>
              <a:rPr lang="en-US" dirty="0" smtClean="0"/>
              <a:t>Industry partners in the class rooms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 Enrollment by 6%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Focus on retention</a:t>
            </a:r>
          </a:p>
          <a:p>
            <a:r>
              <a:rPr lang="en-US" dirty="0" smtClean="0"/>
              <a:t>Scholarships</a:t>
            </a:r>
          </a:p>
          <a:p>
            <a:r>
              <a:rPr lang="en-US" dirty="0" smtClean="0"/>
              <a:t>Recruit more</a:t>
            </a:r>
          </a:p>
          <a:p>
            <a:r>
              <a:rPr lang="en-US" dirty="0" smtClean="0"/>
              <a:t>Offer attractive classes more in tuned with industry needs</a:t>
            </a:r>
          </a:p>
          <a:p>
            <a:pPr lvl="1"/>
            <a:r>
              <a:rPr lang="en-US" dirty="0" smtClean="0"/>
              <a:t>Systems Engineering</a:t>
            </a:r>
          </a:p>
          <a:p>
            <a:pPr lvl="1"/>
            <a:r>
              <a:rPr lang="en-US" dirty="0" smtClean="0"/>
              <a:t>Cybersecurity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Java Script</a:t>
            </a:r>
          </a:p>
          <a:p>
            <a:pPr lvl="1"/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Python</a:t>
            </a:r>
          </a:p>
          <a:p>
            <a:pPr lvl="1"/>
            <a:r>
              <a:rPr lang="en-US" dirty="0" smtClean="0"/>
              <a:t>Linux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1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External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Subcontract opportunities</a:t>
            </a:r>
          </a:p>
          <a:p>
            <a:r>
              <a:rPr lang="en-US" dirty="0" smtClean="0"/>
              <a:t>STTRs</a:t>
            </a:r>
          </a:p>
          <a:p>
            <a:r>
              <a:rPr lang="en-US" dirty="0" smtClean="0"/>
              <a:t>SBIRS</a:t>
            </a:r>
          </a:p>
          <a:p>
            <a:r>
              <a:rPr lang="en-US" dirty="0" smtClean="0"/>
              <a:t>MSI HBCU set asides for defense contractors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2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Increase Faculty, Staff and Student Development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Workshops</a:t>
            </a:r>
          </a:p>
          <a:p>
            <a:r>
              <a:rPr lang="en-US" dirty="0" smtClean="0"/>
              <a:t>Seminars</a:t>
            </a:r>
          </a:p>
          <a:p>
            <a:r>
              <a:rPr lang="en-US" dirty="0" smtClean="0"/>
              <a:t>Weekly seminars in house</a:t>
            </a:r>
          </a:p>
          <a:p>
            <a:r>
              <a:rPr lang="en-US" dirty="0" smtClean="0"/>
              <a:t>Less teaching load</a:t>
            </a:r>
          </a:p>
          <a:p>
            <a:r>
              <a:rPr lang="en-US" dirty="0" smtClean="0"/>
              <a:t>Encourage faculty to take sabbaticals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3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Board Recommendations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9900"/>
                </a:solidFill>
              </a:rPr>
              <a:t>Giving</a:t>
            </a:r>
            <a:endParaRPr lang="en-US" b="1" dirty="0">
              <a:solidFill>
                <a:srgbClr val="CC99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52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582341"/>
            <a:ext cx="8915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With your help, the </a:t>
            </a:r>
            <a:r>
              <a:rPr lang="en-US" sz="2800" dirty="0" smtClean="0"/>
              <a:t>ECE Programs can </a:t>
            </a:r>
            <a:r>
              <a:rPr lang="en-US" sz="2800" dirty="0"/>
              <a:t>continue to grow and succeed.  Please consider supporting the students in our program and helping ensure their continued success. </a:t>
            </a:r>
          </a:p>
        </p:txBody>
      </p:sp>
      <p:pic>
        <p:nvPicPr>
          <p:cNvPr id="25601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13" y="3352800"/>
            <a:ext cx="881648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2590800" y="6019800"/>
            <a:ext cx="2657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hlinkClick r:id="rId4"/>
              </a:rPr>
              <a:t>PANTHER MARKET PLACE</a:t>
            </a:r>
            <a:r>
              <a:rPr lang="en-US" dirty="0"/>
              <a:t>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Future IAB meetings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DE45C-FF69-4C77-8613-520858A30861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1" y="1676400"/>
          <a:ext cx="8610599" cy="4212454"/>
        </p:xfrm>
        <a:graphic>
          <a:graphicData uri="http://schemas.openxmlformats.org/drawingml/2006/table">
            <a:tbl>
              <a:tblPr/>
              <a:tblGrid>
                <a:gridCol w="1969111"/>
                <a:gridCol w="3974488"/>
                <a:gridCol w="2667000"/>
              </a:tblGrid>
              <a:tr h="6483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1F497D"/>
                          </a:solidFill>
                          <a:latin typeface="Calibri"/>
                        </a:rPr>
                        <a:t>Academic year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1F497D"/>
                          </a:solidFill>
                          <a:latin typeface="Calibri"/>
                        </a:rPr>
                        <a:t>Dates </a:t>
                      </a:r>
                      <a:r>
                        <a:rPr lang="en-US" sz="2000" b="1" dirty="0" smtClean="0">
                          <a:solidFill>
                            <a:srgbClr val="1F497D"/>
                          </a:solidFill>
                          <a:latin typeface="Calibri"/>
                        </a:rPr>
                        <a:t>of IAB Meetings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1F497D"/>
                          </a:solidFill>
                          <a:latin typeface="Calibri"/>
                        </a:rPr>
                        <a:t>Frequency of Meeting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2016-2017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Spring 2017, April 28, 2017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Once a year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2017-2018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Spring 2018, April 27, 2018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Once a year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4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2018-2019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Spring 2019, April 26, 2019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Once a year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2019-2020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Spring 2020, April 24, 2020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Once a year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8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2020-2021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Fall 2020 and Spring 2021 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Twice a year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2021-2022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Fall 2021 and  Spring 2022 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Twice a year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8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Fall 2022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No meeting Fall  2022 semester because of the  ABET </a:t>
                      </a:r>
                      <a:r>
                        <a:rPr lang="en-US" sz="2000" dirty="0" smtClean="0">
                          <a:solidFill>
                            <a:srgbClr val="1F497D"/>
                          </a:solidFill>
                          <a:latin typeface="Calibri"/>
                        </a:rPr>
                        <a:t>Visit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 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4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rgbClr val="1F497D"/>
                          </a:solidFill>
                          <a:latin typeface="Calibri"/>
                        </a:rPr>
                        <a:t>2022-2023</a:t>
                      </a:r>
                      <a:endParaRPr lang="en-US" sz="200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Spring 2023</a:t>
                      </a:r>
                      <a:endParaRPr lang="en-US" sz="2000" dirty="0">
                        <a:latin typeface="Calibri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 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Once a year</a:t>
                      </a:r>
                      <a:endParaRPr lang="en-US" sz="2000" dirty="0">
                        <a:latin typeface="Calibri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1F497D"/>
                          </a:solidFill>
                          <a:latin typeface="Calibri"/>
                        </a:rPr>
                        <a:t>(cycle repeats)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1794</Words>
  <Application>Microsoft Office PowerPoint</Application>
  <PresentationFormat>On-screen Show (4:3)</PresentationFormat>
  <Paragraphs>584</Paragraphs>
  <Slides>53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IAB Meeting</vt:lpstr>
      <vt:lpstr>Today’s Schedule</vt:lpstr>
      <vt:lpstr>Welcome Board Members</vt:lpstr>
      <vt:lpstr>Highlights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Center of excellence in Research and Education for big military Data InTelligence (CREDIT)</vt:lpstr>
      <vt:lpstr>PowerPoint Presentation</vt:lpstr>
      <vt:lpstr>PowerPoint Presentation</vt:lpstr>
      <vt:lpstr>PowerPoint Presentation</vt:lpstr>
      <vt:lpstr>Instructional Programs</vt:lpstr>
      <vt:lpstr>PowerPoint Presentation</vt:lpstr>
      <vt:lpstr>Strengths</vt:lpstr>
      <vt:lpstr>CPEG Observation</vt:lpstr>
      <vt:lpstr>Survey of Students</vt:lpstr>
      <vt:lpstr>PowerPoint Presentation</vt:lpstr>
      <vt:lpstr>PowerPoint Presentation</vt:lpstr>
      <vt:lpstr>Student Survey</vt:lpstr>
      <vt:lpstr>Suggested Solution</vt:lpstr>
      <vt:lpstr>PowerPoint Presentation</vt:lpstr>
      <vt:lpstr>PowerPoint Presentation</vt:lpstr>
      <vt:lpstr>PowerPoint Presentation</vt:lpstr>
      <vt:lpstr>Department 12 month Goals</vt:lpstr>
      <vt:lpstr>ECE Department 12 Month Goals</vt:lpstr>
      <vt:lpstr>Increase Retention and Graduation Rates</vt:lpstr>
      <vt:lpstr>EE Retention</vt:lpstr>
      <vt:lpstr>CPEG Retention</vt:lpstr>
      <vt:lpstr>Increase Enrollment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Increase External  Funding </vt:lpstr>
      <vt:lpstr>Increase Faculty, Staff and Student Development </vt:lpstr>
      <vt:lpstr>Strategic Plan</vt:lpstr>
      <vt:lpstr>Department 3 yr Goals</vt:lpstr>
      <vt:lpstr>PowerPoint Presentation</vt:lpstr>
      <vt:lpstr>Increase the Retention and Graduation Rate </vt:lpstr>
      <vt:lpstr>Increase Enrollment by 6% </vt:lpstr>
      <vt:lpstr>Increase External Funding</vt:lpstr>
      <vt:lpstr>Increase Faculty, Staff and Student Development </vt:lpstr>
      <vt:lpstr>Board Recommendations</vt:lpstr>
      <vt:lpstr>Giving</vt:lpstr>
      <vt:lpstr>Future IAB meetings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DR.Obiomon</dc:creator>
  <cp:lastModifiedBy>Obiomon,Pamela</cp:lastModifiedBy>
  <cp:revision>69</cp:revision>
  <cp:lastPrinted>2017-04-28T13:11:36Z</cp:lastPrinted>
  <dcterms:created xsi:type="dcterms:W3CDTF">2017-04-28T02:56:26Z</dcterms:created>
  <dcterms:modified xsi:type="dcterms:W3CDTF">2017-04-28T13:11:48Z</dcterms:modified>
</cp:coreProperties>
</file>