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71" r:id="rId11"/>
    <p:sldId id="268" r:id="rId12"/>
    <p:sldId id="269" r:id="rId13"/>
    <p:sldId id="270" r:id="rId14"/>
    <p:sldId id="272" r:id="rId15"/>
    <p:sldId id="27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4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hobiomon\Documents\Department\Enrollment\Summary_Dec%202016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hobiomon\Documents\Department\Enrollment\Summary_Dec%202016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hobiomon\Documents\Department\Enrollment\Summary_Dec%202016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hobiomon\Documents\Department\Enrollment\Summary_Dec%202016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hobiomon\Documents\Department\Enrollment\Summary_Dec%202016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hobiomon\Documents\Department\Enrollment\Summary_Dec%202016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hobiomon\Documents\Department\Enrollment\Summary_Dec%20201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Enrollment!$B$1</c:f>
              <c:strCache>
                <c:ptCount val="1"/>
                <c:pt idx="0">
                  <c:v>Department Enrollment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Enrollment!$A$2:$A$7</c:f>
              <c:strCache>
                <c:ptCount val="6"/>
                <c:pt idx="0">
                  <c:v>Fall 11</c:v>
                </c:pt>
                <c:pt idx="1">
                  <c:v>Fall 12</c:v>
                </c:pt>
                <c:pt idx="2">
                  <c:v>Fall 13</c:v>
                </c:pt>
                <c:pt idx="3">
                  <c:v>Fall 14</c:v>
                </c:pt>
                <c:pt idx="4">
                  <c:v>Fall 15</c:v>
                </c:pt>
                <c:pt idx="5">
                  <c:v>Fall16</c:v>
                </c:pt>
              </c:strCache>
            </c:strRef>
          </c:cat>
          <c:val>
            <c:numRef>
              <c:f>Enrollment!$B$2:$B$7</c:f>
              <c:numCache>
                <c:formatCode>General</c:formatCode>
                <c:ptCount val="6"/>
                <c:pt idx="0">
                  <c:v>267</c:v>
                </c:pt>
                <c:pt idx="1">
                  <c:v>268</c:v>
                </c:pt>
                <c:pt idx="2">
                  <c:v>307</c:v>
                </c:pt>
                <c:pt idx="3">
                  <c:v>316</c:v>
                </c:pt>
                <c:pt idx="4">
                  <c:v>309</c:v>
                </c:pt>
                <c:pt idx="5">
                  <c:v>336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3752704"/>
        <c:axId val="106133376"/>
        <c:axId val="0"/>
      </c:bar3DChart>
      <c:catAx>
        <c:axId val="93752704"/>
        <c:scaling>
          <c:orientation val="minMax"/>
        </c:scaling>
        <c:delete val="0"/>
        <c:axPos val="b"/>
        <c:majorTickMark val="out"/>
        <c:minorTickMark val="none"/>
        <c:tickLblPos val="nextTo"/>
        <c:crossAx val="106133376"/>
        <c:crosses val="autoZero"/>
        <c:auto val="1"/>
        <c:lblAlgn val="ctr"/>
        <c:lblOffset val="100"/>
        <c:noMultiLvlLbl val="0"/>
      </c:catAx>
      <c:valAx>
        <c:axId val="1061333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37527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Enrollment!$C$1</c:f>
              <c:strCache>
                <c:ptCount val="1"/>
                <c:pt idx="0">
                  <c:v>EE Enrollment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Enrollment!$A$2:$A$7</c:f>
              <c:strCache>
                <c:ptCount val="6"/>
                <c:pt idx="0">
                  <c:v>Fall 11</c:v>
                </c:pt>
                <c:pt idx="1">
                  <c:v>Fall 12</c:v>
                </c:pt>
                <c:pt idx="2">
                  <c:v>Fall 13</c:v>
                </c:pt>
                <c:pt idx="3">
                  <c:v>Fall 14</c:v>
                </c:pt>
                <c:pt idx="4">
                  <c:v>Fall 15</c:v>
                </c:pt>
                <c:pt idx="5">
                  <c:v>Fall16</c:v>
                </c:pt>
              </c:strCache>
            </c:strRef>
          </c:cat>
          <c:val>
            <c:numRef>
              <c:f>Enrollment!$C$2:$C$7</c:f>
              <c:numCache>
                <c:formatCode>General</c:formatCode>
                <c:ptCount val="6"/>
                <c:pt idx="0">
                  <c:v>158</c:v>
                </c:pt>
                <c:pt idx="1">
                  <c:v>161</c:v>
                </c:pt>
                <c:pt idx="2">
                  <c:v>171</c:v>
                </c:pt>
                <c:pt idx="3">
                  <c:v>174</c:v>
                </c:pt>
                <c:pt idx="4">
                  <c:v>174</c:v>
                </c:pt>
                <c:pt idx="5">
                  <c:v>183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7836672"/>
        <c:axId val="77838208"/>
        <c:axId val="0"/>
      </c:bar3DChart>
      <c:catAx>
        <c:axId val="77836672"/>
        <c:scaling>
          <c:orientation val="minMax"/>
        </c:scaling>
        <c:delete val="0"/>
        <c:axPos val="b"/>
        <c:majorTickMark val="out"/>
        <c:minorTickMark val="none"/>
        <c:tickLblPos val="nextTo"/>
        <c:crossAx val="77838208"/>
        <c:crosses val="autoZero"/>
        <c:auto val="1"/>
        <c:lblAlgn val="ctr"/>
        <c:lblOffset val="100"/>
        <c:noMultiLvlLbl val="0"/>
      </c:catAx>
      <c:valAx>
        <c:axId val="778382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78366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Enrollment!$D$1</c:f>
              <c:strCache>
                <c:ptCount val="1"/>
                <c:pt idx="0">
                  <c:v>CPEG Enrollment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Enrollment!$A$2:$A$7</c:f>
              <c:strCache>
                <c:ptCount val="6"/>
                <c:pt idx="0">
                  <c:v>Fall 11</c:v>
                </c:pt>
                <c:pt idx="1">
                  <c:v>Fall 12</c:v>
                </c:pt>
                <c:pt idx="2">
                  <c:v>Fall 13</c:v>
                </c:pt>
                <c:pt idx="3">
                  <c:v>Fall 14</c:v>
                </c:pt>
                <c:pt idx="4">
                  <c:v>Fall 15</c:v>
                </c:pt>
                <c:pt idx="5">
                  <c:v>Fall16</c:v>
                </c:pt>
              </c:strCache>
            </c:strRef>
          </c:cat>
          <c:val>
            <c:numRef>
              <c:f>Enrollment!$D$2:$D$7</c:f>
              <c:numCache>
                <c:formatCode>General</c:formatCode>
                <c:ptCount val="6"/>
                <c:pt idx="0">
                  <c:v>109</c:v>
                </c:pt>
                <c:pt idx="1">
                  <c:v>107</c:v>
                </c:pt>
                <c:pt idx="2">
                  <c:v>99</c:v>
                </c:pt>
                <c:pt idx="3">
                  <c:v>101</c:v>
                </c:pt>
                <c:pt idx="4">
                  <c:v>91</c:v>
                </c:pt>
                <c:pt idx="5">
                  <c:v>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9678848"/>
        <c:axId val="80590336"/>
        <c:axId val="0"/>
      </c:bar3DChart>
      <c:catAx>
        <c:axId val="79678848"/>
        <c:scaling>
          <c:orientation val="minMax"/>
        </c:scaling>
        <c:delete val="0"/>
        <c:axPos val="b"/>
        <c:majorTickMark val="out"/>
        <c:minorTickMark val="none"/>
        <c:tickLblPos val="nextTo"/>
        <c:crossAx val="80590336"/>
        <c:crosses val="autoZero"/>
        <c:auto val="1"/>
        <c:lblAlgn val="ctr"/>
        <c:lblOffset val="100"/>
        <c:noMultiLvlLbl val="0"/>
      </c:catAx>
      <c:valAx>
        <c:axId val="805903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96788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Enrollment!$E$1</c:f>
              <c:strCache>
                <c:ptCount val="1"/>
                <c:pt idx="0">
                  <c:v>MS Enrollment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Enrollment!$A$2:$A$7</c:f>
              <c:strCache>
                <c:ptCount val="6"/>
                <c:pt idx="0">
                  <c:v>Fall 11</c:v>
                </c:pt>
                <c:pt idx="1">
                  <c:v>Fall 12</c:v>
                </c:pt>
                <c:pt idx="2">
                  <c:v>Fall 13</c:v>
                </c:pt>
                <c:pt idx="3">
                  <c:v>Fall 14</c:v>
                </c:pt>
                <c:pt idx="4">
                  <c:v>Fall 15</c:v>
                </c:pt>
                <c:pt idx="5">
                  <c:v>Fall16</c:v>
                </c:pt>
              </c:strCache>
            </c:strRef>
          </c:cat>
          <c:val>
            <c:numRef>
              <c:f>Enrollment!$E$2:$E$7</c:f>
              <c:numCache>
                <c:formatCode>General</c:formatCode>
                <c:ptCount val="6"/>
                <c:pt idx="0">
                  <c:v>22</c:v>
                </c:pt>
                <c:pt idx="1">
                  <c:v>23</c:v>
                </c:pt>
                <c:pt idx="2">
                  <c:v>22</c:v>
                </c:pt>
                <c:pt idx="3">
                  <c:v>21</c:v>
                </c:pt>
                <c:pt idx="4">
                  <c:v>30</c:v>
                </c:pt>
                <c:pt idx="5">
                  <c:v>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7850112"/>
        <c:axId val="77852032"/>
        <c:axId val="0"/>
      </c:bar3DChart>
      <c:catAx>
        <c:axId val="77850112"/>
        <c:scaling>
          <c:orientation val="minMax"/>
        </c:scaling>
        <c:delete val="0"/>
        <c:axPos val="b"/>
        <c:majorTickMark val="out"/>
        <c:minorTickMark val="none"/>
        <c:tickLblPos val="nextTo"/>
        <c:crossAx val="77852032"/>
        <c:crosses val="autoZero"/>
        <c:auto val="1"/>
        <c:lblAlgn val="ctr"/>
        <c:lblOffset val="100"/>
        <c:noMultiLvlLbl val="0"/>
      </c:catAx>
      <c:valAx>
        <c:axId val="778520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78501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7037906319402388E-2"/>
          <c:y val="0.13061228674540681"/>
          <c:w val="0.88168004239854636"/>
          <c:h val="0.6503686843832020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Enrollment!$F$1</c:f>
              <c:strCache>
                <c:ptCount val="1"/>
                <c:pt idx="0">
                  <c:v>PhD Enrollment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Enrollment!$A$2:$A$7</c:f>
              <c:strCache>
                <c:ptCount val="6"/>
                <c:pt idx="0">
                  <c:v>Fall 11</c:v>
                </c:pt>
                <c:pt idx="1">
                  <c:v>Fall 12</c:v>
                </c:pt>
                <c:pt idx="2">
                  <c:v>Fall 13</c:v>
                </c:pt>
                <c:pt idx="3">
                  <c:v>Fall 14</c:v>
                </c:pt>
                <c:pt idx="4">
                  <c:v>Fall 15</c:v>
                </c:pt>
                <c:pt idx="5">
                  <c:v>Fall16</c:v>
                </c:pt>
              </c:strCache>
            </c:strRef>
          </c:cat>
          <c:val>
            <c:numRef>
              <c:f>Enrollment!$F$2:$F$7</c:f>
              <c:numCache>
                <c:formatCode>General</c:formatCode>
                <c:ptCount val="6"/>
                <c:pt idx="0">
                  <c:v>12</c:v>
                </c:pt>
                <c:pt idx="1">
                  <c:v>18</c:v>
                </c:pt>
                <c:pt idx="2">
                  <c:v>15</c:v>
                </c:pt>
                <c:pt idx="3">
                  <c:v>20</c:v>
                </c:pt>
                <c:pt idx="4">
                  <c:v>14</c:v>
                </c:pt>
                <c:pt idx="5">
                  <c:v>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7332736"/>
        <c:axId val="107983232"/>
        <c:axId val="0"/>
      </c:bar3DChart>
      <c:catAx>
        <c:axId val="107332736"/>
        <c:scaling>
          <c:orientation val="minMax"/>
        </c:scaling>
        <c:delete val="0"/>
        <c:axPos val="b"/>
        <c:majorTickMark val="out"/>
        <c:minorTickMark val="none"/>
        <c:tickLblPos val="nextTo"/>
        <c:crossAx val="107983232"/>
        <c:crosses val="autoZero"/>
        <c:auto val="1"/>
        <c:lblAlgn val="ctr"/>
        <c:lblOffset val="100"/>
        <c:noMultiLvlLbl val="0"/>
      </c:catAx>
      <c:valAx>
        <c:axId val="1079832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73327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Retention!$A$3:$B$3</c:f>
              <c:strCache>
                <c:ptCount val="1"/>
                <c:pt idx="0">
                  <c:v>EE CO2012 Retention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Retention!$C$1:$F$2</c:f>
              <c:strCache>
                <c:ptCount val="4"/>
                <c:pt idx="0">
                  <c:v>Y1%</c:v>
                </c:pt>
                <c:pt idx="1">
                  <c:v>Y2%</c:v>
                </c:pt>
                <c:pt idx="2">
                  <c:v>Y3%</c:v>
                </c:pt>
                <c:pt idx="3">
                  <c:v>Y4%</c:v>
                </c:pt>
              </c:strCache>
            </c:strRef>
          </c:cat>
          <c:val>
            <c:numRef>
              <c:f>Retention!$C$3:$F$3</c:f>
              <c:numCache>
                <c:formatCode>0%</c:formatCode>
                <c:ptCount val="4"/>
                <c:pt idx="0">
                  <c:v>0.83</c:v>
                </c:pt>
                <c:pt idx="1">
                  <c:v>0.78</c:v>
                </c:pt>
                <c:pt idx="2">
                  <c:v>0.61</c:v>
                </c:pt>
                <c:pt idx="3">
                  <c:v>0.56999999999999995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7824384"/>
        <c:axId val="77827072"/>
        <c:axId val="0"/>
      </c:bar3DChart>
      <c:catAx>
        <c:axId val="77824384"/>
        <c:scaling>
          <c:orientation val="minMax"/>
        </c:scaling>
        <c:delete val="0"/>
        <c:axPos val="b"/>
        <c:majorTickMark val="out"/>
        <c:minorTickMark val="none"/>
        <c:tickLblPos val="nextTo"/>
        <c:crossAx val="77827072"/>
        <c:crosses val="autoZero"/>
        <c:auto val="1"/>
        <c:lblAlgn val="ctr"/>
        <c:lblOffset val="100"/>
        <c:noMultiLvlLbl val="0"/>
      </c:catAx>
      <c:valAx>
        <c:axId val="7782707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778243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Retention!$A$11:$B$11</c:f>
              <c:strCache>
                <c:ptCount val="1"/>
                <c:pt idx="0">
                  <c:v>CPEG CO2012 Retention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Retention!$C$9:$F$10</c:f>
              <c:strCache>
                <c:ptCount val="4"/>
                <c:pt idx="0">
                  <c:v>Y1%</c:v>
                </c:pt>
                <c:pt idx="1">
                  <c:v>Y2%</c:v>
                </c:pt>
                <c:pt idx="2">
                  <c:v>Y3%</c:v>
                </c:pt>
                <c:pt idx="3">
                  <c:v>Y4%</c:v>
                </c:pt>
              </c:strCache>
            </c:strRef>
          </c:cat>
          <c:val>
            <c:numRef>
              <c:f>Retention!$C$11:$F$11</c:f>
              <c:numCache>
                <c:formatCode>0%</c:formatCode>
                <c:ptCount val="4"/>
                <c:pt idx="0">
                  <c:v>0.64</c:v>
                </c:pt>
                <c:pt idx="1">
                  <c:v>0.4</c:v>
                </c:pt>
                <c:pt idx="2">
                  <c:v>0.32</c:v>
                </c:pt>
                <c:pt idx="3">
                  <c:v>0.32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8032768"/>
        <c:axId val="108042496"/>
        <c:axId val="0"/>
      </c:bar3DChart>
      <c:catAx>
        <c:axId val="108032768"/>
        <c:scaling>
          <c:orientation val="minMax"/>
        </c:scaling>
        <c:delete val="0"/>
        <c:axPos val="b"/>
        <c:majorTickMark val="out"/>
        <c:minorTickMark val="none"/>
        <c:tickLblPos val="nextTo"/>
        <c:crossAx val="108042496"/>
        <c:crosses val="autoZero"/>
        <c:auto val="1"/>
        <c:lblAlgn val="ctr"/>
        <c:lblOffset val="100"/>
        <c:noMultiLvlLbl val="0"/>
      </c:catAx>
      <c:valAx>
        <c:axId val="10804249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080327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916F18-9EC9-4D12-AA65-88D3E8001A41}" type="datetimeFigureOut">
              <a:rPr lang="en-US" smtClean="0"/>
              <a:t>12/9/2016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D0F637-8DE8-48B8-AE9A-225B7C445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4057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C423AC-698D-47D5-AFA4-E741ED01119F}" type="datetimeFigureOut">
              <a:rPr lang="en-US" smtClean="0"/>
              <a:t>12/9/2016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FB3329-93C6-4710-B778-988667714E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202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1DE87-433A-4C0A-8E62-6CA84E3D848D}" type="datetime1">
              <a:rPr lang="en-US" smtClean="0"/>
              <a:t>12/9/2016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A2B1-A637-4B8B-84C8-556C014E9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773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A53AA-792E-4723-8B18-D776F44137E9}" type="datetime1">
              <a:rPr lang="en-US" smtClean="0"/>
              <a:t>12/9/2016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A2B1-A637-4B8B-84C8-556C014E9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612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FC3AE-7C29-49F7-A7E8-982A7C6E75E6}" type="datetime1">
              <a:rPr lang="en-US" smtClean="0"/>
              <a:t>12/9/2016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A2B1-A637-4B8B-84C8-556C014E9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215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E16E9-FD55-4DC7-B697-C60137584D72}" type="datetime1">
              <a:rPr lang="en-US" smtClean="0"/>
              <a:t>12/9/2016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A2B1-A637-4B8B-84C8-556C014E9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811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BFB60-6F2C-4747-8213-B114D1883B4F}" type="datetime1">
              <a:rPr lang="en-US" smtClean="0"/>
              <a:t>12/9/2016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A2B1-A637-4B8B-84C8-556C014E9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181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0762C-EF49-44A9-8EF2-7B3892A22991}" type="datetime1">
              <a:rPr lang="en-US" smtClean="0"/>
              <a:t>12/9/2016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A2B1-A637-4B8B-84C8-556C014E9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569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47B9-B002-475A-B546-57BA070F8585}" type="datetime1">
              <a:rPr lang="en-US" smtClean="0"/>
              <a:t>12/9/2016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A2B1-A637-4B8B-84C8-556C014E9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861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6EA57-80EA-4334-B7E5-3DCF01FE93D6}" type="datetime1">
              <a:rPr lang="en-US" smtClean="0"/>
              <a:t>12/9/2016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A2B1-A637-4B8B-84C8-556C014E9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167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BF22D-6B83-4F68-86B3-132DA9F4932B}" type="datetime1">
              <a:rPr lang="en-US" smtClean="0"/>
              <a:t>12/9/2016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A2B1-A637-4B8B-84C8-556C014E9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064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1A0AB-5B43-42C1-9FCE-115562FCCF9E}" type="datetime1">
              <a:rPr lang="en-US" smtClean="0"/>
              <a:t>12/9/2016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A2B1-A637-4B8B-84C8-556C014E9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557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F8078-4A97-468B-962D-8CB8E868FFA3}" type="datetime1">
              <a:rPr lang="en-US" smtClean="0"/>
              <a:t>12/9/2016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A2B1-A637-4B8B-84C8-556C014E9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464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D2EFE-AE97-4CD4-9B36-FB99C7B37567}" type="datetime1">
              <a:rPr lang="en-US" smtClean="0"/>
              <a:t>12/9/2016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BA2B1-A637-4B8B-84C8-556C014E9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783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vamu.edu/ece/ece-proposed-prerequisites-and-co-requisites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vamu.edu/ece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ECE Faculty Meeting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December 8, 2016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A2B1-A637-4B8B-84C8-556C014E989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92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Enrollment</a:t>
            </a:r>
          </a:p>
          <a:p>
            <a:r>
              <a:rPr lang="en-US" dirty="0" smtClean="0"/>
              <a:t>Undergraduate Program</a:t>
            </a:r>
            <a:endParaRPr lang="en-US" dirty="0" smtClean="0"/>
          </a:p>
          <a:p>
            <a:r>
              <a:rPr lang="en-US" dirty="0" smtClean="0"/>
              <a:t>Graduate Program</a:t>
            </a:r>
            <a:endParaRPr lang="en-US" dirty="0" smtClean="0"/>
          </a:p>
          <a:p>
            <a:r>
              <a:rPr lang="en-US" dirty="0" smtClean="0"/>
              <a:t>Updates</a:t>
            </a:r>
            <a:endParaRPr lang="en-US" dirty="0" smtClean="0"/>
          </a:p>
          <a:p>
            <a:r>
              <a:rPr lang="en-US" dirty="0" smtClean="0"/>
              <a:t>December/Spring Calendar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A2B1-A637-4B8B-84C8-556C014E989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730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Enrollment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6238970"/>
              </p:ext>
            </p:extLst>
          </p:nvPr>
        </p:nvGraphicFramePr>
        <p:xfrm>
          <a:off x="1905000" y="1600200"/>
          <a:ext cx="57150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A2B1-A637-4B8B-84C8-556C014E989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435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5654159"/>
              </p:ext>
            </p:extLst>
          </p:nvPr>
        </p:nvGraphicFramePr>
        <p:xfrm>
          <a:off x="-23674" y="2057400"/>
          <a:ext cx="4138474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0764729"/>
              </p:ext>
            </p:extLst>
          </p:nvPr>
        </p:nvGraphicFramePr>
        <p:xfrm>
          <a:off x="4267200" y="2133600"/>
          <a:ext cx="41910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A2B1-A637-4B8B-84C8-556C014E989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126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Graduate Enrollment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3999930"/>
              </p:ext>
            </p:extLst>
          </p:nvPr>
        </p:nvGraphicFramePr>
        <p:xfrm>
          <a:off x="76200" y="2057400"/>
          <a:ext cx="43434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5168218"/>
              </p:ext>
            </p:extLst>
          </p:nvPr>
        </p:nvGraphicFramePr>
        <p:xfrm>
          <a:off x="4953000" y="2286000"/>
          <a:ext cx="39624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A2B1-A637-4B8B-84C8-556C014E989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435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Retention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7279026"/>
              </p:ext>
            </p:extLst>
          </p:nvPr>
        </p:nvGraphicFramePr>
        <p:xfrm>
          <a:off x="457200" y="1752600"/>
          <a:ext cx="404336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5699531"/>
              </p:ext>
            </p:extLst>
          </p:nvPr>
        </p:nvGraphicFramePr>
        <p:xfrm>
          <a:off x="4648200" y="1828800"/>
          <a:ext cx="44196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A2B1-A637-4B8B-84C8-556C014E989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942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Undergraduate Coordinator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09800"/>
          </a:xfrm>
        </p:spPr>
        <p:txBody>
          <a:bodyPr/>
          <a:lstStyle/>
          <a:p>
            <a:r>
              <a:rPr lang="en-US" dirty="0" smtClean="0"/>
              <a:t>Dr. Kirby – working on 1</a:t>
            </a:r>
            <a:r>
              <a:rPr lang="en-US" baseline="30000" dirty="0" smtClean="0"/>
              <a:t>st</a:t>
            </a:r>
            <a:r>
              <a:rPr lang="en-US" dirty="0" smtClean="0"/>
              <a:t> and 2</a:t>
            </a:r>
            <a:r>
              <a:rPr lang="en-US" baseline="30000" dirty="0" smtClean="0"/>
              <a:t>nd</a:t>
            </a:r>
            <a:r>
              <a:rPr lang="en-US" dirty="0" smtClean="0"/>
              <a:t> year Retention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A2B1-A637-4B8B-84C8-556C014E989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514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Undergraduate </a:t>
            </a:r>
            <a:r>
              <a:rPr lang="en-US" dirty="0"/>
              <a:t>C</a:t>
            </a:r>
            <a:r>
              <a:rPr lang="en-US" dirty="0" smtClean="0"/>
              <a:t>urriculum Committee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0" y="3429000"/>
            <a:ext cx="42349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hlinkClick r:id="rId2" tooltip="ECE Proposed Prerequisites and Co-requisites"/>
              </a:rPr>
              <a:t>ELEG Course Prerequisites/co-requisites list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1732002"/>
            <a:ext cx="48768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Electrical and Computer Engineering Department Curriculum Committee:</a:t>
            </a:r>
            <a:endParaRPr lang="en-US" dirty="0"/>
          </a:p>
          <a:p>
            <a:r>
              <a:rPr lang="en-US" dirty="0"/>
              <a:t> </a:t>
            </a:r>
          </a:p>
          <a:p>
            <a:r>
              <a:rPr lang="en-US" dirty="0"/>
              <a:t>Electrical Engineering Committee:</a:t>
            </a:r>
          </a:p>
          <a:p>
            <a:r>
              <a:rPr lang="en-US" dirty="0"/>
              <a:t>Chair: Dr. </a:t>
            </a:r>
            <a:r>
              <a:rPr lang="en-US" dirty="0" err="1"/>
              <a:t>Warsame</a:t>
            </a:r>
            <a:r>
              <a:rPr lang="en-US" dirty="0"/>
              <a:t> Ali</a:t>
            </a:r>
          </a:p>
          <a:p>
            <a:r>
              <a:rPr lang="en-US" dirty="0"/>
              <a:t>Members:</a:t>
            </a:r>
          </a:p>
          <a:p>
            <a:r>
              <a:rPr lang="en-US" dirty="0"/>
              <a:t>Dr. John </a:t>
            </a:r>
            <a:r>
              <a:rPr lang="en-US" dirty="0" err="1"/>
              <a:t>Attia</a:t>
            </a:r>
            <a:endParaRPr lang="en-US" dirty="0"/>
          </a:p>
          <a:p>
            <a:r>
              <a:rPr lang="en-US" dirty="0"/>
              <a:t>Dr. John Fuller</a:t>
            </a:r>
          </a:p>
          <a:p>
            <a:r>
              <a:rPr lang="en-US" dirty="0"/>
              <a:t>Dr. Anil Kumar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Computer Engineering Committee:</a:t>
            </a:r>
          </a:p>
          <a:p>
            <a:r>
              <a:rPr lang="en-US" dirty="0"/>
              <a:t>Chair: Dr. Siew </a:t>
            </a:r>
            <a:r>
              <a:rPr lang="en-US" dirty="0" err="1"/>
              <a:t>Koay</a:t>
            </a:r>
            <a:endParaRPr lang="en-US" dirty="0"/>
          </a:p>
          <a:p>
            <a:r>
              <a:rPr lang="en-US" dirty="0"/>
              <a:t>Members:</a:t>
            </a:r>
          </a:p>
          <a:p>
            <a:r>
              <a:rPr lang="en-US" dirty="0"/>
              <a:t>Dr. Kelvin Kirby</a:t>
            </a:r>
          </a:p>
          <a:p>
            <a:r>
              <a:rPr lang="en-US" dirty="0"/>
              <a:t>Dr. </a:t>
            </a:r>
            <a:r>
              <a:rPr lang="en-US" dirty="0" err="1"/>
              <a:t>Suxia</a:t>
            </a:r>
            <a:r>
              <a:rPr lang="en-US" dirty="0"/>
              <a:t> Cui</a:t>
            </a:r>
          </a:p>
          <a:p>
            <a:r>
              <a:rPr lang="en-US" dirty="0"/>
              <a:t>Dr. </a:t>
            </a:r>
            <a:r>
              <a:rPr lang="en-US" dirty="0" err="1"/>
              <a:t>Xiangfang</a:t>
            </a:r>
            <a:r>
              <a:rPr lang="en-US" dirty="0"/>
              <a:t> Li</a:t>
            </a:r>
          </a:p>
          <a:p>
            <a:r>
              <a:rPr lang="en-US" dirty="0"/>
              <a:t>Dr. John </a:t>
            </a:r>
            <a:r>
              <a:rPr lang="en-US" dirty="0" err="1"/>
              <a:t>Attia</a:t>
            </a:r>
            <a:endParaRPr 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A2B1-A637-4B8B-84C8-556C014E989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755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Computer Engineering Updates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Networking Lab – Sadiku is the lead</a:t>
            </a:r>
          </a:p>
          <a:p>
            <a:r>
              <a:rPr lang="en-US" dirty="0" smtClean="0"/>
              <a:t>New course ELEG 2153 and 2163</a:t>
            </a:r>
          </a:p>
          <a:p>
            <a:r>
              <a:rPr lang="en-US" dirty="0" smtClean="0"/>
              <a:t>Cyber Security Lab – </a:t>
            </a:r>
            <a:r>
              <a:rPr lang="en-US" dirty="0" err="1" smtClean="0"/>
              <a:t>Koay</a:t>
            </a:r>
            <a:r>
              <a:rPr lang="en-US" dirty="0" smtClean="0"/>
              <a:t> and Sadiku lead</a:t>
            </a:r>
          </a:p>
          <a:p>
            <a:r>
              <a:rPr lang="en-US" dirty="0" smtClean="0"/>
              <a:t>New Robotics Club – Cui lead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A2B1-A637-4B8B-84C8-556C014E989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860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Graduate Coordinator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Dr. Wilkins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A2B1-A637-4B8B-84C8-556C014E989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874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Graduate Power Concentration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Dr. Ali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A2B1-A637-4B8B-84C8-556C014E989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715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Graduate Courses and Special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Qian:  Machine Learning</a:t>
            </a:r>
          </a:p>
          <a:p>
            <a:r>
              <a:rPr lang="en-US" dirty="0" err="1" smtClean="0"/>
              <a:t>Odigide</a:t>
            </a:r>
            <a:r>
              <a:rPr lang="en-US" dirty="0" smtClean="0"/>
              <a:t>:  Cyber Security</a:t>
            </a:r>
          </a:p>
          <a:p>
            <a:r>
              <a:rPr lang="en-US" dirty="0" smtClean="0"/>
              <a:t>Li:  Computational Biology</a:t>
            </a:r>
          </a:p>
          <a:p>
            <a:r>
              <a:rPr lang="en-US" dirty="0" smtClean="0"/>
              <a:t>Cui:  HPC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A2B1-A637-4B8B-84C8-556C014E989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615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Graduate School Deadlines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Deadlines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A2B1-A637-4B8B-84C8-556C014E989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361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updates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Website</a:t>
            </a:r>
          </a:p>
          <a:p>
            <a:r>
              <a:rPr lang="en-US" dirty="0" smtClean="0"/>
              <a:t>Retirement Packages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A2B1-A637-4B8B-84C8-556C014E989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7194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Calendar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 lvl="0"/>
            <a:r>
              <a:rPr lang="en-US" sz="2600" dirty="0" smtClean="0"/>
              <a:t>Graduating </a:t>
            </a:r>
            <a:r>
              <a:rPr lang="en-US" sz="2600" dirty="0"/>
              <a:t>Student Grades are due – Tuesday, Dec 6</a:t>
            </a:r>
          </a:p>
          <a:p>
            <a:pPr lvl="0"/>
            <a:r>
              <a:rPr lang="en-US" sz="2600" dirty="0"/>
              <a:t>IP Grades Removed for Students Graduating (must have copies of pages from bound Thesis or Dissertation to submit)- Tuesday, Dec 6</a:t>
            </a:r>
          </a:p>
          <a:p>
            <a:pPr lvl="0"/>
            <a:r>
              <a:rPr lang="en-US" sz="2600" dirty="0"/>
              <a:t>ECE End of Semester Faculty Meeting – Friday,  Dec. 9</a:t>
            </a:r>
          </a:p>
          <a:p>
            <a:pPr lvl="0"/>
            <a:r>
              <a:rPr lang="en-US" sz="2600" dirty="0"/>
              <a:t>Commencement – Saturday, Dec 10</a:t>
            </a:r>
          </a:p>
          <a:p>
            <a:pPr lvl="0"/>
            <a:r>
              <a:rPr lang="en-US" sz="2600" dirty="0" err="1"/>
              <a:t>TaskStream</a:t>
            </a:r>
            <a:r>
              <a:rPr lang="en-US" sz="2600" dirty="0"/>
              <a:t> complete (each course must have a min. of one assignment evaluated) – Tuesday, Dec 13</a:t>
            </a:r>
          </a:p>
          <a:p>
            <a:pPr lvl="0"/>
            <a:r>
              <a:rPr lang="en-US" sz="2600" dirty="0"/>
              <a:t>Final Grades Due – Tuesday, Dec 13</a:t>
            </a:r>
          </a:p>
          <a:p>
            <a:pPr lvl="0"/>
            <a:r>
              <a:rPr lang="en-US" sz="2600" dirty="0"/>
              <a:t>ABET Assessment Reports Due – Tuesday, Dec 20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A2B1-A637-4B8B-84C8-556C014E989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348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197</Words>
  <Application>Microsoft Office PowerPoint</Application>
  <PresentationFormat>On-screen Show (4:3)</PresentationFormat>
  <Paragraphs>81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ECE Faculty Meeting</vt:lpstr>
      <vt:lpstr>Topics</vt:lpstr>
      <vt:lpstr>Overall Enrollment</vt:lpstr>
      <vt:lpstr>Program</vt:lpstr>
      <vt:lpstr>Graduate Enrollment</vt:lpstr>
      <vt:lpstr>Retention</vt:lpstr>
      <vt:lpstr>New Undergraduate Coordinator</vt:lpstr>
      <vt:lpstr>Undergraduate Curriculum Committee</vt:lpstr>
      <vt:lpstr>Computer Engineering Updates</vt:lpstr>
      <vt:lpstr>Graduate Coordinator</vt:lpstr>
      <vt:lpstr>Graduate Power Concentration</vt:lpstr>
      <vt:lpstr>Graduate Courses and Special Topics</vt:lpstr>
      <vt:lpstr>Graduate School Deadlines</vt:lpstr>
      <vt:lpstr>Other updates</vt:lpstr>
      <vt:lpstr>Calendar</vt:lpstr>
    </vt:vector>
  </TitlesOfParts>
  <Company>Prairie View A&amp;M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Faculty Meeting</dc:title>
  <dc:creator>Obiomon,Pamela</dc:creator>
  <cp:lastModifiedBy>Obiomon,Pamela</cp:lastModifiedBy>
  <cp:revision>10</cp:revision>
  <cp:lastPrinted>2016-12-09T18:11:13Z</cp:lastPrinted>
  <dcterms:created xsi:type="dcterms:W3CDTF">2016-12-08T15:15:13Z</dcterms:created>
  <dcterms:modified xsi:type="dcterms:W3CDTF">2016-12-09T21:07:00Z</dcterms:modified>
</cp:coreProperties>
</file>