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6" r:id="rId7"/>
    <p:sldId id="269" r:id="rId8"/>
    <p:sldId id="267" r:id="rId9"/>
    <p:sldId id="268" r:id="rId10"/>
    <p:sldId id="262" r:id="rId11"/>
    <p:sldId id="271" r:id="rId12"/>
    <p:sldId id="264" r:id="rId13"/>
    <p:sldId id="263" r:id="rId14"/>
    <p:sldId id="270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217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CPEG </a:t>
            </a:r>
            <a:r>
              <a:rPr lang="en-US" dirty="0" smtClean="0"/>
              <a:t>ABET </a:t>
            </a:r>
            <a:r>
              <a:rPr lang="en-US" dirty="0"/>
              <a:t>Assessment 2015-2016 AY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Sheet1!$B$4:$B$5</c:f>
              <c:strCache>
                <c:ptCount val="1"/>
                <c:pt idx="0">
                  <c:v>Direct- Assessment 2015-2016 AY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Sheet1!$A$6:$A$16</c:f>
              <c:strCache>
                <c:ptCount val="11"/>
                <c:pt idx="0">
                  <c:v> A</c:v>
                </c:pt>
                <c:pt idx="1">
                  <c:v> B</c:v>
                </c:pt>
                <c:pt idx="2">
                  <c:v> C</c:v>
                </c:pt>
                <c:pt idx="3">
                  <c:v> D</c:v>
                </c:pt>
                <c:pt idx="4">
                  <c:v> E</c:v>
                </c:pt>
                <c:pt idx="5">
                  <c:v> F</c:v>
                </c:pt>
                <c:pt idx="6">
                  <c:v> G</c:v>
                </c:pt>
                <c:pt idx="7">
                  <c:v> H</c:v>
                </c:pt>
                <c:pt idx="8">
                  <c:v> I</c:v>
                </c:pt>
                <c:pt idx="9">
                  <c:v> J</c:v>
                </c:pt>
                <c:pt idx="10">
                  <c:v> K</c:v>
                </c:pt>
              </c:strCache>
            </c:strRef>
          </c:cat>
          <c:val>
            <c:numRef>
              <c:f>Sheet1!$B$6:$B$16</c:f>
              <c:numCache>
                <c:formatCode>General</c:formatCode>
                <c:ptCount val="11"/>
                <c:pt idx="0">
                  <c:v>80</c:v>
                </c:pt>
                <c:pt idx="1">
                  <c:v>90</c:v>
                </c:pt>
                <c:pt idx="2">
                  <c:v>88</c:v>
                </c:pt>
                <c:pt idx="3">
                  <c:v>93</c:v>
                </c:pt>
                <c:pt idx="4">
                  <c:v>82</c:v>
                </c:pt>
                <c:pt idx="5">
                  <c:v>91</c:v>
                </c:pt>
                <c:pt idx="6">
                  <c:v>91</c:v>
                </c:pt>
                <c:pt idx="7">
                  <c:v>90</c:v>
                </c:pt>
                <c:pt idx="8">
                  <c:v>89</c:v>
                </c:pt>
                <c:pt idx="9">
                  <c:v>87</c:v>
                </c:pt>
                <c:pt idx="10">
                  <c:v>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965376"/>
        <c:axId val="96966912"/>
      </c:barChart>
      <c:catAx>
        <c:axId val="96965376"/>
        <c:scaling>
          <c:orientation val="minMax"/>
        </c:scaling>
        <c:delete val="0"/>
        <c:axPos val="b"/>
        <c:majorTickMark val="out"/>
        <c:minorTickMark val="none"/>
        <c:tickLblPos val="nextTo"/>
        <c:crossAx val="96966912"/>
        <c:crosses val="autoZero"/>
        <c:auto val="1"/>
        <c:lblAlgn val="ctr"/>
        <c:lblOffset val="100"/>
        <c:noMultiLvlLbl val="0"/>
      </c:catAx>
      <c:valAx>
        <c:axId val="969669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9653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EE ABET Assessment 2015-2016 AY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Sheet1!$B$22:$B$23</c:f>
              <c:strCache>
                <c:ptCount val="1"/>
                <c:pt idx="0">
                  <c:v>Direct- Assessment 2015-2016 AY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Sheet1!$A$24:$A$33</c:f>
              <c:strCache>
                <c:ptCount val="10"/>
                <c:pt idx="0">
                  <c:v> A</c:v>
                </c:pt>
                <c:pt idx="1">
                  <c:v> B</c:v>
                </c:pt>
                <c:pt idx="2">
                  <c:v> C</c:v>
                </c:pt>
                <c:pt idx="3">
                  <c:v> D</c:v>
                </c:pt>
                <c:pt idx="4">
                  <c:v> E</c:v>
                </c:pt>
                <c:pt idx="5">
                  <c:v> F</c:v>
                </c:pt>
                <c:pt idx="6">
                  <c:v> G</c:v>
                </c:pt>
                <c:pt idx="7">
                  <c:v> H</c:v>
                </c:pt>
                <c:pt idx="8">
                  <c:v> I</c:v>
                </c:pt>
                <c:pt idx="9">
                  <c:v> J</c:v>
                </c:pt>
              </c:strCache>
            </c:strRef>
          </c:cat>
          <c:val>
            <c:numRef>
              <c:f>Sheet1!$B$24:$B$33</c:f>
              <c:numCache>
                <c:formatCode>General</c:formatCode>
                <c:ptCount val="10"/>
                <c:pt idx="0">
                  <c:v>79</c:v>
                </c:pt>
                <c:pt idx="1">
                  <c:v>84</c:v>
                </c:pt>
                <c:pt idx="2">
                  <c:v>86</c:v>
                </c:pt>
                <c:pt idx="3">
                  <c:v>87</c:v>
                </c:pt>
                <c:pt idx="4">
                  <c:v>77</c:v>
                </c:pt>
                <c:pt idx="5">
                  <c:v>82</c:v>
                </c:pt>
                <c:pt idx="6">
                  <c:v>90</c:v>
                </c:pt>
                <c:pt idx="7">
                  <c:v>87</c:v>
                </c:pt>
                <c:pt idx="8">
                  <c:v>79</c:v>
                </c:pt>
                <c:pt idx="9">
                  <c:v>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7147520"/>
        <c:axId val="97153408"/>
      </c:barChart>
      <c:catAx>
        <c:axId val="97147520"/>
        <c:scaling>
          <c:orientation val="minMax"/>
        </c:scaling>
        <c:delete val="0"/>
        <c:axPos val="b"/>
        <c:majorTickMark val="out"/>
        <c:minorTickMark val="none"/>
        <c:tickLblPos val="nextTo"/>
        <c:crossAx val="97153408"/>
        <c:crosses val="autoZero"/>
        <c:auto val="1"/>
        <c:lblAlgn val="ctr"/>
        <c:lblOffset val="100"/>
        <c:noMultiLvlLbl val="0"/>
      </c:catAx>
      <c:valAx>
        <c:axId val="97153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71475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8D2-2B6F-4919-982B-74326C503991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6ED4-DD3A-432B-8847-1B8665A23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51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8D2-2B6F-4919-982B-74326C503991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6ED4-DD3A-432B-8847-1B8665A23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142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8D2-2B6F-4919-982B-74326C503991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6ED4-DD3A-432B-8847-1B8665A23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68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8D2-2B6F-4919-982B-74326C503991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6ED4-DD3A-432B-8847-1B8665A23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54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8D2-2B6F-4919-982B-74326C503991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6ED4-DD3A-432B-8847-1B8665A23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6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8D2-2B6F-4919-982B-74326C503991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6ED4-DD3A-432B-8847-1B8665A23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002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8D2-2B6F-4919-982B-74326C503991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6ED4-DD3A-432B-8847-1B8665A23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1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8D2-2B6F-4919-982B-74326C503991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6ED4-DD3A-432B-8847-1B8665A23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90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8D2-2B6F-4919-982B-74326C503991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6ED4-DD3A-432B-8847-1B8665A23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47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8D2-2B6F-4919-982B-74326C503991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6ED4-DD3A-432B-8847-1B8665A23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11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B98D2-2B6F-4919-982B-74326C503991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F6ED4-DD3A-432B-8847-1B8665A23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79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CB98D2-2B6F-4919-982B-74326C503991}" type="datetimeFigureOut">
              <a:rPr lang="en-US" smtClean="0"/>
              <a:t>9/7/2016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F6ED4-DD3A-432B-8847-1B8665A23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123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vamu.edu/ece/ece-faculty-fall-semester-uploads/" TargetMode="External"/><Relationship Id="rId2" Type="http://schemas.openxmlformats.org/officeDocument/2006/relationships/hyperlink" Target="https://www.pvamu.edu/ece/wp-content/uploads/sites/96/planning-ee-degree-audit-degreeworksheet-_2016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vamu.edu/ece/ece-faculty-fall-semester-upload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ECE Faculty Meeting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78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Accomplishments</a:t>
            </a:r>
          </a:p>
          <a:p>
            <a:r>
              <a:rPr lang="en-US" dirty="0" smtClean="0"/>
              <a:t>Goals</a:t>
            </a:r>
          </a:p>
          <a:p>
            <a:r>
              <a:rPr lang="en-US" dirty="0" smtClean="0"/>
              <a:t>ABET</a:t>
            </a:r>
          </a:p>
          <a:p>
            <a:r>
              <a:rPr lang="en-US" dirty="0" smtClean="0"/>
              <a:t>Workload</a:t>
            </a:r>
          </a:p>
          <a:p>
            <a:r>
              <a:rPr lang="en-US" dirty="0" smtClean="0"/>
              <a:t>Advising</a:t>
            </a:r>
          </a:p>
          <a:p>
            <a:r>
              <a:rPr lang="en-US" dirty="0" err="1" smtClean="0"/>
              <a:t>Taskstream</a:t>
            </a:r>
            <a:endParaRPr lang="en-US" dirty="0" smtClean="0"/>
          </a:p>
          <a:p>
            <a:r>
              <a:rPr lang="en-US" dirty="0" smtClean="0"/>
              <a:t>Coordinators</a:t>
            </a:r>
          </a:p>
          <a:p>
            <a:r>
              <a:rPr lang="en-US" dirty="0" smtClean="0"/>
              <a:t>Calendar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95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Accomplishments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University met enrollment goal of 1200 by Fall 2016</a:t>
            </a:r>
          </a:p>
          <a:p>
            <a:pPr marL="457200" lvl="1" indent="0">
              <a:buNone/>
            </a:pPr>
            <a:r>
              <a:rPr lang="en-US" dirty="0" smtClean="0"/>
              <a:t>~1,800 freshmen</a:t>
            </a:r>
          </a:p>
          <a:p>
            <a:pPr marL="514350" indent="-457200"/>
            <a:r>
              <a:rPr lang="en-US" dirty="0" smtClean="0"/>
              <a:t>Two new CPEG courses ELEG 2153 and 2163 approved by UAC roll out Fall 2017</a:t>
            </a:r>
          </a:p>
          <a:p>
            <a:pPr marL="514350" indent="-457200"/>
            <a:r>
              <a:rPr lang="en-US" dirty="0" smtClean="0"/>
              <a:t>CRIs moving forward</a:t>
            </a:r>
          </a:p>
          <a:p>
            <a:pPr marL="914400" lvl="1" indent="-457200"/>
            <a:r>
              <a:rPr lang="en-US" dirty="0" smtClean="0"/>
              <a:t>Cyber Security</a:t>
            </a:r>
          </a:p>
          <a:p>
            <a:pPr marL="914400" lvl="1" indent="-457200"/>
            <a:r>
              <a:rPr lang="en-US" dirty="0" smtClean="0"/>
              <a:t>Smart Grid </a:t>
            </a:r>
          </a:p>
          <a:p>
            <a:pPr marL="914400" lvl="1" indent="-457200"/>
            <a:r>
              <a:rPr lang="en-US" dirty="0" smtClean="0"/>
              <a:t>Computational Biology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478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Summer Camps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Big Military Data Analytics Camp</a:t>
            </a:r>
          </a:p>
          <a:p>
            <a:r>
              <a:rPr lang="en-US" dirty="0" smtClean="0"/>
              <a:t>SEEC Camps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346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Increase number of Undergraduate and  Graduate students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Improve Retention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Increase External Funds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Funding Improve Curriculum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9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7139033"/>
              </p:ext>
            </p:extLst>
          </p:nvPr>
        </p:nvGraphicFramePr>
        <p:xfrm>
          <a:off x="457200" y="1676400"/>
          <a:ext cx="81534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946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736566"/>
              </p:ext>
            </p:extLst>
          </p:nvPr>
        </p:nvGraphicFramePr>
        <p:xfrm>
          <a:off x="228600" y="609600"/>
          <a:ext cx="8534406" cy="5830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99821"/>
                <a:gridCol w="381803"/>
                <a:gridCol w="381803"/>
                <a:gridCol w="381803"/>
                <a:gridCol w="516555"/>
                <a:gridCol w="381803"/>
                <a:gridCol w="381803"/>
                <a:gridCol w="381803"/>
                <a:gridCol w="381803"/>
                <a:gridCol w="381803"/>
                <a:gridCol w="381803"/>
                <a:gridCol w="381803"/>
              </a:tblGrid>
              <a:tr h="22980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Comp. Engineering Courses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4596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1021 Intro Elect Lab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92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96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85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4596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2011 Electric Circuit Lab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84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100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4596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2023 Network Theory I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75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76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95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4596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3013 Network Theory II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82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88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4596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3021 Logic Circuits Lab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99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89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93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4596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3033 Physical Princ. Solid State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71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75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4596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3063 Logic Circuits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86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91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89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4596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4253 Embedded Systems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88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92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88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84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82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4596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4303 Dig System Design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86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81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92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92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45961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4472 Senior Design I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86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91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89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  <a:tr h="45961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Average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79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89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93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82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91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88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84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86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83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89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b"/>
                </a:tc>
              </a:tr>
              <a:tr h="459613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Minimal Acceptable Average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70</a:t>
                      </a:r>
                      <a:endParaRPr lang="en-U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9034" marR="5903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7184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3065500"/>
              </p:ext>
            </p:extLst>
          </p:nvPr>
        </p:nvGraphicFramePr>
        <p:xfrm>
          <a:off x="457200" y="1143000"/>
          <a:ext cx="8312944" cy="4872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1021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067450"/>
              </p:ext>
            </p:extLst>
          </p:nvPr>
        </p:nvGraphicFramePr>
        <p:xfrm>
          <a:off x="228600" y="304800"/>
          <a:ext cx="8610598" cy="6309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53343"/>
                <a:gridCol w="405205"/>
                <a:gridCol w="405205"/>
                <a:gridCol w="405205"/>
                <a:gridCol w="405205"/>
                <a:gridCol w="405205"/>
                <a:gridCol w="405205"/>
                <a:gridCol w="405205"/>
                <a:gridCol w="405205"/>
                <a:gridCol w="405205"/>
                <a:gridCol w="405205"/>
                <a:gridCol w="405205"/>
              </a:tblGrid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Electrical Engineering Courses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g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h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k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1021 Intro Elect Lab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1043 Comp Appl in Engr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62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65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2011 Electric Circuit Lab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2023 Network Theory I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75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92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3013 Network Theory II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89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3021 Logic Circuits Lab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95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89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3023 Signals and Systems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79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65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3033 Physical Princ. Solid State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71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75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3043 Electronics I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81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91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3063 Logic Circuits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89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79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3071 Microproc. Sys. Lab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91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3073  Microproc Sys.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84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4003 Communication Theory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4011 Electronics Lab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92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4013 Energy Conversion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75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4033 Electro Field Thr I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89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85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</a:tr>
              <a:tr h="1290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4043 Electronics II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4073 Control Systems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75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81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85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4472 Senior Design I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85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ELEG 4482 Senior Design II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92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91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96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endParaRPr lang="en-US" sz="1800">
                        <a:effectLst/>
                        <a:latin typeface="Times New Roman"/>
                      </a:endParaRPr>
                    </a:p>
                  </a:txBody>
                  <a:tcPr marL="37681" marR="37681" marT="0" marB="0"/>
                </a:tc>
              </a:tr>
              <a:tr h="2580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Average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73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92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88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84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87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</a:tr>
              <a:tr h="2580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Minimal Acceptable Average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70</a:t>
                      </a:r>
                      <a:endParaRPr lang="en-US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70</a:t>
                      </a:r>
                      <a:endParaRPr lang="en-US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7681" marR="37681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297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ABET Accreditation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Sept 18-20  (Sunday- Tuesday)</a:t>
            </a:r>
          </a:p>
          <a:p>
            <a:pPr lvl="1"/>
            <a:r>
              <a:rPr lang="en-US" dirty="0" smtClean="0"/>
              <a:t>All faculty staff must be present on all three days.</a:t>
            </a:r>
          </a:p>
          <a:p>
            <a:pPr lvl="2"/>
            <a:r>
              <a:rPr lang="en-US" dirty="0" smtClean="0"/>
              <a:t>Sunday 12-6pm</a:t>
            </a:r>
          </a:p>
          <a:p>
            <a:pPr lvl="2"/>
            <a:r>
              <a:rPr lang="en-US" dirty="0" smtClean="0"/>
              <a:t>Monday 7:30-5:30 pm</a:t>
            </a:r>
          </a:p>
          <a:p>
            <a:pPr lvl="2"/>
            <a:r>
              <a:rPr lang="en-US" dirty="0" smtClean="0"/>
              <a:t>Tuesday 8-1pm</a:t>
            </a:r>
          </a:p>
          <a:p>
            <a:r>
              <a:rPr lang="en-US" dirty="0" smtClean="0"/>
              <a:t>No travel from Sept 12-21st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59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1"/>
            <a:ext cx="5591175" cy="595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055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sure that all students complete a </a:t>
            </a:r>
            <a:r>
              <a:rPr lang="en-US" u="sng" dirty="0" smtClean="0">
                <a:hlinkClick r:id="rId2"/>
              </a:rPr>
              <a:t>Degree planning worksheet</a:t>
            </a:r>
            <a:r>
              <a:rPr lang="en-US" u="sng" dirty="0">
                <a:hlinkClick r:id="rId2"/>
              </a:rPr>
              <a:t> </a:t>
            </a:r>
            <a:endParaRPr lang="en-US" u="sng" dirty="0" smtClean="0"/>
          </a:p>
          <a:p>
            <a:r>
              <a:rPr lang="en-US" dirty="0" smtClean="0"/>
              <a:t>Post advisement hours</a:t>
            </a:r>
          </a:p>
          <a:p>
            <a:r>
              <a:rPr lang="en-US" dirty="0" smtClean="0">
                <a:hlinkClick r:id="rId3"/>
              </a:rPr>
              <a:t>ECE Website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37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Taskstream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sure students upload assignments to </a:t>
            </a:r>
            <a:r>
              <a:rPr lang="en-US" dirty="0" err="1" smtClean="0"/>
              <a:t>Taskstream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3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Dr. Ali – Undergraduate Coordinator</a:t>
            </a:r>
          </a:p>
          <a:p>
            <a:r>
              <a:rPr lang="en-US" dirty="0" smtClean="0"/>
              <a:t>Dr. Wilkins-  Graduate Coordinator</a:t>
            </a:r>
          </a:p>
          <a:p>
            <a:r>
              <a:rPr lang="en-US" dirty="0" smtClean="0"/>
              <a:t>Dr. </a:t>
            </a:r>
            <a:r>
              <a:rPr lang="en-US" dirty="0" err="1" smtClean="0"/>
              <a:t>Attia</a:t>
            </a:r>
            <a:r>
              <a:rPr lang="en-US" dirty="0" smtClean="0"/>
              <a:t> – ABET Coordinator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0110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ECE Calendar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ECE Faculty Calendar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615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483</Words>
  <Application>Microsoft Office PowerPoint</Application>
  <PresentationFormat>On-screen Show (4:3)</PresentationFormat>
  <Paragraphs>319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ECE Faculty Meeting</vt:lpstr>
      <vt:lpstr>PowerPoint Presentation</vt:lpstr>
      <vt:lpstr>Accomplishments</vt:lpstr>
      <vt:lpstr>Summer Camps</vt:lpstr>
      <vt:lpstr>Goals</vt:lpstr>
      <vt:lpstr>PowerPoint Presentation</vt:lpstr>
      <vt:lpstr>PowerPoint Presentation</vt:lpstr>
      <vt:lpstr>PowerPoint Presentation</vt:lpstr>
      <vt:lpstr>PowerPoint Presentation</vt:lpstr>
      <vt:lpstr>ABET Accreditation</vt:lpstr>
      <vt:lpstr>PowerPoint Presentation</vt:lpstr>
      <vt:lpstr>Advising</vt:lpstr>
      <vt:lpstr>Taskstream</vt:lpstr>
      <vt:lpstr>Coordinators</vt:lpstr>
      <vt:lpstr>ECE Calendar</vt:lpstr>
    </vt:vector>
  </TitlesOfParts>
  <Company>Prairie View A&amp;M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Faculty Meeting</dc:title>
  <dc:creator>Obiomon,Pamela</dc:creator>
  <cp:lastModifiedBy>Obiomon,Pamela</cp:lastModifiedBy>
  <cp:revision>12</cp:revision>
  <dcterms:created xsi:type="dcterms:W3CDTF">2016-08-16T11:47:12Z</dcterms:created>
  <dcterms:modified xsi:type="dcterms:W3CDTF">2016-09-07T19:43:50Z</dcterms:modified>
</cp:coreProperties>
</file>