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97" r:id="rId3"/>
    <p:sldId id="298" r:id="rId4"/>
    <p:sldId id="299" r:id="rId5"/>
    <p:sldId id="300" r:id="rId6"/>
    <p:sldId id="301" r:id="rId7"/>
    <p:sldId id="302" r:id="rId8"/>
    <p:sldId id="277" r:id="rId9"/>
    <p:sldId id="259" r:id="rId10"/>
    <p:sldId id="278" r:id="rId11"/>
    <p:sldId id="265" r:id="rId12"/>
    <p:sldId id="266" r:id="rId13"/>
    <p:sldId id="268" r:id="rId14"/>
    <p:sldId id="267" r:id="rId15"/>
    <p:sldId id="281" r:id="rId16"/>
    <p:sldId id="269" r:id="rId17"/>
    <p:sldId id="285" r:id="rId18"/>
    <p:sldId id="289" r:id="rId19"/>
    <p:sldId id="291" r:id="rId20"/>
    <p:sldId id="290" r:id="rId21"/>
    <p:sldId id="280" r:id="rId22"/>
    <p:sldId id="270" r:id="rId23"/>
    <p:sldId id="275" r:id="rId24"/>
    <p:sldId id="272" r:id="rId25"/>
    <p:sldId id="274" r:id="rId26"/>
    <p:sldId id="279" r:id="rId27"/>
    <p:sldId id="293" r:id="rId28"/>
    <p:sldId id="294" r:id="rId29"/>
    <p:sldId id="295" r:id="rId30"/>
    <p:sldId id="257" r:id="rId31"/>
    <p:sldId id="262" r:id="rId32"/>
    <p:sldId id="260" r:id="rId33"/>
    <p:sldId id="288" r:id="rId34"/>
    <p:sldId id="261" r:id="rId35"/>
    <p:sldId id="263" r:id="rId36"/>
    <p:sldId id="282" r:id="rId37"/>
    <p:sldId id="283" r:id="rId38"/>
    <p:sldId id="284" r:id="rId39"/>
    <p:sldId id="276" r:id="rId40"/>
    <p:sldId id="264" r:id="rId41"/>
    <p:sldId id="286" r:id="rId42"/>
    <p:sldId id="287" r:id="rId43"/>
    <p:sldId id="29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264" y="-6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D4EBA08-14F6-4629-AFA7-99B7A1EBB0EC}" type="datetimeFigureOut">
              <a:rPr lang="en-US" smtClean="0"/>
              <a:pPr/>
              <a:t>4/29/2016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2C9F5F5-5E69-4712-AABA-FACEA5087E6E}"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4EBA08-14F6-4629-AFA7-99B7A1EBB0EC}"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D4EBA08-14F6-4629-AFA7-99B7A1EBB0EC}"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32C9F5F5-5E69-4712-AABA-FACEA5087E6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D4EBA08-14F6-4629-AFA7-99B7A1EBB0EC}" type="datetimeFigureOut">
              <a:rPr lang="en-US" smtClean="0"/>
              <a:pPr/>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D4EBA08-14F6-4629-AFA7-99B7A1EBB0EC}" type="datetimeFigureOut">
              <a:rPr lang="en-US" smtClean="0"/>
              <a:pPr/>
              <a:t>4/29/2016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D4EBA08-14F6-4629-AFA7-99B7A1EBB0EC}" type="datetimeFigureOut">
              <a:rPr lang="en-US" smtClean="0"/>
              <a:pPr/>
              <a:t>4/29/2016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4EBA08-14F6-4629-AFA7-99B7A1EBB0EC}" type="datetimeFigureOut">
              <a:rPr lang="en-US" smtClean="0"/>
              <a:pPr/>
              <a:t>4/29/2016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D4EBA08-14F6-4629-AFA7-99B7A1EBB0EC}" type="datetimeFigureOut">
              <a:rPr lang="en-US" smtClean="0"/>
              <a:pPr/>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D4EBA08-14F6-4629-AFA7-99B7A1EBB0EC}" type="datetimeFigureOut">
              <a:rPr lang="en-US" smtClean="0"/>
              <a:pPr/>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4EBA08-14F6-4629-AFA7-99B7A1EBB0EC}"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D4EBA08-14F6-4629-AFA7-99B7A1EBB0EC}"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C9F5F5-5E69-4712-AABA-FACEA5087E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D4EBA08-14F6-4629-AFA7-99B7A1EBB0EC}" type="datetimeFigureOut">
              <a:rPr lang="en-US" smtClean="0"/>
              <a:pPr/>
              <a:t>4/29/2016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2C9F5F5-5E69-4712-AABA-FACEA5087E6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doe-hbcu-massie-chair.com/grumbly.ht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emf"/><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jpe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35.xml.rels><?xml version="1.0" encoding="UTF-8" standalone="yes"?>
<Relationships xmlns="http://schemas.openxmlformats.org/package/2006/relationships"><Relationship Id="rId3" Type="http://schemas.openxmlformats.org/officeDocument/2006/relationships/hyperlink" Target="http://dx.doi.org/10.4236/cs.2015.62004" TargetMode="External"/><Relationship Id="rId2" Type="http://schemas.openxmlformats.org/officeDocument/2006/relationships/hyperlink" Target="http://www.scirp.org/journal/cs"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pn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jpeg"/></Relationships>
</file>

<file path=ppt/slides/_rels/slide3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4724400"/>
            <a:ext cx="2819400" cy="2031325"/>
          </a:xfrm>
          <a:prstGeom prst="rect">
            <a:avLst/>
          </a:prstGeom>
        </p:spPr>
        <p:txBody>
          <a:bodyPr wrap="square">
            <a:spAutoFit/>
          </a:bodyPr>
          <a:lstStyle/>
          <a:p>
            <a:r>
              <a:rPr lang="en-US" b="1" dirty="0"/>
              <a:t>Presentation Outline</a:t>
            </a:r>
          </a:p>
          <a:p>
            <a:endParaRPr lang="en-US" b="1" dirty="0"/>
          </a:p>
          <a:p>
            <a:pPr marL="400050" indent="-400050">
              <a:buAutoNum type="romanUcPeriod"/>
            </a:pPr>
            <a:r>
              <a:rPr lang="en-US" dirty="0" smtClean="0"/>
              <a:t>Massie Chair History </a:t>
            </a:r>
          </a:p>
          <a:p>
            <a:pPr marL="400050" indent="-400050">
              <a:buAutoNum type="romanUcPeriod"/>
            </a:pPr>
            <a:r>
              <a:rPr lang="en-US" dirty="0" smtClean="0"/>
              <a:t>Internships</a:t>
            </a:r>
            <a:endParaRPr lang="en-US" dirty="0"/>
          </a:p>
          <a:p>
            <a:pPr marL="400050" indent="-400050">
              <a:buAutoNum type="romanUcPeriod"/>
            </a:pPr>
            <a:r>
              <a:rPr lang="en-US" dirty="0"/>
              <a:t>Outreach Activities</a:t>
            </a:r>
          </a:p>
          <a:p>
            <a:pPr marL="400050" indent="-400050">
              <a:buAutoNum type="romanUcPeriod"/>
            </a:pPr>
            <a:r>
              <a:rPr lang="en-US" dirty="0"/>
              <a:t>Research</a:t>
            </a:r>
          </a:p>
          <a:p>
            <a:pPr marL="400050" indent="-400050">
              <a:buAutoNum type="romanUcPeriod"/>
            </a:pPr>
            <a:r>
              <a:rPr lang="en-US" dirty="0"/>
              <a:t>Teaching</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descr="E:\My Documents - CE Comp\flags.jpg"/>
          <p:cNvPicPr>
            <a:picLocks noChangeAspect="1" noChangeArrowheads="1"/>
          </p:cNvPicPr>
          <p:nvPr/>
        </p:nvPicPr>
        <p:blipFill>
          <a:blip r:embed="rId3" cstate="print"/>
          <a:srcRect/>
          <a:stretch>
            <a:fillRect/>
          </a:stretch>
        </p:blipFill>
        <p:spPr bwMode="auto">
          <a:xfrm>
            <a:off x="1926188" y="152400"/>
            <a:ext cx="4669798" cy="2667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781228" y="2782368"/>
            <a:ext cx="7162800" cy="1569660"/>
          </a:xfrm>
          <a:prstGeom prst="rect">
            <a:avLst/>
          </a:prstGeom>
        </p:spPr>
        <p:txBody>
          <a:bodyPr wrap="square">
            <a:spAutoFit/>
          </a:bodyPr>
          <a:lstStyle/>
          <a:p>
            <a:pPr algn="ctr"/>
            <a:r>
              <a:rPr lang="en-US" altLang="en-US" sz="2400" b="1" dirty="0"/>
              <a:t> Sam Massie Chair of Excellence</a:t>
            </a:r>
          </a:p>
          <a:p>
            <a:pPr algn="ctr"/>
            <a:r>
              <a:rPr lang="en-US" altLang="en-US" sz="2400" b="1" dirty="0"/>
              <a:t>Prairie View A&amp;M University</a:t>
            </a:r>
          </a:p>
          <a:p>
            <a:pPr algn="ctr"/>
            <a:r>
              <a:rPr lang="en-US" altLang="en-US" sz="2400" b="1" dirty="0"/>
              <a:t>Funded by the Department of Energy/NNSA</a:t>
            </a:r>
          </a:p>
          <a:p>
            <a:pPr algn="ctr"/>
            <a:r>
              <a:rPr lang="en-US" altLang="en-US" sz="2400" b="1" dirty="0" smtClean="0"/>
              <a:t>ECE Advisory Board Meeting April 29, 2016</a:t>
            </a:r>
            <a:endParaRPr lang="en-US" altLang="en-US" sz="2400" b="1" dirty="0"/>
          </a:p>
        </p:txBody>
      </p:sp>
      <p:pic>
        <p:nvPicPr>
          <p:cNvPr id="6" name="Picture 2443" descr="PVLogo"/>
          <p:cNvPicPr>
            <a:picLocks noChangeAspect="1" noChangeArrowheads="1"/>
          </p:cNvPicPr>
          <p:nvPr/>
        </p:nvPicPr>
        <p:blipFill>
          <a:blip r:embed="rId4" cstate="print"/>
          <a:srcRect/>
          <a:stretch>
            <a:fillRect/>
          </a:stretch>
        </p:blipFill>
        <p:spPr bwMode="auto">
          <a:xfrm>
            <a:off x="5257801" y="4632602"/>
            <a:ext cx="1905000" cy="1925524"/>
          </a:xfrm>
          <a:prstGeom prst="rect">
            <a:avLst/>
          </a:prstGeom>
          <a:noFill/>
        </p:spPr>
      </p:pic>
    </p:spTree>
    <p:extLst>
      <p:ext uri="{BB962C8B-B14F-4D97-AF65-F5344CB8AC3E}">
        <p14:creationId xmlns:p14="http://schemas.microsoft.com/office/powerpoint/2010/main" xmlns="" val="387496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r. Samuel P. Massie Chairs of Excellenc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199654"/>
            <a:ext cx="6629400" cy="644099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82416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4115" y="152400"/>
            <a:ext cx="8458200" cy="1200329"/>
          </a:xfrm>
          <a:prstGeom prst="rect">
            <a:avLst/>
          </a:prstGeom>
        </p:spPr>
        <p:txBody>
          <a:bodyPr wrap="square">
            <a:spAutoFit/>
          </a:bodyPr>
          <a:lstStyle/>
          <a:p>
            <a:r>
              <a:rPr lang="en-US" dirty="0"/>
              <a:t>The idea for the Chairs of Excellence was conceived at the campus of Tennessee State University (TSU) in Nashville, Tennessee in the fall of </a:t>
            </a:r>
            <a:r>
              <a:rPr lang="en-US" dirty="0" smtClean="0"/>
              <a:t>1993. Meeting of the Deans of HBCUs with Engineering Programs.</a:t>
            </a:r>
          </a:p>
          <a:p>
            <a:endParaRPr lang="en-US" dirty="0"/>
          </a:p>
        </p:txBody>
      </p:sp>
      <p:sp>
        <p:nvSpPr>
          <p:cNvPr id="3" name="Rectangle 2"/>
          <p:cNvSpPr/>
          <p:nvPr/>
        </p:nvSpPr>
        <p:spPr>
          <a:xfrm>
            <a:off x="407350" y="1196110"/>
            <a:ext cx="8305800" cy="646331"/>
          </a:xfrm>
          <a:prstGeom prst="rect">
            <a:avLst/>
          </a:prstGeom>
        </p:spPr>
        <p:txBody>
          <a:bodyPr wrap="square">
            <a:spAutoFit/>
          </a:bodyPr>
          <a:lstStyle/>
          <a:p>
            <a:r>
              <a:rPr lang="en-US" dirty="0" smtClean="0"/>
              <a:t>This idea was presented </a:t>
            </a:r>
            <a:r>
              <a:rPr lang="en-US" dirty="0"/>
              <a:t>to </a:t>
            </a:r>
            <a:r>
              <a:rPr lang="en-US" dirty="0">
                <a:hlinkClick r:id="rId2"/>
              </a:rPr>
              <a:t>Thomas Grumbly</a:t>
            </a:r>
            <a:r>
              <a:rPr lang="en-US" dirty="0"/>
              <a:t>, then Assistant Secretary for Environmental Management.</a:t>
            </a:r>
          </a:p>
        </p:txBody>
      </p:sp>
      <p:sp>
        <p:nvSpPr>
          <p:cNvPr id="4" name="Rectangle 3"/>
          <p:cNvSpPr/>
          <p:nvPr/>
        </p:nvSpPr>
        <p:spPr>
          <a:xfrm>
            <a:off x="355007" y="1981200"/>
            <a:ext cx="8382000" cy="646331"/>
          </a:xfrm>
          <a:prstGeom prst="rect">
            <a:avLst/>
          </a:prstGeom>
        </p:spPr>
        <p:txBody>
          <a:bodyPr wrap="square">
            <a:spAutoFit/>
          </a:bodyPr>
          <a:lstStyle/>
          <a:p>
            <a:r>
              <a:rPr lang="en-US" dirty="0" smtClean="0"/>
              <a:t>This idea </a:t>
            </a:r>
            <a:r>
              <a:rPr lang="en-US" dirty="0"/>
              <a:t>centered around assisting the institutions </a:t>
            </a:r>
            <a:r>
              <a:rPr lang="en-US" dirty="0" smtClean="0"/>
              <a:t>(HBCUs) in </a:t>
            </a:r>
            <a:r>
              <a:rPr lang="en-US" dirty="0"/>
              <a:t>producing top-level graduates and groundbreaking research in the environmental disciplines.</a:t>
            </a:r>
          </a:p>
        </p:txBody>
      </p:sp>
      <p:sp>
        <p:nvSpPr>
          <p:cNvPr id="5" name="Rectangle 4"/>
          <p:cNvSpPr/>
          <p:nvPr/>
        </p:nvSpPr>
        <p:spPr>
          <a:xfrm>
            <a:off x="306936" y="2819400"/>
            <a:ext cx="8610600" cy="923330"/>
          </a:xfrm>
          <a:prstGeom prst="rect">
            <a:avLst/>
          </a:prstGeom>
        </p:spPr>
        <p:txBody>
          <a:bodyPr wrap="square">
            <a:spAutoFit/>
          </a:bodyPr>
          <a:lstStyle/>
          <a:p>
            <a:r>
              <a:rPr lang="en-US" dirty="0"/>
              <a:t>Secretary O'Leary chose to name the Chairs of Excellence Program after Dr. Samuel P. Massie, an African-American chemist of national reputation for championing the cause of minority education.</a:t>
            </a:r>
          </a:p>
        </p:txBody>
      </p:sp>
      <p:sp>
        <p:nvSpPr>
          <p:cNvPr id="6" name="Rectangle 5"/>
          <p:cNvSpPr/>
          <p:nvPr/>
        </p:nvSpPr>
        <p:spPr>
          <a:xfrm>
            <a:off x="307648" y="4038600"/>
            <a:ext cx="8534400" cy="1477328"/>
          </a:xfrm>
          <a:prstGeom prst="rect">
            <a:avLst/>
          </a:prstGeom>
        </p:spPr>
        <p:txBody>
          <a:bodyPr wrap="square">
            <a:spAutoFit/>
          </a:bodyPr>
          <a:lstStyle/>
          <a:p>
            <a:r>
              <a:rPr lang="en-US" dirty="0"/>
              <a:t>Mr. Grumbly awarded the Dr. Samuel P. Massie Chairs of Excellence to nine HBCUs.  In late 1995, another Chair was awarded to a Hispanic Serving Institution (HIS), </a:t>
            </a:r>
            <a:r>
              <a:rPr lang="en-US" dirty="0" err="1"/>
              <a:t>Turabo</a:t>
            </a:r>
            <a:r>
              <a:rPr lang="en-US" dirty="0"/>
              <a:t> University, in Puerto Rico, increasing the number of Chairs to ten.  Ms. Malika Hobbs became the DOE program manager of the Chairs of Excellence Program.</a:t>
            </a:r>
          </a:p>
        </p:txBody>
      </p:sp>
      <p:sp>
        <p:nvSpPr>
          <p:cNvPr id="7" name="Rectangle 6"/>
          <p:cNvSpPr/>
          <p:nvPr/>
        </p:nvSpPr>
        <p:spPr>
          <a:xfrm>
            <a:off x="615297" y="6022922"/>
            <a:ext cx="7391400" cy="369332"/>
          </a:xfrm>
          <a:prstGeom prst="rect">
            <a:avLst/>
          </a:prstGeom>
        </p:spPr>
        <p:txBody>
          <a:bodyPr wrap="square">
            <a:spAutoFit/>
          </a:bodyPr>
          <a:lstStyle/>
          <a:p>
            <a:r>
              <a:rPr lang="en-US" dirty="0"/>
              <a:t>http://doe-hbcu-massie-chair.com/history.htm</a:t>
            </a:r>
          </a:p>
        </p:txBody>
      </p:sp>
    </p:spTree>
    <p:extLst>
      <p:ext uri="{BB962C8B-B14F-4D97-AF65-F5344CB8AC3E}">
        <p14:creationId xmlns:p14="http://schemas.microsoft.com/office/powerpoint/2010/main" xmlns="" val="1293630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05800" cy="2585323"/>
          </a:xfrm>
          <a:prstGeom prst="rect">
            <a:avLst/>
          </a:prstGeom>
        </p:spPr>
        <p:txBody>
          <a:bodyPr wrap="square">
            <a:spAutoFit/>
          </a:bodyPr>
          <a:lstStyle/>
          <a:p>
            <a:r>
              <a:rPr lang="en-US" dirty="0"/>
              <a:t>In September 1994, the U.S. Department of Energy's Office of Environmental Management (EM) committed $14.7 million in grants over a five-year period to establish the Dr. Samuel P. Massie Chairs of Excellence Program.  </a:t>
            </a:r>
            <a:endParaRPr lang="en-US" dirty="0" smtClean="0"/>
          </a:p>
          <a:p>
            <a:endParaRPr lang="en-US" dirty="0"/>
          </a:p>
          <a:p>
            <a:r>
              <a:rPr lang="en-US" dirty="0" smtClean="0"/>
              <a:t>This </a:t>
            </a:r>
            <a:r>
              <a:rPr lang="en-US" dirty="0"/>
              <a:t>national program, which now </a:t>
            </a:r>
            <a:r>
              <a:rPr lang="en-US" dirty="0" smtClean="0"/>
              <a:t>(1994) comprises </a:t>
            </a:r>
            <a:r>
              <a:rPr lang="en-US" dirty="0"/>
              <a:t>nine Historically Black Colleges and Universities (HBCUs) and one Hispanic Serving Institution (HIS), is named after Dr. Samuel P. Massie, an African-American chemist of national reputation who was a leader in championing the cause of minority education in the United States.</a:t>
            </a:r>
          </a:p>
        </p:txBody>
      </p:sp>
      <p:sp>
        <p:nvSpPr>
          <p:cNvPr id="3" name="Rectangle 2"/>
          <p:cNvSpPr/>
          <p:nvPr/>
        </p:nvSpPr>
        <p:spPr>
          <a:xfrm>
            <a:off x="533400" y="3733800"/>
            <a:ext cx="8077200" cy="2031325"/>
          </a:xfrm>
          <a:prstGeom prst="rect">
            <a:avLst/>
          </a:prstGeom>
        </p:spPr>
        <p:txBody>
          <a:bodyPr wrap="square">
            <a:spAutoFit/>
          </a:bodyPr>
          <a:lstStyle/>
          <a:p>
            <a:r>
              <a:rPr lang="en-US" dirty="0"/>
              <a:t>Prairie View A&amp;M </a:t>
            </a:r>
            <a:r>
              <a:rPr lang="en-US" dirty="0" smtClean="0"/>
              <a:t>University</a:t>
            </a:r>
          </a:p>
          <a:p>
            <a:endParaRPr lang="en-US" dirty="0"/>
          </a:p>
          <a:p>
            <a:r>
              <a:rPr lang="en-US" dirty="0"/>
              <a:t>Dr. Ing Chang  selected as Massie Chair at PVAMU with an expertise in thermal and environmental </a:t>
            </a:r>
            <a:r>
              <a:rPr lang="en-US" dirty="0" smtClean="0"/>
              <a:t>research</a:t>
            </a:r>
          </a:p>
          <a:p>
            <a:endParaRPr lang="en-US" dirty="0"/>
          </a:p>
          <a:p>
            <a:r>
              <a:rPr lang="en-US" dirty="0"/>
              <a:t>Dr. John Fuller (Interim Dean at PVAMU) named </a:t>
            </a:r>
            <a:r>
              <a:rPr lang="en-US" dirty="0" smtClean="0"/>
              <a:t>in 1996 as Principal </a:t>
            </a:r>
            <a:r>
              <a:rPr lang="en-US" dirty="0"/>
              <a:t>Investigator</a:t>
            </a:r>
          </a:p>
        </p:txBody>
      </p:sp>
    </p:spTree>
    <p:extLst>
      <p:ext uri="{BB962C8B-B14F-4D97-AF65-F5344CB8AC3E}">
        <p14:creationId xmlns:p14="http://schemas.microsoft.com/office/powerpoint/2010/main" xmlns="" val="3191527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0"/>
            <a:ext cx="7315200" cy="5078313"/>
          </a:xfrm>
          <a:prstGeom prst="rect">
            <a:avLst/>
          </a:prstGeom>
        </p:spPr>
        <p:txBody>
          <a:bodyPr wrap="square">
            <a:spAutoFit/>
          </a:bodyPr>
          <a:lstStyle/>
          <a:p>
            <a:r>
              <a:rPr lang="en-US" dirty="0"/>
              <a:t>Through the efforts of Prairie View A&amp;M University, Houston's Chinquapin School students are being exposed to engineering, environmental issues and the use of solar powered vehicles. </a:t>
            </a:r>
            <a:endParaRPr lang="en-US" dirty="0" smtClean="0"/>
          </a:p>
          <a:p>
            <a:endParaRPr lang="en-US" dirty="0"/>
          </a:p>
          <a:p>
            <a:r>
              <a:rPr lang="en-US" dirty="0" smtClean="0"/>
              <a:t>Prairie </a:t>
            </a:r>
            <a:r>
              <a:rPr lang="en-US" dirty="0"/>
              <a:t>View A&amp;M University is also assisting the Agricultural Extension Service of Waller County in Houston, Texas to provide computer literacy and computer access for its residents. </a:t>
            </a:r>
            <a:endParaRPr lang="en-US" dirty="0" smtClean="0"/>
          </a:p>
          <a:p>
            <a:endParaRPr lang="en-US" dirty="0"/>
          </a:p>
          <a:p>
            <a:r>
              <a:rPr lang="en-US" dirty="0" smtClean="0"/>
              <a:t>Texas </a:t>
            </a:r>
            <a:r>
              <a:rPr lang="en-US" dirty="0"/>
              <a:t>farmers have received technical assistance from the Chairs to better understand the conversion in the units from U.S. standards to the metric </a:t>
            </a:r>
            <a:r>
              <a:rPr lang="en-US" dirty="0" smtClean="0"/>
              <a:t>system</a:t>
            </a:r>
          </a:p>
          <a:p>
            <a:endParaRPr lang="en-US" dirty="0"/>
          </a:p>
          <a:p>
            <a:r>
              <a:rPr lang="en-US" dirty="0" smtClean="0"/>
              <a:t>Establishment of a small engines exhaust test station within the mechanical engineering department</a:t>
            </a:r>
          </a:p>
          <a:p>
            <a:endParaRPr lang="en-US" dirty="0"/>
          </a:p>
          <a:p>
            <a:r>
              <a:rPr lang="en-US" dirty="0" smtClean="0"/>
              <a:t>Design and development of a solar car that participated in the 1995 solar car competition and continued in the 1997 solar car competition (shown on next slide)</a:t>
            </a:r>
            <a:endParaRPr lang="en-US" dirty="0"/>
          </a:p>
        </p:txBody>
      </p:sp>
    </p:spTree>
    <p:extLst>
      <p:ext uri="{BB962C8B-B14F-4D97-AF65-F5344CB8AC3E}">
        <p14:creationId xmlns:p14="http://schemas.microsoft.com/office/powerpoint/2010/main" xmlns="" val="254320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WINDOWS.000\Application Data\Microsoft\Media Catalog\Untitled-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304311" y="914400"/>
            <a:ext cx="8550593" cy="5334000"/>
          </a:xfrm>
          <a:prstGeom prst="rect">
            <a:avLst/>
          </a:prstGeom>
        </p:spPr>
      </p:pic>
    </p:spTree>
    <p:extLst>
      <p:ext uri="{BB962C8B-B14F-4D97-AF65-F5344CB8AC3E}">
        <p14:creationId xmlns:p14="http://schemas.microsoft.com/office/powerpoint/2010/main" xmlns="" val="1839736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WINDOWS.000\Application Data\Microsoft\Media Catalog\Solar A.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522025" y="533400"/>
            <a:ext cx="8067193" cy="5641975"/>
          </a:xfrm>
          <a:prstGeom prst="rect">
            <a:avLst/>
          </a:prstGeom>
        </p:spPr>
      </p:pic>
    </p:spTree>
    <p:extLst>
      <p:ext uri="{BB962C8B-B14F-4D97-AF65-F5344CB8AC3E}">
        <p14:creationId xmlns:p14="http://schemas.microsoft.com/office/powerpoint/2010/main" xmlns="" val="142064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599"/>
            <a:ext cx="8229600" cy="1143000"/>
          </a:xfrm>
        </p:spPr>
        <p:txBody>
          <a:bodyPr/>
          <a:lstStyle/>
          <a:p>
            <a:r>
              <a:rPr lang="en-US" dirty="0"/>
              <a:t>Sam Massie Internships</a:t>
            </a:r>
          </a:p>
        </p:txBody>
      </p:sp>
      <p:pic>
        <p:nvPicPr>
          <p:cNvPr id="4098" name="Picture 2" descr="F:\Documents from Dell Office Computer\DOE\Howard Univ P 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29200" y="1985088"/>
            <a:ext cx="3443176" cy="4532344"/>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838200" y="2760292"/>
            <a:ext cx="2920479" cy="2585323"/>
          </a:xfrm>
          <a:prstGeom prst="rect">
            <a:avLst/>
          </a:prstGeom>
          <a:noFill/>
        </p:spPr>
        <p:txBody>
          <a:bodyPr wrap="none" rtlCol="0">
            <a:spAutoFit/>
          </a:bodyPr>
          <a:lstStyle/>
          <a:p>
            <a:r>
              <a:rPr lang="en-US" dirty="0"/>
              <a:t>Aaron Griffin summer 2007</a:t>
            </a:r>
          </a:p>
          <a:p>
            <a:r>
              <a:rPr lang="en-US" dirty="0"/>
              <a:t>Internship with DOE in </a:t>
            </a:r>
          </a:p>
          <a:p>
            <a:r>
              <a:rPr lang="en-US" dirty="0"/>
              <a:t>Washington, DC</a:t>
            </a:r>
          </a:p>
          <a:p>
            <a:endParaRPr lang="en-US" dirty="0"/>
          </a:p>
          <a:p>
            <a:r>
              <a:rPr lang="en-US" dirty="0"/>
              <a:t>Housed at Howard University</a:t>
            </a:r>
          </a:p>
          <a:p>
            <a:r>
              <a:rPr lang="en-US" dirty="0"/>
              <a:t>For the summer internship</a:t>
            </a:r>
          </a:p>
          <a:p>
            <a:endParaRPr lang="en-US" dirty="0"/>
          </a:p>
          <a:p>
            <a:r>
              <a:rPr lang="en-US" dirty="0"/>
              <a:t>Registered at PVAMU in a </a:t>
            </a:r>
          </a:p>
          <a:p>
            <a:r>
              <a:rPr lang="en-US" dirty="0"/>
              <a:t>Summer Internship Class</a:t>
            </a:r>
          </a:p>
        </p:txBody>
      </p:sp>
      <p:sp>
        <p:nvSpPr>
          <p:cNvPr id="4" name="TextBox 3"/>
          <p:cNvSpPr txBox="1"/>
          <p:nvPr/>
        </p:nvSpPr>
        <p:spPr>
          <a:xfrm>
            <a:off x="2895600" y="1219200"/>
            <a:ext cx="2132956" cy="461665"/>
          </a:xfrm>
          <a:prstGeom prst="rect">
            <a:avLst/>
          </a:prstGeom>
          <a:noFill/>
        </p:spPr>
        <p:txBody>
          <a:bodyPr wrap="none" rtlCol="0">
            <a:spAutoFit/>
          </a:bodyPr>
          <a:lstStyle/>
          <a:p>
            <a:r>
              <a:rPr lang="en-US" sz="2400" dirty="0">
                <a:solidFill>
                  <a:srgbClr val="0070C0"/>
                </a:solidFill>
              </a:rPr>
              <a:t>When it started</a:t>
            </a: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53841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3605"/>
            <a:ext cx="7263606" cy="1143000"/>
          </a:xfrm>
        </p:spPr>
        <p:txBody>
          <a:bodyPr>
            <a:normAutofit/>
          </a:bodyPr>
          <a:lstStyle/>
          <a:p>
            <a:pPr algn="l"/>
            <a:r>
              <a:rPr lang="en-US" sz="2000" dirty="0"/>
              <a:t>                   </a:t>
            </a:r>
            <a:r>
              <a:rPr lang="en-US" sz="2400" dirty="0">
                <a:solidFill>
                  <a:srgbClr val="0070C0"/>
                </a:solidFill>
              </a:rPr>
              <a:t>National Laboratory Internship</a:t>
            </a:r>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2331" y="806641"/>
            <a:ext cx="4445868" cy="5822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05400" y="1371600"/>
            <a:ext cx="3097213" cy="1603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4648199" y="3581400"/>
            <a:ext cx="8304101" cy="2092881"/>
          </a:xfrm>
          <a:prstGeom prst="rect">
            <a:avLst/>
          </a:prstGeom>
          <a:noFill/>
        </p:spPr>
        <p:txBody>
          <a:bodyPr wrap="square" rtlCol="0">
            <a:spAutoFit/>
          </a:bodyPr>
          <a:lstStyle/>
          <a:p>
            <a:r>
              <a:rPr lang="en-US" sz="1600" dirty="0">
                <a:solidFill>
                  <a:schemeClr val="accent1">
                    <a:lumMod val="60000"/>
                    <a:lumOff val="40000"/>
                  </a:schemeClr>
                </a:solidFill>
              </a:rPr>
              <a:t>Joseph Kamto completed the PhD degree in </a:t>
            </a:r>
          </a:p>
          <a:p>
            <a:r>
              <a:rPr lang="en-US" sz="1600" dirty="0">
                <a:solidFill>
                  <a:schemeClr val="accent1">
                    <a:lumMod val="60000"/>
                    <a:lumOff val="40000"/>
                  </a:schemeClr>
                </a:solidFill>
              </a:rPr>
              <a:t>Electrical Engineering from Prairie View A&amp;M </a:t>
            </a:r>
          </a:p>
          <a:p>
            <a:r>
              <a:rPr lang="en-US" sz="1600" dirty="0">
                <a:solidFill>
                  <a:schemeClr val="accent1">
                    <a:lumMod val="60000"/>
                    <a:lumOff val="40000"/>
                  </a:schemeClr>
                </a:solidFill>
              </a:rPr>
              <a:t>University and did an Internship at Los Alamos </a:t>
            </a:r>
          </a:p>
          <a:p>
            <a:r>
              <a:rPr lang="en-US" sz="1600" dirty="0">
                <a:solidFill>
                  <a:schemeClr val="accent1">
                    <a:lumMod val="60000"/>
                    <a:lumOff val="40000"/>
                  </a:schemeClr>
                </a:solidFill>
              </a:rPr>
              <a:t>National Laboratories (Sponsored by DOE) </a:t>
            </a:r>
          </a:p>
          <a:p>
            <a:r>
              <a:rPr lang="en-US" sz="1600" dirty="0">
                <a:solidFill>
                  <a:schemeClr val="accent1">
                    <a:lumMod val="60000"/>
                    <a:lumOff val="40000"/>
                  </a:schemeClr>
                </a:solidFill>
              </a:rPr>
              <a:t>before graduation. As a result of the internship </a:t>
            </a:r>
          </a:p>
          <a:p>
            <a:r>
              <a:rPr lang="en-US" sz="1600" dirty="0">
                <a:solidFill>
                  <a:schemeClr val="accent1">
                    <a:lumMod val="60000"/>
                    <a:lumOff val="40000"/>
                  </a:schemeClr>
                </a:solidFill>
              </a:rPr>
              <a:t>he was co-author of a paper published in </a:t>
            </a:r>
          </a:p>
          <a:p>
            <a:r>
              <a:rPr lang="en-US" sz="1600" dirty="0">
                <a:solidFill>
                  <a:schemeClr val="accent1">
                    <a:lumMod val="60000"/>
                    <a:lumOff val="40000"/>
                  </a:schemeClr>
                </a:solidFill>
              </a:rPr>
              <a:t>Fall 2015 by the laboratory as shown.</a:t>
            </a:r>
          </a:p>
          <a:p>
            <a:endParaRPr lang="en-US" dirty="0"/>
          </a:p>
        </p:txBody>
      </p:sp>
      <p:sp>
        <p:nvSpPr>
          <p:cNvPr id="4" name="TextBox 3"/>
          <p:cNvSpPr txBox="1"/>
          <p:nvPr/>
        </p:nvSpPr>
        <p:spPr>
          <a:xfrm>
            <a:off x="5323642" y="3061900"/>
            <a:ext cx="2660728" cy="276999"/>
          </a:xfrm>
          <a:prstGeom prst="rect">
            <a:avLst/>
          </a:prstGeom>
          <a:noFill/>
        </p:spPr>
        <p:txBody>
          <a:bodyPr wrap="none" rtlCol="0">
            <a:spAutoFit/>
          </a:bodyPr>
          <a:lstStyle/>
          <a:p>
            <a:r>
              <a:rPr lang="en-US" sz="1200" dirty="0"/>
              <a:t>Professor John Fuller and Joseph Kamto</a:t>
            </a:r>
          </a:p>
        </p:txBody>
      </p:sp>
    </p:spTree>
    <p:extLst>
      <p:ext uri="{BB962C8B-B14F-4D97-AF65-F5344CB8AC3E}">
        <p14:creationId xmlns:p14="http://schemas.microsoft.com/office/powerpoint/2010/main" xmlns="" val="2581012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effectLst/>
              </a:rPr>
              <a:t>Mr. Boubacar Coulibaly completed his Summer Internship assignment at Los Alamos National Laboratory in August 2013.</a:t>
            </a:r>
          </a:p>
        </p:txBody>
      </p:sp>
      <p:pic>
        <p:nvPicPr>
          <p:cNvPr id="4" name="Content Placeholder 3" descr="C:\Documents and Settings\Student\My Documents\Graduate Program\Graduate Students\Coulibaly_Boubacar\symposium%202013[1].jpg"/>
          <p:cNvPicPr>
            <a:picLocks noGrp="1"/>
          </p:cNvPicPr>
          <p:nvPr>
            <p:ph idx="1"/>
          </p:nvPr>
        </p:nvPicPr>
        <p:blipFill>
          <a:blip r:embed="rId2" cstate="print"/>
          <a:srcRect/>
          <a:stretch>
            <a:fillRect/>
          </a:stretch>
        </p:blipFill>
        <p:spPr bwMode="auto">
          <a:xfrm>
            <a:off x="1866900" y="1524000"/>
            <a:ext cx="4876800" cy="3421856"/>
          </a:xfrm>
          <a:prstGeom prst="rect">
            <a:avLst/>
          </a:prstGeom>
          <a:noFill/>
          <a:ln w="9525">
            <a:noFill/>
            <a:miter lim="800000"/>
            <a:headEnd/>
            <a:tailEnd/>
          </a:ln>
        </p:spPr>
      </p:pic>
      <p:sp>
        <p:nvSpPr>
          <p:cNvPr id="3" name="TextBox 2"/>
          <p:cNvSpPr txBox="1"/>
          <p:nvPr/>
        </p:nvSpPr>
        <p:spPr>
          <a:xfrm>
            <a:off x="457200" y="5414852"/>
            <a:ext cx="7696200" cy="646331"/>
          </a:xfrm>
          <a:prstGeom prst="rect">
            <a:avLst/>
          </a:prstGeom>
          <a:noFill/>
        </p:spPr>
        <p:txBody>
          <a:bodyPr wrap="square" rtlCol="0">
            <a:spAutoFit/>
          </a:bodyPr>
          <a:lstStyle/>
          <a:p>
            <a:r>
              <a:rPr lang="en-US" dirty="0"/>
              <a:t>After completing the Masters in EE degree at PVAMU Mr. Coulibaly was hired by Los Alamos National Laboratory as a permanent employee</a:t>
            </a:r>
          </a:p>
        </p:txBody>
      </p:sp>
    </p:spTree>
    <p:extLst>
      <p:ext uri="{BB962C8B-B14F-4D97-AF65-F5344CB8AC3E}">
        <p14:creationId xmlns:p14="http://schemas.microsoft.com/office/powerpoint/2010/main" xmlns="" val="38737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Summer 2014 Internships</a:t>
            </a:r>
          </a:p>
        </p:txBody>
      </p:sp>
      <p:sp>
        <p:nvSpPr>
          <p:cNvPr id="3" name="Rectangle 2"/>
          <p:cNvSpPr/>
          <p:nvPr/>
        </p:nvSpPr>
        <p:spPr>
          <a:xfrm>
            <a:off x="609600" y="1600200"/>
            <a:ext cx="8077200" cy="3416320"/>
          </a:xfrm>
          <a:prstGeom prst="rect">
            <a:avLst/>
          </a:prstGeom>
        </p:spPr>
        <p:txBody>
          <a:bodyPr wrap="square">
            <a:spAutoFit/>
          </a:bodyPr>
          <a:lstStyle/>
          <a:p>
            <a:r>
              <a:rPr lang="en-US" sz="2400" dirty="0">
                <a:latin typeface="Times New Roman" panose="02020603050405020304" pitchFamily="18" charset="0"/>
                <a:ea typeface="Times New Roman" panose="02020603050405020304" pitchFamily="18" charset="0"/>
              </a:rPr>
              <a:t>Two undergraduate students from the Roy G. Perry College of Engineering did a summer internship at Los Alamos National Laboratory in Los Alamos, New Mexico’ The two students were</a:t>
            </a:r>
          </a:p>
          <a:p>
            <a:endParaRPr lang="en-US" sz="2400" dirty="0">
              <a:latin typeface="Times New Roman" panose="02020603050405020304" pitchFamily="18" charset="0"/>
              <a:ea typeface="Times New Roman" panose="02020603050405020304" pitchFamily="18" charset="0"/>
            </a:endParaRPr>
          </a:p>
          <a:p>
            <a:r>
              <a:rPr lang="en-US" sz="2400" dirty="0">
                <a:latin typeface="Times New Roman" panose="02020603050405020304" pitchFamily="18" charset="0"/>
                <a:ea typeface="Times New Roman" panose="02020603050405020304" pitchFamily="18" charset="0"/>
              </a:rPr>
              <a:t> Christian Guzman an Undergraduate Electrical Engineering Major and </a:t>
            </a:r>
          </a:p>
          <a:p>
            <a:endParaRPr lang="en-US" sz="2400" dirty="0">
              <a:latin typeface="Times New Roman" panose="02020603050405020304" pitchFamily="18" charset="0"/>
              <a:ea typeface="Times New Roman" panose="02020603050405020304" pitchFamily="18" charset="0"/>
            </a:endParaRPr>
          </a:p>
          <a:p>
            <a:r>
              <a:rPr lang="en-US" sz="2400" dirty="0">
                <a:latin typeface="Times New Roman" panose="02020603050405020304" pitchFamily="18" charset="0"/>
                <a:ea typeface="Times New Roman" panose="02020603050405020304" pitchFamily="18" charset="0"/>
              </a:rPr>
              <a:t>Jermaine Chambers an Undergraduate Mechanical Engineering Major were interns for the Summer 2014</a:t>
            </a:r>
            <a:endParaRPr lang="en-US" sz="2400" dirty="0"/>
          </a:p>
        </p:txBody>
      </p:sp>
    </p:spTree>
    <p:extLst>
      <p:ext uri="{BB962C8B-B14F-4D97-AF65-F5344CB8AC3E}">
        <p14:creationId xmlns:p14="http://schemas.microsoft.com/office/powerpoint/2010/main" xmlns="" val="897607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Pictures\FPGA Workshop PVAMU\DSC_468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2971800"/>
            <a:ext cx="5715000" cy="3276600"/>
          </a:xfrm>
          <a:prstGeom prst="rect">
            <a:avLst/>
          </a:prstGeom>
          <a:noFill/>
          <a:ln>
            <a:noFill/>
          </a:ln>
        </p:spPr>
      </p:pic>
      <p:sp>
        <p:nvSpPr>
          <p:cNvPr id="3" name="Rectangle 2"/>
          <p:cNvSpPr/>
          <p:nvPr/>
        </p:nvSpPr>
        <p:spPr>
          <a:xfrm>
            <a:off x="228600" y="990600"/>
            <a:ext cx="8496300" cy="1754326"/>
          </a:xfrm>
          <a:prstGeom prst="rect">
            <a:avLst/>
          </a:prstGeom>
        </p:spPr>
        <p:txBody>
          <a:bodyPr wrap="square">
            <a:spAutoFit/>
          </a:bodyPr>
          <a:lstStyle/>
          <a:p>
            <a:pPr marL="457200" marR="0">
              <a:spcBef>
                <a:spcPts val="0"/>
              </a:spcBef>
              <a:spcAft>
                <a:spcPts val="0"/>
              </a:spcAft>
            </a:pPr>
            <a:r>
              <a:rPr lang="en-US" dirty="0">
                <a:latin typeface="Times New Roman" panose="02020603050405020304" pitchFamily="18" charset="0"/>
                <a:ea typeface="Times New Roman" panose="02020603050405020304" pitchFamily="18" charset="0"/>
              </a:rPr>
              <a:t>A major contribution of the Massie Program has been the availability of Professors funded from the Massie Program that were researching the use of FPGAs for nuclear detection. Professors were already part of a structured research program and could use part of their allotted release time to assist with conducting summer workshops and to give presentations on their research efforts. The picture that follows shows workshop participants.</a:t>
            </a:r>
            <a:endParaRPr lang="en-US" dirty="0">
              <a:effectLst/>
              <a:latin typeface="Times New Roman" panose="02020603050405020304" pitchFamily="18" charset="0"/>
              <a:ea typeface="Times New Roman" panose="02020603050405020304" pitchFamily="18" charset="0"/>
            </a:endParaRPr>
          </a:p>
        </p:txBody>
      </p:sp>
      <p:sp>
        <p:nvSpPr>
          <p:cNvPr id="4" name="TextBox 3"/>
          <p:cNvSpPr txBox="1"/>
          <p:nvPr/>
        </p:nvSpPr>
        <p:spPr>
          <a:xfrm>
            <a:off x="3124200" y="369332"/>
            <a:ext cx="3123676" cy="523220"/>
          </a:xfrm>
          <a:prstGeom prst="rect">
            <a:avLst/>
          </a:prstGeom>
          <a:noFill/>
        </p:spPr>
        <p:txBody>
          <a:bodyPr wrap="none" rtlCol="0">
            <a:spAutoFit/>
          </a:bodyPr>
          <a:lstStyle/>
          <a:p>
            <a:r>
              <a:rPr lang="en-US" sz="2800" dirty="0"/>
              <a:t>Summer Workshops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6923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7800" y="2209800"/>
            <a:ext cx="6019800" cy="3416320"/>
          </a:xfrm>
          <a:prstGeom prst="rect">
            <a:avLst/>
          </a:prstGeom>
        </p:spPr>
        <p:txBody>
          <a:bodyPr wrap="square">
            <a:spAutoFit/>
          </a:bodyPr>
          <a:lstStyle/>
          <a:p>
            <a:pPr marL="457200" marR="0">
              <a:spcBef>
                <a:spcPts val="0"/>
              </a:spcBef>
              <a:spcAft>
                <a:spcPts val="0"/>
              </a:spcAft>
            </a:pPr>
            <a:r>
              <a:rPr lang="en-US" dirty="0">
                <a:latin typeface="Times New Roman" panose="02020603050405020304" pitchFamily="18" charset="0"/>
                <a:ea typeface="Times New Roman" panose="02020603050405020304" pitchFamily="18" charset="0"/>
              </a:rPr>
              <a:t>Alabama A&amp;M University</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Trent Montgomery</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Andrew Scott</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Southern University Baton Rouge</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Jim Cross</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Walter Craig</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Fred Lacey</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Prairie View A&amp;M University</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Massie Chair Research Professors</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Faculty from various Departments</a:t>
            </a:r>
            <a:endParaRPr lang="en-US" dirty="0">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1066800" y="914400"/>
            <a:ext cx="5620164" cy="954107"/>
          </a:xfrm>
          <a:prstGeom prst="rect">
            <a:avLst/>
          </a:prstGeom>
          <a:noFill/>
        </p:spPr>
        <p:txBody>
          <a:bodyPr wrap="square" rtlCol="0">
            <a:spAutoFit/>
          </a:bodyPr>
          <a:lstStyle/>
          <a:p>
            <a:r>
              <a:rPr lang="en-US" sz="3200" dirty="0"/>
              <a:t>FPGA Workshop Participants</a:t>
            </a:r>
          </a:p>
          <a:p>
            <a:r>
              <a:rPr lang="en-US" sz="2400" dirty="0"/>
              <a:t>              University Affiliation</a:t>
            </a:r>
          </a:p>
        </p:txBody>
      </p:sp>
      <p:sp>
        <p:nvSpPr>
          <p:cNvPr id="4" name="TextBox 3"/>
          <p:cNvSpPr txBox="1"/>
          <p:nvPr/>
        </p:nvSpPr>
        <p:spPr>
          <a:xfrm>
            <a:off x="1396926" y="6107590"/>
            <a:ext cx="6677790" cy="369332"/>
          </a:xfrm>
          <a:prstGeom prst="rect">
            <a:avLst/>
          </a:prstGeom>
          <a:noFill/>
        </p:spPr>
        <p:txBody>
          <a:bodyPr wrap="none" rtlCol="0">
            <a:spAutoFit/>
          </a:bodyPr>
          <a:lstStyle/>
          <a:p>
            <a:r>
              <a:rPr lang="en-US" dirty="0"/>
              <a:t>A second FPGA workshop was conducted at Alabama A&amp;M University</a:t>
            </a:r>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58313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15034"/>
            <a:ext cx="8077200" cy="646331"/>
          </a:xfrm>
          <a:prstGeom prst="rect">
            <a:avLst/>
          </a:prstGeom>
        </p:spPr>
        <p:txBody>
          <a:bodyPr wrap="square">
            <a:spAutoFit/>
          </a:bodyPr>
          <a:lstStyle/>
          <a:p>
            <a:r>
              <a:rPr lang="en-US" dirty="0">
                <a:latin typeface="Times New Roman" panose="02020603050405020304" pitchFamily="18" charset="0"/>
                <a:ea typeface="Times New Roman" panose="02020603050405020304" pitchFamily="18" charset="0"/>
              </a:rPr>
              <a:t>Prairie View A&amp;M University sponsored with DOE support a Math/Science Teacher     Workshop on the Campus of Prairie View A&amp;M University. </a:t>
            </a:r>
            <a:endParaRPr lang="en-US" dirty="0"/>
          </a:p>
        </p:txBody>
      </p:sp>
      <p:sp>
        <p:nvSpPr>
          <p:cNvPr id="3" name="Rectangle 2"/>
          <p:cNvSpPr/>
          <p:nvPr/>
        </p:nvSpPr>
        <p:spPr>
          <a:xfrm>
            <a:off x="457200" y="4648200"/>
            <a:ext cx="8077200" cy="2308324"/>
          </a:xfrm>
          <a:prstGeom prst="rect">
            <a:avLst/>
          </a:prstGeom>
        </p:spPr>
        <p:txBody>
          <a:bodyPr wrap="square">
            <a:spAutoFit/>
          </a:bodyPr>
          <a:lstStyle/>
          <a:p>
            <a:pPr marL="457200" marR="0">
              <a:spcBef>
                <a:spcPts val="0"/>
              </a:spcBef>
              <a:spcAft>
                <a:spcPts val="0"/>
              </a:spcAft>
            </a:pPr>
            <a:r>
              <a:rPr lang="en-US" dirty="0">
                <a:latin typeface="Times New Roman" panose="02020603050405020304" pitchFamily="18" charset="0"/>
                <a:ea typeface="Times New Roman" panose="02020603050405020304" pitchFamily="18" charset="0"/>
              </a:rPr>
              <a:t>The workshop was a success and the Teachers received technical as well as non-technical presentations. We had very good participation from the College of Engineering and as was the situation with the other summer outreach programs Massie funded Professors were major participants in the workshop. This was a PVAMU initiative with the support foundation being laid by support of Professors, Presenters and Graduate Students </a:t>
            </a:r>
            <a:r>
              <a:rPr lang="en-US">
                <a:latin typeface="Times New Roman" panose="02020603050405020304" pitchFamily="18" charset="0"/>
                <a:ea typeface="Times New Roman" panose="02020603050405020304" pitchFamily="18" charset="0"/>
              </a:rPr>
              <a:t>who were </a:t>
            </a:r>
            <a:r>
              <a:rPr lang="en-US" dirty="0">
                <a:latin typeface="Times New Roman" panose="02020603050405020304" pitchFamily="18" charset="0"/>
                <a:ea typeface="Times New Roman" panose="02020603050405020304" pitchFamily="18" charset="0"/>
              </a:rPr>
              <a:t>Massie funded Team members.</a:t>
            </a:r>
          </a:p>
          <a:p>
            <a:pPr marL="457200" marR="0">
              <a:spcBef>
                <a:spcPts val="0"/>
              </a:spcBef>
              <a:spcAft>
                <a:spcPts val="0"/>
              </a:spcAft>
            </a:pPr>
            <a:r>
              <a:rPr lang="en-US" dirty="0">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pic>
        <p:nvPicPr>
          <p:cNvPr id="4" name="Picture 3"/>
          <p:cNvPicPr/>
          <p:nvPr/>
        </p:nvPicPr>
        <p:blipFill>
          <a:blip r:embed="rId2" cstate="print">
            <a:extLst>
              <a:ext uri="{28A0092B-C50C-407E-A947-70E740481C1C}">
                <a14:useLocalDpi xmlns:a14="http://schemas.microsoft.com/office/drawing/2010/main" xmlns="" val="0"/>
              </a:ext>
            </a:extLst>
          </a:blip>
          <a:stretch>
            <a:fillRect/>
          </a:stretch>
        </p:blipFill>
        <p:spPr>
          <a:xfrm>
            <a:off x="1828800" y="1604963"/>
            <a:ext cx="4800600" cy="3043238"/>
          </a:xfrm>
          <a:prstGeom prst="rect">
            <a:avLst/>
          </a:prstGeom>
        </p:spPr>
      </p:pic>
    </p:spTree>
    <p:extLst>
      <p:ext uri="{BB962C8B-B14F-4D97-AF65-F5344CB8AC3E}">
        <p14:creationId xmlns:p14="http://schemas.microsoft.com/office/powerpoint/2010/main" xmlns="" val="944906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35846"/>
            <a:ext cx="8458200" cy="2862322"/>
          </a:xfrm>
          <a:prstGeom prst="rect">
            <a:avLst/>
          </a:prstGeom>
        </p:spPr>
        <p:txBody>
          <a:bodyPr wrap="square">
            <a:spAutoFit/>
          </a:bodyPr>
          <a:lstStyle/>
          <a:p>
            <a:r>
              <a:rPr lang="en-US" dirty="0">
                <a:latin typeface="Times New Roman" panose="02020603050405020304" pitchFamily="18" charset="0"/>
                <a:ea typeface="Times New Roman" panose="02020603050405020304" pitchFamily="18" charset="0"/>
              </a:rPr>
              <a:t>The Massie Team members were directors and presenters at the 2015 Summer Engineering Education Camp (SEEC). Dr. Ali was director of the summer camp and along with Dr. Cofie were supported by Massie funding for the summer workshop. </a:t>
            </a:r>
          </a:p>
          <a:p>
            <a:r>
              <a:rPr lang="en-US" dirty="0">
                <a:latin typeface="Times New Roman" panose="02020603050405020304" pitchFamily="18" charset="0"/>
                <a:ea typeface="Times New Roman" panose="02020603050405020304" pitchFamily="18" charset="0"/>
              </a:rPr>
              <a:t> </a:t>
            </a:r>
          </a:p>
          <a:p>
            <a:r>
              <a:rPr lang="en-US" dirty="0">
                <a:latin typeface="Times New Roman" panose="02020603050405020304" pitchFamily="18" charset="0"/>
                <a:ea typeface="Times New Roman" panose="02020603050405020304" pitchFamily="18" charset="0"/>
              </a:rPr>
              <a:t>The summer camp was open to Middle School and High School Students and the camp provided them the opportunity to experience college life by staying on the campus of PVAMU, living with roommates, interacting with College students and being a part of the collegiate environment. The students also attended lectures on current engineering topics and did laboratory experimentation and computer simulation. The following are pictures of the attendants at the summer workshop.</a:t>
            </a:r>
            <a:endParaRPr lang="en-US" dirty="0">
              <a:effectLst/>
              <a:latin typeface="Times New Roman" panose="02020603050405020304" pitchFamily="18" charset="0"/>
              <a:ea typeface="Times New Roman" panose="02020603050405020304" pitchFamily="18" charset="0"/>
            </a:endParaRPr>
          </a:p>
        </p:txBody>
      </p:sp>
      <p:pic>
        <p:nvPicPr>
          <p:cNvPr id="5" name="Picture 4" descr="C:\Users\jhfuller\Documents\DOE\Summer Camp 2015\IMG_001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3428999"/>
            <a:ext cx="4191000" cy="2987676"/>
          </a:xfrm>
          <a:prstGeom prst="rect">
            <a:avLst/>
          </a:prstGeom>
          <a:noFill/>
          <a:ln>
            <a:noFill/>
          </a:ln>
        </p:spPr>
      </p:pic>
      <p:pic>
        <p:nvPicPr>
          <p:cNvPr id="4" name="Picture 3" descr="C:\Users\jhfuller\Documents\DOE\Summer Camp 2015\IMG_0025.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4155" y="3428999"/>
            <a:ext cx="3875045" cy="2987675"/>
          </a:xfrm>
          <a:prstGeom prst="rect">
            <a:avLst/>
          </a:prstGeom>
          <a:noFill/>
          <a:ln>
            <a:noFill/>
          </a:ln>
        </p:spPr>
      </p:pic>
    </p:spTree>
    <p:extLst>
      <p:ext uri="{BB962C8B-B14F-4D97-AF65-F5344CB8AC3E}">
        <p14:creationId xmlns:p14="http://schemas.microsoft.com/office/powerpoint/2010/main" xmlns="" val="1318607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
            <a:ext cx="7772400" cy="1470025"/>
          </a:xfrm>
        </p:spPr>
        <p:txBody>
          <a:bodyPr/>
          <a:lstStyle/>
          <a:p>
            <a:r>
              <a:rPr lang="en-US" dirty="0"/>
              <a:t>RESEARCH</a:t>
            </a:r>
          </a:p>
        </p:txBody>
      </p:sp>
      <p:sp>
        <p:nvSpPr>
          <p:cNvPr id="3" name="Subtitle 2"/>
          <p:cNvSpPr>
            <a:spLocks noGrp="1"/>
          </p:cNvSpPr>
          <p:nvPr>
            <p:ph type="subTitle" idx="1"/>
          </p:nvPr>
        </p:nvSpPr>
        <p:spPr>
          <a:xfrm>
            <a:off x="1257300" y="4267200"/>
            <a:ext cx="6400800" cy="1752600"/>
          </a:xfrm>
        </p:spPr>
        <p:txBody>
          <a:bodyPr/>
          <a:lstStyle/>
          <a:p>
            <a:endParaRPr lang="en-US" dirty="0"/>
          </a:p>
        </p:txBody>
      </p:sp>
      <p:sp>
        <p:nvSpPr>
          <p:cNvPr id="4" name="Rectangle 3"/>
          <p:cNvSpPr/>
          <p:nvPr/>
        </p:nvSpPr>
        <p:spPr>
          <a:xfrm>
            <a:off x="685800" y="1720840"/>
            <a:ext cx="7543800" cy="2031325"/>
          </a:xfrm>
          <a:prstGeom prst="rect">
            <a:avLst/>
          </a:prstGeom>
        </p:spPr>
        <p:txBody>
          <a:bodyPr wrap="square">
            <a:spAutoFit/>
          </a:bodyPr>
          <a:lstStyle/>
          <a:p>
            <a:r>
              <a:rPr lang="en-US" dirty="0">
                <a:latin typeface="Times New Roman" panose="02020603050405020304" pitchFamily="18" charset="0"/>
                <a:ea typeface="Times New Roman" panose="02020603050405020304" pitchFamily="18" charset="0"/>
              </a:rPr>
              <a:t>The Massie Team recognizes the current need of the Department of Energy for the application of engineering expertise to the solution of early detection of nuclear activity and nuclear security. Ongoing research work at Prairie View and the Massie Schools in general have been in accordance with research efforts ongoing at NNSA managed laboratories. We continue to build expertise at our institutions to assist and leverage ongoing research and design activities at National Laboratories in accordance with the mission of NNSA. </a:t>
            </a:r>
            <a:endParaRPr lang="en-US" dirty="0">
              <a:effectLst/>
              <a:latin typeface="Times New Roman" panose="02020603050405020304" pitchFamily="18" charset="0"/>
              <a:ea typeface="Times New Roman" panose="02020603050405020304"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43200" y="3962400"/>
            <a:ext cx="3552825" cy="244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6245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524000"/>
            <a:ext cx="4032504"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Content Placeholder 3" descr="P0005472.TIF"/>
          <p:cNvPicPr>
            <a:picLocks/>
          </p:cNvPicPr>
          <p:nvPr/>
        </p:nvPicPr>
        <p:blipFill>
          <a:blip r:embed="rId3" cstate="print"/>
          <a:stretch>
            <a:fillRect/>
          </a:stretch>
        </p:blipFill>
        <p:spPr>
          <a:xfrm>
            <a:off x="4495800" y="2209800"/>
            <a:ext cx="4343400" cy="3276600"/>
          </a:xfrm>
          <a:prstGeom prst="rect">
            <a:avLst/>
          </a:prstGeom>
        </p:spPr>
      </p:pic>
      <p:sp>
        <p:nvSpPr>
          <p:cNvPr id="2" name="TextBox 1"/>
          <p:cNvSpPr txBox="1"/>
          <p:nvPr/>
        </p:nvSpPr>
        <p:spPr>
          <a:xfrm>
            <a:off x="3276600" y="609600"/>
            <a:ext cx="3113353" cy="646331"/>
          </a:xfrm>
          <a:prstGeom prst="rect">
            <a:avLst/>
          </a:prstGeom>
          <a:noFill/>
        </p:spPr>
        <p:txBody>
          <a:bodyPr wrap="none" rtlCol="0">
            <a:spAutoFit/>
          </a:bodyPr>
          <a:lstStyle/>
          <a:p>
            <a:r>
              <a:rPr lang="en-US" dirty="0"/>
              <a:t>Massie Research at PVAMU </a:t>
            </a:r>
          </a:p>
          <a:p>
            <a:r>
              <a:rPr lang="en-US" dirty="0"/>
              <a:t>       ‘Where it Started’</a:t>
            </a:r>
          </a:p>
        </p:txBody>
      </p:sp>
      <p:pic>
        <p:nvPicPr>
          <p:cNvPr id="5"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9589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1600200" y="1447800"/>
            <a:ext cx="6172200" cy="4038599"/>
          </a:xfrm>
          <a:prstGeom prst="rect">
            <a:avLst/>
          </a:prstGeom>
          <a:noFill/>
          <a:ln w="9525">
            <a:noFill/>
            <a:miter lim="800000"/>
            <a:headEnd/>
            <a:tailEnd/>
          </a:ln>
        </p:spPr>
      </p:pic>
      <p:sp>
        <p:nvSpPr>
          <p:cNvPr id="3" name="TextBox 2"/>
          <p:cNvSpPr txBox="1"/>
          <p:nvPr/>
        </p:nvSpPr>
        <p:spPr>
          <a:xfrm>
            <a:off x="381000" y="584235"/>
            <a:ext cx="7484998" cy="369332"/>
          </a:xfrm>
          <a:prstGeom prst="rect">
            <a:avLst/>
          </a:prstGeom>
          <a:noFill/>
        </p:spPr>
        <p:txBody>
          <a:bodyPr wrap="none" rtlCol="0">
            <a:spAutoFit/>
          </a:bodyPr>
          <a:lstStyle/>
          <a:p>
            <a:r>
              <a:rPr lang="en-US" dirty="0"/>
              <a:t>Using National Instruments </a:t>
            </a:r>
            <a:r>
              <a:rPr lang="en-US" dirty="0" err="1"/>
              <a:t>LabView</a:t>
            </a:r>
            <a:r>
              <a:rPr lang="en-US" dirty="0"/>
              <a:t> software for signal detection and analysis</a:t>
            </a:r>
          </a:p>
        </p:txBody>
      </p:sp>
    </p:spTree>
    <p:extLst>
      <p:ext uri="{BB962C8B-B14F-4D97-AF65-F5344CB8AC3E}">
        <p14:creationId xmlns:p14="http://schemas.microsoft.com/office/powerpoint/2010/main" xmlns="" val="128703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1447800" y="2057400"/>
            <a:ext cx="6400800" cy="4596765"/>
          </a:xfrm>
          <a:prstGeom prst="rect">
            <a:avLst/>
          </a:prstGeom>
          <a:noFill/>
          <a:ln w="9525">
            <a:noFill/>
            <a:miter lim="800000"/>
            <a:headEnd/>
            <a:tailEnd/>
          </a:ln>
        </p:spPr>
      </p:pic>
      <p:sp>
        <p:nvSpPr>
          <p:cNvPr id="3" name="Rectangle 2"/>
          <p:cNvSpPr/>
          <p:nvPr/>
        </p:nvSpPr>
        <p:spPr>
          <a:xfrm>
            <a:off x="609600" y="304800"/>
            <a:ext cx="7848600" cy="1200329"/>
          </a:xfrm>
          <a:prstGeom prst="rect">
            <a:avLst/>
          </a:prstGeom>
        </p:spPr>
        <p:txBody>
          <a:bodyPr wrap="square">
            <a:spAutoFit/>
          </a:bodyPr>
          <a:lstStyle/>
          <a:p>
            <a:r>
              <a:rPr lang="en-US" dirty="0"/>
              <a:t>                                                          2007 - 2011</a:t>
            </a:r>
          </a:p>
          <a:p>
            <a:r>
              <a:rPr lang="en-US" dirty="0"/>
              <a:t>Using </a:t>
            </a:r>
            <a:r>
              <a:rPr lang="en-US" dirty="0" err="1"/>
              <a:t>LabView</a:t>
            </a:r>
            <a:r>
              <a:rPr lang="en-US" dirty="0"/>
              <a:t> on a desktop PC to develop a detection program and downloading the required subprograms to the Field PC to run on a mobile module of </a:t>
            </a:r>
            <a:r>
              <a:rPr lang="en-US" dirty="0" err="1"/>
              <a:t>Labview</a:t>
            </a:r>
            <a:r>
              <a:rPr lang="en-US" dirty="0"/>
              <a:t>. The </a:t>
            </a:r>
            <a:r>
              <a:rPr lang="en-US" dirty="0" err="1"/>
              <a:t>LabView</a:t>
            </a:r>
            <a:r>
              <a:rPr lang="en-US" dirty="0"/>
              <a:t> subprogram that was developed is shown in the following diagram.</a:t>
            </a:r>
          </a:p>
        </p:txBody>
      </p:sp>
    </p:spTree>
    <p:extLst>
      <p:ext uri="{BB962C8B-B14F-4D97-AF65-F5344CB8AC3E}">
        <p14:creationId xmlns:p14="http://schemas.microsoft.com/office/powerpoint/2010/main" xmlns="" val="643231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l="16275" t="7312" r="20175" b="4688"/>
          <a:stretch>
            <a:fillRect/>
          </a:stretch>
        </p:blipFill>
        <p:spPr bwMode="auto">
          <a:xfrm>
            <a:off x="2057400" y="1524000"/>
            <a:ext cx="4800600" cy="5105400"/>
          </a:xfrm>
          <a:prstGeom prst="rect">
            <a:avLst/>
          </a:prstGeom>
          <a:noFill/>
          <a:ln w="9525">
            <a:noFill/>
            <a:miter lim="800000"/>
            <a:headEnd/>
            <a:tailEnd/>
          </a:ln>
        </p:spPr>
      </p:pic>
      <p:sp>
        <p:nvSpPr>
          <p:cNvPr id="3" name="Rectangle 2"/>
          <p:cNvSpPr/>
          <p:nvPr/>
        </p:nvSpPr>
        <p:spPr>
          <a:xfrm>
            <a:off x="685800" y="533400"/>
            <a:ext cx="7772400" cy="646331"/>
          </a:xfrm>
          <a:prstGeom prst="rect">
            <a:avLst/>
          </a:prstGeom>
        </p:spPr>
        <p:txBody>
          <a:bodyPr wrap="square">
            <a:spAutoFit/>
          </a:bodyPr>
          <a:lstStyle/>
          <a:p>
            <a:r>
              <a:rPr lang="en-US" dirty="0"/>
              <a:t>The following </a:t>
            </a:r>
            <a:r>
              <a:rPr lang="en-US" dirty="0" err="1"/>
              <a:t>LabView</a:t>
            </a:r>
            <a:r>
              <a:rPr lang="en-US" dirty="0"/>
              <a:t> program was developed by the senior project students to identify different radiation sources based upon determined characteristics.</a:t>
            </a:r>
          </a:p>
        </p:txBody>
      </p:sp>
    </p:spTree>
    <p:extLst>
      <p:ext uri="{BB962C8B-B14F-4D97-AF65-F5344CB8AC3E}">
        <p14:creationId xmlns:p14="http://schemas.microsoft.com/office/powerpoint/2010/main" xmlns="" val="4051285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PVAMU Faculty researchers in the Sensor/Detection laboratory</a:t>
            </a:r>
          </a:p>
        </p:txBody>
      </p:sp>
      <p:pic>
        <p:nvPicPr>
          <p:cNvPr id="4" name="Content Placeholder 3" descr="E:\DOE\Pictures\New Image.JPG"/>
          <p:cNvPicPr>
            <a:picLocks noGrp="1"/>
          </p:cNvPicPr>
          <p:nvPr>
            <p:ph idx="1"/>
          </p:nvPr>
        </p:nvPicPr>
        <p:blipFill>
          <a:blip r:embed="rId2" cstate="print"/>
          <a:srcRect/>
          <a:stretch>
            <a:fillRect/>
          </a:stretch>
        </p:blipFill>
        <p:spPr bwMode="auto">
          <a:xfrm>
            <a:off x="1066800" y="1524000"/>
            <a:ext cx="6705600" cy="3902609"/>
          </a:xfrm>
          <a:prstGeom prst="rect">
            <a:avLst/>
          </a:prstGeom>
          <a:noFill/>
          <a:ln w="9525">
            <a:noFill/>
            <a:miter lim="800000"/>
            <a:headEnd/>
            <a:tailEnd/>
          </a:ln>
        </p:spPr>
      </p:pic>
      <p:sp>
        <p:nvSpPr>
          <p:cNvPr id="3" name="Rectangle 2"/>
          <p:cNvSpPr/>
          <p:nvPr/>
        </p:nvSpPr>
        <p:spPr>
          <a:xfrm>
            <a:off x="685800" y="5638800"/>
            <a:ext cx="7696200" cy="646331"/>
          </a:xfrm>
          <a:prstGeom prst="rect">
            <a:avLst/>
          </a:prstGeom>
        </p:spPr>
        <p:txBody>
          <a:bodyPr wrap="square">
            <a:spAutoFit/>
          </a:bodyPr>
          <a:lstStyle/>
          <a:p>
            <a:r>
              <a:rPr lang="en-US" dirty="0"/>
              <a:t>During the 2005 period of </a:t>
            </a:r>
            <a:r>
              <a:rPr lang="en-US" dirty="0" smtClean="0"/>
              <a:t>time, </a:t>
            </a:r>
            <a:r>
              <a:rPr lang="en-US" dirty="0"/>
              <a:t>research emphasis shifted </a:t>
            </a:r>
            <a:r>
              <a:rPr lang="en-US" dirty="0" smtClean="0"/>
              <a:t>from </a:t>
            </a:r>
            <a:r>
              <a:rPr lang="en-US" dirty="0"/>
              <a:t>environmental research to </a:t>
            </a:r>
            <a:r>
              <a:rPr lang="en-US" dirty="0" smtClean="0"/>
              <a:t>radiation </a:t>
            </a:r>
            <a:r>
              <a:rPr lang="en-US" dirty="0"/>
              <a:t>detection.</a:t>
            </a:r>
          </a:p>
        </p:txBody>
      </p:sp>
    </p:spTree>
    <p:extLst>
      <p:ext uri="{BB962C8B-B14F-4D97-AF65-F5344CB8AC3E}">
        <p14:creationId xmlns:p14="http://schemas.microsoft.com/office/powerpoint/2010/main" xmlns="" val="2461786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p:cNvPicPr/>
          <p:nvPr/>
        </p:nvPicPr>
        <p:blipFill>
          <a:blip r:embed="rId2" cstate="print"/>
          <a:srcRect/>
          <a:stretch>
            <a:fillRect/>
          </a:stretch>
        </p:blipFill>
        <p:spPr bwMode="auto">
          <a:xfrm>
            <a:off x="1905000" y="1839953"/>
            <a:ext cx="4953000" cy="3341647"/>
          </a:xfrm>
          <a:prstGeom prst="rect">
            <a:avLst/>
          </a:prstGeom>
          <a:noFill/>
          <a:ln w="9525">
            <a:noFill/>
            <a:miter lim="800000"/>
            <a:headEnd/>
            <a:tailEnd/>
          </a:ln>
        </p:spPr>
      </p:pic>
      <p:sp>
        <p:nvSpPr>
          <p:cNvPr id="5" name="Rectangle 4"/>
          <p:cNvSpPr/>
          <p:nvPr/>
        </p:nvSpPr>
        <p:spPr>
          <a:xfrm>
            <a:off x="152400" y="362625"/>
            <a:ext cx="8763000" cy="1477328"/>
          </a:xfrm>
          <a:prstGeom prst="rect">
            <a:avLst/>
          </a:prstGeom>
        </p:spPr>
        <p:txBody>
          <a:bodyPr wrap="square">
            <a:spAutoFit/>
          </a:bodyPr>
          <a:lstStyle/>
          <a:p>
            <a:pPr marL="457200" marR="0">
              <a:spcBef>
                <a:spcPts val="0"/>
              </a:spcBef>
              <a:spcAft>
                <a:spcPts val="0"/>
              </a:spcAft>
            </a:pPr>
            <a:r>
              <a:rPr lang="en-US" dirty="0">
                <a:latin typeface="Times New Roman" panose="02020603050405020304" pitchFamily="18" charset="0"/>
                <a:ea typeface="Times New Roman" panose="02020603050405020304" pitchFamily="18" charset="0"/>
              </a:rPr>
              <a:t>Research has been conducted on remote sensors, coordinating with a central computer for reliable detection of a nuclear device with attention to the reception and identification of false alarms. Presented in the following diagram is a pictorial layout of the developed detection method. Research was coordinated with Los Alamos National Laboratory. </a:t>
            </a:r>
            <a:endParaRPr lang="en-US"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419100" y="5454650"/>
            <a:ext cx="8305800" cy="1477328"/>
          </a:xfrm>
          <a:prstGeom prst="rect">
            <a:avLst/>
          </a:prstGeom>
        </p:spPr>
        <p:txBody>
          <a:bodyPr wrap="square">
            <a:spAutoFit/>
          </a:bodyPr>
          <a:lstStyle/>
          <a:p>
            <a:pPr marL="411480" marR="0">
              <a:spcBef>
                <a:spcPts val="0"/>
              </a:spcBef>
              <a:spcAft>
                <a:spcPts val="0"/>
              </a:spcAft>
            </a:pPr>
            <a:r>
              <a:rPr lang="en-US" dirty="0">
                <a:latin typeface="Times New Roman" panose="02020603050405020304" pitchFamily="18" charset="0"/>
                <a:ea typeface="Times New Roman" panose="02020603050405020304" pitchFamily="18" charset="0"/>
              </a:rPr>
              <a:t>L. Qian, J. Fuller, </a:t>
            </a:r>
            <a:r>
              <a:rPr lang="en-US" dirty="0" err="1">
                <a:latin typeface="Times New Roman" panose="02020603050405020304" pitchFamily="18" charset="0"/>
                <a:ea typeface="Times New Roman" panose="02020603050405020304" pitchFamily="18" charset="0"/>
              </a:rPr>
              <a:t>Cheslan</a:t>
            </a:r>
            <a:r>
              <a:rPr lang="en-US" dirty="0">
                <a:latin typeface="Times New Roman" panose="02020603050405020304" pitchFamily="18" charset="0"/>
                <a:ea typeface="Times New Roman" panose="02020603050405020304" pitchFamily="18" charset="0"/>
              </a:rPr>
              <a:t> Simpson (2013), “A Community Sensing Framework for Threat Detection in Metropolitan Area”, IEEE Conference on Homeland Security Technologies, November 11-14, 2013, </a:t>
            </a:r>
            <a:r>
              <a:rPr lang="en-US" dirty="0">
                <a:solidFill>
                  <a:srgbClr val="333333"/>
                </a:solidFill>
                <a:latin typeface="Times New Roman" panose="02020603050405020304" pitchFamily="18" charset="0"/>
                <a:ea typeface="Times New Roman" panose="02020603050405020304" pitchFamily="18" charset="0"/>
              </a:rPr>
              <a:t>Westin Hotel 70 Third Avenue, Waltham, MA 02154 US.</a:t>
            </a:r>
            <a:endParaRPr lang="en-US" dirty="0">
              <a:latin typeface="Times New Roman" panose="02020603050405020304" pitchFamily="18" charset="0"/>
              <a:ea typeface="Times New Roman" panose="02020603050405020304" pitchFamily="18" charset="0"/>
            </a:endParaRPr>
          </a:p>
          <a:p>
            <a:pPr marL="411480" marR="0">
              <a:spcBef>
                <a:spcPts val="0"/>
              </a:spcBef>
              <a:spcAft>
                <a:spcPts val="0"/>
              </a:spcAft>
            </a:pPr>
            <a:r>
              <a:rPr lang="en-US" dirty="0">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xmlns="" val="2937452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1143000"/>
          </a:xfrm>
        </p:spPr>
        <p:txBody>
          <a:bodyPr>
            <a:normAutofit fontScale="90000"/>
          </a:bodyPr>
          <a:lstStyle/>
          <a:p>
            <a:r>
              <a:rPr lang="en-US" dirty="0"/>
              <a:t>CZT DETECTION EXPERIMENTATION</a:t>
            </a:r>
          </a:p>
        </p:txBody>
      </p:sp>
      <p:pic>
        <p:nvPicPr>
          <p:cNvPr id="4" name="Content Placeholder 3" descr="P0005472.TIF"/>
          <p:cNvPicPr>
            <a:picLocks noGrp="1"/>
          </p:cNvPicPr>
          <p:nvPr>
            <p:ph idx="1"/>
          </p:nvPr>
        </p:nvPicPr>
        <p:blipFill>
          <a:blip r:embed="rId2" cstate="print"/>
          <a:stretch>
            <a:fillRect/>
          </a:stretch>
        </p:blipFill>
        <p:spPr>
          <a:xfrm>
            <a:off x="1524000" y="1600200"/>
            <a:ext cx="5410200" cy="3733800"/>
          </a:xfrm>
          <a:prstGeom prst="rect">
            <a:avLst/>
          </a:prstGeom>
        </p:spPr>
      </p:pic>
      <p:sp>
        <p:nvSpPr>
          <p:cNvPr id="5" name="Rectangle 4"/>
          <p:cNvSpPr/>
          <p:nvPr/>
        </p:nvSpPr>
        <p:spPr>
          <a:xfrm>
            <a:off x="1066800" y="5334000"/>
            <a:ext cx="6553200" cy="923330"/>
          </a:xfrm>
          <a:prstGeom prst="rect">
            <a:avLst/>
          </a:prstGeom>
        </p:spPr>
        <p:txBody>
          <a:bodyPr wrap="square">
            <a:spAutoFit/>
          </a:bodyPr>
          <a:lstStyle/>
          <a:p>
            <a:r>
              <a:rPr lang="en-US" dirty="0"/>
              <a:t>Spear detector connected to preamplifier with connection shown for high voltage source and leads for connection to computer. Using </a:t>
            </a:r>
            <a:r>
              <a:rPr lang="en-US" dirty="0" err="1"/>
              <a:t>LabView</a:t>
            </a:r>
            <a:r>
              <a:rPr lang="en-US" dirty="0"/>
              <a:t> Analysis</a:t>
            </a:r>
          </a:p>
        </p:txBody>
      </p:sp>
    </p:spTree>
    <p:extLst>
      <p:ext uri="{BB962C8B-B14F-4D97-AF65-F5344CB8AC3E}">
        <p14:creationId xmlns:p14="http://schemas.microsoft.com/office/powerpoint/2010/main" xmlns="" val="371741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NAI(TI) DETECTION SYSTEM</a:t>
            </a:r>
          </a:p>
        </p:txBody>
      </p:sp>
      <p:pic>
        <p:nvPicPr>
          <p:cNvPr id="4" name="Content Placeholder 3" descr="b"/>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1600200"/>
            <a:ext cx="6248400" cy="4038600"/>
          </a:xfrm>
          <a:prstGeom prst="rect">
            <a:avLst/>
          </a:prstGeom>
          <a:noFill/>
          <a:ln>
            <a:noFill/>
          </a:ln>
        </p:spPr>
      </p:pic>
    </p:spTree>
    <p:extLst>
      <p:ext uri="{BB962C8B-B14F-4D97-AF65-F5344CB8AC3E}">
        <p14:creationId xmlns:p14="http://schemas.microsoft.com/office/powerpoint/2010/main" xmlns="" val="1592085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G:\DOE Quarterly Report_July 2013\Lab experiment_counts_Kev.jpg"/>
          <p:cNvPicPr>
            <a:picLocks noGrp="1"/>
          </p:cNvPicPr>
          <p:nvPr>
            <p:ph idx="1"/>
          </p:nvPr>
        </p:nvPicPr>
        <p:blipFill>
          <a:blip r:embed="rId2" cstate="print"/>
          <a:srcRect/>
          <a:stretch>
            <a:fillRect/>
          </a:stretch>
        </p:blipFill>
        <p:spPr bwMode="auto">
          <a:xfrm>
            <a:off x="1219200" y="533400"/>
            <a:ext cx="6400800" cy="6172200"/>
          </a:xfrm>
          <a:prstGeom prst="rect">
            <a:avLst/>
          </a:prstGeom>
          <a:noFill/>
          <a:ln w="9525">
            <a:noFill/>
            <a:miter lim="800000"/>
            <a:headEnd/>
            <a:tailEnd/>
          </a:ln>
        </p:spPr>
      </p:pic>
    </p:spTree>
    <p:extLst>
      <p:ext uri="{BB962C8B-B14F-4D97-AF65-F5344CB8AC3E}">
        <p14:creationId xmlns:p14="http://schemas.microsoft.com/office/powerpoint/2010/main" xmlns="" val="2234717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xmlns="" val="0"/>
              </a:ext>
            </a:extLst>
          </a:blip>
          <a:stretch>
            <a:fillRect/>
          </a:stretch>
        </p:blipFill>
        <p:spPr>
          <a:xfrm>
            <a:off x="457200" y="152400"/>
            <a:ext cx="8305800" cy="6324600"/>
          </a:xfrm>
          <a:prstGeom prst="rect">
            <a:avLst/>
          </a:prstGeom>
        </p:spPr>
      </p:pic>
    </p:spTree>
    <p:extLst>
      <p:ext uri="{BB962C8B-B14F-4D97-AF65-F5344CB8AC3E}">
        <p14:creationId xmlns:p14="http://schemas.microsoft.com/office/powerpoint/2010/main" xmlns="" val="2266432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2741764" y="987718"/>
            <a:ext cx="3294380" cy="1743075"/>
          </a:xfrm>
          <a:prstGeom prst="rect">
            <a:avLst/>
          </a:prstGeom>
          <a:noFill/>
          <a:ln w="12700">
            <a:solidFill>
              <a:schemeClr val="tx1"/>
            </a:solidFill>
            <a:miter lim="800000"/>
            <a:headEnd/>
            <a:tailEnd/>
          </a:ln>
        </p:spPr>
      </p:pic>
      <p:sp>
        <p:nvSpPr>
          <p:cNvPr id="3" name="Rectangle 2"/>
          <p:cNvSpPr>
            <a:spLocks noChangeArrowheads="1"/>
          </p:cNvSpPr>
          <p:nvPr/>
        </p:nvSpPr>
        <p:spPr bwMode="auto">
          <a:xfrm>
            <a:off x="2133600" y="2743200"/>
            <a:ext cx="5105400" cy="1107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Fig.1 Measurement of radiation, Sodium Iodide Detector [1]</a:t>
            </a: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200" dirty="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The NaI(</a:t>
            </a:r>
            <a:r>
              <a:rPr kumimoji="0" lang="en-US" altLang="en-US" sz="1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Ti</a:t>
            </a:r>
            <a:r>
              <a:rPr kumimoji="0" lang="en-US" altLang="en-US"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scintillation detector used for the experiment is shown in Fig.2</a:t>
            </a:r>
            <a:endParaRPr kumimoji="0" lang="en-US" altLang="en-US" sz="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1025" name="Picture 3" descr="IMG_096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00401" y="4172352"/>
            <a:ext cx="1905000" cy="1905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1837690" y="6167452"/>
            <a:ext cx="4953000"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Fig.2 NaI(</a:t>
            </a:r>
            <a:r>
              <a:rPr kumimoji="0" lang="en-US" altLang="en-US" sz="1200"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Ti</a:t>
            </a:r>
            <a:r>
              <a:rPr kumimoji="0" lang="en-US" altLang="en-US"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scintillation detector</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7" name="Picture 6" descr="C:\Users\Guddi\AppData\Local\Microsoft\Windows\Temporary Internet Files\Content.IE5\OPS0SF8G\IMG_0966.JPG"/>
          <p:cNvPicPr/>
          <p:nvPr/>
        </p:nvPicPr>
        <p:blipFill>
          <a:blip r:embed="rId4" cstate="print"/>
          <a:srcRect/>
          <a:stretch>
            <a:fillRect/>
          </a:stretch>
        </p:blipFill>
        <p:spPr bwMode="auto">
          <a:xfrm>
            <a:off x="6477000" y="4267200"/>
            <a:ext cx="2315210" cy="2315210"/>
          </a:xfrm>
          <a:prstGeom prst="rect">
            <a:avLst/>
          </a:prstGeom>
          <a:noFill/>
          <a:ln w="12700">
            <a:solidFill>
              <a:schemeClr val="tx1"/>
            </a:solidFill>
            <a:miter lim="800000"/>
            <a:headEnd/>
            <a:tailEnd/>
          </a:ln>
        </p:spPr>
      </p:pic>
      <p:sp>
        <p:nvSpPr>
          <p:cNvPr id="6" name="Rectangle 5"/>
          <p:cNvSpPr/>
          <p:nvPr/>
        </p:nvSpPr>
        <p:spPr>
          <a:xfrm>
            <a:off x="533400" y="76200"/>
            <a:ext cx="7772400" cy="646331"/>
          </a:xfrm>
          <a:prstGeom prst="rect">
            <a:avLst/>
          </a:prstGeom>
        </p:spPr>
        <p:txBody>
          <a:bodyPr wrap="square">
            <a:spAutoFit/>
          </a:bodyPr>
          <a:lstStyle/>
          <a:p>
            <a:r>
              <a:rPr lang="en-US" b="1" dirty="0"/>
              <a:t>Radiation detection using NaI(TI) scintillation detector and CZT detector from family Guard Smoke Alarm</a:t>
            </a:r>
            <a:endParaRPr lang="en-US" dirty="0"/>
          </a:p>
        </p:txBody>
      </p:sp>
    </p:spTree>
    <p:extLst>
      <p:ext uri="{BB962C8B-B14F-4D97-AF65-F5344CB8AC3E}">
        <p14:creationId xmlns:p14="http://schemas.microsoft.com/office/powerpoint/2010/main" xmlns="" val="705088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7337" y="1676400"/>
            <a:ext cx="4912551" cy="4781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p:cNvSpPr/>
          <p:nvPr/>
        </p:nvSpPr>
        <p:spPr>
          <a:xfrm>
            <a:off x="0" y="609600"/>
            <a:ext cx="9144000" cy="646331"/>
          </a:xfrm>
          <a:prstGeom prst="rect">
            <a:avLst/>
          </a:prstGeom>
        </p:spPr>
        <p:txBody>
          <a:bodyPr wrap="square">
            <a:spAutoFit/>
          </a:bodyPr>
          <a:lstStyle/>
          <a:p>
            <a:r>
              <a:rPr lang="en-US" dirty="0"/>
              <a:t>Total Ionizing Dose X-ray Radiation Effects on MWCNT/PMMA Thin Film Composites</a:t>
            </a:r>
          </a:p>
          <a:p>
            <a:r>
              <a:rPr lang="en-US" dirty="0"/>
              <a:t>        Shubha Kyatsandra</a:t>
            </a:r>
            <a:r>
              <a:rPr lang="en-US" i="1" dirty="0"/>
              <a:t>, Member, IEEE</a:t>
            </a:r>
            <a:r>
              <a:rPr lang="en-US" dirty="0"/>
              <a:t>, and Richard Wilkins</a:t>
            </a:r>
            <a:r>
              <a:rPr lang="en-US" i="1" dirty="0"/>
              <a:t>, Member, IEEE</a:t>
            </a:r>
            <a:endParaRPr lang="en-US" dirty="0"/>
          </a:p>
        </p:txBody>
      </p:sp>
    </p:spTree>
    <p:extLst>
      <p:ext uri="{BB962C8B-B14F-4D97-AF65-F5344CB8AC3E}">
        <p14:creationId xmlns:p14="http://schemas.microsoft.com/office/powerpoint/2010/main" xmlns="" val="344467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1" y="1676400"/>
            <a:ext cx="7924800" cy="4401205"/>
          </a:xfrm>
          <a:prstGeom prst="rect">
            <a:avLst/>
          </a:prstGeom>
        </p:spPr>
        <p:txBody>
          <a:bodyPr wrap="square">
            <a:spAutoFit/>
          </a:bodyPr>
          <a:lstStyle/>
          <a:p>
            <a:r>
              <a:rPr lang="en-US" sz="2000" dirty="0"/>
              <a:t>                                         VII. CONCLUSION</a:t>
            </a:r>
          </a:p>
          <a:p>
            <a:endParaRPr lang="en-US" sz="2000" dirty="0"/>
          </a:p>
          <a:p>
            <a:r>
              <a:rPr lang="en-US" sz="2000" dirty="0"/>
              <a:t>We have demonstrated in this study that MWCNT/PMMA</a:t>
            </a:r>
          </a:p>
          <a:p>
            <a:r>
              <a:rPr lang="en-US" sz="2000" dirty="0"/>
              <a:t>based thin film composites have a repeatable quasi-linear decrease</a:t>
            </a:r>
          </a:p>
          <a:p>
            <a:r>
              <a:rPr lang="en-US" sz="2000" dirty="0"/>
              <a:t>in resistance response to increasing ionizing radiation</a:t>
            </a:r>
          </a:p>
          <a:p>
            <a:r>
              <a:rPr lang="en-US" sz="2000" dirty="0"/>
              <a:t>doses in the form of X-rays. The thin film composites also</a:t>
            </a:r>
          </a:p>
          <a:p>
            <a:r>
              <a:rPr lang="en-US" sz="2000" dirty="0"/>
              <a:t>exhibited a repeatable accelerated change in the reduction of resistance</a:t>
            </a:r>
          </a:p>
          <a:p>
            <a:r>
              <a:rPr lang="en-US" sz="2000" dirty="0"/>
              <a:t>to increased radiation dose rates. </a:t>
            </a:r>
          </a:p>
          <a:p>
            <a:endParaRPr lang="en-US" sz="2000" dirty="0"/>
          </a:p>
          <a:p>
            <a:r>
              <a:rPr lang="en-US" sz="2000" dirty="0"/>
              <a:t>The studies reported here indicate that the MWCNT thin film composites may be applicable for the detection of other forms of ionizing radiation</a:t>
            </a:r>
          </a:p>
          <a:p>
            <a:r>
              <a:rPr lang="en-US" sz="2000" dirty="0"/>
              <a:t>which are more relevant to terrestrial and space environments</a:t>
            </a:r>
          </a:p>
        </p:txBody>
      </p:sp>
      <p:sp>
        <p:nvSpPr>
          <p:cNvPr id="3" name="TextBox 2"/>
          <p:cNvSpPr txBox="1"/>
          <p:nvPr/>
        </p:nvSpPr>
        <p:spPr>
          <a:xfrm>
            <a:off x="1143000" y="838199"/>
            <a:ext cx="6364563" cy="461665"/>
          </a:xfrm>
          <a:prstGeom prst="rect">
            <a:avLst/>
          </a:prstGeom>
          <a:noFill/>
        </p:spPr>
        <p:txBody>
          <a:bodyPr wrap="none" rtlCol="0">
            <a:spAutoFit/>
          </a:bodyPr>
          <a:lstStyle/>
          <a:p>
            <a:r>
              <a:rPr lang="en-US" sz="2400" dirty="0"/>
              <a:t>Conclusion from Wilkins/</a:t>
            </a:r>
            <a:r>
              <a:rPr lang="en-US" sz="2400" dirty="0" err="1"/>
              <a:t>Shuba’s</a:t>
            </a:r>
            <a:r>
              <a:rPr lang="en-US" sz="2400" dirty="0"/>
              <a:t> published paper</a:t>
            </a:r>
          </a:p>
        </p:txBody>
      </p:sp>
    </p:spTree>
    <p:extLst>
      <p:ext uri="{BB962C8B-B14F-4D97-AF65-F5344CB8AC3E}">
        <p14:creationId xmlns:p14="http://schemas.microsoft.com/office/powerpoint/2010/main" xmlns="" val="3126365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340667"/>
            <a:ext cx="2302875" cy="461665"/>
          </a:xfrm>
          <a:prstGeom prst="rect">
            <a:avLst/>
          </a:prstGeom>
        </p:spPr>
        <p:txBody>
          <a:bodyPr wrap="none">
            <a:spAutoFit/>
          </a:bodyPr>
          <a:lstStyle/>
          <a:p>
            <a:r>
              <a:rPr lang="en-US" sz="2400" dirty="0">
                <a:ea typeface="Calibri"/>
                <a:cs typeface="Times New Roman"/>
              </a:rPr>
              <a:t>Spartan 3E</a:t>
            </a:r>
            <a:r>
              <a:rPr lang="en-US" sz="2400" spc="-30" dirty="0">
                <a:ea typeface="Calibri"/>
                <a:cs typeface="Times New Roman"/>
              </a:rPr>
              <a:t> </a:t>
            </a:r>
            <a:r>
              <a:rPr lang="en-US" sz="2400" dirty="0">
                <a:ea typeface="Calibri"/>
                <a:cs typeface="Times New Roman"/>
              </a:rPr>
              <a:t>FGPA</a:t>
            </a:r>
            <a:r>
              <a:rPr lang="en-US" sz="2400" spc="-25" dirty="0">
                <a:ea typeface="Calibri"/>
                <a:cs typeface="Times New Roman"/>
              </a:rPr>
              <a:t> </a:t>
            </a:r>
            <a:endParaRPr lang="en-US" sz="24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05600" y="152400"/>
            <a:ext cx="20955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3"/>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19200" y="1219200"/>
            <a:ext cx="5867400" cy="3276600"/>
          </a:xfrm>
          <a:prstGeom prst="rect">
            <a:avLst/>
          </a:prstGeom>
          <a:noFill/>
          <a:ln>
            <a:noFill/>
          </a:ln>
        </p:spPr>
      </p:pic>
      <p:sp>
        <p:nvSpPr>
          <p:cNvPr id="5" name="TextBox 4"/>
          <p:cNvSpPr txBox="1"/>
          <p:nvPr/>
        </p:nvSpPr>
        <p:spPr>
          <a:xfrm>
            <a:off x="1295400" y="5029200"/>
            <a:ext cx="7898080" cy="369332"/>
          </a:xfrm>
          <a:prstGeom prst="rect">
            <a:avLst/>
          </a:prstGeom>
          <a:noFill/>
        </p:spPr>
        <p:txBody>
          <a:bodyPr wrap="square" rtlCol="0">
            <a:spAutoFit/>
          </a:bodyPr>
          <a:lstStyle/>
          <a:p>
            <a:r>
              <a:rPr lang="en-US" dirty="0"/>
              <a:t>Second FPGA that was used for signal detection and characterization</a:t>
            </a:r>
          </a:p>
        </p:txBody>
      </p:sp>
    </p:spTree>
    <p:extLst>
      <p:ext uri="{BB962C8B-B14F-4D97-AF65-F5344CB8AC3E}">
        <p14:creationId xmlns:p14="http://schemas.microsoft.com/office/powerpoint/2010/main" xmlns="" val="2231471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tretch>
            <a:fillRect/>
          </a:stretch>
        </p:blipFill>
        <p:spPr>
          <a:xfrm>
            <a:off x="609600" y="1222914"/>
            <a:ext cx="3833813" cy="1042988"/>
          </a:xfrm>
          <a:prstGeom prst="rect">
            <a:avLst/>
          </a:prstGeom>
        </p:spPr>
      </p:pic>
      <p:pic>
        <p:nvPicPr>
          <p:cNvPr id="3" name="Picture 2"/>
          <p:cNvPicPr/>
          <p:nvPr/>
        </p:nvPicPr>
        <p:blipFill>
          <a:blip r:embed="rId3" cstate="print"/>
          <a:stretch>
            <a:fillRect/>
          </a:stretch>
        </p:blipFill>
        <p:spPr>
          <a:xfrm>
            <a:off x="5562600" y="141923"/>
            <a:ext cx="2209800" cy="1382077"/>
          </a:xfrm>
          <a:prstGeom prst="rect">
            <a:avLst/>
          </a:prstGeom>
        </p:spPr>
      </p:pic>
      <p:pic>
        <p:nvPicPr>
          <p:cNvPr id="4" name="Picture 3"/>
          <p:cNvPicPr/>
          <p:nvPr/>
        </p:nvPicPr>
        <p:blipFill>
          <a:blip r:embed="rId4" cstate="print"/>
          <a:stretch>
            <a:fillRect/>
          </a:stretch>
        </p:blipFill>
        <p:spPr>
          <a:xfrm>
            <a:off x="304800" y="2286000"/>
            <a:ext cx="4343400" cy="1657843"/>
          </a:xfrm>
          <a:prstGeom prst="rect">
            <a:avLst/>
          </a:prstGeom>
        </p:spPr>
      </p:pic>
      <p:pic>
        <p:nvPicPr>
          <p:cNvPr id="5" name="Picture 4"/>
          <p:cNvPicPr/>
          <p:nvPr/>
        </p:nvPicPr>
        <p:blipFill>
          <a:blip r:embed="rId5" cstate="print"/>
          <a:stretch>
            <a:fillRect/>
          </a:stretch>
        </p:blipFill>
        <p:spPr>
          <a:xfrm>
            <a:off x="158496" y="4191000"/>
            <a:ext cx="4267200" cy="2491422"/>
          </a:xfrm>
          <a:prstGeom prst="rect">
            <a:avLst/>
          </a:prstGeom>
        </p:spPr>
      </p:pic>
      <p:pic>
        <p:nvPicPr>
          <p:cNvPr id="6" name="Picture 5"/>
          <p:cNvPicPr/>
          <p:nvPr/>
        </p:nvPicPr>
        <p:blipFill>
          <a:blip r:embed="rId6" cstate="print"/>
          <a:stretch>
            <a:fillRect/>
          </a:stretch>
        </p:blipFill>
        <p:spPr>
          <a:xfrm>
            <a:off x="4816613" y="1697807"/>
            <a:ext cx="4070118" cy="1654994"/>
          </a:xfrm>
          <a:prstGeom prst="rect">
            <a:avLst/>
          </a:prstGeom>
        </p:spPr>
      </p:pic>
      <p:sp>
        <p:nvSpPr>
          <p:cNvPr id="7" name="Rectangle 2"/>
          <p:cNvSpPr>
            <a:spLocks noChangeArrowheads="1"/>
          </p:cNvSpPr>
          <p:nvPr/>
        </p:nvSpPr>
        <p:spPr bwMode="auto">
          <a:xfrm>
            <a:off x="5410199" y="3442159"/>
            <a:ext cx="3355649" cy="13926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2584450" algn="l"/>
              </a:tabLst>
              <a:defRPr>
                <a:solidFill>
                  <a:schemeClr val="tx1"/>
                </a:solidFill>
                <a:latin typeface="Arial" pitchFamily="34" charset="0"/>
                <a:cs typeface="Arial" pitchFamily="34" charset="0"/>
              </a:defRPr>
            </a:lvl1pPr>
            <a:lvl2pPr fontAlgn="base">
              <a:spcBef>
                <a:spcPct val="0"/>
              </a:spcBef>
              <a:spcAft>
                <a:spcPct val="0"/>
              </a:spcAft>
              <a:tabLst>
                <a:tab pos="2584450" algn="l"/>
              </a:tabLst>
              <a:defRPr>
                <a:solidFill>
                  <a:schemeClr val="tx1"/>
                </a:solidFill>
                <a:latin typeface="Arial" pitchFamily="34" charset="0"/>
                <a:cs typeface="Arial" pitchFamily="34" charset="0"/>
              </a:defRPr>
            </a:lvl2pPr>
            <a:lvl3pPr fontAlgn="base">
              <a:spcBef>
                <a:spcPct val="0"/>
              </a:spcBef>
              <a:spcAft>
                <a:spcPct val="0"/>
              </a:spcAft>
              <a:tabLst>
                <a:tab pos="2584450" algn="l"/>
              </a:tabLst>
              <a:defRPr>
                <a:solidFill>
                  <a:schemeClr val="tx1"/>
                </a:solidFill>
                <a:latin typeface="Arial" pitchFamily="34" charset="0"/>
                <a:cs typeface="Arial" pitchFamily="34" charset="0"/>
              </a:defRPr>
            </a:lvl3pPr>
            <a:lvl4pPr fontAlgn="base">
              <a:spcBef>
                <a:spcPct val="0"/>
              </a:spcBef>
              <a:spcAft>
                <a:spcPct val="0"/>
              </a:spcAft>
              <a:tabLst>
                <a:tab pos="2584450" algn="l"/>
              </a:tabLst>
              <a:defRPr>
                <a:solidFill>
                  <a:schemeClr val="tx1"/>
                </a:solidFill>
                <a:latin typeface="Arial" pitchFamily="34" charset="0"/>
                <a:cs typeface="Arial" pitchFamily="34" charset="0"/>
              </a:defRPr>
            </a:lvl4pPr>
            <a:lvl5pPr fontAlgn="base">
              <a:spcBef>
                <a:spcPct val="0"/>
              </a:spcBef>
              <a:spcAft>
                <a:spcPct val="0"/>
              </a:spcAft>
              <a:tabLst>
                <a:tab pos="2584450" algn="l"/>
              </a:tabLst>
              <a:defRPr>
                <a:solidFill>
                  <a:schemeClr val="tx1"/>
                </a:solidFill>
                <a:latin typeface="Arial" pitchFamily="34" charset="0"/>
                <a:cs typeface="Arial" pitchFamily="34" charset="0"/>
              </a:defRPr>
            </a:lvl5pPr>
            <a:lvl6pPr fontAlgn="base">
              <a:spcBef>
                <a:spcPct val="0"/>
              </a:spcBef>
              <a:spcAft>
                <a:spcPct val="0"/>
              </a:spcAft>
              <a:tabLst>
                <a:tab pos="2584450" algn="l"/>
              </a:tabLst>
              <a:defRPr>
                <a:solidFill>
                  <a:schemeClr val="tx1"/>
                </a:solidFill>
                <a:latin typeface="Arial" pitchFamily="34" charset="0"/>
                <a:cs typeface="Arial" pitchFamily="34" charset="0"/>
              </a:defRPr>
            </a:lvl6pPr>
            <a:lvl7pPr fontAlgn="base">
              <a:spcBef>
                <a:spcPct val="0"/>
              </a:spcBef>
              <a:spcAft>
                <a:spcPct val="0"/>
              </a:spcAft>
              <a:tabLst>
                <a:tab pos="2584450" algn="l"/>
              </a:tabLst>
              <a:defRPr>
                <a:solidFill>
                  <a:schemeClr val="tx1"/>
                </a:solidFill>
                <a:latin typeface="Arial" pitchFamily="34" charset="0"/>
                <a:cs typeface="Arial" pitchFamily="34" charset="0"/>
              </a:defRPr>
            </a:lvl7pPr>
            <a:lvl8pPr fontAlgn="base">
              <a:spcBef>
                <a:spcPct val="0"/>
              </a:spcBef>
              <a:spcAft>
                <a:spcPct val="0"/>
              </a:spcAft>
              <a:tabLst>
                <a:tab pos="2584450" algn="l"/>
              </a:tabLst>
              <a:defRPr>
                <a:solidFill>
                  <a:schemeClr val="tx1"/>
                </a:solidFill>
                <a:latin typeface="Arial" pitchFamily="34" charset="0"/>
                <a:cs typeface="Arial" pitchFamily="34" charset="0"/>
              </a:defRPr>
            </a:lvl8pPr>
            <a:lvl9pPr fontAlgn="base">
              <a:spcBef>
                <a:spcPct val="0"/>
              </a:spcBef>
              <a:spcAft>
                <a:spcPct val="0"/>
              </a:spcAft>
              <a:tabLst>
                <a:tab pos="258445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2584450" algn="l"/>
              </a:tabLst>
            </a:pPr>
            <a:r>
              <a:rPr kumimoji="0" lang="en-US" altLang="en-US" sz="1050" b="1" i="0" u="sng" strike="noStrike" cap="none" normalizeH="0" baseline="0" dirty="0">
                <a:ln>
                  <a:noFill/>
                </a:ln>
                <a:solidFill>
                  <a:srgbClr val="0000FF"/>
                </a:solidFill>
                <a:effectLst/>
                <a:latin typeface="Cambria" pitchFamily="18" charset="0"/>
                <a:ea typeface="Times New Roman" pitchFamily="18" charset="0"/>
                <a:cs typeface="Times New Roman" pitchFamily="18" charset="0"/>
              </a:rPr>
              <a:t>Download to an FPGA</a:t>
            </a: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584450" algn="l"/>
              </a:tabLst>
            </a:pPr>
            <a:r>
              <a:rPr kumimoji="0" lang="en-US" altLang="en-US" sz="105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Download design to the Spartan 3E FPGA board.</a:t>
            </a: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584450" algn="l"/>
              </a:tabLst>
            </a:pPr>
            <a:r>
              <a:rPr kumimoji="0" lang="en-US" altLang="en-US" sz="105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Notice: Now connect FPGA to Computer</a:t>
            </a: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2584450" algn="l"/>
              </a:tabLst>
            </a:pPr>
            <a:r>
              <a:rPr kumimoji="0" lang="en-US" altLang="en-US" sz="105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In the process pane double click on Configure Target Device </a:t>
            </a: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2584450" algn="l"/>
              </a:tabLst>
            </a:pPr>
            <a:r>
              <a:rPr kumimoji="0" lang="en-US" altLang="en-US" sz="105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Click ok to open IMPACT application. NOTE: This may take a while. </a:t>
            </a:r>
            <a:endParaRPr kumimoji="0" lang="en-US" altLang="en-US"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584450" algn="l"/>
              </a:tabLst>
            </a:pPr>
            <a:r>
              <a:rPr kumimoji="0" lang="en-US" altLang="en-US" sz="11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4097" name="Picture 5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816613" y="4777422"/>
            <a:ext cx="3949236" cy="19050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Rectangle 7"/>
          <p:cNvSpPr/>
          <p:nvPr/>
        </p:nvSpPr>
        <p:spPr>
          <a:xfrm>
            <a:off x="609600" y="141923"/>
            <a:ext cx="4572000" cy="1029256"/>
          </a:xfrm>
          <a:prstGeom prst="rect">
            <a:avLst/>
          </a:prstGeom>
        </p:spPr>
        <p:txBody>
          <a:bodyPr>
            <a:spAutoFit/>
          </a:bodyPr>
          <a:lstStyle/>
          <a:p>
            <a:pPr>
              <a:lnSpc>
                <a:spcPct val="115000"/>
              </a:lnSpc>
              <a:spcAft>
                <a:spcPts val="1000"/>
              </a:spcAft>
            </a:pPr>
            <a:r>
              <a:rPr lang="en-US" dirty="0">
                <a:ea typeface="Calibri"/>
                <a:cs typeface="Times New Roman"/>
              </a:rPr>
              <a:t>Creating a Verilog module which describes the below shown full adder circuit using ISE Design Suite Project Navigator.</a:t>
            </a:r>
          </a:p>
        </p:txBody>
      </p:sp>
    </p:spTree>
    <p:extLst>
      <p:ext uri="{BB962C8B-B14F-4D97-AF65-F5344CB8AC3E}">
        <p14:creationId xmlns:p14="http://schemas.microsoft.com/office/powerpoint/2010/main" xmlns="" val="196190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00600" cy="1143000"/>
          </a:xfrm>
        </p:spPr>
        <p:txBody>
          <a:bodyPr>
            <a:normAutofit/>
          </a:bodyPr>
          <a:lstStyle/>
          <a:p>
            <a:r>
              <a:rPr lang="en-US" sz="2400" dirty="0"/>
              <a:t>                Spartan – 6 FPGA</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53200" y="228600"/>
            <a:ext cx="2097087" cy="841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3" descr="C:\Users\jhfuller\Documents\DOE\MSIPP\Florida NNSA Consortium\Pictures in Laboratory\IMG_048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45235" y="3200400"/>
            <a:ext cx="3209851" cy="240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973015" y="1219200"/>
            <a:ext cx="6019800" cy="1200329"/>
          </a:xfrm>
          <a:prstGeom prst="rect">
            <a:avLst/>
          </a:prstGeom>
          <a:noFill/>
        </p:spPr>
        <p:txBody>
          <a:bodyPr wrap="square" rtlCol="0">
            <a:spAutoFit/>
          </a:bodyPr>
          <a:lstStyle/>
          <a:p>
            <a:r>
              <a:rPr lang="en-US" dirty="0"/>
              <a:t>Just recently acquired in September 2015 and presently being tested for capabilities of previous FPGAs (execution of established FPGA programs) and for the added features of advanced in/out programming and signal capture</a:t>
            </a:r>
          </a:p>
        </p:txBody>
      </p:sp>
      <p:sp>
        <p:nvSpPr>
          <p:cNvPr id="4" name="TextBox 3"/>
          <p:cNvSpPr txBox="1"/>
          <p:nvPr/>
        </p:nvSpPr>
        <p:spPr>
          <a:xfrm>
            <a:off x="6629400" y="5638800"/>
            <a:ext cx="1747466" cy="646331"/>
          </a:xfrm>
          <a:prstGeom prst="rect">
            <a:avLst/>
          </a:prstGeom>
          <a:noFill/>
        </p:spPr>
        <p:txBody>
          <a:bodyPr wrap="none" rtlCol="0">
            <a:spAutoFit/>
          </a:bodyPr>
          <a:lstStyle/>
          <a:p>
            <a:r>
              <a:rPr lang="en-US" sz="1200" dirty="0"/>
              <a:t>Undergraduate Students </a:t>
            </a:r>
          </a:p>
          <a:p>
            <a:r>
              <a:rPr lang="en-US" sz="1200" dirty="0"/>
              <a:t>Adrianna Hinojosa and </a:t>
            </a:r>
          </a:p>
          <a:p>
            <a:r>
              <a:rPr lang="en-US" sz="1200" dirty="0"/>
              <a:t>Sabrina Iqbal</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8200" y="2703731"/>
            <a:ext cx="4775416" cy="3581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96445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Guddi\Desktop\IMG_194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1600200"/>
            <a:ext cx="4724400" cy="4498340"/>
          </a:xfrm>
          <a:prstGeom prst="rect">
            <a:avLst/>
          </a:prstGeom>
          <a:noFill/>
          <a:ln>
            <a:noFill/>
          </a:ln>
        </p:spPr>
      </p:pic>
      <p:sp>
        <p:nvSpPr>
          <p:cNvPr id="3" name="Rectangle 2"/>
          <p:cNvSpPr/>
          <p:nvPr/>
        </p:nvSpPr>
        <p:spPr>
          <a:xfrm>
            <a:off x="1600200" y="381000"/>
            <a:ext cx="6781800" cy="646331"/>
          </a:xfrm>
          <a:prstGeom prst="rect">
            <a:avLst/>
          </a:prstGeom>
        </p:spPr>
        <p:txBody>
          <a:bodyPr wrap="square">
            <a:spAutoFit/>
          </a:bodyPr>
          <a:lstStyle/>
          <a:p>
            <a:r>
              <a:rPr lang="en-US" i="1" dirty="0"/>
              <a:t>The following photo shows the experimental setup in the Sensor/Detector laboratory using the new RX1200 FPGA.</a:t>
            </a:r>
            <a:endParaRPr lang="en-US" dirty="0"/>
          </a:p>
        </p:txBody>
      </p:sp>
    </p:spTree>
    <p:extLst>
      <p:ext uri="{BB962C8B-B14F-4D97-AF65-F5344CB8AC3E}">
        <p14:creationId xmlns:p14="http://schemas.microsoft.com/office/powerpoint/2010/main" xmlns="" val="18284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5181600" cy="1143000"/>
          </a:xfrm>
        </p:spPr>
        <p:txBody>
          <a:bodyPr>
            <a:normAutofit/>
          </a:bodyPr>
          <a:lstStyle/>
          <a:p>
            <a:r>
              <a:rPr lang="en-US" sz="2400" dirty="0"/>
              <a:t> Investigation of New Technology</a:t>
            </a:r>
          </a:p>
        </p:txBody>
      </p:sp>
      <p:pic>
        <p:nvPicPr>
          <p:cNvPr id="3" name="Picture 24" descr="C:\Users\jhfuller\Documents\DOE\MSIPP\Florida NNSA Consortium\Pictures in Laboratory\IMG_048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80800" y="4419600"/>
            <a:ext cx="2601200" cy="1950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53200" y="228600"/>
            <a:ext cx="2097087" cy="841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5"/>
          <p:cNvSpPr/>
          <p:nvPr/>
        </p:nvSpPr>
        <p:spPr>
          <a:xfrm>
            <a:off x="2057400" y="990600"/>
            <a:ext cx="2820580" cy="1062342"/>
          </a:xfrm>
          <a:prstGeom prst="rect">
            <a:avLst/>
          </a:prstGeom>
        </p:spPr>
        <p:txBody>
          <a:bodyPr wrap="none">
            <a:spAutoFit/>
          </a:bodyPr>
          <a:lstStyle/>
          <a:p>
            <a:pPr indent="457200" algn="ctr">
              <a:lnSpc>
                <a:spcPct val="200000"/>
              </a:lnSpc>
            </a:pPr>
            <a:r>
              <a:rPr lang="en-US" dirty="0">
                <a:solidFill>
                  <a:srgbClr val="000000"/>
                </a:solidFill>
                <a:latin typeface="Times New Roman"/>
                <a:ea typeface="MS Mincho"/>
                <a:cs typeface="Times New Roman"/>
              </a:rPr>
              <a:t>IBM’s True North Chip</a:t>
            </a:r>
          </a:p>
          <a:p>
            <a:pPr indent="457200" algn="ctr">
              <a:lnSpc>
                <a:spcPct val="200000"/>
              </a:lnSpc>
            </a:pPr>
            <a:endParaRPr lang="en-US" sz="1600" dirty="0">
              <a:effectLst/>
              <a:latin typeface="Cambria"/>
              <a:ea typeface="MS Mincho"/>
              <a:cs typeface="Times New Roman"/>
            </a:endParaRPr>
          </a:p>
        </p:txBody>
      </p:sp>
      <p:sp>
        <p:nvSpPr>
          <p:cNvPr id="7" name="Rectangle 6"/>
          <p:cNvSpPr/>
          <p:nvPr/>
        </p:nvSpPr>
        <p:spPr>
          <a:xfrm>
            <a:off x="609600" y="1524000"/>
            <a:ext cx="7772400" cy="3046988"/>
          </a:xfrm>
          <a:prstGeom prst="rect">
            <a:avLst/>
          </a:prstGeom>
        </p:spPr>
        <p:txBody>
          <a:bodyPr wrap="square">
            <a:spAutoFit/>
          </a:bodyPr>
          <a:lstStyle/>
          <a:p>
            <a:r>
              <a:rPr lang="en-US" sz="1600" dirty="0">
                <a:solidFill>
                  <a:srgbClr val="000000"/>
                </a:solidFill>
                <a:latin typeface="Times New Roman"/>
                <a:ea typeface="MS Mincho"/>
              </a:rPr>
              <a:t>This recently developed IBM chip is presently  used to run "deep learning" algorithms, the same algorithms that drive the internet's latest AI services, including the face recognition on Facebook and the instant language translation on Microsoft's Skype.  But the promise is that IBM's chip can run these algorithms in smaller spaces with considerably less electrical power, letting us shoehorn more AI onto phones and other tiny devices, including hearing aids and, well, wristwatches.  Companies like Google and Facebook and Microsoft are now running their algorithms on machines backed with GPUs (chips originally built to render computer graphics), and they're moving towards FPGAs (chips you can program for particular tasks)</a:t>
            </a:r>
          </a:p>
          <a:p>
            <a:endParaRPr lang="en-US" sz="1600" dirty="0">
              <a:solidFill>
                <a:srgbClr val="000000"/>
              </a:solidFill>
              <a:latin typeface="Times New Roman"/>
              <a:ea typeface="MS Mincho"/>
            </a:endParaRPr>
          </a:p>
          <a:p>
            <a:r>
              <a:rPr lang="en-US" sz="1600" dirty="0">
                <a:solidFill>
                  <a:srgbClr val="000000"/>
                </a:solidFill>
                <a:latin typeface="Times New Roman"/>
                <a:ea typeface="MS Mincho"/>
              </a:rPr>
              <a:t>We are investigating the use of this chip for nuclear detection with it requiring less power, a compact device and fast algorithmic abilities.</a:t>
            </a:r>
            <a:endParaRPr lang="en-US" sz="1600" dirty="0"/>
          </a:p>
        </p:txBody>
      </p:sp>
      <p:sp>
        <p:nvSpPr>
          <p:cNvPr id="9" name="Rectangle 8"/>
          <p:cNvSpPr/>
          <p:nvPr/>
        </p:nvSpPr>
        <p:spPr>
          <a:xfrm>
            <a:off x="3200400" y="4810124"/>
            <a:ext cx="2514600" cy="1477328"/>
          </a:xfrm>
          <a:prstGeom prst="rect">
            <a:avLst/>
          </a:prstGeom>
        </p:spPr>
        <p:txBody>
          <a:bodyPr wrap="square">
            <a:spAutoFit/>
          </a:bodyPr>
          <a:lstStyle/>
          <a:p>
            <a:r>
              <a:rPr lang="en-US" b="1" dirty="0"/>
              <a:t>IBM cracks open a new era of computing with brain-like chip: 4096 cores, 1 million neurons, 5.4 billion transistors</a:t>
            </a:r>
            <a:endParaRPr lang="en-US" dirty="0"/>
          </a:p>
        </p:txBody>
      </p:sp>
      <p:pic>
        <p:nvPicPr>
          <p:cNvPr id="1028" name="Picture 4" descr="BrainComput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399" y="4724400"/>
            <a:ext cx="2477037" cy="1648777"/>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5936054" y="6400115"/>
            <a:ext cx="2290692" cy="461665"/>
          </a:xfrm>
          <a:prstGeom prst="rect">
            <a:avLst/>
          </a:prstGeom>
          <a:noFill/>
        </p:spPr>
        <p:txBody>
          <a:bodyPr wrap="none" rtlCol="0">
            <a:spAutoFit/>
          </a:bodyPr>
          <a:lstStyle/>
          <a:p>
            <a:r>
              <a:rPr lang="en-US" sz="1200" dirty="0"/>
              <a:t>Undergraduate student Troy Clark</a:t>
            </a:r>
          </a:p>
          <a:p>
            <a:r>
              <a:rPr lang="en-US" sz="1200" dirty="0"/>
              <a:t>Investigating True North Chip</a:t>
            </a:r>
          </a:p>
        </p:txBody>
      </p:sp>
    </p:spTree>
    <p:extLst>
      <p:ext uri="{BB962C8B-B14F-4D97-AF65-F5344CB8AC3E}">
        <p14:creationId xmlns:p14="http://schemas.microsoft.com/office/powerpoint/2010/main" xmlns="" val="31925307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solidFill>
                  <a:srgbClr val="0070C0"/>
                </a:solidFill>
              </a:rPr>
              <a:t>Other results of DOE Research and Outreach Funding</a:t>
            </a:r>
          </a:p>
        </p:txBody>
      </p:sp>
      <p:sp>
        <p:nvSpPr>
          <p:cNvPr id="3" name="Rectangle 2"/>
          <p:cNvSpPr/>
          <p:nvPr/>
        </p:nvSpPr>
        <p:spPr>
          <a:xfrm>
            <a:off x="417320" y="3581400"/>
            <a:ext cx="8077200" cy="1077218"/>
          </a:xfrm>
          <a:prstGeom prst="rect">
            <a:avLst/>
          </a:prstGeom>
        </p:spPr>
        <p:txBody>
          <a:bodyPr wrap="square">
            <a:spAutoFit/>
          </a:bodyPr>
          <a:lstStyle/>
          <a:p>
            <a:pPr lvl="0"/>
            <a:r>
              <a:rPr lang="en-US" sz="1600" dirty="0"/>
              <a:t>Emmanuel S. </a:t>
            </a:r>
            <a:r>
              <a:rPr lang="en-US" sz="1600" dirty="0" err="1"/>
              <a:t>Kolawole</a:t>
            </a:r>
            <a:r>
              <a:rPr lang="en-US" sz="1600" dirty="0"/>
              <a:t>, Warsame H. Ali, Penrose Cofie, John Fuller, C. Tolliver, Pamela Obiomon, ‘Design and Implementation of Low-Pass, High-Pass and Band-Pass Finite Impulse Response (FIR) Filters Using FPGA,’ Circuits and Systems, 2015, 6, 30-48,</a:t>
            </a:r>
            <a:r>
              <a:rPr lang="en-US" sz="1600" b="1" dirty="0"/>
              <a:t> </a:t>
            </a:r>
            <a:r>
              <a:rPr lang="en-US" sz="1600" dirty="0"/>
              <a:t>Published Online February 2015 in </a:t>
            </a:r>
            <a:r>
              <a:rPr lang="en-US" sz="1600" dirty="0" err="1"/>
              <a:t>SciRes</a:t>
            </a:r>
            <a:r>
              <a:rPr lang="en-US" sz="1600" dirty="0"/>
              <a:t>. </a:t>
            </a:r>
            <a:r>
              <a:rPr lang="en-US" sz="1600" u="sng" dirty="0">
                <a:hlinkClick r:id="rId2"/>
              </a:rPr>
              <a:t>http://www.scirp.org/journal/cs</a:t>
            </a:r>
            <a:r>
              <a:rPr lang="en-US" sz="1600" dirty="0">
                <a:hlinkClick r:id="rId2"/>
              </a:rPr>
              <a:t> </a:t>
            </a:r>
            <a:r>
              <a:rPr lang="en-US" sz="1600" u="sng" dirty="0">
                <a:hlinkClick r:id="rId3"/>
              </a:rPr>
              <a:t>http://dx.doi.org/10.4236/cs.2015.62004</a:t>
            </a:r>
            <a:endParaRPr lang="en-US" sz="1600" dirty="0"/>
          </a:p>
        </p:txBody>
      </p:sp>
      <p:sp>
        <p:nvSpPr>
          <p:cNvPr id="5" name="TextBox 4"/>
          <p:cNvSpPr txBox="1"/>
          <p:nvPr/>
        </p:nvSpPr>
        <p:spPr>
          <a:xfrm>
            <a:off x="417320" y="1349796"/>
            <a:ext cx="8077200" cy="2031325"/>
          </a:xfrm>
          <a:prstGeom prst="rect">
            <a:avLst/>
          </a:prstGeom>
          <a:noFill/>
        </p:spPr>
        <p:txBody>
          <a:bodyPr wrap="square" rtlCol="0">
            <a:spAutoFit/>
          </a:bodyPr>
          <a:lstStyle/>
          <a:p>
            <a:r>
              <a:rPr lang="en-US" dirty="0"/>
              <a:t>Over the consortium funding cycle PVAMU has established a basis for new technology research with initiatives on </a:t>
            </a:r>
            <a:r>
              <a:rPr lang="en-US" dirty="0" err="1"/>
              <a:t>LabView</a:t>
            </a:r>
            <a:r>
              <a:rPr lang="en-US" dirty="0"/>
              <a:t> , Matlab and FPGA research as applied to nuclear detection. We have published our results and have received follow up requests from readers of published work and continue to investigate new technology that is applicable to the objectives of DOE. An example of DOE‘s overall contribution to PVAMU is the following recently published paper as written by one of our PhD students with faculty guidance.</a:t>
            </a:r>
          </a:p>
        </p:txBody>
      </p:sp>
      <p:sp>
        <p:nvSpPr>
          <p:cNvPr id="4" name="Rectangle 3"/>
          <p:cNvSpPr/>
          <p:nvPr/>
        </p:nvSpPr>
        <p:spPr>
          <a:xfrm>
            <a:off x="417320" y="4876800"/>
            <a:ext cx="8077200" cy="1077218"/>
          </a:xfrm>
          <a:prstGeom prst="rect">
            <a:avLst/>
          </a:prstGeom>
        </p:spPr>
        <p:txBody>
          <a:bodyPr wrap="square">
            <a:spAutoFit/>
          </a:bodyPr>
          <a:lstStyle/>
          <a:p>
            <a:endParaRPr lang="en-US" sz="1600" dirty="0">
              <a:solidFill>
                <a:srgbClr val="000000"/>
              </a:solidFill>
              <a:latin typeface="+mj-lt"/>
              <a:ea typeface="Calibri"/>
            </a:endParaRPr>
          </a:p>
          <a:p>
            <a:r>
              <a:rPr lang="en-US" sz="1600" dirty="0">
                <a:solidFill>
                  <a:srgbClr val="000000"/>
                </a:solidFill>
                <a:latin typeface="+mj-lt"/>
                <a:ea typeface="Calibri"/>
              </a:rPr>
              <a:t>S. Kyatsandra and R. Wilkins, “Total ionizing dose x-ray radiation effects on MWCNT/PMMA thin film composites”, IEEE Transaction on Nanotechnology, Vol. 14 152-158 (2015). </a:t>
            </a:r>
            <a:endParaRPr lang="en-US" sz="1600" dirty="0">
              <a:effectLst/>
              <a:latin typeface="+mj-lt"/>
              <a:ea typeface="Calibri"/>
            </a:endParaRPr>
          </a:p>
        </p:txBody>
      </p:sp>
    </p:spTree>
    <p:extLst>
      <p:ext uri="{BB962C8B-B14F-4D97-AF65-F5344CB8AC3E}">
        <p14:creationId xmlns:p14="http://schemas.microsoft.com/office/powerpoint/2010/main" xmlns="" val="3202619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Teaching</a:t>
            </a:r>
          </a:p>
        </p:txBody>
      </p:sp>
      <p:pic>
        <p:nvPicPr>
          <p:cNvPr id="5122" name="Picture 2" descr="E:\DOE\Pictures\P0005380.T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1828800"/>
            <a:ext cx="5943600" cy="39800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87416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cess 1"/>
          <p:cNvSpPr/>
          <p:nvPr/>
        </p:nvSpPr>
        <p:spPr bwMode="auto">
          <a:xfrm flipH="1" flipV="1">
            <a:off x="0" y="1034397"/>
            <a:ext cx="2923608" cy="5823603"/>
          </a:xfrm>
          <a:prstGeom prst="flowChartProcess">
            <a:avLst/>
          </a:prstGeom>
          <a:solidFill>
            <a:srgbClr val="FFF567">
              <a:alpha val="54000"/>
            </a:srgbClr>
          </a:solidFill>
          <a:ln w="3175" cap="flat" cmpd="sng" algn="ctr">
            <a:solidFill>
              <a:schemeClr val="bg1">
                <a:lumMod val="85000"/>
              </a:schemeClr>
            </a:solidFill>
            <a:prstDash val="solid"/>
            <a:round/>
            <a:headEnd type="none" w="med" len="med"/>
            <a:tailEnd type="none" w="med" len="med"/>
          </a:ln>
          <a:effectLst/>
        </p:spPr>
        <p:txBody>
          <a:bodyPr lIns="19934" tIns="9967" rIns="19934" bIns="9967"/>
          <a:lstStyle/>
          <a:p>
            <a:pPr algn="ctr" defTabSz="406984">
              <a:lnSpc>
                <a:spcPct val="90000"/>
              </a:lnSpc>
              <a:spcAft>
                <a:spcPct val="35000"/>
              </a:spcAft>
            </a:pPr>
            <a:r>
              <a:rPr lang="en-US" sz="500" b="1" dirty="0">
                <a:solidFill>
                  <a:srgbClr val="FFFF00"/>
                </a:solidFill>
              </a:rPr>
              <a:t>0 %</a:t>
            </a:r>
          </a:p>
        </p:txBody>
      </p:sp>
      <p:sp>
        <p:nvSpPr>
          <p:cNvPr id="3" name="Process 2"/>
          <p:cNvSpPr/>
          <p:nvPr/>
        </p:nvSpPr>
        <p:spPr bwMode="auto">
          <a:xfrm flipH="1" flipV="1">
            <a:off x="2960238" y="1034397"/>
            <a:ext cx="3015185" cy="5823603"/>
          </a:xfrm>
          <a:prstGeom prst="flowChartProcess">
            <a:avLst/>
          </a:prstGeom>
          <a:solidFill>
            <a:srgbClr val="993366">
              <a:alpha val="60000"/>
            </a:srgbClr>
          </a:solidFill>
          <a:ln w="3175" cap="flat" cmpd="sng" algn="ctr">
            <a:solidFill>
              <a:srgbClr val="993366"/>
            </a:solidFill>
            <a:prstDash val="solid"/>
            <a:round/>
            <a:headEnd type="none" w="med" len="med"/>
            <a:tailEnd type="none" w="med" len="med"/>
          </a:ln>
          <a:effectLst/>
        </p:spPr>
        <p:txBody>
          <a:bodyPr lIns="19934" tIns="9967" rIns="19934" bIns="9967"/>
          <a:lstStyle/>
          <a:p>
            <a:endParaRPr lang="en-US" dirty="0"/>
          </a:p>
        </p:txBody>
      </p:sp>
      <p:sp>
        <p:nvSpPr>
          <p:cNvPr id="4" name="Process 3"/>
          <p:cNvSpPr/>
          <p:nvPr/>
        </p:nvSpPr>
        <p:spPr bwMode="auto">
          <a:xfrm flipH="1" flipV="1">
            <a:off x="5982291" y="1019615"/>
            <a:ext cx="3161709" cy="5838385"/>
          </a:xfrm>
          <a:prstGeom prst="flowChartProcess">
            <a:avLst/>
          </a:prstGeom>
          <a:solidFill>
            <a:srgbClr val="FFF567">
              <a:alpha val="54000"/>
            </a:srgbClr>
          </a:solidFill>
          <a:ln w="3175" cap="flat" cmpd="sng" algn="ctr">
            <a:solidFill>
              <a:schemeClr val="bg1">
                <a:lumMod val="95000"/>
              </a:schemeClr>
            </a:solidFill>
            <a:prstDash val="solid"/>
            <a:round/>
            <a:headEnd type="none" w="med" len="med"/>
            <a:tailEnd type="none" w="med" len="med"/>
          </a:ln>
          <a:effectLst/>
        </p:spPr>
      </p:sp>
      <p:sp>
        <p:nvSpPr>
          <p:cNvPr id="9" name="Process 8"/>
          <p:cNvSpPr/>
          <p:nvPr/>
        </p:nvSpPr>
        <p:spPr bwMode="auto">
          <a:xfrm>
            <a:off x="0" y="0"/>
            <a:ext cx="9144000" cy="1019615"/>
          </a:xfrm>
          <a:prstGeom prst="flowChartProcess">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19934" tIns="9967" rIns="19934" bIns="9967" numCol="1" rtlCol="0" anchor="t" anchorCtr="0" compatLnSpc="1">
            <a:prstTxWarp prst="textNoShape">
              <a:avLst/>
            </a:prstTxWarp>
            <a:noAutofit/>
          </a:bodyPr>
          <a:lstStyle/>
          <a:p>
            <a:pPr algn="ctr" defTabSz="199339" eaLnBrk="0" fontAlgn="base" hangingPunct="0">
              <a:spcBef>
                <a:spcPct val="0"/>
              </a:spcBef>
              <a:spcAft>
                <a:spcPct val="0"/>
              </a:spcAft>
            </a:pPr>
            <a:r>
              <a:rPr lang="en-US" sz="2600" b="1" dirty="0">
                <a:solidFill>
                  <a:srgbClr val="FFFF00"/>
                </a:solidFill>
                <a:latin typeface="Cambria"/>
                <a:cs typeface="Cambria"/>
              </a:rPr>
              <a:t>PRAIRIE VIEW A&amp;M UNIVERSITY</a:t>
            </a:r>
          </a:p>
          <a:p>
            <a:pPr algn="ctr" defTabSz="199339" eaLnBrk="0" fontAlgn="base" hangingPunct="0">
              <a:spcBef>
                <a:spcPct val="0"/>
              </a:spcBef>
              <a:spcAft>
                <a:spcPct val="0"/>
              </a:spcAft>
            </a:pPr>
            <a:r>
              <a:rPr lang="en-US" sz="1700" b="1" dirty="0">
                <a:solidFill>
                  <a:srgbClr val="FFFF00"/>
                </a:solidFill>
                <a:latin typeface="Cambria"/>
                <a:cs typeface="Cambria"/>
              </a:rPr>
              <a:t>Doctor of Philosophy in Electrical Engineering </a:t>
            </a:r>
          </a:p>
          <a:p>
            <a:pPr algn="ctr" defTabSz="199339" eaLnBrk="0" fontAlgn="base" hangingPunct="0">
              <a:spcBef>
                <a:spcPct val="0"/>
              </a:spcBef>
              <a:spcAft>
                <a:spcPct val="0"/>
              </a:spcAft>
            </a:pPr>
            <a:r>
              <a:rPr lang="en-US" sz="1700" b="1" dirty="0">
                <a:solidFill>
                  <a:srgbClr val="FFFF00"/>
                </a:solidFill>
                <a:latin typeface="Cambria"/>
                <a:cs typeface="Cambria"/>
              </a:rPr>
              <a:t>Department of Electrical &amp; Computer Engineering</a:t>
            </a:r>
            <a:r>
              <a:rPr lang="en-US" sz="2600" b="1" dirty="0">
                <a:solidFill>
                  <a:srgbClr val="FFFF00"/>
                </a:solidFill>
                <a:latin typeface="Cambria"/>
                <a:cs typeface="Cambria"/>
              </a:rPr>
              <a:t> </a:t>
            </a:r>
            <a:r>
              <a:rPr lang="en-US" sz="2600" b="1" dirty="0">
                <a:solidFill>
                  <a:srgbClr val="FFFF00"/>
                </a:solidFill>
                <a:latin typeface="Bell MT"/>
                <a:cs typeface="Bell MT"/>
              </a:rPr>
              <a:t> </a:t>
            </a:r>
          </a:p>
        </p:txBody>
      </p:sp>
      <p:sp>
        <p:nvSpPr>
          <p:cNvPr id="12" name="Text Box 2591"/>
          <p:cNvSpPr txBox="1">
            <a:spLocks noChangeArrowheads="1"/>
          </p:cNvSpPr>
          <p:nvPr/>
        </p:nvSpPr>
        <p:spPr bwMode="auto">
          <a:xfrm>
            <a:off x="0" y="0"/>
            <a:ext cx="9144000" cy="1019615"/>
          </a:xfrm>
          <a:prstGeom prst="rect">
            <a:avLst/>
          </a:prstGeom>
          <a:noFill/>
          <a:ln w="9525">
            <a:noFill/>
            <a:miter lim="800000"/>
            <a:headEnd/>
            <a:tailEnd/>
          </a:ln>
        </p:spPr>
        <p:txBody>
          <a:bodyPr vert="horz" wrap="square" lIns="16705" tIns="16705" rIns="16705" bIns="16705" numCol="1" anchor="t" anchorCtr="0" compatLnSpc="1">
            <a:prstTxWarp prst="textNoShape">
              <a:avLst/>
            </a:prstTxWarp>
            <a:noAutofit/>
          </a:bodyPr>
          <a:lstStyle/>
          <a:p>
            <a:pPr marL="167052" indent="-167052" defTabSz="167052">
              <a:buFontTx/>
              <a:buAutoNum type="arabicPeriod"/>
            </a:pPr>
            <a:endParaRPr lang="en-US" sz="800" dirty="0">
              <a:latin typeface="Cambria" pitchFamily="-112" charset="0"/>
              <a:ea typeface="Cambria" pitchFamily="-112" charset="0"/>
            </a:endParaRPr>
          </a:p>
        </p:txBody>
      </p:sp>
      <p:sp>
        <p:nvSpPr>
          <p:cNvPr id="15" name="TextBox 14"/>
          <p:cNvSpPr txBox="1"/>
          <p:nvPr/>
        </p:nvSpPr>
        <p:spPr>
          <a:xfrm>
            <a:off x="0" y="1078741"/>
            <a:ext cx="3015185" cy="1625965"/>
          </a:xfrm>
          <a:prstGeom prst="rect">
            <a:avLst/>
          </a:prstGeom>
          <a:noFill/>
        </p:spPr>
        <p:txBody>
          <a:bodyPr wrap="square" lIns="19934" tIns="9967" rIns="19934" bIns="9967" rtlCol="0">
            <a:noAutofit/>
          </a:bodyPr>
          <a:lstStyle/>
          <a:p>
            <a:pPr algn="ctr"/>
            <a:r>
              <a:rPr lang="en-US" sz="1300" b="1" dirty="0">
                <a:solidFill>
                  <a:srgbClr val="660066"/>
                </a:solidFill>
              </a:rPr>
              <a:t>OBJECTIVE</a:t>
            </a:r>
          </a:p>
          <a:p>
            <a:r>
              <a:rPr lang="en-US" sz="900" b="1" dirty="0"/>
              <a:t>The Doctor of Philosophy (PhD) program in Electrical Engineering is a </a:t>
            </a:r>
            <a:r>
              <a:rPr lang="en-US" sz="900" b="1" i="1" dirty="0">
                <a:solidFill>
                  <a:srgbClr val="940C0C"/>
                </a:solidFill>
                <a:effectLst>
                  <a:outerShdw blurRad="38100" dist="38100" dir="2700000" algn="tl">
                    <a:srgbClr val="000000">
                      <a:alpha val="43137"/>
                    </a:srgbClr>
                  </a:outerShdw>
                </a:effectLst>
              </a:rPr>
              <a:t>research</a:t>
            </a:r>
            <a:r>
              <a:rPr lang="en-US" sz="900" b="1" dirty="0"/>
              <a:t> oriented degree program.  Its purpose is to advance the knowledge in the fields of Electrical Engineering and enable students of exceptional ability to undertake advanced study and original research.  It prepares students for a research and/or teaching career in industry, research institutions, universities, and government.  The program has a focus on state-of-the-art technology issues that cross boundaries of Computer Engineering, Microelectronics, and Communications &amp; Signal Processing.</a:t>
            </a:r>
          </a:p>
          <a:p>
            <a:endParaRPr lang="en-US" sz="1100" dirty="0">
              <a:solidFill>
                <a:srgbClr val="660066"/>
              </a:solidFill>
            </a:endParaRPr>
          </a:p>
        </p:txBody>
      </p:sp>
      <p:sp>
        <p:nvSpPr>
          <p:cNvPr id="19" name="TextBox 18"/>
          <p:cNvSpPr txBox="1"/>
          <p:nvPr/>
        </p:nvSpPr>
        <p:spPr>
          <a:xfrm>
            <a:off x="0" y="3458563"/>
            <a:ext cx="2905292" cy="827764"/>
          </a:xfrm>
          <a:prstGeom prst="rect">
            <a:avLst/>
          </a:prstGeom>
          <a:noFill/>
        </p:spPr>
        <p:txBody>
          <a:bodyPr wrap="square" lIns="19934" tIns="9967" rIns="19934" bIns="9967" rtlCol="0">
            <a:noAutofit/>
          </a:bodyPr>
          <a:lstStyle/>
          <a:p>
            <a:pPr algn="ctr"/>
            <a:r>
              <a:rPr lang="en-US" sz="1300" b="1" dirty="0">
                <a:solidFill>
                  <a:srgbClr val="660066"/>
                </a:solidFill>
              </a:rPr>
              <a:t>AREAS OF SPECIALIZATION</a:t>
            </a:r>
          </a:p>
          <a:p>
            <a:pPr lvl="0"/>
            <a:r>
              <a:rPr lang="en-US" sz="900" b="1" dirty="0"/>
              <a:t> </a:t>
            </a:r>
          </a:p>
          <a:p>
            <a:pPr lvl="0">
              <a:buFont typeface="Wingdings" pitchFamily="2" charset="2"/>
              <a:buChar char="§"/>
            </a:pPr>
            <a:r>
              <a:rPr lang="en-US" sz="900" b="1" dirty="0"/>
              <a:t> Computer Engineering</a:t>
            </a:r>
          </a:p>
          <a:p>
            <a:pPr lvl="0">
              <a:buFont typeface="Wingdings" pitchFamily="2" charset="2"/>
              <a:buChar char="§"/>
            </a:pPr>
            <a:r>
              <a:rPr lang="en-US" sz="900" b="1" dirty="0"/>
              <a:t> Communications/Signal Processing</a:t>
            </a:r>
          </a:p>
          <a:p>
            <a:pPr lvl="0">
              <a:buFont typeface="Wingdings" pitchFamily="2" charset="2"/>
              <a:buChar char="§"/>
            </a:pPr>
            <a:r>
              <a:rPr lang="en-US" sz="900" b="1" dirty="0"/>
              <a:t> Microelectronics</a:t>
            </a:r>
          </a:p>
          <a:p>
            <a:pPr lvl="0">
              <a:buFont typeface="Wingdings" pitchFamily="2" charset="2"/>
              <a:buChar char="§"/>
            </a:pPr>
            <a:r>
              <a:rPr lang="en-US" sz="900" b="1" dirty="0"/>
              <a:t> Electric Power and </a:t>
            </a:r>
            <a:r>
              <a:rPr lang="en-US" sz="900" b="1"/>
              <a:t>Energy Systems</a:t>
            </a:r>
            <a:endParaRPr lang="en-US" sz="900" b="1" dirty="0"/>
          </a:p>
          <a:p>
            <a:endParaRPr lang="en-US" sz="1100" dirty="0">
              <a:solidFill>
                <a:srgbClr val="660066"/>
              </a:solidFill>
            </a:endParaRPr>
          </a:p>
        </p:txBody>
      </p:sp>
      <p:sp>
        <p:nvSpPr>
          <p:cNvPr id="20" name="TextBox 19"/>
          <p:cNvSpPr txBox="1"/>
          <p:nvPr/>
        </p:nvSpPr>
        <p:spPr>
          <a:xfrm>
            <a:off x="6037238" y="5454066"/>
            <a:ext cx="3015185" cy="1285990"/>
          </a:xfrm>
          <a:prstGeom prst="rect">
            <a:avLst/>
          </a:prstGeom>
          <a:noFill/>
        </p:spPr>
        <p:txBody>
          <a:bodyPr wrap="square" lIns="19934" tIns="9967" rIns="19934" bIns="9967" rtlCol="0">
            <a:noAutofit/>
          </a:bodyPr>
          <a:lstStyle/>
          <a:p>
            <a:pPr algn="ctr"/>
            <a:r>
              <a:rPr lang="en-US" sz="1300" b="1" dirty="0">
                <a:solidFill>
                  <a:srgbClr val="660066"/>
                </a:solidFill>
              </a:rPr>
              <a:t>FUNDING AGENCIES</a:t>
            </a:r>
          </a:p>
          <a:p>
            <a:pPr lvl="0">
              <a:buFont typeface="Arial"/>
              <a:buChar char="•"/>
            </a:pPr>
            <a:endParaRPr lang="en-US" sz="700" b="1" dirty="0"/>
          </a:p>
          <a:p>
            <a:pPr lvl="2">
              <a:buFont typeface="Arial"/>
              <a:buChar char="•"/>
            </a:pPr>
            <a:r>
              <a:rPr lang="en-US" sz="700" b="1" dirty="0"/>
              <a:t>NATIONAL SCIENCE FOUNDATION (NSF)</a:t>
            </a:r>
          </a:p>
          <a:p>
            <a:pPr lvl="2">
              <a:buFont typeface="Arial"/>
              <a:buChar char="•"/>
            </a:pPr>
            <a:r>
              <a:rPr lang="en-US" sz="700" b="1" dirty="0"/>
              <a:t>DEPARTMENT OF DEFENSE</a:t>
            </a:r>
          </a:p>
          <a:p>
            <a:pPr lvl="2">
              <a:buFont typeface="Arial"/>
              <a:buChar char="•"/>
            </a:pPr>
            <a:r>
              <a:rPr lang="en-US" sz="700" b="1" dirty="0"/>
              <a:t>DEPARTMENT OF ENERGY</a:t>
            </a:r>
          </a:p>
          <a:p>
            <a:pPr lvl="2">
              <a:buFont typeface="Arial"/>
              <a:buChar char="•"/>
            </a:pPr>
            <a:r>
              <a:rPr lang="en-US" sz="700" b="1" dirty="0"/>
              <a:t>NASA</a:t>
            </a:r>
          </a:p>
          <a:p>
            <a:pPr lvl="2">
              <a:buFont typeface="Arial"/>
              <a:buChar char="•"/>
            </a:pPr>
            <a:r>
              <a:rPr lang="en-US" sz="700" b="1" dirty="0"/>
              <a:t>TEXAS INSTRUMENTS</a:t>
            </a:r>
          </a:p>
          <a:p>
            <a:pPr lvl="2">
              <a:buFont typeface="Arial"/>
              <a:buChar char="•"/>
            </a:pPr>
            <a:r>
              <a:rPr lang="en-US" sz="700" b="1" dirty="0"/>
              <a:t>SPRINT</a:t>
            </a:r>
          </a:p>
          <a:p>
            <a:pPr lvl="2">
              <a:buFont typeface="Arial"/>
              <a:buChar char="•"/>
            </a:pPr>
            <a:r>
              <a:rPr lang="en-US" sz="700" b="1" dirty="0"/>
              <a:t>NORTHROP GRUMMAN</a:t>
            </a:r>
          </a:p>
          <a:p>
            <a:pPr lvl="2">
              <a:buFont typeface="Arial"/>
              <a:buChar char="•"/>
            </a:pPr>
            <a:r>
              <a:rPr lang="en-US" sz="700" b="1" dirty="0"/>
              <a:t>RAYTHEON</a:t>
            </a:r>
          </a:p>
          <a:p>
            <a:pPr lvl="2">
              <a:buFont typeface="Arial"/>
              <a:buChar char="•"/>
            </a:pPr>
            <a:r>
              <a:rPr lang="en-US" sz="700" b="1" dirty="0"/>
              <a:t>BOEING</a:t>
            </a:r>
          </a:p>
          <a:p>
            <a:pPr lvl="2">
              <a:buFont typeface="Arial"/>
              <a:buChar char="•"/>
            </a:pPr>
            <a:r>
              <a:rPr lang="en-US" sz="700" b="1" dirty="0"/>
              <a:t>L-3 COMMUNICATIONS</a:t>
            </a:r>
          </a:p>
          <a:p>
            <a:pPr lvl="0">
              <a:buFont typeface="Arial"/>
              <a:buChar char="•"/>
            </a:pPr>
            <a:endParaRPr lang="en-US" sz="700" b="1" dirty="0"/>
          </a:p>
          <a:p>
            <a:endParaRPr lang="en-US" sz="1100" dirty="0">
              <a:solidFill>
                <a:srgbClr val="660066"/>
              </a:solidFill>
            </a:endParaRPr>
          </a:p>
        </p:txBody>
      </p:sp>
      <p:sp>
        <p:nvSpPr>
          <p:cNvPr id="24" name="TextBox 23"/>
          <p:cNvSpPr txBox="1"/>
          <p:nvPr/>
        </p:nvSpPr>
        <p:spPr>
          <a:xfrm>
            <a:off x="0" y="2630799"/>
            <a:ext cx="3051816" cy="975579"/>
          </a:xfrm>
          <a:prstGeom prst="rect">
            <a:avLst/>
          </a:prstGeom>
          <a:noFill/>
        </p:spPr>
        <p:txBody>
          <a:bodyPr wrap="square" lIns="19934" tIns="9967" rIns="19934" bIns="9967" rtlCol="0">
            <a:noAutofit/>
          </a:bodyPr>
          <a:lstStyle/>
          <a:p>
            <a:pPr algn="ctr"/>
            <a:r>
              <a:rPr lang="en-US" sz="1300" b="1" dirty="0">
                <a:solidFill>
                  <a:srgbClr val="660066"/>
                </a:solidFill>
              </a:rPr>
              <a:t>ADMISSION REQUIREMENTS</a:t>
            </a:r>
          </a:p>
          <a:p>
            <a:r>
              <a:rPr lang="en-US" sz="900" dirty="0"/>
              <a:t> </a:t>
            </a:r>
            <a:endParaRPr lang="en-US" sz="300" dirty="0"/>
          </a:p>
          <a:p>
            <a:pPr>
              <a:buFont typeface="Wingdings" pitchFamily="2" charset="2"/>
              <a:buChar char="§"/>
            </a:pPr>
            <a:r>
              <a:rPr lang="en-US" sz="900" b="1" dirty="0"/>
              <a:t> Bachelor’s Degree GPA </a:t>
            </a:r>
          </a:p>
          <a:p>
            <a:pPr>
              <a:buFont typeface="Wingdings" pitchFamily="2" charset="2"/>
              <a:buChar char="§"/>
            </a:pPr>
            <a:r>
              <a:rPr lang="en-US" sz="900" b="1" dirty="0"/>
              <a:t> Master’s Degree GPA</a:t>
            </a:r>
          </a:p>
          <a:p>
            <a:pPr>
              <a:buFont typeface="Wingdings" pitchFamily="2" charset="2"/>
              <a:buChar char="§"/>
            </a:pPr>
            <a:r>
              <a:rPr lang="en-US" sz="900" b="1" dirty="0"/>
              <a:t> GRE Scores</a:t>
            </a:r>
          </a:p>
          <a:p>
            <a:pPr>
              <a:buFont typeface="Wingdings" pitchFamily="2" charset="2"/>
              <a:buChar char="§"/>
            </a:pPr>
            <a:r>
              <a:rPr lang="en-US" sz="900" b="1" dirty="0"/>
              <a:t> Recommendation</a:t>
            </a:r>
            <a:endParaRPr lang="en-US" sz="900" b="1" dirty="0">
              <a:solidFill>
                <a:srgbClr val="660066"/>
              </a:solidFill>
            </a:endParaRPr>
          </a:p>
        </p:txBody>
      </p:sp>
      <p:sp>
        <p:nvSpPr>
          <p:cNvPr id="28" name="TextBox 27"/>
          <p:cNvSpPr txBox="1"/>
          <p:nvPr/>
        </p:nvSpPr>
        <p:spPr>
          <a:xfrm>
            <a:off x="0" y="6444426"/>
            <a:ext cx="2857214" cy="413574"/>
          </a:xfrm>
          <a:prstGeom prst="rect">
            <a:avLst/>
          </a:prstGeom>
          <a:noFill/>
        </p:spPr>
        <p:txBody>
          <a:bodyPr wrap="square" lIns="19934" tIns="9967" rIns="19934" bIns="9967" rtlCol="0">
            <a:noAutofit/>
          </a:bodyPr>
          <a:lstStyle/>
          <a:p>
            <a:pPr algn="ctr"/>
            <a:r>
              <a:rPr lang="en-US" sz="900" b="1" dirty="0"/>
              <a:t>Contact:</a:t>
            </a:r>
          </a:p>
          <a:p>
            <a:pPr algn="ctr"/>
            <a:r>
              <a:rPr lang="en-US" sz="900" b="1" dirty="0"/>
              <a:t>Dr. John </a:t>
            </a:r>
            <a:r>
              <a:rPr lang="en-US" sz="900" b="1" dirty="0" err="1"/>
              <a:t>Attia</a:t>
            </a:r>
            <a:r>
              <a:rPr lang="en-US" sz="900" b="1" dirty="0"/>
              <a:t>, Department Head  joattia@pvamu.edu</a:t>
            </a:r>
          </a:p>
        </p:txBody>
      </p:sp>
      <p:sp>
        <p:nvSpPr>
          <p:cNvPr id="29" name="TextBox 28"/>
          <p:cNvSpPr txBox="1"/>
          <p:nvPr/>
        </p:nvSpPr>
        <p:spPr>
          <a:xfrm>
            <a:off x="6110500" y="1034397"/>
            <a:ext cx="3033500" cy="3473652"/>
          </a:xfrm>
          <a:prstGeom prst="rect">
            <a:avLst/>
          </a:prstGeom>
          <a:noFill/>
        </p:spPr>
        <p:txBody>
          <a:bodyPr wrap="square" lIns="19934" tIns="9967" rIns="19934" bIns="9967" rtlCol="0">
            <a:noAutofit/>
          </a:bodyPr>
          <a:lstStyle/>
          <a:p>
            <a:pPr algn="ctr"/>
            <a:r>
              <a:rPr lang="en-US" sz="1300" b="1" dirty="0">
                <a:solidFill>
                  <a:srgbClr val="660066"/>
                </a:solidFill>
              </a:rPr>
              <a:t>FACILITIES</a:t>
            </a:r>
          </a:p>
          <a:p>
            <a:pPr algn="ctr"/>
            <a:endParaRPr lang="en-US" sz="1300" b="1" dirty="0">
              <a:solidFill>
                <a:srgbClr val="660066"/>
              </a:solidFill>
            </a:endParaRPr>
          </a:p>
          <a:p>
            <a:endParaRPr lang="en-US" sz="1100" dirty="0">
              <a:solidFill>
                <a:srgbClr val="660066"/>
              </a:solidFill>
            </a:endParaRPr>
          </a:p>
        </p:txBody>
      </p:sp>
      <p:pic>
        <p:nvPicPr>
          <p:cNvPr id="31" name="Picture 2443" descr="PVLogo"/>
          <p:cNvPicPr>
            <a:picLocks noChangeAspect="1" noChangeArrowheads="1"/>
          </p:cNvPicPr>
          <p:nvPr/>
        </p:nvPicPr>
        <p:blipFill>
          <a:blip r:embed="rId2" cstate="print"/>
          <a:srcRect/>
          <a:stretch>
            <a:fillRect/>
          </a:stretch>
        </p:blipFill>
        <p:spPr bwMode="auto">
          <a:xfrm>
            <a:off x="0" y="103470"/>
            <a:ext cx="1055429" cy="827456"/>
          </a:xfrm>
          <a:prstGeom prst="rect">
            <a:avLst/>
          </a:prstGeom>
          <a:noFill/>
        </p:spPr>
      </p:pic>
      <p:sp>
        <p:nvSpPr>
          <p:cNvPr id="33" name="TextBox 32"/>
          <p:cNvSpPr txBox="1"/>
          <p:nvPr/>
        </p:nvSpPr>
        <p:spPr>
          <a:xfrm>
            <a:off x="3326548" y="3532470"/>
            <a:ext cx="2435958" cy="236504"/>
          </a:xfrm>
          <a:prstGeom prst="rect">
            <a:avLst/>
          </a:prstGeom>
          <a:noFill/>
        </p:spPr>
        <p:txBody>
          <a:bodyPr wrap="square" lIns="19934" tIns="9967" rIns="19934" bIns="9967" rtlCol="0">
            <a:noAutofit/>
          </a:bodyPr>
          <a:lstStyle/>
          <a:p>
            <a:pPr algn="ctr"/>
            <a:r>
              <a:rPr lang="en-US" sz="1300" b="1" dirty="0">
                <a:solidFill>
                  <a:srgbClr val="FFFF00"/>
                </a:solidFill>
              </a:rPr>
              <a:t>TEAM AT WORK</a:t>
            </a:r>
          </a:p>
        </p:txBody>
      </p:sp>
      <p:sp>
        <p:nvSpPr>
          <p:cNvPr id="21" name="TextBox 20"/>
          <p:cNvSpPr txBox="1"/>
          <p:nvPr/>
        </p:nvSpPr>
        <p:spPr>
          <a:xfrm>
            <a:off x="2978554" y="1063960"/>
            <a:ext cx="2941923" cy="2571981"/>
          </a:xfrm>
          <a:prstGeom prst="rect">
            <a:avLst/>
          </a:prstGeom>
          <a:noFill/>
        </p:spPr>
        <p:txBody>
          <a:bodyPr wrap="square" lIns="19934" tIns="9967" rIns="19934" bIns="9967" rtlCol="0">
            <a:noAutofit/>
          </a:bodyPr>
          <a:lstStyle/>
          <a:p>
            <a:pPr algn="ctr"/>
            <a:r>
              <a:rPr lang="en-US" sz="1300" b="1" dirty="0">
                <a:solidFill>
                  <a:srgbClr val="FFFF00"/>
                </a:solidFill>
              </a:rPr>
              <a:t>RESEARCH CENTERS</a:t>
            </a:r>
          </a:p>
          <a:p>
            <a:pPr>
              <a:spcBef>
                <a:spcPts val="262"/>
              </a:spcBef>
              <a:buFont typeface="Wingdings" pitchFamily="2" charset="2"/>
              <a:buChar char="§"/>
            </a:pPr>
            <a:r>
              <a:rPr lang="en-US" sz="900" b="1" dirty="0"/>
              <a:t> Center</a:t>
            </a:r>
            <a:r>
              <a:rPr lang="en-US" sz="900" dirty="0"/>
              <a:t> </a:t>
            </a:r>
            <a:r>
              <a:rPr lang="en-US" sz="900" b="1" dirty="0"/>
              <a:t>of Excellence for Communication Systems Technology Research (CECSTR)</a:t>
            </a:r>
          </a:p>
          <a:p>
            <a:pPr lvl="1">
              <a:lnSpc>
                <a:spcPct val="90000"/>
              </a:lnSpc>
              <a:buSzPct val="110000"/>
              <a:buFont typeface="Courier New"/>
              <a:buChar char="o"/>
            </a:pPr>
            <a:r>
              <a:rPr lang="en-US" sz="700" dirty="0"/>
              <a:t>Wavelets &amp; Wavelet Transform-Based Research</a:t>
            </a:r>
          </a:p>
          <a:p>
            <a:pPr lvl="1">
              <a:lnSpc>
                <a:spcPct val="90000"/>
              </a:lnSpc>
              <a:buSzPct val="110000"/>
              <a:buFont typeface="Courier New"/>
              <a:buChar char="o"/>
            </a:pPr>
            <a:r>
              <a:rPr lang="en-US" sz="700" dirty="0"/>
              <a:t>Broadband Communication Systems Studies</a:t>
            </a:r>
          </a:p>
          <a:p>
            <a:pPr lvl="1">
              <a:lnSpc>
                <a:spcPct val="90000"/>
              </a:lnSpc>
              <a:buSzPct val="110000"/>
              <a:buFont typeface="Courier New"/>
              <a:buChar char="o"/>
            </a:pPr>
            <a:r>
              <a:rPr lang="en-US" sz="700" dirty="0"/>
              <a:t>Adaptive Smart Scheme for Vibration Detection of Aerodynamic Systems</a:t>
            </a:r>
          </a:p>
          <a:p>
            <a:pPr lvl="1">
              <a:lnSpc>
                <a:spcPct val="90000"/>
              </a:lnSpc>
              <a:buSzPct val="110000"/>
              <a:buFont typeface="Courier New"/>
              <a:buChar char="o"/>
            </a:pPr>
            <a:r>
              <a:rPr lang="en-US" sz="700" dirty="0"/>
              <a:t> Testing of Mixed Signal Systems &amp; Devices</a:t>
            </a:r>
          </a:p>
          <a:p>
            <a:pPr lvl="1">
              <a:lnSpc>
                <a:spcPct val="90000"/>
              </a:lnSpc>
              <a:buSzPct val="110000"/>
              <a:buFont typeface="Courier New"/>
              <a:buChar char="o"/>
            </a:pPr>
            <a:r>
              <a:rPr lang="en-US" sz="700" dirty="0"/>
              <a:t>Real-time solutions using </a:t>
            </a:r>
            <a:r>
              <a:rPr lang="en-US" sz="700" dirty="0" err="1"/>
              <a:t>DSPs</a:t>
            </a:r>
            <a:endParaRPr lang="en-US" sz="700" dirty="0"/>
          </a:p>
          <a:p>
            <a:endParaRPr lang="en-US" sz="200" b="1" dirty="0"/>
          </a:p>
          <a:p>
            <a:pPr>
              <a:buFont typeface="Wingdings" pitchFamily="2" charset="2"/>
              <a:buChar char="§"/>
            </a:pPr>
            <a:r>
              <a:rPr lang="en-US" sz="900" b="1" dirty="0"/>
              <a:t>Center for Battlefield Communications (CEBCOM)</a:t>
            </a:r>
          </a:p>
          <a:p>
            <a:pPr lvl="1">
              <a:lnSpc>
                <a:spcPct val="90000"/>
              </a:lnSpc>
              <a:buSzPct val="120000"/>
              <a:buFont typeface="Courier New"/>
              <a:buChar char="o"/>
            </a:pPr>
            <a:r>
              <a:rPr lang="en-US" sz="700" dirty="0"/>
              <a:t>Digital Battlefield Network Architecture Design (Mobile Ad Hoc Wireless Network topology). </a:t>
            </a:r>
          </a:p>
          <a:p>
            <a:pPr lvl="1">
              <a:lnSpc>
                <a:spcPct val="90000"/>
              </a:lnSpc>
              <a:buSzPct val="120000"/>
              <a:buFont typeface="Courier New"/>
              <a:buChar char="o"/>
            </a:pPr>
            <a:r>
              <a:rPr lang="en-US" sz="700" dirty="0"/>
              <a:t>Power Control for Efficient Sensor Network Architecture Design.</a:t>
            </a:r>
          </a:p>
          <a:p>
            <a:pPr lvl="1">
              <a:lnSpc>
                <a:spcPct val="90000"/>
              </a:lnSpc>
              <a:buSzPct val="120000"/>
              <a:buFont typeface="Courier New"/>
              <a:buChar char="o"/>
            </a:pPr>
            <a:r>
              <a:rPr lang="en-US" sz="700" dirty="0"/>
              <a:t>Embedded Transform Coding for Efficient Use of Available Bandwidth.</a:t>
            </a:r>
          </a:p>
          <a:p>
            <a:pPr lvl="1">
              <a:lnSpc>
                <a:spcPct val="90000"/>
              </a:lnSpc>
              <a:buSzPct val="120000"/>
              <a:buFont typeface="Courier New"/>
              <a:buChar char="o"/>
            </a:pPr>
            <a:r>
              <a:rPr lang="en-US" sz="700" dirty="0"/>
              <a:t>Design &amp; Implementation of Seamless Application </a:t>
            </a:r>
            <a:r>
              <a:rPr lang="en-US" sz="700" dirty="0" err="1"/>
              <a:t>QoS</a:t>
            </a:r>
            <a:r>
              <a:rPr lang="en-US" sz="700" dirty="0"/>
              <a:t> for Secure Multi-service Applications.</a:t>
            </a:r>
          </a:p>
          <a:p>
            <a:endParaRPr lang="en-US" sz="200" b="1" dirty="0"/>
          </a:p>
          <a:p>
            <a:pPr>
              <a:buFont typeface="Wingdings" pitchFamily="2" charset="2"/>
              <a:buChar char="§"/>
            </a:pPr>
            <a:r>
              <a:rPr lang="en-US" sz="900" b="1" dirty="0"/>
              <a:t>Center for Radiation Engineering and Science for Space Exploration (CRESSE)</a:t>
            </a:r>
          </a:p>
          <a:p>
            <a:pPr lvl="1">
              <a:lnSpc>
                <a:spcPct val="90000"/>
              </a:lnSpc>
              <a:buSzPct val="120000"/>
              <a:buFont typeface="Courier New"/>
              <a:buChar char="o"/>
            </a:pPr>
            <a:r>
              <a:rPr lang="en-US" sz="700" dirty="0"/>
              <a:t>Carbon </a:t>
            </a:r>
            <a:r>
              <a:rPr lang="en-US" sz="700" dirty="0" err="1"/>
              <a:t>Nanotubes</a:t>
            </a:r>
            <a:r>
              <a:rPr lang="en-US" sz="700" dirty="0"/>
              <a:t> and Quantum Devices </a:t>
            </a:r>
          </a:p>
          <a:p>
            <a:pPr lvl="1">
              <a:lnSpc>
                <a:spcPct val="90000"/>
              </a:lnSpc>
              <a:buSzPct val="120000"/>
              <a:buFont typeface="Courier New"/>
              <a:buChar char="o"/>
            </a:pPr>
            <a:r>
              <a:rPr lang="en-US" sz="700" dirty="0"/>
              <a:t>Radiation Testing of COT Electronics and Photonics Materials</a:t>
            </a:r>
          </a:p>
          <a:p>
            <a:pPr lvl="1">
              <a:lnSpc>
                <a:spcPct val="90000"/>
              </a:lnSpc>
              <a:buSzPct val="120000"/>
              <a:buFont typeface="Courier New"/>
              <a:buChar char="o"/>
            </a:pPr>
            <a:r>
              <a:rPr lang="en-US" sz="700" dirty="0"/>
              <a:t>Human Radiation Protection</a:t>
            </a:r>
          </a:p>
          <a:p>
            <a:pPr lvl="1">
              <a:lnSpc>
                <a:spcPct val="90000"/>
              </a:lnSpc>
              <a:buSzPct val="120000"/>
              <a:buFont typeface="Courier New"/>
              <a:buChar char="o"/>
            </a:pPr>
            <a:r>
              <a:rPr lang="en-US" sz="700" dirty="0"/>
              <a:t>Spacecraft Charging </a:t>
            </a:r>
          </a:p>
          <a:p>
            <a:pPr>
              <a:buFont typeface="Arial"/>
              <a:buChar char="•"/>
            </a:pPr>
            <a:endParaRPr lang="en-US" sz="900" b="1" dirty="0"/>
          </a:p>
          <a:p>
            <a:pPr algn="ctr"/>
            <a:endParaRPr lang="en-US" sz="1300" b="1" dirty="0">
              <a:solidFill>
                <a:srgbClr val="660066"/>
              </a:solidFill>
            </a:endParaRPr>
          </a:p>
        </p:txBody>
      </p:sp>
      <p:pic>
        <p:nvPicPr>
          <p:cNvPr id="22" name="Picture 21" descr="Crossbow_sensor.jpeg"/>
          <p:cNvPicPr>
            <a:picLocks noChangeAspect="1"/>
          </p:cNvPicPr>
          <p:nvPr/>
        </p:nvPicPr>
        <p:blipFill>
          <a:blip r:embed="rId3" cstate="print"/>
          <a:stretch>
            <a:fillRect/>
          </a:stretch>
        </p:blipFill>
        <p:spPr>
          <a:xfrm>
            <a:off x="7698713" y="4077236"/>
            <a:ext cx="627959" cy="443445"/>
          </a:xfrm>
          <a:prstGeom prst="rect">
            <a:avLst/>
          </a:prstGeom>
        </p:spPr>
      </p:pic>
      <p:pic>
        <p:nvPicPr>
          <p:cNvPr id="26" name="Picture 25" descr="gnur_01.jpg"/>
          <p:cNvPicPr>
            <a:picLocks noChangeAspect="1"/>
          </p:cNvPicPr>
          <p:nvPr/>
        </p:nvPicPr>
        <p:blipFill>
          <a:blip r:embed="rId4" cstate="print"/>
          <a:stretch>
            <a:fillRect/>
          </a:stretch>
        </p:blipFill>
        <p:spPr>
          <a:xfrm>
            <a:off x="5982291" y="4077773"/>
            <a:ext cx="842512" cy="445058"/>
          </a:xfrm>
          <a:prstGeom prst="rect">
            <a:avLst/>
          </a:prstGeom>
        </p:spPr>
      </p:pic>
      <p:pic>
        <p:nvPicPr>
          <p:cNvPr id="34" name="Picture 33" descr="pv_small.png"/>
          <p:cNvPicPr>
            <a:picLocks noChangeAspect="1"/>
          </p:cNvPicPr>
          <p:nvPr/>
        </p:nvPicPr>
        <p:blipFill>
          <a:blip r:embed="rId5" cstate="print"/>
          <a:stretch>
            <a:fillRect/>
          </a:stretch>
        </p:blipFill>
        <p:spPr>
          <a:xfrm>
            <a:off x="6018922" y="1241338"/>
            <a:ext cx="1497638" cy="946016"/>
          </a:xfrm>
          <a:prstGeom prst="rect">
            <a:avLst/>
          </a:prstGeom>
        </p:spPr>
      </p:pic>
      <p:pic>
        <p:nvPicPr>
          <p:cNvPr id="35" name="Picture 34" descr="USRP-RFX_2400-TVRX-001-1.jpg"/>
          <p:cNvPicPr>
            <a:picLocks noChangeAspect="1"/>
          </p:cNvPicPr>
          <p:nvPr/>
        </p:nvPicPr>
        <p:blipFill>
          <a:blip r:embed="rId6" cstate="print"/>
          <a:stretch>
            <a:fillRect/>
          </a:stretch>
        </p:blipFill>
        <p:spPr>
          <a:xfrm>
            <a:off x="6879750" y="4077236"/>
            <a:ext cx="732619" cy="443445"/>
          </a:xfrm>
          <a:prstGeom prst="rect">
            <a:avLst/>
          </a:prstGeom>
        </p:spPr>
      </p:pic>
      <p:pic>
        <p:nvPicPr>
          <p:cNvPr id="36" name="Picture 35" descr="IMGP1010"/>
          <p:cNvPicPr>
            <a:picLocks noChangeAspect="1" noChangeArrowheads="1"/>
          </p:cNvPicPr>
          <p:nvPr/>
        </p:nvPicPr>
        <p:blipFill>
          <a:blip r:embed="rId7" cstate="print"/>
          <a:srcRect/>
          <a:stretch>
            <a:fillRect/>
          </a:stretch>
        </p:blipFill>
        <p:spPr bwMode="auto">
          <a:xfrm>
            <a:off x="8399934" y="4077236"/>
            <a:ext cx="637443" cy="428663"/>
          </a:xfrm>
          <a:prstGeom prst="rect">
            <a:avLst/>
          </a:prstGeom>
          <a:noFill/>
          <a:ln w="9525">
            <a:noFill/>
            <a:miter lim="800000"/>
            <a:headEnd/>
            <a:tailEnd/>
          </a:ln>
        </p:spPr>
      </p:pic>
      <p:sp>
        <p:nvSpPr>
          <p:cNvPr id="38" name="TextBox 37"/>
          <p:cNvSpPr txBox="1"/>
          <p:nvPr/>
        </p:nvSpPr>
        <p:spPr>
          <a:xfrm>
            <a:off x="6073869" y="4611520"/>
            <a:ext cx="3070131" cy="857327"/>
          </a:xfrm>
          <a:prstGeom prst="rect">
            <a:avLst/>
          </a:prstGeom>
          <a:noFill/>
        </p:spPr>
        <p:txBody>
          <a:bodyPr wrap="square" lIns="19934" tIns="9967" rIns="19934" bIns="9967" rtlCol="0">
            <a:noAutofit/>
          </a:bodyPr>
          <a:lstStyle/>
          <a:p>
            <a:pPr lvl="2">
              <a:buFont typeface="Arial"/>
              <a:buChar char="•"/>
            </a:pPr>
            <a:r>
              <a:rPr lang="en-US" sz="800" b="1" dirty="0"/>
              <a:t>Universal Software Radio Peripheral (USRP)</a:t>
            </a:r>
          </a:p>
          <a:p>
            <a:pPr lvl="2">
              <a:buFont typeface="Arial"/>
              <a:buChar char="•"/>
            </a:pPr>
            <a:r>
              <a:rPr lang="en-US" sz="800" b="1" dirty="0"/>
              <a:t>Crossbow Sensors with </a:t>
            </a:r>
            <a:r>
              <a:rPr lang="en-US" sz="800" b="1" dirty="0" err="1"/>
              <a:t>Zigbee</a:t>
            </a:r>
            <a:r>
              <a:rPr lang="en-US" sz="800" b="1" dirty="0"/>
              <a:t> Radio</a:t>
            </a:r>
          </a:p>
          <a:p>
            <a:pPr lvl="2">
              <a:buFont typeface="Arial"/>
              <a:buChar char="•"/>
            </a:pPr>
            <a:r>
              <a:rPr lang="en-US" sz="800" b="1" dirty="0"/>
              <a:t> SPIRENT channel emulator</a:t>
            </a:r>
          </a:p>
          <a:p>
            <a:pPr lvl="2">
              <a:buFont typeface="Arial"/>
              <a:buChar char="•"/>
            </a:pPr>
            <a:r>
              <a:rPr lang="en-US" sz="800" b="1" dirty="0"/>
              <a:t> NI spectrum analyzer</a:t>
            </a:r>
          </a:p>
          <a:p>
            <a:pPr lvl="2">
              <a:buFont typeface="Arial"/>
              <a:buChar char="•"/>
            </a:pPr>
            <a:r>
              <a:rPr lang="en-US" sz="800" b="1" dirty="0" err="1"/>
              <a:t>PacketStorm</a:t>
            </a:r>
            <a:r>
              <a:rPr lang="en-US" sz="800" b="1" dirty="0"/>
              <a:t> Network Emulator</a:t>
            </a:r>
          </a:p>
          <a:p>
            <a:pPr lvl="2">
              <a:buFont typeface="Arial"/>
              <a:buChar char="•"/>
            </a:pPr>
            <a:r>
              <a:rPr lang="en-US" sz="800" b="1" dirty="0" err="1"/>
              <a:t>Matlab</a:t>
            </a:r>
            <a:r>
              <a:rPr lang="en-US" sz="800" b="1" dirty="0"/>
              <a:t>, OPNET &amp; </a:t>
            </a:r>
            <a:r>
              <a:rPr lang="en-US" sz="800" b="1" dirty="0" err="1"/>
              <a:t>Labview</a:t>
            </a:r>
            <a:r>
              <a:rPr lang="en-US" sz="800" b="1" dirty="0"/>
              <a:t> Software</a:t>
            </a:r>
          </a:p>
          <a:p>
            <a:pPr lvl="2">
              <a:buFont typeface="Arial"/>
              <a:buChar char="•"/>
            </a:pPr>
            <a:r>
              <a:rPr lang="en-US" sz="800" b="1" dirty="0"/>
              <a:t>Windows and Linux Servers &amp; Clients</a:t>
            </a:r>
          </a:p>
          <a:p>
            <a:pPr>
              <a:buFont typeface="Arial"/>
              <a:buChar char="•"/>
            </a:pPr>
            <a:endParaRPr lang="en-US" sz="800" dirty="0"/>
          </a:p>
        </p:txBody>
      </p:sp>
      <p:pic>
        <p:nvPicPr>
          <p:cNvPr id="41" name="Picture 40" descr="UTennVisit.jpg"/>
          <p:cNvPicPr>
            <a:picLocks noChangeAspect="1"/>
          </p:cNvPicPr>
          <p:nvPr/>
        </p:nvPicPr>
        <p:blipFill>
          <a:blip r:embed="rId8" cstate="print"/>
          <a:stretch>
            <a:fillRect/>
          </a:stretch>
        </p:blipFill>
        <p:spPr>
          <a:xfrm>
            <a:off x="3161709" y="3743107"/>
            <a:ext cx="2533640" cy="1533581"/>
          </a:xfrm>
          <a:prstGeom prst="rect">
            <a:avLst/>
          </a:prstGeom>
        </p:spPr>
      </p:pic>
      <p:pic>
        <p:nvPicPr>
          <p:cNvPr id="43" name="Picture 42" descr="CaLynnaWorkOnSoftwareRadio.jpg"/>
          <p:cNvPicPr>
            <a:picLocks noChangeAspect="1"/>
          </p:cNvPicPr>
          <p:nvPr/>
        </p:nvPicPr>
        <p:blipFill>
          <a:blip r:embed="rId9" cstate="print"/>
          <a:stretch>
            <a:fillRect/>
          </a:stretch>
        </p:blipFill>
        <p:spPr>
          <a:xfrm>
            <a:off x="7960363" y="162288"/>
            <a:ext cx="1183637" cy="713299"/>
          </a:xfrm>
          <a:prstGeom prst="rect">
            <a:avLst/>
          </a:prstGeom>
        </p:spPr>
      </p:pic>
      <p:pic>
        <p:nvPicPr>
          <p:cNvPr id="44" name="Picture 43" descr="2011-01-10-paul_in_lab_02.jpg"/>
          <p:cNvPicPr>
            <a:picLocks noChangeAspect="1"/>
          </p:cNvPicPr>
          <p:nvPr/>
        </p:nvPicPr>
        <p:blipFill>
          <a:blip r:embed="rId10" cstate="print"/>
          <a:stretch>
            <a:fillRect/>
          </a:stretch>
        </p:blipFill>
        <p:spPr>
          <a:xfrm>
            <a:off x="3143393" y="5350595"/>
            <a:ext cx="1198599" cy="620823"/>
          </a:xfrm>
          <a:prstGeom prst="rect">
            <a:avLst/>
          </a:prstGeom>
        </p:spPr>
      </p:pic>
      <p:sp>
        <p:nvSpPr>
          <p:cNvPr id="45" name="TextBox 44"/>
          <p:cNvSpPr txBox="1"/>
          <p:nvPr/>
        </p:nvSpPr>
        <p:spPr>
          <a:xfrm>
            <a:off x="341126" y="4330671"/>
            <a:ext cx="2435958" cy="236504"/>
          </a:xfrm>
          <a:prstGeom prst="rect">
            <a:avLst/>
          </a:prstGeom>
          <a:noFill/>
        </p:spPr>
        <p:txBody>
          <a:bodyPr wrap="square" lIns="19934" tIns="9967" rIns="19934" bIns="9967" rtlCol="0">
            <a:noAutofit/>
          </a:bodyPr>
          <a:lstStyle/>
          <a:p>
            <a:pPr algn="ctr"/>
            <a:r>
              <a:rPr lang="en-US" sz="1300" b="1" dirty="0">
                <a:solidFill>
                  <a:srgbClr val="660066"/>
                </a:solidFill>
              </a:rPr>
              <a:t>STATISTICS</a:t>
            </a:r>
          </a:p>
        </p:txBody>
      </p:sp>
      <p:graphicFrame>
        <p:nvGraphicFramePr>
          <p:cNvPr id="68" name="Table 67"/>
          <p:cNvGraphicFramePr>
            <a:graphicFrameLocks noGrp="1"/>
          </p:cNvGraphicFramePr>
          <p:nvPr/>
        </p:nvGraphicFramePr>
        <p:xfrm>
          <a:off x="0" y="4611520"/>
          <a:ext cx="2923609" cy="1813558"/>
        </p:xfrm>
        <a:graphic>
          <a:graphicData uri="http://schemas.openxmlformats.org/drawingml/2006/table">
            <a:tbl>
              <a:tblPr firstRow="1">
                <a:tableStyleId>{5C22544A-7EE6-4342-B048-85BDC9FD1C3A}</a:tableStyleId>
              </a:tblPr>
              <a:tblGrid>
                <a:gridCol w="1678157">
                  <a:extLst>
                    <a:ext uri="{9D8B030D-6E8A-4147-A177-3AD203B41FA5}">
                      <a16:colId xmlns:a16="http://schemas.microsoft.com/office/drawing/2014/main" xmlns="" val="20000"/>
                    </a:ext>
                  </a:extLst>
                </a:gridCol>
                <a:gridCol w="1245452">
                  <a:extLst>
                    <a:ext uri="{9D8B030D-6E8A-4147-A177-3AD203B41FA5}">
                      <a16:colId xmlns:a16="http://schemas.microsoft.com/office/drawing/2014/main" xmlns="" val="20001"/>
                    </a:ext>
                  </a:extLst>
                </a:gridCol>
              </a:tblGrid>
              <a:tr h="207818">
                <a:tc>
                  <a:txBody>
                    <a:bodyPr/>
                    <a:lstStyle/>
                    <a:p>
                      <a:r>
                        <a:rPr lang="en-US" sz="700" b="1" dirty="0">
                          <a:solidFill>
                            <a:srgbClr val="FFFF00"/>
                          </a:solidFill>
                        </a:rPr>
                        <a:t>GRADUATION</a:t>
                      </a:r>
                      <a:r>
                        <a:rPr lang="en-US" sz="700" b="1" baseline="0" dirty="0">
                          <a:solidFill>
                            <a:srgbClr val="FFFF00"/>
                          </a:solidFill>
                        </a:rPr>
                        <a:t> RATES</a:t>
                      </a:r>
                    </a:p>
                  </a:txBody>
                  <a:tcPr marL="21979" marR="21979" marT="8869" marB="8869">
                    <a:solidFill>
                      <a:srgbClr val="660066"/>
                    </a:solidFill>
                  </a:tcPr>
                </a:tc>
                <a:tc>
                  <a:txBody>
                    <a:bodyPr/>
                    <a:lstStyle/>
                    <a:p>
                      <a:r>
                        <a:rPr lang="en-US" sz="700" b="1" dirty="0">
                          <a:solidFill>
                            <a:srgbClr val="FFFF00"/>
                          </a:solidFill>
                        </a:rPr>
                        <a:t>80%</a:t>
                      </a:r>
                    </a:p>
                  </a:txBody>
                  <a:tcPr marL="21979" marR="21979" marT="8869" marB="8869">
                    <a:solidFill>
                      <a:srgbClr val="660066"/>
                    </a:solidFill>
                  </a:tcPr>
                </a:tc>
                <a:extLst>
                  <a:ext uri="{0D108BD9-81ED-4DB2-BD59-A6C34878D82A}">
                    <a16:rowId xmlns:a16="http://schemas.microsoft.com/office/drawing/2014/main" xmlns="" val="10000"/>
                  </a:ext>
                </a:extLst>
              </a:tr>
              <a:tr h="220846">
                <a:tc>
                  <a:txBody>
                    <a:bodyPr/>
                    <a:lstStyle/>
                    <a:p>
                      <a:r>
                        <a:rPr lang="en-US" sz="700" b="1" dirty="0">
                          <a:solidFill>
                            <a:srgbClr val="FFFF00"/>
                          </a:solidFill>
                        </a:rPr>
                        <a:t>AVERAGE</a:t>
                      </a:r>
                      <a:r>
                        <a:rPr lang="en-US" sz="700" b="1" baseline="0" dirty="0">
                          <a:solidFill>
                            <a:srgbClr val="FFFF00"/>
                          </a:solidFill>
                        </a:rPr>
                        <a:t> TIME TO DEGREE</a:t>
                      </a:r>
                      <a:endParaRPr lang="en-US" sz="700" b="1" dirty="0">
                        <a:solidFill>
                          <a:srgbClr val="FFFF00"/>
                        </a:solidFill>
                      </a:endParaRPr>
                    </a:p>
                  </a:txBody>
                  <a:tcPr marL="21979" marR="21979" marT="8869" marB="8869">
                    <a:solidFill>
                      <a:srgbClr val="660066"/>
                    </a:solidFill>
                  </a:tcPr>
                </a:tc>
                <a:tc>
                  <a:txBody>
                    <a:bodyPr/>
                    <a:lstStyle/>
                    <a:p>
                      <a:r>
                        <a:rPr lang="en-US" sz="700" b="1" dirty="0">
                          <a:solidFill>
                            <a:srgbClr val="FFFF00"/>
                          </a:solidFill>
                        </a:rPr>
                        <a:t>4.2</a:t>
                      </a:r>
                      <a:r>
                        <a:rPr lang="en-US" sz="700" b="1" baseline="0" dirty="0">
                          <a:solidFill>
                            <a:srgbClr val="FFFF00"/>
                          </a:solidFill>
                        </a:rPr>
                        <a:t> YEARS</a:t>
                      </a:r>
                      <a:endParaRPr lang="en-US" sz="700" b="1" dirty="0">
                        <a:solidFill>
                          <a:srgbClr val="FFFF00"/>
                        </a:solidFill>
                      </a:endParaRPr>
                    </a:p>
                  </a:txBody>
                  <a:tcPr marL="21979" marR="21979" marT="8869" marB="8869">
                    <a:solidFill>
                      <a:srgbClr val="660066"/>
                    </a:solidFill>
                  </a:tcPr>
                </a:tc>
                <a:extLst>
                  <a:ext uri="{0D108BD9-81ED-4DB2-BD59-A6C34878D82A}">
                    <a16:rowId xmlns:a16="http://schemas.microsoft.com/office/drawing/2014/main" xmlns="" val="10001"/>
                  </a:ext>
                </a:extLst>
              </a:tr>
              <a:tr h="280848">
                <a:tc>
                  <a:txBody>
                    <a:bodyPr/>
                    <a:lstStyle/>
                    <a:p>
                      <a:r>
                        <a:rPr lang="en-US" sz="700" b="1" dirty="0">
                          <a:solidFill>
                            <a:srgbClr val="FFFF00"/>
                          </a:solidFill>
                        </a:rPr>
                        <a:t>EMPLOYMENT</a:t>
                      </a:r>
                      <a:r>
                        <a:rPr lang="en-US" sz="700" b="1" baseline="0" dirty="0">
                          <a:solidFill>
                            <a:srgbClr val="FFFF00"/>
                          </a:solidFill>
                        </a:rPr>
                        <a:t> WITHIN 1ST YEAR OF GRADUATION</a:t>
                      </a:r>
                      <a:endParaRPr lang="en-US" sz="700" b="1" dirty="0">
                        <a:solidFill>
                          <a:srgbClr val="FFFF00"/>
                        </a:solidFill>
                      </a:endParaRPr>
                    </a:p>
                  </a:txBody>
                  <a:tcPr marL="21979" marR="21979" marT="8869" marB="8869">
                    <a:solidFill>
                      <a:srgbClr val="660066"/>
                    </a:solidFill>
                  </a:tcPr>
                </a:tc>
                <a:tc>
                  <a:txBody>
                    <a:bodyPr/>
                    <a:lstStyle/>
                    <a:p>
                      <a:r>
                        <a:rPr lang="en-US" sz="700" b="1" dirty="0">
                          <a:solidFill>
                            <a:srgbClr val="FFFF00"/>
                          </a:solidFill>
                        </a:rPr>
                        <a:t>100%</a:t>
                      </a:r>
                    </a:p>
                    <a:p>
                      <a:endParaRPr lang="en-US" sz="700" b="1" dirty="0">
                        <a:solidFill>
                          <a:srgbClr val="FFFF00"/>
                        </a:solidFill>
                      </a:endParaRPr>
                    </a:p>
                  </a:txBody>
                  <a:tcPr marL="21979" marR="21979" marT="8869" marB="8869">
                    <a:solidFill>
                      <a:srgbClr val="660066"/>
                    </a:solidFill>
                  </a:tcPr>
                </a:tc>
                <a:extLst>
                  <a:ext uri="{0D108BD9-81ED-4DB2-BD59-A6C34878D82A}">
                    <a16:rowId xmlns:a16="http://schemas.microsoft.com/office/drawing/2014/main" xmlns="" val="10002"/>
                  </a:ext>
                </a:extLst>
              </a:tr>
              <a:tr h="263111">
                <a:tc>
                  <a:txBody>
                    <a:bodyPr/>
                    <a:lstStyle/>
                    <a:p>
                      <a:r>
                        <a:rPr lang="en-US" sz="700" b="1" dirty="0">
                          <a:solidFill>
                            <a:srgbClr val="FFFF00"/>
                          </a:solidFill>
                        </a:rPr>
                        <a:t>FULL-TIME</a:t>
                      </a:r>
                      <a:r>
                        <a:rPr lang="en-US" sz="700" b="1" baseline="0" dirty="0">
                          <a:solidFill>
                            <a:srgbClr val="FFFF00"/>
                          </a:solidFill>
                        </a:rPr>
                        <a:t> STUDENT WITH FINANCIAL SUPPORT</a:t>
                      </a:r>
                      <a:endParaRPr lang="en-US" sz="700" b="1" dirty="0">
                        <a:solidFill>
                          <a:srgbClr val="FFFF00"/>
                        </a:solidFill>
                      </a:endParaRPr>
                    </a:p>
                  </a:txBody>
                  <a:tcPr marL="21979" marR="21979" marT="8869" marB="8869">
                    <a:solidFill>
                      <a:srgbClr val="660066"/>
                    </a:solidFill>
                  </a:tcPr>
                </a:tc>
                <a:tc>
                  <a:txBody>
                    <a:bodyPr/>
                    <a:lstStyle/>
                    <a:p>
                      <a:r>
                        <a:rPr lang="en-US" sz="700" b="1" dirty="0">
                          <a:solidFill>
                            <a:srgbClr val="FFFF00"/>
                          </a:solidFill>
                        </a:rPr>
                        <a:t>100%</a:t>
                      </a:r>
                    </a:p>
                  </a:txBody>
                  <a:tcPr marL="21979" marR="21979" marT="8869" marB="8869">
                    <a:solidFill>
                      <a:srgbClr val="660066"/>
                    </a:solidFill>
                  </a:tcPr>
                </a:tc>
                <a:extLst>
                  <a:ext uri="{0D108BD9-81ED-4DB2-BD59-A6C34878D82A}">
                    <a16:rowId xmlns:a16="http://schemas.microsoft.com/office/drawing/2014/main" xmlns="" val="10003"/>
                  </a:ext>
                </a:extLst>
              </a:tr>
              <a:tr h="269023">
                <a:tc>
                  <a:txBody>
                    <a:bodyPr/>
                    <a:lstStyle/>
                    <a:p>
                      <a:r>
                        <a:rPr lang="en-US" sz="700" b="1" dirty="0">
                          <a:solidFill>
                            <a:srgbClr val="FFFF00"/>
                          </a:solidFill>
                        </a:rPr>
                        <a:t>AVERAGE FINANCIAL</a:t>
                      </a:r>
                      <a:r>
                        <a:rPr lang="en-US" sz="700" b="1" baseline="0" dirty="0">
                          <a:solidFill>
                            <a:srgbClr val="FFFF00"/>
                          </a:solidFill>
                        </a:rPr>
                        <a:t> SUPPORT PROVIDED</a:t>
                      </a:r>
                      <a:endParaRPr lang="en-US" sz="700" b="1" dirty="0">
                        <a:solidFill>
                          <a:srgbClr val="FFFF00"/>
                        </a:solidFill>
                      </a:endParaRPr>
                    </a:p>
                  </a:txBody>
                  <a:tcPr marL="21979" marR="21979" marT="8869" marB="8869">
                    <a:solidFill>
                      <a:srgbClr val="660066"/>
                    </a:solidFill>
                  </a:tcPr>
                </a:tc>
                <a:tc>
                  <a:txBody>
                    <a:bodyPr/>
                    <a:lstStyle/>
                    <a:p>
                      <a:r>
                        <a:rPr lang="en-US" sz="700" b="1" dirty="0">
                          <a:solidFill>
                            <a:srgbClr val="FFFF00"/>
                          </a:solidFill>
                        </a:rPr>
                        <a:t>$24,000/year</a:t>
                      </a:r>
                    </a:p>
                  </a:txBody>
                  <a:tcPr marL="21979" marR="21979" marT="8869" marB="8869">
                    <a:solidFill>
                      <a:srgbClr val="660066"/>
                    </a:solidFill>
                  </a:tcPr>
                </a:tc>
                <a:extLst>
                  <a:ext uri="{0D108BD9-81ED-4DB2-BD59-A6C34878D82A}">
                    <a16:rowId xmlns:a16="http://schemas.microsoft.com/office/drawing/2014/main" xmlns="" val="10004"/>
                  </a:ext>
                </a:extLst>
              </a:tr>
              <a:tr h="266067">
                <a:tc>
                  <a:txBody>
                    <a:bodyPr/>
                    <a:lstStyle/>
                    <a:p>
                      <a:r>
                        <a:rPr lang="en-US" sz="700" b="1" dirty="0">
                          <a:solidFill>
                            <a:srgbClr val="FFFF00"/>
                          </a:solidFill>
                        </a:rPr>
                        <a:t>AVERAGE PUBLICATION</a:t>
                      </a:r>
                      <a:r>
                        <a:rPr lang="en-US" sz="700" b="1" baseline="0" dirty="0">
                          <a:solidFill>
                            <a:srgbClr val="FFFF00"/>
                          </a:solidFill>
                        </a:rPr>
                        <a:t> PER STUDENT PER YEAR</a:t>
                      </a:r>
                      <a:endParaRPr lang="en-US" sz="700" b="1" dirty="0">
                        <a:solidFill>
                          <a:srgbClr val="FFFF00"/>
                        </a:solidFill>
                      </a:endParaRPr>
                    </a:p>
                  </a:txBody>
                  <a:tcPr marL="21979" marR="21979" marT="8869" marB="8869">
                    <a:solidFill>
                      <a:srgbClr val="660066"/>
                    </a:solidFill>
                  </a:tcPr>
                </a:tc>
                <a:tc>
                  <a:txBody>
                    <a:bodyPr/>
                    <a:lstStyle/>
                    <a:p>
                      <a:r>
                        <a:rPr lang="en-US" sz="700" b="1" dirty="0">
                          <a:solidFill>
                            <a:srgbClr val="FFFF00"/>
                          </a:solidFill>
                        </a:rPr>
                        <a:t>2.9</a:t>
                      </a:r>
                    </a:p>
                  </a:txBody>
                  <a:tcPr marL="21979" marR="21979" marT="8869" marB="8869">
                    <a:solidFill>
                      <a:srgbClr val="660066"/>
                    </a:solidFill>
                  </a:tcPr>
                </a:tc>
                <a:extLst>
                  <a:ext uri="{0D108BD9-81ED-4DB2-BD59-A6C34878D82A}">
                    <a16:rowId xmlns:a16="http://schemas.microsoft.com/office/drawing/2014/main" xmlns="" val="10005"/>
                  </a:ext>
                </a:extLst>
              </a:tr>
              <a:tr h="305845">
                <a:tc>
                  <a:txBody>
                    <a:bodyPr/>
                    <a:lstStyle/>
                    <a:p>
                      <a:r>
                        <a:rPr lang="en-US" sz="700" b="1" dirty="0">
                          <a:solidFill>
                            <a:srgbClr val="FFFF00"/>
                          </a:solidFill>
                        </a:rPr>
                        <a:t>EXTERNAL GRANTS </a:t>
                      </a:r>
                    </a:p>
                    <a:p>
                      <a:r>
                        <a:rPr lang="en-US" sz="700" b="1" dirty="0">
                          <a:solidFill>
                            <a:srgbClr val="FFFF00"/>
                          </a:solidFill>
                        </a:rPr>
                        <a:t>(2009-2010)</a:t>
                      </a:r>
                    </a:p>
                  </a:txBody>
                  <a:tcPr marL="21979" marR="21979" marT="8869" marB="8869">
                    <a:solidFill>
                      <a:srgbClr val="660066"/>
                    </a:solidFill>
                  </a:tcPr>
                </a:tc>
                <a:tc>
                  <a:txBody>
                    <a:bodyPr/>
                    <a:lstStyle/>
                    <a:p>
                      <a:r>
                        <a:rPr lang="en-US" sz="700" b="1" dirty="0">
                          <a:solidFill>
                            <a:srgbClr val="FFFF00"/>
                          </a:solidFill>
                        </a:rPr>
                        <a:t>$1,940,000</a:t>
                      </a:r>
                    </a:p>
                  </a:txBody>
                  <a:tcPr marL="21979" marR="21979" marT="8869" marB="8869">
                    <a:solidFill>
                      <a:srgbClr val="660066"/>
                    </a:solidFill>
                  </a:tcPr>
                </a:tc>
                <a:extLst>
                  <a:ext uri="{0D108BD9-81ED-4DB2-BD59-A6C34878D82A}">
                    <a16:rowId xmlns:a16="http://schemas.microsoft.com/office/drawing/2014/main" xmlns="" val="10006"/>
                  </a:ext>
                </a:extLst>
              </a:tr>
            </a:tbl>
          </a:graphicData>
        </a:graphic>
      </p:graphicFrame>
      <p:sp>
        <p:nvSpPr>
          <p:cNvPr id="76" name="TextBox 75"/>
          <p:cNvSpPr txBox="1"/>
          <p:nvPr/>
        </p:nvSpPr>
        <p:spPr>
          <a:xfrm>
            <a:off x="6110500" y="3813319"/>
            <a:ext cx="2893845" cy="236504"/>
          </a:xfrm>
          <a:prstGeom prst="rect">
            <a:avLst/>
          </a:prstGeom>
          <a:noFill/>
        </p:spPr>
        <p:txBody>
          <a:bodyPr wrap="square" lIns="19934" tIns="9967" rIns="19934" bIns="9967" rtlCol="0">
            <a:noAutofit/>
          </a:bodyPr>
          <a:lstStyle/>
          <a:p>
            <a:pPr algn="ctr"/>
            <a:r>
              <a:rPr lang="en-US" sz="1300" b="1" dirty="0">
                <a:solidFill>
                  <a:srgbClr val="660066"/>
                </a:solidFill>
              </a:rPr>
              <a:t>SAMPLE RESEARCH TOOLS</a:t>
            </a:r>
          </a:p>
        </p:txBody>
      </p:sp>
      <p:pic>
        <p:nvPicPr>
          <p:cNvPr id="77" name="Picture 76" descr="JustinLab.jpg"/>
          <p:cNvPicPr>
            <a:picLocks noChangeAspect="1"/>
          </p:cNvPicPr>
          <p:nvPr/>
        </p:nvPicPr>
        <p:blipFill>
          <a:blip r:embed="rId11" cstate="print"/>
          <a:stretch>
            <a:fillRect/>
          </a:stretch>
        </p:blipFill>
        <p:spPr>
          <a:xfrm>
            <a:off x="3143393" y="6049021"/>
            <a:ext cx="1190506" cy="720598"/>
          </a:xfrm>
          <a:prstGeom prst="rect">
            <a:avLst/>
          </a:prstGeom>
        </p:spPr>
      </p:pic>
      <p:pic>
        <p:nvPicPr>
          <p:cNvPr id="78" name="Picture 77" descr="CaLynnaLab.jpg"/>
          <p:cNvPicPr>
            <a:picLocks noChangeAspect="1"/>
          </p:cNvPicPr>
          <p:nvPr/>
        </p:nvPicPr>
        <p:blipFill>
          <a:blip r:embed="rId12" cstate="print"/>
          <a:stretch>
            <a:fillRect/>
          </a:stretch>
        </p:blipFill>
        <p:spPr>
          <a:xfrm>
            <a:off x="4572000" y="6045326"/>
            <a:ext cx="1153875" cy="724293"/>
          </a:xfrm>
          <a:prstGeom prst="rect">
            <a:avLst/>
          </a:prstGeom>
        </p:spPr>
      </p:pic>
      <p:sp>
        <p:nvSpPr>
          <p:cNvPr id="47" name="TextBox 46"/>
          <p:cNvSpPr txBox="1"/>
          <p:nvPr/>
        </p:nvSpPr>
        <p:spPr>
          <a:xfrm>
            <a:off x="6128815" y="2734269"/>
            <a:ext cx="2893845" cy="236504"/>
          </a:xfrm>
          <a:prstGeom prst="rect">
            <a:avLst/>
          </a:prstGeom>
          <a:noFill/>
        </p:spPr>
        <p:txBody>
          <a:bodyPr wrap="square" lIns="19934" tIns="9967" rIns="19934" bIns="9967" rtlCol="0">
            <a:noAutofit/>
          </a:bodyPr>
          <a:lstStyle/>
          <a:p>
            <a:pPr algn="ctr"/>
            <a:r>
              <a:rPr lang="en-US" sz="1300" b="1" dirty="0">
                <a:solidFill>
                  <a:srgbClr val="660066"/>
                </a:solidFill>
              </a:rPr>
              <a:t>SAMPLE RESEARCH TOPICS</a:t>
            </a:r>
          </a:p>
        </p:txBody>
      </p:sp>
      <p:sp>
        <p:nvSpPr>
          <p:cNvPr id="48" name="TextBox 47"/>
          <p:cNvSpPr txBox="1"/>
          <p:nvPr/>
        </p:nvSpPr>
        <p:spPr>
          <a:xfrm>
            <a:off x="6110500" y="2970774"/>
            <a:ext cx="3033500" cy="901671"/>
          </a:xfrm>
          <a:prstGeom prst="rect">
            <a:avLst/>
          </a:prstGeom>
          <a:noFill/>
        </p:spPr>
        <p:txBody>
          <a:bodyPr wrap="square" lIns="19934" tIns="9967" rIns="19934" bIns="9967" rtlCol="0">
            <a:noAutofit/>
          </a:bodyPr>
          <a:lstStyle/>
          <a:p>
            <a:pPr lvl="0">
              <a:buFont typeface="Wingdings" pitchFamily="2" charset="2"/>
              <a:buChar char="§"/>
            </a:pPr>
            <a:r>
              <a:rPr lang="en-US" sz="800" b="1" dirty="0"/>
              <a:t> Intrusion detection and prevention of jamming attacks for cognitive radio ad hoc networks using cross-layer design.</a:t>
            </a:r>
          </a:p>
          <a:p>
            <a:pPr lvl="0">
              <a:buFont typeface="Wingdings" pitchFamily="2" charset="2"/>
              <a:buChar char="§"/>
            </a:pPr>
            <a:r>
              <a:rPr lang="en-US" sz="800" b="1" dirty="0"/>
              <a:t> Dynamic spectrum management for cognitive radio ad hoc networks.</a:t>
            </a:r>
          </a:p>
          <a:p>
            <a:pPr lvl="0">
              <a:buFont typeface="Wingdings" pitchFamily="2" charset="2"/>
              <a:buChar char="§"/>
            </a:pPr>
            <a:r>
              <a:rPr lang="en-US" sz="800" b="1" dirty="0"/>
              <a:t> </a:t>
            </a:r>
            <a:r>
              <a:rPr lang="en-US" sz="800" b="1" dirty="0" err="1"/>
              <a:t>Cybersecurity</a:t>
            </a:r>
            <a:r>
              <a:rPr lang="en-US" sz="800" b="1" dirty="0"/>
              <a:t> for smart grid.</a:t>
            </a:r>
          </a:p>
          <a:p>
            <a:pPr lvl="0">
              <a:buFont typeface="Wingdings" pitchFamily="2" charset="2"/>
              <a:buChar char="§"/>
            </a:pPr>
            <a:r>
              <a:rPr lang="en-US" sz="800" b="1" dirty="0"/>
              <a:t> Emerging CMOS Technology.</a:t>
            </a:r>
          </a:p>
          <a:p>
            <a:pPr lvl="0">
              <a:buFont typeface="Wingdings" pitchFamily="2" charset="2"/>
              <a:buChar char="§"/>
            </a:pPr>
            <a:r>
              <a:rPr lang="en-US" sz="800" b="1" dirty="0"/>
              <a:t> Carbon </a:t>
            </a:r>
            <a:r>
              <a:rPr lang="en-US" sz="800" b="1" dirty="0" err="1"/>
              <a:t>nanotubes</a:t>
            </a:r>
            <a:r>
              <a:rPr lang="en-US" sz="800" b="1" dirty="0"/>
              <a:t> and quantum device.</a:t>
            </a:r>
          </a:p>
          <a:p>
            <a:endParaRPr lang="en-US" sz="800" dirty="0">
              <a:solidFill>
                <a:srgbClr val="660066"/>
              </a:solidFill>
            </a:endParaRPr>
          </a:p>
        </p:txBody>
      </p:sp>
      <p:pic>
        <p:nvPicPr>
          <p:cNvPr id="46" name="Picture 5" descr="carrresearch"/>
          <p:cNvPicPr>
            <a:picLocks noChangeAspect="1" noChangeArrowheads="1"/>
          </p:cNvPicPr>
          <p:nvPr/>
        </p:nvPicPr>
        <p:blipFill>
          <a:blip r:embed="rId13" cstate="print"/>
          <a:srcRect/>
          <a:stretch>
            <a:fillRect/>
          </a:stretch>
        </p:blipFill>
        <p:spPr bwMode="auto">
          <a:xfrm>
            <a:off x="4572000" y="5335814"/>
            <a:ext cx="1154010" cy="635604"/>
          </a:xfrm>
          <a:prstGeom prst="rect">
            <a:avLst/>
          </a:prstGeom>
          <a:noFill/>
          <a:ln w="9525">
            <a:noFill/>
            <a:miter lim="800000"/>
            <a:headEnd/>
            <a:tailEnd/>
          </a:ln>
        </p:spPr>
      </p:pic>
      <p:pic>
        <p:nvPicPr>
          <p:cNvPr id="49" name="Picture 5"/>
          <p:cNvPicPr>
            <a:picLocks noChangeAspect="1" noChangeArrowheads="1"/>
          </p:cNvPicPr>
          <p:nvPr/>
        </p:nvPicPr>
        <p:blipFill>
          <a:blip r:embed="rId14" cstate="print"/>
          <a:srcRect/>
          <a:stretch>
            <a:fillRect/>
          </a:stretch>
        </p:blipFill>
        <p:spPr>
          <a:xfrm>
            <a:off x="7575738" y="1241338"/>
            <a:ext cx="1552109" cy="946016"/>
          </a:xfrm>
          <a:prstGeom prst="rect">
            <a:avLst/>
          </a:prstGeom>
          <a:ln/>
        </p:spPr>
      </p:pic>
      <p:sp>
        <p:nvSpPr>
          <p:cNvPr id="50" name="TextBox 49"/>
          <p:cNvSpPr txBox="1"/>
          <p:nvPr/>
        </p:nvSpPr>
        <p:spPr>
          <a:xfrm>
            <a:off x="6018922" y="2261262"/>
            <a:ext cx="3033500" cy="428663"/>
          </a:xfrm>
          <a:prstGeom prst="rect">
            <a:avLst/>
          </a:prstGeom>
          <a:noFill/>
        </p:spPr>
        <p:txBody>
          <a:bodyPr wrap="square" lIns="19934" tIns="9967" rIns="19934" bIns="9967" rtlCol="0">
            <a:noAutofit/>
          </a:bodyPr>
          <a:lstStyle/>
          <a:p>
            <a:pPr lvl="0">
              <a:buFont typeface="Wingdings" pitchFamily="2" charset="2"/>
              <a:buChar char="§"/>
            </a:pPr>
            <a:r>
              <a:rPr lang="en-US" sz="900" b="1" dirty="0"/>
              <a:t> Electrical Engineering Building Completed in August 2005.</a:t>
            </a:r>
          </a:p>
          <a:p>
            <a:pPr lvl="0">
              <a:buFont typeface="Wingdings" pitchFamily="2" charset="2"/>
              <a:buChar char="§"/>
            </a:pPr>
            <a:r>
              <a:rPr lang="en-US" sz="900" b="1" dirty="0"/>
              <a:t> About $1.5M spent on Laboratory Equipment</a:t>
            </a:r>
          </a:p>
          <a:p>
            <a:endParaRPr lang="en-US" sz="1100" b="1" dirty="0">
              <a:solidFill>
                <a:srgbClr val="660066"/>
              </a:solidFill>
            </a:endParaRPr>
          </a:p>
        </p:txBody>
      </p:sp>
    </p:spTree>
    <p:extLst>
      <p:ext uri="{BB962C8B-B14F-4D97-AF65-F5344CB8AC3E}">
        <p14:creationId xmlns:p14="http://schemas.microsoft.com/office/powerpoint/2010/main" xmlns="" val="37320025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hfuller\Documents\Graduate Program\Sorrels news story.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273679"/>
            <a:ext cx="6848475" cy="62679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43530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4816" y="146053"/>
            <a:ext cx="8445783" cy="63309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04021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sz="2000" dirty="0"/>
              <a:t>PVAMU Faculty Involved in the DOE Research Effort (2010 – 2016)</a:t>
            </a:r>
          </a:p>
        </p:txBody>
      </p:sp>
      <p:sp>
        <p:nvSpPr>
          <p:cNvPr id="3" name="Rectangle 2"/>
          <p:cNvSpPr/>
          <p:nvPr/>
        </p:nvSpPr>
        <p:spPr>
          <a:xfrm>
            <a:off x="685800" y="762001"/>
            <a:ext cx="7848600" cy="5262979"/>
          </a:xfrm>
          <a:prstGeom prst="rect">
            <a:avLst/>
          </a:prstGeom>
        </p:spPr>
        <p:txBody>
          <a:bodyPr wrap="square">
            <a:spAutoFit/>
          </a:bodyPr>
          <a:lstStyle/>
          <a:p>
            <a:r>
              <a:rPr lang="en-US" sz="1600" dirty="0"/>
              <a:t>Dr. John Fuller, Professor and P.I. Electrical and Computer Engineering Department</a:t>
            </a:r>
          </a:p>
          <a:p>
            <a:endParaRPr lang="en-US" sz="1600" dirty="0"/>
          </a:p>
          <a:p>
            <a:r>
              <a:rPr lang="en-US" sz="1600" dirty="0"/>
              <a:t>Dr. Ing Chang, Professor and Massie Chair, Mechanical Engineering Department</a:t>
            </a:r>
          </a:p>
          <a:p>
            <a:endParaRPr lang="en-US" sz="1600" dirty="0"/>
          </a:p>
          <a:p>
            <a:r>
              <a:rPr lang="en-US" sz="1600" dirty="0"/>
              <a:t>Dr. Sukesh Aghara, Assistant Professor, Chemical Engineering Department (Specialty-Nuclear Engineering)</a:t>
            </a:r>
          </a:p>
          <a:p>
            <a:r>
              <a:rPr lang="en-US" sz="1600" dirty="0"/>
              <a:t>	</a:t>
            </a:r>
          </a:p>
          <a:p>
            <a:r>
              <a:rPr lang="en-US" sz="1600" dirty="0"/>
              <a:t>Dr. Pamela Obiomon, Associate Professor and Interim Department Head, Electrical and Computer Engineering Department</a:t>
            </a:r>
          </a:p>
          <a:p>
            <a:r>
              <a:rPr lang="en-US" sz="1600" dirty="0"/>
              <a:t> </a:t>
            </a:r>
          </a:p>
          <a:p>
            <a:r>
              <a:rPr lang="en-US" sz="1600" dirty="0"/>
              <a:t>Dr. Warsame H. Ali, Associate Professor, Electrical and Computer Engineering    Department</a:t>
            </a:r>
          </a:p>
          <a:p>
            <a:endParaRPr lang="en-US" sz="1600" dirty="0"/>
          </a:p>
          <a:p>
            <a:r>
              <a:rPr lang="en-US" sz="1600" dirty="0"/>
              <a:t>Dr. Penrose Cofie, Instructor, Electrical and Computer Engineering Department</a:t>
            </a:r>
          </a:p>
          <a:p>
            <a:endParaRPr lang="en-US" sz="1600" dirty="0"/>
          </a:p>
          <a:p>
            <a:r>
              <a:rPr lang="en-US" sz="1600" dirty="0"/>
              <a:t>Dr. Justin Foreman, Adjunct Professor, Electrical and Computer Engineering Department</a:t>
            </a:r>
          </a:p>
          <a:p>
            <a:r>
              <a:rPr lang="en-US" sz="1600" dirty="0"/>
              <a:t>		</a:t>
            </a:r>
          </a:p>
          <a:p>
            <a:r>
              <a:rPr lang="en-US" sz="1600" dirty="0"/>
              <a:t>Dr. Lijun Qian, Professor, Electrical and Computer Engineering Department</a:t>
            </a:r>
          </a:p>
          <a:p>
            <a:r>
              <a:rPr lang="en-US" sz="1600" dirty="0"/>
              <a:t>  </a:t>
            </a:r>
          </a:p>
          <a:p>
            <a:r>
              <a:rPr lang="en-US" sz="1600" dirty="0"/>
              <a:t>Dr. Richard Wilkins, Professor, Electrical and Computer Engineering Department</a:t>
            </a:r>
          </a:p>
          <a:p>
            <a:endParaRPr lang="en-US" sz="1600" dirty="0"/>
          </a:p>
          <a:p>
            <a:r>
              <a:rPr lang="en-US" sz="1600" dirty="0"/>
              <a:t>Dr. Suxia Cui, Associate Professor, Electrical and Computer Engineering Dept.</a:t>
            </a:r>
          </a:p>
        </p:txBody>
      </p:sp>
    </p:spTree>
    <p:extLst>
      <p:ext uri="{BB962C8B-B14F-4D97-AF65-F5344CB8AC3E}">
        <p14:creationId xmlns:p14="http://schemas.microsoft.com/office/powerpoint/2010/main" xmlns="" val="184139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077200" cy="3231654"/>
          </a:xfrm>
          <a:prstGeom prst="rect">
            <a:avLst/>
          </a:prstGeom>
        </p:spPr>
        <p:txBody>
          <a:bodyPr wrap="square">
            <a:spAutoFit/>
          </a:bodyPr>
          <a:lstStyle/>
          <a:p>
            <a:r>
              <a:rPr lang="en-US" b="1" dirty="0"/>
              <a:t>Presentations, Publications and Patents (August, 2011 – Fall, 2015)</a:t>
            </a:r>
            <a:endParaRPr lang="en-US" dirty="0"/>
          </a:p>
          <a:p>
            <a:r>
              <a:rPr lang="en-US" dirty="0"/>
              <a:t> </a:t>
            </a:r>
          </a:p>
          <a:p>
            <a:r>
              <a:rPr lang="en-US" sz="1200" dirty="0"/>
              <a:t>Kamto, Attia, Qian, Fuller('Light-Weight Key Distribution and Management for Advanced Metering Infrastructure') Accepted for presentation at the IEEE International Workshop on Smart Grid Communications and Networks. December 2011, Houston, Texas</a:t>
            </a:r>
          </a:p>
          <a:p>
            <a:r>
              <a:rPr lang="en-US" sz="1200" dirty="0"/>
              <a:t> </a:t>
            </a:r>
          </a:p>
          <a:p>
            <a:r>
              <a:rPr lang="en-US" sz="1200" dirty="0"/>
              <a:t>Augustine Ajuzie, John Fuller, Yangpeng Zhang, Warsame Ali, Jian Zhang, refereed paper “Network-Induced Delay Compensation with Digital Redesigned PAM/PWM Controller”, 2012 International Conference on Power Systems Operation and Planning, January 15-19, 2012 Jomo Kenyatta University of Agriculture and Technology Nairobi, Kenya.</a:t>
            </a:r>
          </a:p>
          <a:p>
            <a:r>
              <a:rPr lang="en-US" sz="1200" dirty="0"/>
              <a:t> </a:t>
            </a:r>
          </a:p>
          <a:p>
            <a:r>
              <a:rPr lang="en-US" sz="1200" dirty="0"/>
              <a:t>Jian Zhang, Yongpeng Zhang, Leang-san Shieh and Warsame Ali “Linearization Modeling or Non-smooth Dynamical Systems with Approximated Scalar sign Function,” at the 2012 International Conference on Power Systems Operation and Planning, January 15-19, 2012, Jomo Kenyatta University of Agriculture and Technology Nairobi, Kenya.</a:t>
            </a:r>
          </a:p>
          <a:p>
            <a:r>
              <a:rPr lang="en-US" sz="1200" dirty="0"/>
              <a:t> </a:t>
            </a:r>
          </a:p>
          <a:p>
            <a:r>
              <a:rPr lang="en-US" sz="1200" dirty="0"/>
              <a:t>Lijun Qian, John Fuller, Ing Chang, “Quickest Detection of Nuclear Radiation using a Sensor Network”, 2012 IEEE International Conference Technologies for Homeland Security, November 13-15, 2012, Waltham, Massachusetts. </a:t>
            </a:r>
          </a:p>
        </p:txBody>
      </p:sp>
      <p:sp>
        <p:nvSpPr>
          <p:cNvPr id="3" name="Rectangle 2"/>
          <p:cNvSpPr/>
          <p:nvPr/>
        </p:nvSpPr>
        <p:spPr>
          <a:xfrm>
            <a:off x="609600" y="3810000"/>
            <a:ext cx="8001000" cy="2954655"/>
          </a:xfrm>
          <a:prstGeom prst="rect">
            <a:avLst/>
          </a:prstGeom>
        </p:spPr>
        <p:txBody>
          <a:bodyPr wrap="square">
            <a:spAutoFit/>
          </a:bodyPr>
          <a:lstStyle/>
          <a:p>
            <a:r>
              <a:rPr lang="en-US" sz="1200" dirty="0"/>
              <a:t>Babajide Kareem, Warsame H. Ali, Dhadesugoor Vaman, John H. Fuller, Penrose Cofie, “Dynamic Movement of Reference Nodes, for Improved Tracking Accuracy of Indoor Situational Awareness Systems”,  ICGST International Conference on Computer Science and Engineering, Dubai, United Arab Emirates, July 16-18, 2012.</a:t>
            </a:r>
          </a:p>
          <a:p>
            <a:r>
              <a:rPr lang="en-US" sz="1200" dirty="0"/>
              <a:t> </a:t>
            </a:r>
          </a:p>
          <a:p>
            <a:r>
              <a:rPr lang="en-US" sz="1200" dirty="0"/>
              <a:t>L. Qian, J. Fuller, Cheslan Simpson (2013), “A Community Sensing Framework for Threat Detection in Metropolitan Area”, IEEE Conference on Homeland Security Technologies, November 11-14, 2013, Westin Hotel 70 Third Avenue, Waltham, MA 02154 US.</a:t>
            </a:r>
          </a:p>
          <a:p>
            <a:r>
              <a:rPr lang="en-US" sz="1200" dirty="0"/>
              <a:t> </a:t>
            </a:r>
          </a:p>
          <a:p>
            <a:r>
              <a:rPr lang="en-US" sz="1200" dirty="0"/>
              <a:t>Mamatha Gowda, Warsame H. Ali, Penrose Cofie, John Fuller, "Design Implementation of Speed Controller Using Extended Kalman Filter for PMSM" International Journal of Engineering Research &amp; Technology, Volume. 3, Issue. 04 , April - 2014 </a:t>
            </a:r>
            <a:br>
              <a:rPr lang="en-US" sz="1200" dirty="0"/>
            </a:br>
            <a:r>
              <a:rPr lang="en-US" sz="1200" dirty="0"/>
              <a:t> </a:t>
            </a:r>
            <a:br>
              <a:rPr lang="en-US" sz="1200" dirty="0"/>
            </a:br>
            <a:r>
              <a:rPr lang="en-US" sz="1200" dirty="0"/>
              <a:t>Mamatha Gowda, Warsame H. Ali, Penrose Cofie, John Fuller, "Design of a Speed Controller Using Extended Kalman Filter for PMSM" IEEE 57th International Midwest Symposium on Circuits and Systems, 2014 (under review)</a:t>
            </a:r>
          </a:p>
          <a:p>
            <a:r>
              <a:rPr lang="en-US" sz="1200" dirty="0"/>
              <a:t> </a:t>
            </a:r>
          </a:p>
          <a:p>
            <a:endParaRPr lang="en-US" sz="1200" dirty="0"/>
          </a:p>
        </p:txBody>
      </p:sp>
    </p:spTree>
    <p:extLst>
      <p:ext uri="{BB962C8B-B14F-4D97-AF65-F5344CB8AC3E}">
        <p14:creationId xmlns:p14="http://schemas.microsoft.com/office/powerpoint/2010/main" xmlns="" val="33606133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4401205"/>
          </a:xfrm>
          <a:prstGeom prst="rect">
            <a:avLst/>
          </a:prstGeom>
        </p:spPr>
        <p:txBody>
          <a:bodyPr wrap="square">
            <a:spAutoFit/>
          </a:bodyPr>
          <a:lstStyle/>
          <a:p>
            <a:r>
              <a:rPr lang="en-US" sz="1600" dirty="0"/>
              <a:t>                                                               Publications Continued</a:t>
            </a:r>
          </a:p>
          <a:p>
            <a:endParaRPr lang="en-US" sz="1200" dirty="0"/>
          </a:p>
          <a:p>
            <a:endParaRPr lang="en-US" sz="1200" dirty="0"/>
          </a:p>
          <a:p>
            <a:r>
              <a:rPr lang="en-US" sz="1200" dirty="0"/>
              <a:t>Lijun Qian, Nan Zou, Husheng Li, "Auxiliary Frequency and Voltage Regulation in Microgrid via Intelligent Electric Vehicle Charging", accepted for publication and presentation at the IEEE International Conference on Smart Grid Communications (SmartGridComm 2014).</a:t>
            </a:r>
            <a:br>
              <a:rPr lang="en-US" sz="1200" dirty="0"/>
            </a:br>
            <a:r>
              <a:rPr lang="en-US" sz="1200" dirty="0"/>
              <a:t/>
            </a:r>
            <a:br>
              <a:rPr lang="en-US" sz="1200" dirty="0"/>
            </a:br>
            <a:r>
              <a:rPr lang="en-US" sz="1200" dirty="0"/>
              <a:t>Presentations at the FPGA Workshop by Massie and PVAMU Faculty held on June 30-July 1, 2014 at Prairie View A&amp;M University are as follows</a:t>
            </a:r>
          </a:p>
          <a:p>
            <a:r>
              <a:rPr lang="en-US" sz="1200" dirty="0"/>
              <a:t> </a:t>
            </a:r>
          </a:p>
          <a:p>
            <a:r>
              <a:rPr lang="en-US" sz="1200" dirty="0"/>
              <a:t>	Mathematical Applications Using Matlab/Simulink:    Dr. Warsame Ali/Dr. John Attia </a:t>
            </a:r>
          </a:p>
          <a:p>
            <a:r>
              <a:rPr lang="en-US" sz="1200" dirty="0"/>
              <a:t> </a:t>
            </a:r>
          </a:p>
          <a:p>
            <a:r>
              <a:rPr lang="en-US" sz="1200" dirty="0"/>
              <a:t>	Fundamentals of Programmable Devices and FPGAs:     Dr. Pamela Obiomon</a:t>
            </a:r>
          </a:p>
          <a:p>
            <a:r>
              <a:rPr lang="en-US" sz="1200" dirty="0"/>
              <a:t> </a:t>
            </a:r>
          </a:p>
          <a:p>
            <a:r>
              <a:rPr lang="en-US" sz="1200" dirty="0"/>
              <a:t>	Transitioning from K-12 to the University Level:   Dr. Kelvin Kirby</a:t>
            </a:r>
          </a:p>
          <a:p>
            <a:r>
              <a:rPr lang="en-US" sz="1200" dirty="0"/>
              <a:t> </a:t>
            </a:r>
          </a:p>
          <a:p>
            <a:r>
              <a:rPr lang="en-US" sz="1200" dirty="0"/>
              <a:t>	Circuit Analysis Using Multisim Software/NI Elvis:    Dr. Warsame Ali/Dr. John Attia/Dr. Penrose Cofie</a:t>
            </a:r>
          </a:p>
          <a:p>
            <a:r>
              <a:rPr lang="en-US" sz="1200" dirty="0"/>
              <a:t> </a:t>
            </a:r>
          </a:p>
          <a:p>
            <a:r>
              <a:rPr lang="en-US" sz="1200" dirty="0"/>
              <a:t>	Energy Conversion Fundamentals and Applications: Dr. John Fuller</a:t>
            </a:r>
          </a:p>
          <a:p>
            <a:r>
              <a:rPr lang="en-US" sz="1200" dirty="0"/>
              <a:t> </a:t>
            </a:r>
          </a:p>
          <a:p>
            <a:r>
              <a:rPr lang="en-US" sz="1200" dirty="0"/>
              <a:t>Shubha Kyatsandra, Member, IEEE, and Dr. Richard Wilkins, Member, IEEE, “Total Ionizing Dose X-ray Radiation Effects on MWCNT/PMMA Thin Film Composites”, IEEE TRANSACTIONS ON NANOTECHNOLOGY, VOL. 14, NO. 1, JANUARY 2015</a:t>
            </a:r>
          </a:p>
          <a:p>
            <a:r>
              <a:rPr lang="en-US" sz="1200" dirty="0"/>
              <a:t> </a:t>
            </a:r>
          </a:p>
        </p:txBody>
      </p:sp>
      <p:sp>
        <p:nvSpPr>
          <p:cNvPr id="3" name="Rectangle 2"/>
          <p:cNvSpPr/>
          <p:nvPr/>
        </p:nvSpPr>
        <p:spPr>
          <a:xfrm>
            <a:off x="304800" y="4629805"/>
            <a:ext cx="7848600" cy="830997"/>
          </a:xfrm>
          <a:prstGeom prst="rect">
            <a:avLst/>
          </a:prstGeom>
        </p:spPr>
        <p:txBody>
          <a:bodyPr wrap="square">
            <a:spAutoFit/>
          </a:bodyPr>
          <a:lstStyle/>
          <a:p>
            <a:r>
              <a:rPr lang="en-US" sz="1200" dirty="0"/>
              <a:t>B.S. Budden, L.C. Stonehill, A. Warniment, J. Michel, S. Storms, N. Dallmann, D.D.S.  Coupland, P. Stein, S. Weller, L. Borges, M. </a:t>
            </a:r>
            <a:r>
              <a:rPr lang="en-US" sz="1200" dirty="0" err="1"/>
              <a:t>Proicou</a:t>
            </a:r>
            <a:r>
              <a:rPr lang="en-US" sz="1200" dirty="0"/>
              <a:t>, G. Duran, J. Kamto, “Handheld readout electronics to fully exploit the particle discrimination capabilities of </a:t>
            </a:r>
            <a:r>
              <a:rPr lang="en-US" sz="1200" dirty="0" err="1"/>
              <a:t>elpasolite</a:t>
            </a:r>
            <a:r>
              <a:rPr lang="en-US" sz="1200" dirty="0"/>
              <a:t> scintillators,”  Elsevier Publishing, Nuclear Instruments and Methods in Physics Research A (2015) 213-218, http://dx.doi.org/10.1016/j.nima.2015.06.004</a:t>
            </a:r>
          </a:p>
        </p:txBody>
      </p:sp>
    </p:spTree>
    <p:extLst>
      <p:ext uri="{BB962C8B-B14F-4D97-AF65-F5344CB8AC3E}">
        <p14:creationId xmlns:p14="http://schemas.microsoft.com/office/powerpoint/2010/main" xmlns="" val="664344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9336" y="152400"/>
            <a:ext cx="7772400" cy="1066800"/>
          </a:xfrm>
        </p:spPr>
        <p:txBody>
          <a:bodyPr>
            <a:normAutofit/>
          </a:bodyPr>
          <a:lstStyle/>
          <a:p>
            <a:r>
              <a:rPr lang="en-US" sz="2800" dirty="0"/>
              <a:t>Contribution of DOE/PVAMU Sam Massie Funding</a:t>
            </a:r>
          </a:p>
        </p:txBody>
      </p:sp>
      <p:sp>
        <p:nvSpPr>
          <p:cNvPr id="3" name="Subtitle 2"/>
          <p:cNvSpPr>
            <a:spLocks noGrp="1"/>
          </p:cNvSpPr>
          <p:nvPr>
            <p:ph type="subTitle" idx="1"/>
          </p:nvPr>
        </p:nvSpPr>
        <p:spPr>
          <a:xfrm>
            <a:off x="533400" y="4876800"/>
            <a:ext cx="7696200" cy="1752600"/>
          </a:xfrm>
        </p:spPr>
        <p:txBody>
          <a:bodyPr>
            <a:normAutofit/>
          </a:bodyPr>
          <a:lstStyle/>
          <a:p>
            <a:pPr algn="l"/>
            <a:endParaRPr lang="en-US" sz="1400" dirty="0"/>
          </a:p>
        </p:txBody>
      </p:sp>
      <p:sp>
        <p:nvSpPr>
          <p:cNvPr id="4" name="TextBox 3"/>
          <p:cNvSpPr txBox="1"/>
          <p:nvPr/>
        </p:nvSpPr>
        <p:spPr>
          <a:xfrm>
            <a:off x="457200" y="1286825"/>
            <a:ext cx="8153400" cy="4524315"/>
          </a:xfrm>
          <a:prstGeom prst="rect">
            <a:avLst/>
          </a:prstGeom>
          <a:noFill/>
        </p:spPr>
        <p:txBody>
          <a:bodyPr wrap="square" rtlCol="0">
            <a:spAutoFit/>
          </a:bodyPr>
          <a:lstStyle/>
          <a:p>
            <a:pPr marL="285750" indent="-285750">
              <a:buFont typeface="Arial" panose="020B0604020202020204" pitchFamily="34" charset="0"/>
              <a:buChar char="•"/>
            </a:pPr>
            <a:r>
              <a:rPr lang="en-US" dirty="0"/>
              <a:t>Key contributor to the establishment and development of the Masters </a:t>
            </a:r>
          </a:p>
          <a:p>
            <a:r>
              <a:rPr lang="en-US" dirty="0"/>
              <a:t>      and PhD programs in Electrical Engineering at PVAMU</a:t>
            </a:r>
          </a:p>
          <a:p>
            <a:endParaRPr lang="en-US" dirty="0"/>
          </a:p>
          <a:p>
            <a:pPr marL="285750" indent="-285750">
              <a:buFont typeface="Arial" panose="020B0604020202020204" pitchFamily="34" charset="0"/>
              <a:buChar char="•"/>
            </a:pPr>
            <a:r>
              <a:rPr lang="en-US" dirty="0"/>
              <a:t>Supporting Faculty research that leads to improved instruction and </a:t>
            </a:r>
          </a:p>
          <a:p>
            <a:r>
              <a:rPr lang="en-US" dirty="0"/>
              <a:t>        instructing our students on current government and industrial </a:t>
            </a:r>
          </a:p>
          <a:p>
            <a:r>
              <a:rPr lang="en-US" dirty="0"/>
              <a:t>        engineering topics and issues</a:t>
            </a:r>
          </a:p>
          <a:p>
            <a:endParaRPr lang="en-US" dirty="0"/>
          </a:p>
          <a:p>
            <a:pPr marL="285750" indent="-285750">
              <a:buFont typeface="Arial" panose="020B0604020202020204" pitchFamily="34" charset="0"/>
              <a:buChar char="•"/>
            </a:pPr>
            <a:r>
              <a:rPr lang="en-US" dirty="0"/>
              <a:t>Development of faculty expertise that has lead to new funded projects </a:t>
            </a:r>
          </a:p>
          <a:p>
            <a:r>
              <a:rPr lang="en-US" dirty="0"/>
              <a:t>        and development of research centers such as the recently funded </a:t>
            </a:r>
          </a:p>
          <a:p>
            <a:r>
              <a:rPr lang="en-US" dirty="0"/>
              <a:t>        Department of Defense Center for </a:t>
            </a:r>
            <a:r>
              <a:rPr lang="en-US" dirty="0" smtClean="0"/>
              <a:t>“</a:t>
            </a:r>
            <a:r>
              <a:rPr lang="en-US" dirty="0"/>
              <a:t>Center of Excellence in Research </a:t>
            </a:r>
            <a:r>
              <a:rPr lang="en-US" dirty="0" smtClean="0"/>
              <a:t>and   	Education </a:t>
            </a:r>
            <a:r>
              <a:rPr lang="en-US" dirty="0"/>
              <a:t>for Big Military Data Intelligence (CREDIT</a:t>
            </a:r>
            <a:r>
              <a:rPr lang="en-US" dirty="0" smtClean="0"/>
              <a:t>)” </a:t>
            </a:r>
            <a:endParaRPr lang="en-US" dirty="0"/>
          </a:p>
          <a:p>
            <a:r>
              <a:rPr lang="en-US" dirty="0"/>
              <a:t>        at PVAMU headed by Dr. </a:t>
            </a:r>
            <a:r>
              <a:rPr lang="en-US" dirty="0" err="1"/>
              <a:t>Lijuan</a:t>
            </a:r>
            <a:r>
              <a:rPr lang="en-US" dirty="0"/>
              <a:t> Qian and Co-PIs Dr. Fuller and Dr. </a:t>
            </a:r>
            <a:r>
              <a:rPr lang="en-US" dirty="0" smtClean="0"/>
              <a:t>      	Obiomon</a:t>
            </a:r>
            <a:r>
              <a:rPr lang="en-US" dirty="0"/>
              <a:t>.</a:t>
            </a:r>
          </a:p>
          <a:p>
            <a:pPr marL="285750" indent="-285750">
              <a:buFont typeface="Arial" panose="020B0604020202020204" pitchFamily="34" charset="0"/>
              <a:buChar char="•"/>
            </a:pPr>
            <a:endParaRPr lang="en-US" dirty="0"/>
          </a:p>
          <a:p>
            <a:endParaRPr lang="en-US" dirty="0"/>
          </a:p>
          <a:p>
            <a:r>
              <a:rPr lang="en-US" dirty="0"/>
              <a:t> </a:t>
            </a:r>
          </a:p>
        </p:txBody>
      </p:sp>
      <p:pic>
        <p:nvPicPr>
          <p:cNvPr id="6146" name="Picture 2" descr="C:\Users\jhfuller\Documents\Air Force Research Laboratory\DOD logo 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505200" y="4953000"/>
            <a:ext cx="1527132" cy="1676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799661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823</TotalTime>
  <Words>2495</Words>
  <Application>Microsoft Office PowerPoint</Application>
  <PresentationFormat>On-screen Show (4:3)</PresentationFormat>
  <Paragraphs>305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Apex</vt:lpstr>
      <vt:lpstr>Slide 1</vt:lpstr>
      <vt:lpstr>Slide 2</vt:lpstr>
      <vt:lpstr>Slide 3</vt:lpstr>
      <vt:lpstr>Slide 4</vt:lpstr>
      <vt:lpstr>Slide 5</vt:lpstr>
      <vt:lpstr>Slide 6</vt:lpstr>
      <vt:lpstr>Slide 7</vt:lpstr>
      <vt:lpstr>Sam Massie Internships</vt:lpstr>
      <vt:lpstr>                   National Laboratory Internship</vt:lpstr>
      <vt:lpstr>Mr. Boubacar Coulibaly completed his Summer Internship assignment at Los Alamos National Laboratory in August 2013.</vt:lpstr>
      <vt:lpstr>Summer 2014 Internships</vt:lpstr>
      <vt:lpstr>Slide 12</vt:lpstr>
      <vt:lpstr>Slide 13</vt:lpstr>
      <vt:lpstr>Slide 14</vt:lpstr>
      <vt:lpstr>Slide 15</vt:lpstr>
      <vt:lpstr>RESEARCH</vt:lpstr>
      <vt:lpstr>Slide 17</vt:lpstr>
      <vt:lpstr>Slide 18</vt:lpstr>
      <vt:lpstr>Slide 19</vt:lpstr>
      <vt:lpstr>Slide 20</vt:lpstr>
      <vt:lpstr>PVAMU Faculty researchers in the Sensor/Detection laboratory</vt:lpstr>
      <vt:lpstr>Slide 22</vt:lpstr>
      <vt:lpstr>CZT DETECTION EXPERIMENTATION</vt:lpstr>
      <vt:lpstr> NAI(TI) DETECTION SYSTEM</vt:lpstr>
      <vt:lpstr>Slide 25</vt:lpstr>
      <vt:lpstr>Slide 26</vt:lpstr>
      <vt:lpstr>Slide 27</vt:lpstr>
      <vt:lpstr>Slide 28</vt:lpstr>
      <vt:lpstr>Slide 29</vt:lpstr>
      <vt:lpstr>Slide 30</vt:lpstr>
      <vt:lpstr>Slide 31</vt:lpstr>
      <vt:lpstr>                Spartan – 6 FPGA</vt:lpstr>
      <vt:lpstr>Slide 33</vt:lpstr>
      <vt:lpstr> Investigation of New Technology</vt:lpstr>
      <vt:lpstr>Other results of DOE Research and Outreach Funding</vt:lpstr>
      <vt:lpstr>Teaching</vt:lpstr>
      <vt:lpstr>Slide 37</vt:lpstr>
      <vt:lpstr>Slide 38</vt:lpstr>
      <vt:lpstr>Slide 39</vt:lpstr>
      <vt:lpstr>PVAMU Faculty Involved in the DOE Research Effort (2010 – 2016)</vt:lpstr>
      <vt:lpstr>Slide 41</vt:lpstr>
      <vt:lpstr>Slide 42</vt:lpstr>
      <vt:lpstr>Contribution of DOE/PVAMU Sam Massie Funding</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Experimentation in nuclear detection for the Spring and Summer of 2015 was conducted using the Diligent NEXYS 2 FPGA. This FPGA was proven to be easy to program and to understand the complexities of gate programming. The faculty and students were able to program the device and develop a tutorial manual for instructional purposes.   Although</dc:title>
  <dc:creator>Fuller,John</dc:creator>
  <cp:lastModifiedBy>Hp</cp:lastModifiedBy>
  <cp:revision>77</cp:revision>
  <dcterms:created xsi:type="dcterms:W3CDTF">2015-11-06T16:37:30Z</dcterms:created>
  <dcterms:modified xsi:type="dcterms:W3CDTF">2016-04-29T16:46:19Z</dcterms:modified>
</cp:coreProperties>
</file>