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6" r:id="rId1"/>
  </p:sldMasterIdLst>
  <p:handoutMasterIdLst>
    <p:handoutMasterId r:id="rId13"/>
  </p:handoutMasterIdLst>
  <p:sldIdLst>
    <p:sldId id="260" r:id="rId2"/>
    <p:sldId id="266" r:id="rId3"/>
    <p:sldId id="261" r:id="rId4"/>
    <p:sldId id="267" r:id="rId5"/>
    <p:sldId id="268" r:id="rId6"/>
    <p:sldId id="270" r:id="rId7"/>
    <p:sldId id="269" r:id="rId8"/>
    <p:sldId id="263" r:id="rId9"/>
    <p:sldId id="271" r:id="rId10"/>
    <p:sldId id="262" r:id="rId11"/>
    <p:sldId id="264" r:id="rId12"/>
  </p:sldIdLst>
  <p:sldSz cx="12192000" cy="6858000"/>
  <p:notesSz cx="9296400" cy="701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4" y="-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E20ECA8-72D5-4FB0-8A85-1F72360BD1EC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D22CC5D-2567-467D-8565-32E625483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2677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464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225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93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947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597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779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52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2A54C80-263E-416B-A8E0-580EDEADCBDC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298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73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85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93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3370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94000"/>
                <a:satMod val="110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887" y="702156"/>
            <a:ext cx="9294608" cy="10138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Center for Advancing Innovations in Smart Microgrid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24" y="637952"/>
            <a:ext cx="1221763" cy="128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Techz\Pictures\wind_turbine_wallpaper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93" y="644956"/>
            <a:ext cx="1524690" cy="1172583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28024" y="2384891"/>
            <a:ext cx="11029615" cy="3678303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 smtClean="0"/>
              <a:t>PRAIRIE VIEW A&amp;M UNIVERSITY</a:t>
            </a:r>
          </a:p>
          <a:p>
            <a:pPr marL="0" indent="0" algn="ctr">
              <a:buNone/>
            </a:pPr>
            <a:r>
              <a:rPr lang="en-US" sz="2400" dirty="0" smtClean="0"/>
              <a:t>DEPARTMENT OF ELECTRICAL  AND COMPUTER ENGINEERING</a:t>
            </a:r>
          </a:p>
          <a:p>
            <a:pPr marL="0" indent="0" algn="ctr">
              <a:buNone/>
            </a:pPr>
            <a:r>
              <a:rPr lang="en-US" sz="2400" dirty="0" smtClean="0"/>
              <a:t>INDUSTRIAL ADVISORY BOARD MEETING</a:t>
            </a:r>
          </a:p>
          <a:p>
            <a:pPr algn="ctr"/>
            <a:endParaRPr lang="en-US" sz="2400" dirty="0"/>
          </a:p>
          <a:p>
            <a:pPr marL="0" indent="0" algn="ctr">
              <a:buNone/>
            </a:pPr>
            <a:r>
              <a:rPr lang="en-US" sz="2400" dirty="0" smtClean="0"/>
              <a:t>JOHN O.  ATTIA</a:t>
            </a:r>
          </a:p>
          <a:p>
            <a:pPr marL="0" indent="0" algn="ctr">
              <a:buNone/>
            </a:pPr>
            <a:r>
              <a:rPr lang="en-US" sz="2400" dirty="0" smtClean="0"/>
              <a:t>APRIL 29, 2016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29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3347" y="702156"/>
            <a:ext cx="8347934" cy="10138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Center for Advancing Innovations in Smart Microgrid </a:t>
            </a:r>
            <a:r>
              <a:rPr lang="en-US" b="1" dirty="0" smtClean="0">
                <a:solidFill>
                  <a:srgbClr val="FF0000"/>
                </a:solidFill>
              </a:rPr>
              <a:t> - </a:t>
            </a:r>
            <a:r>
              <a:rPr lang="en-US" b="1" dirty="0" smtClean="0">
                <a:solidFill>
                  <a:srgbClr val="FF0000"/>
                </a:solidFill>
              </a:rPr>
              <a:t>researchers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49" y="644956"/>
            <a:ext cx="1221763" cy="128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Techz\Pictures\Picture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7000" y="644956"/>
            <a:ext cx="1600200" cy="1200150"/>
          </a:xfrm>
          <a:prstGeom prst="rect">
            <a:avLst/>
          </a:prstGeom>
          <a:noFill/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66725" y="1932623"/>
            <a:ext cx="4965887" cy="4328327"/>
          </a:xfrm>
          <a:ln w="4127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RESEARCH TEAM CURRENTLY AT PVAMU</a:t>
            </a:r>
          </a:p>
          <a:p>
            <a:r>
              <a:rPr lang="en-US" sz="2400" dirty="0" smtClean="0"/>
              <a:t>John </a:t>
            </a:r>
            <a:r>
              <a:rPr lang="en-US" sz="2400" dirty="0"/>
              <a:t>Attia (PI), </a:t>
            </a:r>
            <a:endParaRPr lang="en-US" sz="2400" dirty="0" smtClean="0"/>
          </a:p>
          <a:p>
            <a:r>
              <a:rPr lang="en-US" sz="2400" dirty="0" err="1" smtClean="0"/>
              <a:t>Warsame</a:t>
            </a:r>
            <a:r>
              <a:rPr lang="en-US" sz="2400" dirty="0" smtClean="0"/>
              <a:t> </a:t>
            </a:r>
            <a:r>
              <a:rPr lang="en-US" sz="2400" dirty="0"/>
              <a:t>Ali (Co-PI), </a:t>
            </a:r>
            <a:endParaRPr lang="en-US" sz="2400" dirty="0" smtClean="0"/>
          </a:p>
          <a:p>
            <a:r>
              <a:rPr lang="en-US" sz="2400" dirty="0" smtClean="0"/>
              <a:t>Penrose </a:t>
            </a:r>
            <a:r>
              <a:rPr lang="en-US" sz="2400" dirty="0" err="1"/>
              <a:t>Cofie</a:t>
            </a:r>
            <a:r>
              <a:rPr lang="en-US" sz="2400" dirty="0"/>
              <a:t> (Co-PI), </a:t>
            </a:r>
            <a:endParaRPr lang="en-US" sz="2400" dirty="0" smtClean="0"/>
          </a:p>
          <a:p>
            <a:r>
              <a:rPr lang="en-US" sz="2400" dirty="0" smtClean="0"/>
              <a:t>Matthew </a:t>
            </a:r>
            <a:r>
              <a:rPr lang="en-US" sz="2400" dirty="0" err="1"/>
              <a:t>Sadiku</a:t>
            </a:r>
            <a:r>
              <a:rPr lang="en-US" sz="2400" dirty="0"/>
              <a:t> (Co-PI), </a:t>
            </a:r>
            <a:endParaRPr lang="en-US" sz="2400" dirty="0" smtClean="0"/>
          </a:p>
          <a:p>
            <a:r>
              <a:rPr lang="en-US" sz="2400" dirty="0" err="1" smtClean="0"/>
              <a:t>Lijun</a:t>
            </a:r>
            <a:r>
              <a:rPr lang="en-US" sz="2400" dirty="0" smtClean="0"/>
              <a:t> </a:t>
            </a:r>
            <a:r>
              <a:rPr lang="en-US" sz="2400" dirty="0"/>
              <a:t>Qian (Co-PI).</a:t>
            </a:r>
          </a:p>
          <a:p>
            <a:endParaRPr lang="en-US" sz="24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116960" y="2603349"/>
            <a:ext cx="4970140" cy="3162749"/>
          </a:xfrm>
          <a:prstGeom prst="rect">
            <a:avLst/>
          </a:prstGeom>
          <a:ln w="41275">
            <a:solidFill>
              <a:srgbClr val="FF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ADDITIONAL RESEARCHERS</a:t>
            </a:r>
          </a:p>
          <a:p>
            <a:r>
              <a:rPr lang="en-US" sz="2400" dirty="0" smtClean="0"/>
              <a:t>Chief </a:t>
            </a:r>
            <a:r>
              <a:rPr lang="en-US" sz="2400" dirty="0"/>
              <a:t>Scientist and Executive </a:t>
            </a:r>
            <a:r>
              <a:rPr lang="en-US" sz="2400" dirty="0" smtClean="0"/>
              <a:t>Professor</a:t>
            </a:r>
          </a:p>
          <a:p>
            <a:r>
              <a:rPr lang="en-US" sz="2400" dirty="0" smtClean="0"/>
              <a:t>Research Engineers (2)</a:t>
            </a:r>
          </a:p>
          <a:p>
            <a:r>
              <a:rPr lang="en-US" sz="2400" dirty="0" smtClean="0"/>
              <a:t>PhD Students (4)</a:t>
            </a:r>
          </a:p>
          <a:p>
            <a:r>
              <a:rPr lang="en-US" sz="2400" dirty="0" smtClean="0"/>
              <a:t>MS Students(2)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2386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7435" y="702156"/>
            <a:ext cx="8638392" cy="10138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Center for Advancing Innovations in Smart Microgrid </a:t>
            </a:r>
            <a:r>
              <a:rPr lang="en-US" b="1" dirty="0" smtClean="0">
                <a:solidFill>
                  <a:srgbClr val="FF0000"/>
                </a:solidFill>
              </a:rPr>
              <a:t> - MAIN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225" y="1932622"/>
            <a:ext cx="5959456" cy="4925377"/>
          </a:xfrm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2400" dirty="0" smtClean="0"/>
              <a:t>What </a:t>
            </a:r>
            <a:r>
              <a:rPr lang="en-US" sz="2400" dirty="0"/>
              <a:t>are the electromagnetic compatibility issues of the Microgrid?  </a:t>
            </a:r>
            <a:endParaRPr lang="en-US" sz="2400" dirty="0" smtClean="0"/>
          </a:p>
          <a:p>
            <a:r>
              <a:rPr lang="en-US" sz="2400" dirty="0" smtClean="0"/>
              <a:t>What </a:t>
            </a:r>
            <a:r>
              <a:rPr lang="en-US" sz="2400" dirty="0"/>
              <a:t>are the effects of large distributed and intermittent energy sources on the power quality of the Microgrid? </a:t>
            </a:r>
            <a:endParaRPr lang="en-US" sz="2400" dirty="0" smtClean="0"/>
          </a:p>
          <a:p>
            <a:r>
              <a:rPr lang="en-US" sz="2400" dirty="0" smtClean="0"/>
              <a:t>How </a:t>
            </a:r>
            <a:r>
              <a:rPr lang="en-US" sz="2400" dirty="0"/>
              <a:t>do we make the Microgrid communication networks reliable and secured from malicious intrusion into the Microgrid?   </a:t>
            </a:r>
            <a:endParaRPr lang="en-US" sz="2400" dirty="0" smtClean="0"/>
          </a:p>
          <a:p>
            <a:r>
              <a:rPr lang="en-US" sz="2400" dirty="0" smtClean="0"/>
              <a:t>What </a:t>
            </a:r>
            <a:r>
              <a:rPr lang="en-US" sz="2400" dirty="0"/>
              <a:t>fault detection and protection schemes will be optimal for the reliable operation of the Microgrid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49" y="644956"/>
            <a:ext cx="1221763" cy="128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Techz\Pictures\Picture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7000" y="644956"/>
            <a:ext cx="1600200" cy="1200150"/>
          </a:xfrm>
          <a:prstGeom prst="rect">
            <a:avLst/>
          </a:prstGeom>
          <a:noFill/>
        </p:spPr>
      </p:pic>
      <p:pic>
        <p:nvPicPr>
          <p:cNvPr id="8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0" y="2089453"/>
            <a:ext cx="4432151" cy="3564689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8035586" y="5817349"/>
            <a:ext cx="3179135" cy="313661"/>
          </a:xfrm>
          <a:prstGeom prst="rect">
            <a:avLst/>
          </a:prstGeom>
          <a:ln w="41275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/>
              <a:t>From Z.  Bo, Alston Grid,  Spring 20111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52688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768" y="702156"/>
            <a:ext cx="8433997" cy="10138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Center for Advancing Innovations in Smart Microgrid </a:t>
            </a:r>
            <a:r>
              <a:rPr lang="en-US" b="1" dirty="0" smtClean="0">
                <a:solidFill>
                  <a:srgbClr val="FF0000"/>
                </a:solidFill>
              </a:rPr>
              <a:t>– </a:t>
            </a:r>
            <a:r>
              <a:rPr lang="en-US" b="1" dirty="0" smtClean="0">
                <a:solidFill>
                  <a:srgbClr val="FF0000"/>
                </a:solidFill>
              </a:rPr>
              <a:t>research plan (1)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153" y="2010000"/>
            <a:ext cx="8515786" cy="4790458"/>
          </a:xfrm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2400" dirty="0"/>
              <a:t> </a:t>
            </a:r>
            <a:r>
              <a:rPr lang="en-US" sz="2400" b="1" dirty="0"/>
              <a:t>Task 1: Enhance the Power Quality of the Microgrid (Drs. Attia and Ali)</a:t>
            </a:r>
            <a:endParaRPr lang="en-US" sz="2400" dirty="0"/>
          </a:p>
          <a:p>
            <a:r>
              <a:rPr lang="en-US" sz="2400" i="1" u="sng" dirty="0"/>
              <a:t>Objective 1:</a:t>
            </a:r>
            <a:r>
              <a:rPr lang="en-US" sz="2400" i="1" dirty="0"/>
              <a:t> </a:t>
            </a:r>
            <a:r>
              <a:rPr lang="en-US" sz="2400" i="1" u="sng" dirty="0"/>
              <a:t>Characterize Power Quality of Simulated Microgrids with Various Loads, Energy Sources and Storage Devices</a:t>
            </a:r>
            <a:endParaRPr lang="en-US" sz="2400" dirty="0"/>
          </a:p>
          <a:p>
            <a:r>
              <a:rPr lang="en-US" sz="2400" i="1" u="sng" dirty="0"/>
              <a:t>Objective 2: Design Electronic Circuits for Improving Power Quality through Filtering and Storage Devices</a:t>
            </a:r>
            <a:endParaRPr lang="en-US" sz="2400" dirty="0"/>
          </a:p>
          <a:p>
            <a:r>
              <a:rPr lang="en-US" sz="2400" b="1" dirty="0"/>
              <a:t>Task 2: Minimize Electromagnetic Compatibility of Electronic Devices in Microgrid (Drs. </a:t>
            </a:r>
            <a:r>
              <a:rPr lang="en-US" sz="2400" b="1" dirty="0" err="1"/>
              <a:t>Sadiku</a:t>
            </a:r>
            <a:r>
              <a:rPr lang="en-US" sz="2400" b="1" dirty="0"/>
              <a:t>, Attia)</a:t>
            </a:r>
            <a:endParaRPr lang="en-US" sz="2400" dirty="0"/>
          </a:p>
          <a:p>
            <a:r>
              <a:rPr lang="en-US" sz="2000" i="1" u="sng" dirty="0"/>
              <a:t>Objective # 1:</a:t>
            </a:r>
            <a:r>
              <a:rPr lang="en-US" sz="2000" u="sng" dirty="0"/>
              <a:t> </a:t>
            </a:r>
            <a:r>
              <a:rPr lang="en-US" sz="2000" i="1" u="sng" dirty="0"/>
              <a:t>Create EMI/EMC Models for Microgrids</a:t>
            </a:r>
            <a:r>
              <a:rPr lang="en-US" sz="2000" u="sng" dirty="0"/>
              <a:t>.</a:t>
            </a:r>
            <a:endParaRPr lang="en-US" sz="2000" dirty="0"/>
          </a:p>
          <a:p>
            <a:r>
              <a:rPr lang="en-US" sz="2000" i="1" u="sng" dirty="0"/>
              <a:t>Objective # 2:</a:t>
            </a:r>
            <a:r>
              <a:rPr lang="en-US" sz="2000" u="sng" dirty="0"/>
              <a:t> </a:t>
            </a:r>
            <a:r>
              <a:rPr lang="en-US" sz="2000" i="1" u="sng" dirty="0"/>
              <a:t>Minimize EMI/EMC in Microgrids</a:t>
            </a:r>
            <a:endParaRPr lang="en-US" sz="2000" dirty="0"/>
          </a:p>
          <a:p>
            <a:endParaRPr lang="en-US" sz="24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1" y="558895"/>
            <a:ext cx="1221763" cy="128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Techz\Pictures\wind_turbine_wallpaper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93" y="644956"/>
            <a:ext cx="1524690" cy="11725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2921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768" y="702156"/>
            <a:ext cx="8433997" cy="10138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Center for Advancing Innovations in Smart Microgrid </a:t>
            </a:r>
            <a:r>
              <a:rPr lang="en-US" b="1" dirty="0" smtClean="0">
                <a:solidFill>
                  <a:srgbClr val="FF0000"/>
                </a:solidFill>
              </a:rPr>
              <a:t>– </a:t>
            </a:r>
            <a:r>
              <a:rPr lang="en-US" b="1" dirty="0" smtClean="0">
                <a:solidFill>
                  <a:srgbClr val="FF0000"/>
                </a:solidFill>
              </a:rPr>
              <a:t>research plan(2)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152" y="2010000"/>
            <a:ext cx="8548059" cy="4790458"/>
          </a:xfrm>
          <a:ln w="38100"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 </a:t>
            </a:r>
            <a:r>
              <a:rPr lang="en-US" sz="2600" b="1" dirty="0"/>
              <a:t>Task 3: Provide Secure and Robust Data Collection and Exchange (Drs. Qian and </a:t>
            </a:r>
            <a:r>
              <a:rPr lang="en-US" sz="2600" b="1" dirty="0" err="1"/>
              <a:t>Sadiku</a:t>
            </a:r>
            <a:r>
              <a:rPr lang="en-US" sz="2600" b="1" dirty="0"/>
              <a:t>)</a:t>
            </a:r>
            <a:endParaRPr lang="en-US" sz="2600" dirty="0"/>
          </a:p>
          <a:p>
            <a:r>
              <a:rPr lang="en-US" sz="2600" i="1" u="sng" dirty="0"/>
              <a:t>Objective 1. Reliability Maximizing Channel Assignment </a:t>
            </a:r>
            <a:endParaRPr lang="en-US" sz="2600" dirty="0"/>
          </a:p>
          <a:p>
            <a:r>
              <a:rPr lang="en-US" sz="2600" i="1" u="sng" dirty="0"/>
              <a:t>Objective 2. Design </a:t>
            </a:r>
            <a:r>
              <a:rPr lang="en-US" sz="2600" i="1" u="sng" dirty="0">
                <a:sym typeface="Symbol"/>
              </a:rPr>
              <a:t></a:t>
            </a:r>
            <a:r>
              <a:rPr lang="en-US" sz="2600" i="1" u="sng" dirty="0"/>
              <a:t>-augmented Tree for Robust Data Retrieval</a:t>
            </a:r>
            <a:endParaRPr lang="en-US" sz="2600" dirty="0"/>
          </a:p>
          <a:p>
            <a:r>
              <a:rPr lang="en-US" sz="2600" i="1" u="sng" dirty="0"/>
              <a:t>Objective 3. Key Deployment and Management for Secure Data Collection</a:t>
            </a:r>
            <a:endParaRPr lang="en-US" sz="2600" dirty="0"/>
          </a:p>
          <a:p>
            <a:r>
              <a:rPr lang="en-US" sz="2600" b="1" dirty="0"/>
              <a:t>Task 4: Design Novel Fault Detection Protection and Control of Microgrids (Drs. </a:t>
            </a:r>
            <a:r>
              <a:rPr lang="en-US" sz="2600" b="1" dirty="0" err="1"/>
              <a:t>Cofie</a:t>
            </a:r>
            <a:r>
              <a:rPr lang="en-US" sz="2600" b="1" dirty="0"/>
              <a:t>, Ali)</a:t>
            </a:r>
            <a:endParaRPr lang="en-US" sz="2600" dirty="0"/>
          </a:p>
          <a:p>
            <a:r>
              <a:rPr lang="en-US" sz="2600" i="1" u="sng" dirty="0"/>
              <a:t>Objective 1: Design a Microgrid that Includes Photovoltaics, Wind, Battery Storage and Micro-alternator</a:t>
            </a:r>
            <a:r>
              <a:rPr lang="en-US" sz="2600" i="1" dirty="0"/>
              <a:t>.</a:t>
            </a:r>
            <a:endParaRPr lang="en-US" sz="2600" dirty="0"/>
          </a:p>
          <a:p>
            <a:r>
              <a:rPr lang="en-US" sz="2600" i="1" u="sng" dirty="0"/>
              <a:t>Objective 2: Implement a pilot protection scheme employing PLCs </a:t>
            </a:r>
            <a:endParaRPr lang="en-US" sz="2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1" y="558895"/>
            <a:ext cx="1221763" cy="128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Techz\Pictures\wind_turbine_wallpaper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93" y="644956"/>
            <a:ext cx="1524690" cy="1172583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607" y="3001384"/>
            <a:ext cx="2969393" cy="1989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1217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768" y="702156"/>
            <a:ext cx="8433997" cy="10138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Center for Advancing Innovations in Smart Microgrid </a:t>
            </a:r>
            <a:r>
              <a:rPr lang="en-US" b="1" dirty="0" smtClean="0">
                <a:solidFill>
                  <a:srgbClr val="FF0000"/>
                </a:solidFill>
              </a:rPr>
              <a:t>– </a:t>
            </a:r>
            <a:r>
              <a:rPr lang="en-US" b="1" dirty="0" smtClean="0">
                <a:solidFill>
                  <a:srgbClr val="FF0000"/>
                </a:solidFill>
              </a:rPr>
              <a:t>research plan(3)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122" y="1846562"/>
            <a:ext cx="8337177" cy="5011438"/>
          </a:xfrm>
          <a:ln w="38100">
            <a:solidFill>
              <a:srgbClr val="FF0000"/>
            </a:solidFill>
          </a:ln>
        </p:spPr>
        <p:txBody>
          <a:bodyPr>
            <a:normAutofit fontScale="70000" lnSpcReduction="20000"/>
          </a:bodyPr>
          <a:lstStyle/>
          <a:p>
            <a:endParaRPr lang="en-US" sz="2400" dirty="0" smtClean="0"/>
          </a:p>
          <a:p>
            <a:r>
              <a:rPr lang="en-US" sz="3400" dirty="0" smtClean="0"/>
              <a:t> </a:t>
            </a:r>
            <a:r>
              <a:rPr lang="en-US" sz="3400" b="1" dirty="0"/>
              <a:t>Synergistic Task 5: Test Bed Design and Experimental Validation (Ali, </a:t>
            </a:r>
            <a:r>
              <a:rPr lang="en-US" sz="3400" b="1" dirty="0" err="1"/>
              <a:t>Cofie</a:t>
            </a:r>
            <a:r>
              <a:rPr lang="en-US" sz="3400" b="1" dirty="0"/>
              <a:t>, Qian, Attia, </a:t>
            </a:r>
            <a:r>
              <a:rPr lang="en-US" sz="3400" b="1" dirty="0" err="1"/>
              <a:t>Sadiku</a:t>
            </a:r>
            <a:r>
              <a:rPr lang="en-US" sz="3400" b="1" dirty="0" smtClean="0"/>
              <a:t>)</a:t>
            </a:r>
          </a:p>
          <a:p>
            <a:r>
              <a:rPr lang="en-US" sz="3400" dirty="0"/>
              <a:t>Tasks 1&amp;2 directly model and study the changes taken place in microgrid and monitor the transient effects; </a:t>
            </a:r>
            <a:endParaRPr lang="en-US" sz="3400" dirty="0" smtClean="0"/>
          </a:p>
          <a:p>
            <a:r>
              <a:rPr lang="en-US" sz="3400" dirty="0" smtClean="0"/>
              <a:t>while </a:t>
            </a:r>
            <a:r>
              <a:rPr lang="en-US" sz="3400" dirty="0"/>
              <a:t>task 3 collects data in a secure and robust fashion using cognitive radio sensor networks, and in turn feed the data to task 4 to detect and analyze faults and design intelligent control schemes to mitigate the faults. </a:t>
            </a:r>
            <a:endParaRPr lang="en-US" sz="3400" dirty="0" smtClean="0"/>
          </a:p>
          <a:p>
            <a:r>
              <a:rPr lang="en-US" sz="3400" dirty="0" smtClean="0"/>
              <a:t>The </a:t>
            </a:r>
            <a:r>
              <a:rPr lang="en-US" sz="3400" dirty="0"/>
              <a:t>resulted changes in microgrid again will be monitored by tasks 1&amp;2. This is a continuing process and the tasks will interact with each other during the process. </a:t>
            </a:r>
            <a:endParaRPr lang="en-US" sz="3400" dirty="0" smtClean="0"/>
          </a:p>
          <a:p>
            <a:r>
              <a:rPr lang="en-US" sz="3400" dirty="0" smtClean="0"/>
              <a:t>In </a:t>
            </a:r>
            <a:r>
              <a:rPr lang="en-US" sz="3400" dirty="0"/>
              <a:t>task 5, a microgrid prototype, </a:t>
            </a:r>
            <a:r>
              <a:rPr lang="en-US" sz="3400" dirty="0" err="1"/>
              <a:t>PVµGrid</a:t>
            </a:r>
            <a:r>
              <a:rPr lang="en-US" sz="3400" dirty="0"/>
              <a:t> will be built to validate the results from tasks 1,2,3 &amp;4.</a:t>
            </a:r>
          </a:p>
          <a:p>
            <a:endParaRPr lang="en-US" sz="24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1" y="558895"/>
            <a:ext cx="1221763" cy="128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Techz\Pictures\wind_turbine_wallpaper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93" y="644956"/>
            <a:ext cx="1524690" cy="1172583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328" y="2396397"/>
            <a:ext cx="3299329" cy="267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142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3347" y="702156"/>
            <a:ext cx="8347934" cy="10138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Center for Advancing Innovations in Smart Microgrid </a:t>
            </a:r>
            <a:r>
              <a:rPr lang="en-US" b="1" dirty="0" smtClean="0">
                <a:solidFill>
                  <a:srgbClr val="FF0000"/>
                </a:solidFill>
              </a:rPr>
              <a:t> - </a:t>
            </a:r>
            <a:r>
              <a:rPr lang="en-US" b="1" dirty="0" smtClean="0">
                <a:solidFill>
                  <a:srgbClr val="FF0000"/>
                </a:solidFill>
              </a:rPr>
              <a:t>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849" y="1932623"/>
            <a:ext cx="8698666" cy="480166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Total Funding Amount: $6,412,201</a:t>
            </a:r>
          </a:p>
          <a:p>
            <a:pPr lvl="1"/>
            <a:r>
              <a:rPr lang="en-US" sz="2800" dirty="0" smtClean="0"/>
              <a:t>Renovations: 		$2,000,000</a:t>
            </a:r>
          </a:p>
          <a:p>
            <a:pPr lvl="1"/>
            <a:r>
              <a:rPr lang="en-US" sz="2800" dirty="0" smtClean="0"/>
              <a:t>Equipment: 		$1,544,525</a:t>
            </a:r>
          </a:p>
          <a:p>
            <a:pPr lvl="1"/>
            <a:r>
              <a:rPr lang="en-US" sz="2800" dirty="0" smtClean="0"/>
              <a:t>Other Costs: 		$2,867,676</a:t>
            </a:r>
          </a:p>
          <a:p>
            <a:r>
              <a:rPr lang="en-US" sz="2800" dirty="0" smtClean="0"/>
              <a:t>Sponsors:</a:t>
            </a:r>
          </a:p>
          <a:p>
            <a:pPr lvl="1"/>
            <a:r>
              <a:rPr lang="en-US" sz="2800" dirty="0" smtClean="0"/>
              <a:t>Texas A&amp;M University System – Chancellor’s Office</a:t>
            </a:r>
          </a:p>
          <a:p>
            <a:pPr lvl="1"/>
            <a:r>
              <a:rPr lang="en-US" sz="2800" dirty="0" smtClean="0"/>
              <a:t>Prairie View A&amp;M University – Business Affairs Office</a:t>
            </a:r>
          </a:p>
          <a:p>
            <a:r>
              <a:rPr lang="en-US" sz="2800" dirty="0" smtClean="0"/>
              <a:t>Funding Period: 2016 to 2019</a:t>
            </a:r>
            <a:endParaRPr lang="en-US" sz="28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49" y="644956"/>
            <a:ext cx="1221763" cy="128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Techz\Pictures\Picture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7000" y="644956"/>
            <a:ext cx="1600200" cy="1200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4686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3347" y="702156"/>
            <a:ext cx="8347934" cy="10138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Center for Advancing Innovations in Smart Microgrid </a:t>
            </a:r>
            <a:r>
              <a:rPr lang="en-US" b="1" dirty="0" smtClean="0">
                <a:solidFill>
                  <a:srgbClr val="FF0000"/>
                </a:solidFill>
              </a:rPr>
              <a:t> - </a:t>
            </a:r>
            <a:r>
              <a:rPr lang="en-US" b="1" dirty="0" smtClean="0">
                <a:solidFill>
                  <a:srgbClr val="FF0000"/>
                </a:solidFill>
              </a:rPr>
              <a:t>PROGRESS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849" y="2266557"/>
            <a:ext cx="6902139" cy="367830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Authorization Received from Texas A&amp;M University System to start </a:t>
            </a:r>
            <a:r>
              <a:rPr lang="en-US" sz="2400" dirty="0" smtClean="0"/>
              <a:t>project (November 3, 2015)</a:t>
            </a:r>
            <a:endParaRPr lang="en-US" sz="2400" dirty="0" smtClean="0"/>
          </a:p>
          <a:p>
            <a:r>
              <a:rPr lang="en-US" sz="2400" dirty="0" smtClean="0"/>
              <a:t>Accounts for the Projects have been established:</a:t>
            </a:r>
          </a:p>
          <a:p>
            <a:pPr lvl="1"/>
            <a:r>
              <a:rPr lang="en-US" sz="2400" dirty="0" smtClean="0"/>
              <a:t>Renovation</a:t>
            </a:r>
          </a:p>
          <a:p>
            <a:pPr lvl="1"/>
            <a:r>
              <a:rPr lang="en-US" sz="2400" dirty="0" smtClean="0"/>
              <a:t>Equipment</a:t>
            </a:r>
          </a:p>
          <a:p>
            <a:pPr lvl="1"/>
            <a:r>
              <a:rPr lang="en-US" sz="2400" dirty="0" smtClean="0"/>
              <a:t>Personnel</a:t>
            </a:r>
          </a:p>
          <a:p>
            <a:r>
              <a:rPr lang="en-US" sz="2400" dirty="0" smtClean="0"/>
              <a:t>The hiring process for the Chief Scientist and Executive Professor is ongoing.</a:t>
            </a: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49" y="644956"/>
            <a:ext cx="1221763" cy="128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Techz\Pictures\Picture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7000" y="644956"/>
            <a:ext cx="1600200" cy="1200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7108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3347" y="702156"/>
            <a:ext cx="8347934" cy="10138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Center for Advancing Innovations in Smart Microgrid </a:t>
            </a:r>
            <a:r>
              <a:rPr lang="en-US" b="1" dirty="0" smtClean="0">
                <a:solidFill>
                  <a:srgbClr val="FF0000"/>
                </a:solidFill>
              </a:rPr>
              <a:t> - </a:t>
            </a:r>
            <a:r>
              <a:rPr lang="en-US" b="1" dirty="0" smtClean="0">
                <a:solidFill>
                  <a:srgbClr val="FF0000"/>
                </a:solidFill>
              </a:rPr>
              <a:t>PROGRESS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849" y="2266557"/>
            <a:ext cx="8117753" cy="4295608"/>
          </a:xfrm>
        </p:spPr>
        <p:txBody>
          <a:bodyPr>
            <a:noAutofit/>
          </a:bodyPr>
          <a:lstStyle/>
          <a:p>
            <a:r>
              <a:rPr lang="en-US" sz="2800" dirty="0" smtClean="0"/>
              <a:t>Letter of Intent has been submitted to submit a proposal on Smart Microgrid to NSF on June 10, 2016</a:t>
            </a:r>
          </a:p>
          <a:p>
            <a:r>
              <a:rPr lang="en-US" sz="2800" dirty="0" smtClean="0"/>
              <a:t>Proposal to NSF is being written</a:t>
            </a:r>
          </a:p>
          <a:p>
            <a:r>
              <a:rPr lang="en-US" sz="2800" dirty="0" smtClean="0"/>
              <a:t>Four senior students will be completing a Senior Design Project on Monitoring </a:t>
            </a:r>
            <a:r>
              <a:rPr lang="en-US" sz="2800" dirty="0" smtClean="0"/>
              <a:t>Power Sources on the Smart Microgrid</a:t>
            </a:r>
          </a:p>
          <a:p>
            <a:r>
              <a:rPr lang="en-US" sz="2800" dirty="0" smtClean="0"/>
              <a:t>MS Student is currently working on Power Quality Issues on the Smart Microgrid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49" y="644956"/>
            <a:ext cx="1221763" cy="128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Techz\Pictures\Picture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7000" y="644956"/>
            <a:ext cx="1600200" cy="1200150"/>
          </a:xfrm>
          <a:prstGeom prst="rect">
            <a:avLst/>
          </a:prstGeom>
          <a:noFill/>
        </p:spPr>
      </p:pic>
      <p:pic>
        <p:nvPicPr>
          <p:cNvPr id="9" name="Picture 8" descr="CIMG086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8981602" y="3130475"/>
            <a:ext cx="2610795" cy="19578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3343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768" y="702156"/>
            <a:ext cx="8433997" cy="10138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Center for Advancing Innovations in Smart Microgrid </a:t>
            </a:r>
            <a:r>
              <a:rPr lang="en-US" b="1" dirty="0" smtClean="0">
                <a:solidFill>
                  <a:srgbClr val="FF0000"/>
                </a:solidFill>
              </a:rPr>
              <a:t>– SOCIETAL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153" y="2010000"/>
            <a:ext cx="7784266" cy="4790458"/>
          </a:xfrm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2400" dirty="0"/>
              <a:t> </a:t>
            </a:r>
            <a:r>
              <a:rPr lang="en-US" sz="2400" dirty="0" smtClean="0"/>
              <a:t>The </a:t>
            </a:r>
            <a:r>
              <a:rPr lang="en-US" sz="2400" dirty="0"/>
              <a:t>results of the project will be useful to </a:t>
            </a:r>
            <a:r>
              <a:rPr lang="en-US" sz="2400" dirty="0" smtClean="0"/>
              <a:t> </a:t>
            </a:r>
            <a:r>
              <a:rPr lang="en-US" sz="2400" dirty="0"/>
              <a:t>small towns, college campuses, manufacturing facilities, and military installations,</a:t>
            </a:r>
            <a:r>
              <a:rPr lang="en-US" sz="2400" dirty="0" smtClean="0"/>
              <a:t>.  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Industries and organizations will have more secured and reliable Microgrid through the use of the results of this work. </a:t>
            </a:r>
            <a:endParaRPr lang="en-US" sz="2400" dirty="0" smtClean="0"/>
          </a:p>
          <a:p>
            <a:r>
              <a:rPr lang="en-US" sz="2400" dirty="0" smtClean="0"/>
              <a:t>Develop </a:t>
            </a:r>
            <a:r>
              <a:rPr lang="en-US" sz="2400" dirty="0"/>
              <a:t>and maintain a state-of-the-art academic program in the area of electric power engineering.  </a:t>
            </a:r>
            <a:endParaRPr lang="en-US" sz="2400" dirty="0" smtClean="0"/>
          </a:p>
          <a:p>
            <a:r>
              <a:rPr lang="en-US" sz="2400" dirty="0" smtClean="0"/>
              <a:t>Provide </a:t>
            </a:r>
            <a:r>
              <a:rPr lang="en-US" sz="2400" dirty="0"/>
              <a:t>hands-on educational and practical knowledge to undergraduates via senior design projects, M.S. and Ph.D. students via graduate level research. 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1" y="558895"/>
            <a:ext cx="1221763" cy="128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Techz\Pictures\wind_turbine_wallpaper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93" y="644956"/>
            <a:ext cx="1524690" cy="1172583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532" y="2874179"/>
            <a:ext cx="2809875" cy="193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8131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8613" y="702156"/>
            <a:ext cx="8606456" cy="10138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Center for Advancing Innovations in Smart </a:t>
            </a:r>
            <a:r>
              <a:rPr lang="en-US" b="1" dirty="0" smtClean="0">
                <a:solidFill>
                  <a:srgbClr val="FF0000"/>
                </a:solidFill>
              </a:rPr>
              <a:t>Microgrid - ACKNOWLEDGEMENT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831" y="2355925"/>
            <a:ext cx="5378543" cy="41416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We acknowledge our sponsors: 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Office of the Chancellor, </a:t>
            </a:r>
            <a:r>
              <a:rPr lang="en-US" sz="2800" dirty="0" smtClean="0"/>
              <a:t>Texas </a:t>
            </a:r>
            <a:r>
              <a:rPr lang="en-US" sz="2800" dirty="0"/>
              <a:t>A&amp;M University System, and 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Office of Business Affairs of Prairie View A&amp;M University.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092" y="3655804"/>
            <a:ext cx="1995801" cy="200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49" y="644956"/>
            <a:ext cx="1221763" cy="128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095" y="3655805"/>
            <a:ext cx="2004509" cy="200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Techz\Pictures\wind_turbine_wallpaper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40993" y="644956"/>
            <a:ext cx="1524690" cy="11725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684178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10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C6C6C6"/>
      </a:accent1>
      <a:accent2>
        <a:srgbClr val="7030A0"/>
      </a:accent2>
      <a:accent3>
        <a:srgbClr val="969696"/>
      </a:accent3>
      <a:accent4>
        <a:srgbClr val="FDCD03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324</TotalTime>
  <Words>790</Words>
  <Application>Microsoft Office PowerPoint</Application>
  <PresentationFormat>Custom</PresentationFormat>
  <Paragraphs>79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Dividend</vt:lpstr>
      <vt:lpstr>Center for Advancing Innovations in Smart Microgrid </vt:lpstr>
      <vt:lpstr>Center for Advancing Innovations in Smart Microgrid  - researchers</vt:lpstr>
      <vt:lpstr>Center for Advancing Innovations in Smart Microgrid  - MAIN QUESTIONS</vt:lpstr>
      <vt:lpstr>Center for Advancing Innovations in Smart Microgrid – research plan (1) </vt:lpstr>
      <vt:lpstr>Center for Advancing Innovations in Smart Microgrid – research plan(2)</vt:lpstr>
      <vt:lpstr>Center for Advancing Innovations in Smart Microgrid – research plan(3)</vt:lpstr>
      <vt:lpstr>Center for Advancing Innovations in Smart Microgrid  - FUNDING</vt:lpstr>
      <vt:lpstr>Center for Advancing Innovations in Smart Microgrid  - PROGRESS (1)</vt:lpstr>
      <vt:lpstr>Center for Advancing Innovations in Smart Microgrid  - PROGRESS (2)</vt:lpstr>
      <vt:lpstr>Center for Advancing Innovations in Smart Microgrid – SOCIETAL IMPACT</vt:lpstr>
      <vt:lpstr>Center for Advancing Innovations in Smart Microgrid - ACKNOWLEDGEMENT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Molly</dc:creator>
  <cp:lastModifiedBy>John Attia</cp:lastModifiedBy>
  <cp:revision>36</cp:revision>
  <cp:lastPrinted>2016-04-29T04:39:47Z</cp:lastPrinted>
  <dcterms:created xsi:type="dcterms:W3CDTF">2015-02-05T17:54:41Z</dcterms:created>
  <dcterms:modified xsi:type="dcterms:W3CDTF">2016-04-29T04:45:49Z</dcterms:modified>
</cp:coreProperties>
</file>