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gif" ContentType="image/gif"/>
  <Override PartName="/ppt/charts/chart6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handoutMasterIdLst>
    <p:handoutMasterId r:id="rId48"/>
  </p:handoutMasterIdLst>
  <p:sldIdLst>
    <p:sldId id="256" r:id="rId2"/>
    <p:sldId id="257" r:id="rId3"/>
    <p:sldId id="258" r:id="rId4"/>
    <p:sldId id="277" r:id="rId5"/>
    <p:sldId id="298" r:id="rId6"/>
    <p:sldId id="260" r:id="rId7"/>
    <p:sldId id="263" r:id="rId8"/>
    <p:sldId id="264" r:id="rId9"/>
    <p:sldId id="266" r:id="rId10"/>
    <p:sldId id="265" r:id="rId11"/>
    <p:sldId id="305" r:id="rId12"/>
    <p:sldId id="280" r:id="rId13"/>
    <p:sldId id="262" r:id="rId14"/>
    <p:sldId id="279" r:id="rId15"/>
    <p:sldId id="278" r:id="rId16"/>
    <p:sldId id="297" r:id="rId17"/>
    <p:sldId id="274" r:id="rId18"/>
    <p:sldId id="281" r:id="rId19"/>
    <p:sldId id="282" r:id="rId20"/>
    <p:sldId id="283" r:id="rId21"/>
    <p:sldId id="284" r:id="rId22"/>
    <p:sldId id="285" r:id="rId23"/>
    <p:sldId id="299" r:id="rId24"/>
    <p:sldId id="267" r:id="rId25"/>
    <p:sldId id="268" r:id="rId26"/>
    <p:sldId id="272" r:id="rId27"/>
    <p:sldId id="270" r:id="rId28"/>
    <p:sldId id="271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6" r:id="rId38"/>
    <p:sldId id="300" r:id="rId39"/>
    <p:sldId id="301" r:id="rId40"/>
    <p:sldId id="273" r:id="rId41"/>
    <p:sldId id="269" r:id="rId42"/>
    <p:sldId id="304" r:id="rId43"/>
    <p:sldId id="302" r:id="rId44"/>
    <p:sldId id="303" r:id="rId45"/>
    <p:sldId id="276" r:id="rId46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186" autoAdjust="0"/>
  </p:normalViewPr>
  <p:slideViewPr>
    <p:cSldViewPr>
      <p:cViewPr varScale="1">
        <p:scale>
          <a:sx n="82" d="100"/>
          <a:sy n="82" d="100"/>
        </p:scale>
        <p:origin x="-1474" y="-9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Fall%202015\Department\Meetings\Faculty%20Meetings\Enrollment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_Spring%202016\THECB\THECB%20Final%20Reports%20Feb%2024,%202016\Enrollment\ECE%20Enrollment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_Spring%202016\THECB\THECB%20Final%20Reports%20Feb%2024,%202016\Enrollment\ECE%20Enrollment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_Spring%202016\THECB\THECB%20Final%20Reports%20Feb%2024,%202016\Enrollment\ECE%20Enrollment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_Spring%202016\THECB\THECB%20Final%20Reports%20Feb%2024,%202016\Enrollment\ECE%20Enrollment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hobiomon\Documents\_Spring%202016\THECB\THECB%20Final%20Reports%20Feb%2024,%202016\Enrollment\ECE%20Enrollment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layout/>
    </c:title>
    <c:view3D>
      <c:rAngAx val="1"/>
    </c:view3D>
    <c:plotArea>
      <c:layout>
        <c:manualLayout>
          <c:layoutTarget val="inner"/>
          <c:xMode val="edge"/>
          <c:yMode val="edge"/>
          <c:x val="9.4599518810148733E-2"/>
          <c:y val="0.19943314377369503"/>
          <c:w val="0.86928937007874041"/>
          <c:h val="0.59104512977544466"/>
        </c:manualLayout>
      </c:layout>
      <c:bar3DChart>
        <c:barDir val="col"/>
        <c:grouping val="clustered"/>
        <c:ser>
          <c:idx val="1"/>
          <c:order val="0"/>
          <c:tx>
            <c:strRef>
              <c:f>University!$A$4</c:f>
              <c:strCache>
                <c:ptCount val="1"/>
                <c:pt idx="0">
                  <c:v>University Enrollment</c:v>
                </c:pt>
              </c:strCache>
            </c:strRef>
          </c:tx>
          <c:dLbls>
            <c:txPr>
              <a:bodyPr/>
              <a:lstStyle/>
              <a:p>
                <a:pPr>
                  <a:defRPr sz="1600" b="1"/>
                </a:pPr>
                <a:endParaRPr lang="en-US"/>
              </a:p>
            </c:txPr>
            <c:showVal val="1"/>
          </c:dLbls>
          <c:cat>
            <c:numRef>
              <c:f>University!$B$3:$F$3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University!$B$4:$F$4</c:f>
              <c:numCache>
                <c:formatCode>General</c:formatCode>
                <c:ptCount val="5"/>
                <c:pt idx="0">
                  <c:v>8336</c:v>
                </c:pt>
                <c:pt idx="1">
                  <c:v>8250</c:v>
                </c:pt>
                <c:pt idx="2">
                  <c:v>8343</c:v>
                </c:pt>
                <c:pt idx="3">
                  <c:v>8268</c:v>
                </c:pt>
                <c:pt idx="4">
                  <c:v>9500</c:v>
                </c:pt>
              </c:numCache>
            </c:numRef>
          </c:val>
        </c:ser>
        <c:shape val="box"/>
        <c:axId val="49195648"/>
        <c:axId val="49218304"/>
        <c:axId val="0"/>
      </c:bar3DChart>
      <c:catAx>
        <c:axId val="49195648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Fall Semesters</a:t>
                </a:r>
              </a:p>
            </c:rich>
          </c:tx>
          <c:layout/>
        </c:title>
        <c:numFmt formatCode="General" sourceLinked="1"/>
        <c:tickLblPos val="nextTo"/>
        <c:crossAx val="49218304"/>
        <c:crosses val="autoZero"/>
        <c:auto val="1"/>
        <c:lblAlgn val="ctr"/>
        <c:lblOffset val="100"/>
      </c:catAx>
      <c:valAx>
        <c:axId val="49218304"/>
        <c:scaling>
          <c:orientation val="minMax"/>
        </c:scaling>
        <c:axPos val="l"/>
        <c:majorGridlines/>
        <c:title>
          <c:tx>
            <c:rich>
              <a:bodyPr rot="0" vert="wordArtVert"/>
              <a:lstStyle/>
              <a:p>
                <a:pPr>
                  <a:defRPr/>
                </a:pPr>
                <a:r>
                  <a:rPr lang="en-US"/>
                  <a:t>Enrollment</a:t>
                </a:r>
              </a:p>
            </c:rich>
          </c:tx>
          <c:layout>
            <c:manualLayout>
              <c:xMode val="edge"/>
              <c:yMode val="edge"/>
              <c:x val="3.1311864348156374E-2"/>
              <c:y val="0.18091462525517643"/>
            </c:manualLayout>
          </c:layout>
        </c:title>
        <c:numFmt formatCode="General" sourceLinked="1"/>
        <c:tickLblPos val="nextTo"/>
        <c:crossAx val="49195648"/>
        <c:crosses val="autoZero"/>
        <c:crossBetween val="between"/>
      </c:valAx>
    </c:plotArea>
    <c:plotVisOnly val="1"/>
    <c:dispBlanksAs val="gap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PhDEE Enrollment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dLbls>
            <c:showVal val="1"/>
          </c:dLbls>
          <c:cat>
            <c:strRef>
              <c:f>Sheet1!$B$31:$B$36</c:f>
              <c:strCache>
                <c:ptCount val="6"/>
                <c:pt idx="0">
                  <c:v>Fall 2011</c:v>
                </c:pt>
                <c:pt idx="1">
                  <c:v>Fall 2012</c:v>
                </c:pt>
                <c:pt idx="2">
                  <c:v>Fall 2013</c:v>
                </c:pt>
                <c:pt idx="3">
                  <c:v>Fall 2014</c:v>
                </c:pt>
                <c:pt idx="4">
                  <c:v>Fall 2015</c:v>
                </c:pt>
                <c:pt idx="5">
                  <c:v>Spring 2016</c:v>
                </c:pt>
              </c:strCache>
            </c:strRef>
          </c:cat>
          <c:val>
            <c:numRef>
              <c:f>Sheet1!$C$31:$C$36</c:f>
              <c:numCache>
                <c:formatCode>General</c:formatCode>
                <c:ptCount val="6"/>
                <c:pt idx="0">
                  <c:v>15</c:v>
                </c:pt>
                <c:pt idx="1">
                  <c:v>18</c:v>
                </c:pt>
                <c:pt idx="2">
                  <c:v>15</c:v>
                </c:pt>
                <c:pt idx="3">
                  <c:v>20</c:v>
                </c:pt>
                <c:pt idx="4">
                  <c:v>14</c:v>
                </c:pt>
                <c:pt idx="5">
                  <c:v>19</c:v>
                </c:pt>
              </c:numCache>
            </c:numRef>
          </c:val>
        </c:ser>
        <c:axId val="49254400"/>
        <c:axId val="49255936"/>
      </c:barChart>
      <c:catAx>
        <c:axId val="49254400"/>
        <c:scaling>
          <c:orientation val="minMax"/>
        </c:scaling>
        <c:axPos val="b"/>
        <c:majorTickMark val="none"/>
        <c:tickLblPos val="nextTo"/>
        <c:crossAx val="49255936"/>
        <c:crosses val="autoZero"/>
        <c:auto val="1"/>
        <c:lblAlgn val="ctr"/>
        <c:lblOffset val="100"/>
      </c:catAx>
      <c:valAx>
        <c:axId val="4925593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Enrollment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49254400"/>
        <c:crosses val="autoZero"/>
        <c:crossBetween val="between"/>
      </c:valAx>
    </c:plotArea>
    <c:plotVisOnly val="1"/>
    <c:dispBlanksAs val="gap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ECE Overall Degrees</a:t>
            </a:r>
            <a:r>
              <a:rPr lang="en-US" baseline="0"/>
              <a:t> Awarded</a:t>
            </a:r>
            <a:endParaRPr lang="en-US"/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cat>
            <c:strRef>
              <c:f>Sheet1!$J$31:$J$35</c:f>
              <c:strCache>
                <c:ptCount val="5"/>
                <c:pt idx="0">
                  <c:v>2010-2011</c:v>
                </c:pt>
                <c:pt idx="1">
                  <c:v>2011-2012</c:v>
                </c:pt>
                <c:pt idx="2">
                  <c:v>2012-2013</c:v>
                </c:pt>
                <c:pt idx="3">
                  <c:v>2013-2014</c:v>
                </c:pt>
                <c:pt idx="4">
                  <c:v>2014-2015</c:v>
                </c:pt>
              </c:strCache>
            </c:strRef>
          </c:cat>
          <c:val>
            <c:numRef>
              <c:f>Sheet1!$K$31:$K$35</c:f>
              <c:numCache>
                <c:formatCode>General</c:formatCode>
                <c:ptCount val="5"/>
                <c:pt idx="0">
                  <c:v>40</c:v>
                </c:pt>
                <c:pt idx="1">
                  <c:v>46</c:v>
                </c:pt>
                <c:pt idx="2">
                  <c:v>32</c:v>
                </c:pt>
                <c:pt idx="3">
                  <c:v>56</c:v>
                </c:pt>
                <c:pt idx="4">
                  <c:v>61</c:v>
                </c:pt>
              </c:numCache>
            </c:numRef>
          </c:val>
        </c:ser>
        <c:axId val="49248512"/>
        <c:axId val="49328128"/>
      </c:barChart>
      <c:catAx>
        <c:axId val="49248512"/>
        <c:scaling>
          <c:orientation val="minMax"/>
        </c:scaling>
        <c:axPos val="b"/>
        <c:majorTickMark val="none"/>
        <c:tickLblPos val="nextTo"/>
        <c:crossAx val="49328128"/>
        <c:crosses val="autoZero"/>
        <c:auto val="1"/>
        <c:lblAlgn val="ctr"/>
        <c:lblOffset val="100"/>
      </c:catAx>
      <c:valAx>
        <c:axId val="49328128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Degrees Awarded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49248512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BSEE and BSCPEG Degrees Awarded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cat>
            <c:strRef>
              <c:f>Sheet1!$S$31:$S$35</c:f>
              <c:strCache>
                <c:ptCount val="5"/>
                <c:pt idx="0">
                  <c:v>2010-2011</c:v>
                </c:pt>
                <c:pt idx="1">
                  <c:v>2011-2012</c:v>
                </c:pt>
                <c:pt idx="2">
                  <c:v>2012-2013</c:v>
                </c:pt>
                <c:pt idx="3">
                  <c:v>2013-2014</c:v>
                </c:pt>
                <c:pt idx="4">
                  <c:v>2014-2015</c:v>
                </c:pt>
              </c:strCache>
            </c:strRef>
          </c:cat>
          <c:val>
            <c:numRef>
              <c:f>Sheet1!$T$31:$T$35</c:f>
              <c:numCache>
                <c:formatCode>General</c:formatCode>
                <c:ptCount val="5"/>
                <c:pt idx="0">
                  <c:v>38</c:v>
                </c:pt>
                <c:pt idx="1">
                  <c:v>39</c:v>
                </c:pt>
                <c:pt idx="2">
                  <c:v>31</c:v>
                </c:pt>
                <c:pt idx="3">
                  <c:v>51</c:v>
                </c:pt>
                <c:pt idx="4">
                  <c:v>55</c:v>
                </c:pt>
              </c:numCache>
            </c:numRef>
          </c:val>
        </c:ser>
        <c:axId val="49375104"/>
        <c:axId val="49376640"/>
      </c:barChart>
      <c:catAx>
        <c:axId val="49375104"/>
        <c:scaling>
          <c:orientation val="minMax"/>
        </c:scaling>
        <c:axPos val="b"/>
        <c:majorTickMark val="none"/>
        <c:tickLblPos val="nextTo"/>
        <c:crossAx val="49376640"/>
        <c:crosses val="autoZero"/>
        <c:auto val="1"/>
        <c:lblAlgn val="ctr"/>
        <c:lblOffset val="100"/>
      </c:catAx>
      <c:valAx>
        <c:axId val="49376640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Degrees Awarded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49375104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MSEE Degrees Awarded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cat>
            <c:strRef>
              <c:f>Sheet1!$B$59:$B$63</c:f>
              <c:strCache>
                <c:ptCount val="5"/>
                <c:pt idx="0">
                  <c:v>2010-2011</c:v>
                </c:pt>
                <c:pt idx="1">
                  <c:v>2011-2012</c:v>
                </c:pt>
                <c:pt idx="2">
                  <c:v>2012-2013</c:v>
                </c:pt>
                <c:pt idx="3">
                  <c:v>2013-2014</c:v>
                </c:pt>
                <c:pt idx="4">
                  <c:v>2014-2015</c:v>
                </c:pt>
              </c:strCache>
            </c:strRef>
          </c:cat>
          <c:val>
            <c:numRef>
              <c:f>Sheet1!$C$59:$C$63</c:f>
              <c:numCache>
                <c:formatCode>General</c:formatCode>
                <c:ptCount val="5"/>
                <c:pt idx="0">
                  <c:v>5</c:v>
                </c:pt>
                <c:pt idx="1">
                  <c:v>8</c:v>
                </c:pt>
                <c:pt idx="2">
                  <c:v>5</c:v>
                </c:pt>
                <c:pt idx="3">
                  <c:v>12</c:v>
                </c:pt>
                <c:pt idx="4">
                  <c:v>10</c:v>
                </c:pt>
              </c:numCache>
            </c:numRef>
          </c:val>
        </c:ser>
        <c:axId val="49518080"/>
        <c:axId val="49519616"/>
      </c:barChart>
      <c:catAx>
        <c:axId val="49518080"/>
        <c:scaling>
          <c:orientation val="minMax"/>
        </c:scaling>
        <c:axPos val="b"/>
        <c:majorTickMark val="none"/>
        <c:tickLblPos val="nextTo"/>
        <c:crossAx val="49519616"/>
        <c:crosses val="autoZero"/>
        <c:auto val="1"/>
        <c:lblAlgn val="ctr"/>
        <c:lblOffset val="100"/>
      </c:catAx>
      <c:valAx>
        <c:axId val="4951961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Degrees Awarded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4951808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title>
      <c:tx>
        <c:rich>
          <a:bodyPr/>
          <a:lstStyle/>
          <a:p>
            <a:pPr>
              <a:defRPr/>
            </a:pPr>
            <a:r>
              <a:rPr lang="en-US"/>
              <a:t>PhDEE Degrees Awarded</a:t>
            </a:r>
          </a:p>
        </c:rich>
      </c:tx>
      <c:layout/>
    </c:title>
    <c:plotArea>
      <c:layout/>
      <c:barChart>
        <c:barDir val="col"/>
        <c:grouping val="clustered"/>
        <c:ser>
          <c:idx val="0"/>
          <c:order val="0"/>
          <c:cat>
            <c:strRef>
              <c:f>Sheet1!$J$58:$J$63</c:f>
              <c:strCache>
                <c:ptCount val="6"/>
                <c:pt idx="0">
                  <c:v>PhD EE Degrees Awarded</c:v>
                </c:pt>
                <c:pt idx="1">
                  <c:v>2010-2011</c:v>
                </c:pt>
                <c:pt idx="2">
                  <c:v>2011-2012</c:v>
                </c:pt>
                <c:pt idx="3">
                  <c:v>2012-2013</c:v>
                </c:pt>
                <c:pt idx="4">
                  <c:v>2013-2014</c:v>
                </c:pt>
                <c:pt idx="5">
                  <c:v>2014-2015</c:v>
                </c:pt>
              </c:strCache>
            </c:strRef>
          </c:cat>
          <c:val>
            <c:numRef>
              <c:f>Sheet1!$K$58:$K$63</c:f>
              <c:numCache>
                <c:formatCode>General</c:formatCode>
                <c:ptCount val="6"/>
                <c:pt idx="1">
                  <c:v>2</c:v>
                </c:pt>
                <c:pt idx="2">
                  <c:v>7</c:v>
                </c:pt>
                <c:pt idx="3">
                  <c:v>1</c:v>
                </c:pt>
                <c:pt idx="4">
                  <c:v>5</c:v>
                </c:pt>
                <c:pt idx="5">
                  <c:v>6</c:v>
                </c:pt>
              </c:numCache>
            </c:numRef>
          </c:val>
        </c:ser>
        <c:axId val="49570560"/>
        <c:axId val="49572096"/>
      </c:barChart>
      <c:catAx>
        <c:axId val="49570560"/>
        <c:scaling>
          <c:orientation val="minMax"/>
        </c:scaling>
        <c:axPos val="b"/>
        <c:majorTickMark val="none"/>
        <c:tickLblPos val="nextTo"/>
        <c:crossAx val="49572096"/>
        <c:crosses val="autoZero"/>
        <c:auto val="1"/>
        <c:lblAlgn val="ctr"/>
        <c:lblOffset val="100"/>
      </c:catAx>
      <c:valAx>
        <c:axId val="49572096"/>
        <c:scaling>
          <c:orientation val="minMax"/>
        </c:scaling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Degrees Awarded</a:t>
                </a:r>
              </a:p>
            </c:rich>
          </c:tx>
          <c:layout/>
        </c:title>
        <c:numFmt formatCode="General" sourceLinked="1"/>
        <c:majorTickMark val="none"/>
        <c:tickLblPos val="nextTo"/>
        <c:crossAx val="49570560"/>
        <c:crosses val="autoZero"/>
        <c:crossBetween val="between"/>
      </c:valAx>
      <c:dTable>
        <c:showHorzBorder val="1"/>
        <c:showVertBorder val="1"/>
        <c:showOutline val="1"/>
        <c:showKeys val="1"/>
      </c:dTable>
    </c:plotArea>
    <c:plotVisOnly val="1"/>
    <c:dispBlanksAs val="gap"/>
  </c:chart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326B812D-F22A-4FCC-9977-4784B5C057A8}" type="datetimeFigureOut">
              <a:rPr lang="en-US" smtClean="0"/>
              <a:pPr/>
              <a:t>9/18/2016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768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5BD38CE9-36AF-4A70-AD13-20A1F15AC1A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21845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87D6151B-A398-45BA-BDD1-C0B8C10C830C}" type="datetimeFigureOut">
              <a:rPr lang="en-US" smtClean="0"/>
              <a:pPr/>
              <a:t>9/18/2016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9"/>
            <a:ext cx="3011699" cy="461804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47DC1686-63EB-403A-99BC-B0E65CF2158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084723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C1686-63EB-403A-99BC-B0E65CF21589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62773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23ECF9-8A1E-492E-9E4D-D70230C65083}" type="datetime1">
              <a:rPr lang="en-US" smtClean="0"/>
              <a:pPr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25486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D1B00-AC26-43A2-9D26-A09015F7A311}" type="datetime1">
              <a:rPr lang="en-US" smtClean="0"/>
              <a:pPr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488244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D80F7-E8A3-41FD-BA08-A914519178F0}" type="datetime1">
              <a:rPr lang="en-US" smtClean="0"/>
              <a:pPr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032986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0183D3-498E-4823-A097-DF5143F6CB56}" type="datetime1">
              <a:rPr lang="en-US" smtClean="0"/>
              <a:pPr/>
              <a:t>9/18/2016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403530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1A1F96-2588-4590-AE55-D80DF2DA2A0F}" type="datetime1">
              <a:rPr lang="en-US" smtClean="0"/>
              <a:pPr/>
              <a:t>9/18/2016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85760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E3CD41-25E7-43DB-95F3-C8E6DD442105}" type="datetime1">
              <a:rPr lang="en-US" smtClean="0"/>
              <a:pPr/>
              <a:t>9/18/2016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76554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51742-35AB-4778-8A22-3B70D6AA4C7E}" type="datetime1">
              <a:rPr lang="en-US" smtClean="0"/>
              <a:pPr/>
              <a:t>9/18/2016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85039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3A863A-05C1-415C-BC2D-B7AAF16C65AE}" type="datetime1">
              <a:rPr lang="en-US" smtClean="0"/>
              <a:pPr/>
              <a:t>9/18/2016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127155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87B741-FDE4-4E10-9D08-E4EB9CA64F5A}" type="datetime1">
              <a:rPr lang="en-US" smtClean="0"/>
              <a:pPr/>
              <a:t>9/18/2016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315770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98C60-5ADB-4A66-BA38-E25D7C92CFA1}" type="datetime1">
              <a:rPr lang="en-US" smtClean="0"/>
              <a:pPr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029031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BB7D7-5706-445F-80AA-4282040567E5}" type="datetime1">
              <a:rPr lang="en-US" smtClean="0"/>
              <a:pPr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57131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850F80-A64A-4C57-BC95-95CA5F4BA31C}" type="datetime1">
              <a:rPr lang="en-US" smtClean="0"/>
              <a:pPr/>
              <a:t>9/18/2016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8D2F3F-47CA-4157-B7AB-23465ABFCFB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17279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Electrical and Computer Engineering </a:t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Spring 2016 Industrial Advisory Board Meeting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4419600"/>
            <a:ext cx="6400800" cy="1752600"/>
          </a:xfrm>
        </p:spPr>
        <p:txBody>
          <a:bodyPr/>
          <a:lstStyle/>
          <a:p>
            <a:r>
              <a:rPr lang="en-US" b="1" dirty="0" smtClean="0">
                <a:solidFill>
                  <a:srgbClr val="7030A0"/>
                </a:solidFill>
              </a:rPr>
              <a:t>April 29, 2016</a:t>
            </a:r>
            <a:endParaRPr lang="en-US" b="1" dirty="0">
              <a:solidFill>
                <a:srgbClr val="7030A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356039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rgbClr val="7030A0"/>
                </a:solidFill>
              </a:rPr>
              <a:t>ECE IAB Meeting Agenda, April 29, 2016</a:t>
            </a:r>
            <a:endParaRPr lang="en-US" sz="3600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305800" cy="5257800"/>
          </a:xfrm>
        </p:spPr>
        <p:txBody>
          <a:bodyPr>
            <a:normAutofit fontScale="700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n-US" dirty="0" smtClean="0"/>
              <a:t>8:30 </a:t>
            </a:r>
            <a:r>
              <a:rPr lang="en-US" dirty="0"/>
              <a:t>am Breakfast- 3 </a:t>
            </a:r>
            <a:r>
              <a:rPr lang="en-US" dirty="0" err="1"/>
              <a:t>rd</a:t>
            </a:r>
            <a:r>
              <a:rPr lang="en-US" dirty="0"/>
              <a:t> floor EE </a:t>
            </a:r>
            <a:r>
              <a:rPr lang="en-US" dirty="0" err="1"/>
              <a:t>Bldg</a:t>
            </a:r>
            <a:endParaRPr lang="en-US" dirty="0"/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9:00 am Welcome from the Dean and Department Head – ECE Conference room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9:15 am Review Minutes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9:20 am Highlights of the 2015-2016– ECE Conference room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9:30 am Presentation about our instructional programs - ECE Conference room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10:30 am – break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11:00 – 12pm:  Board provides commendations, concerns and recommendations - ECE Conference room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12-1 pm – Lunch ECE Conference room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1-2 pm – Design showcase/faculty give presentations on their work / informational talks-EE/Hallway/Room 137 EE </a:t>
            </a:r>
            <a:r>
              <a:rPr lang="en-US" dirty="0" err="1"/>
              <a:t>Bldg</a:t>
            </a:r>
            <a:r>
              <a:rPr lang="en-US" dirty="0"/>
              <a:t>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n-US" dirty="0"/>
              <a:t>2- 5pm Senior Design Project Presentations-Room 137 EE </a:t>
            </a:r>
            <a:r>
              <a:rPr lang="en-US" dirty="0" err="1"/>
              <a:t>Bldg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85208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Introductions -New </a:t>
            </a:r>
            <a:r>
              <a:rPr lang="en-US" dirty="0" smtClean="0"/>
              <a:t>Members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3</a:t>
            </a:fld>
            <a:endParaRPr lang="en-US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22819340"/>
              </p:ext>
            </p:extLst>
          </p:nvPr>
        </p:nvGraphicFramePr>
        <p:xfrm>
          <a:off x="533400" y="1752600"/>
          <a:ext cx="8229600" cy="229552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743200"/>
                <a:gridCol w="2904565"/>
                <a:gridCol w="2581835"/>
              </a:tblGrid>
              <a:tr h="91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>
                          <a:effectLst/>
                        </a:rPr>
                        <a:t>Mr. Anthony Sanders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>
                          <a:effectLst/>
                        </a:rPr>
                        <a:t>Manager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>
                          <a:effectLst/>
                        </a:rPr>
                        <a:t>National Sandia </a:t>
                      </a:r>
                      <a:r>
                        <a:rPr lang="en-US" sz="2000" b="1" u="none" strike="noStrike" dirty="0" smtClean="0">
                          <a:effectLst/>
                        </a:rPr>
                        <a:t>Laboratories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91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>
                          <a:effectLst/>
                        </a:rPr>
                        <a:t>Mrs. Shannon Booty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>
                          <a:effectLst/>
                        </a:rPr>
                        <a:t>Sr. Program System Engineer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>
                          <a:effectLst/>
                        </a:rPr>
                        <a:t>Raytheon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459105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>
                          <a:effectLst/>
                        </a:rPr>
                        <a:t>Mr. Jerin Varkey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>
                          <a:effectLst/>
                        </a:rPr>
                        <a:t>Manager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1" u="none" strike="noStrike" dirty="0">
                          <a:effectLst/>
                        </a:rPr>
                        <a:t>Shell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1347253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Meeting Minutes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524000"/>
            <a:ext cx="4943475" cy="473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859525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Highlights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34412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News:  Alumni Speaks to Students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b="1" dirty="0"/>
              <a:t>Alumni Mr. Jimmie Finister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Engineering Manager-Electrical Products</a:t>
            </a:r>
          </a:p>
          <a:p>
            <a:pPr marL="0" indent="0">
              <a:buNone/>
            </a:pPr>
            <a:r>
              <a:rPr lang="en-US" dirty="0"/>
              <a:t>Drilling and Surface</a:t>
            </a:r>
          </a:p>
          <a:p>
            <a:pPr marL="0" indent="0">
              <a:buNone/>
            </a:pPr>
            <a:r>
              <a:rPr lang="en-US" dirty="0"/>
              <a:t>GE Oil &amp; Gas</a:t>
            </a:r>
          </a:p>
          <a:p>
            <a:pPr marL="0" indent="0">
              <a:buNone/>
            </a:pPr>
            <a:r>
              <a:rPr lang="en-US" dirty="0"/>
              <a:t> </a:t>
            </a:r>
            <a:br>
              <a:rPr lang="en-US" dirty="0"/>
            </a:br>
            <a:endParaRPr lang="en-US" dirty="0"/>
          </a:p>
          <a:p>
            <a:pPr marL="0" indent="0">
              <a:buNone/>
            </a:pPr>
            <a:r>
              <a:rPr lang="en-US" dirty="0"/>
              <a:t>Mr. Jimmie Finister, GE Oil &amp; Gas Engineering Manager of Electrical </a:t>
            </a:r>
            <a:r>
              <a:rPr lang="en-US" dirty="0" smtClean="0"/>
              <a:t>Products spoke to the ECE Senior Design Class. </a:t>
            </a:r>
            <a:r>
              <a:rPr lang="en-US" dirty="0"/>
              <a:t> Mr. Finister graduated from Prairie View A&amp;M University in 2005.</a:t>
            </a:r>
          </a:p>
          <a:p>
            <a:endParaRPr lang="en-US" dirty="0"/>
          </a:p>
        </p:txBody>
      </p:sp>
      <p:pic>
        <p:nvPicPr>
          <p:cNvPr id="1026" name="Picture 2" descr="Jimmie Finist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5600" y="1871455"/>
            <a:ext cx="1428750" cy="14287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AutoShape 4" descr="Image result for G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" name="AutoShape 6" descr="Image result for G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://3dprint.com/wp-content/uploads/2015/06/g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600200"/>
            <a:ext cx="723900" cy="7239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8851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News:  Alumni Speaks to Students</a:t>
            </a:r>
            <a:endParaRPr lang="en-US" dirty="0"/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304799" y="792774"/>
            <a:ext cx="4267200" cy="2057400"/>
          </a:xfrm>
        </p:spPr>
        <p:txBody>
          <a:bodyPr>
            <a:normAutofit fontScale="85000" lnSpcReduction="10000"/>
          </a:bodyPr>
          <a:lstStyle/>
          <a:p>
            <a:endParaRPr lang="en-US" dirty="0"/>
          </a:p>
          <a:p>
            <a:pPr marL="0" indent="0">
              <a:buNone/>
            </a:pPr>
            <a:r>
              <a:rPr lang="en-US" sz="2700" b="1" dirty="0"/>
              <a:t>Alumni Mr. </a:t>
            </a:r>
            <a:r>
              <a:rPr lang="en-US" sz="2700" b="1" dirty="0" smtClean="0"/>
              <a:t>Robert Prather</a:t>
            </a:r>
            <a:endParaRPr lang="en-US" sz="2700" dirty="0"/>
          </a:p>
          <a:p>
            <a:pPr marL="0" indent="0">
              <a:buNone/>
            </a:pPr>
            <a:r>
              <a:rPr lang="en-US" sz="2700" dirty="0"/>
              <a:t>Manager, Information Technology - SCADA US at Spectra Energy 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3076" name="Picture 4" descr="Robert Prather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9441" y="2903990"/>
            <a:ext cx="1805759" cy="18057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Spectra Energ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5181600"/>
            <a:ext cx="1158717" cy="66047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http://www.777simulator.com/dnn/portals/0/images/BoeingInBedroom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438400"/>
            <a:ext cx="3683452" cy="41390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38224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News:  Faculty Publish New Books  </a:t>
            </a:r>
            <a:endParaRPr lang="en-US" dirty="0"/>
          </a:p>
        </p:txBody>
      </p:sp>
      <p:pic>
        <p:nvPicPr>
          <p:cNvPr id="6146" name="Picture 2" descr="https://www.pvamu.edu/images/ece-images/sadiku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71600"/>
            <a:ext cx="1883668" cy="241630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www.pvamu.edu/images/ece-images/ali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1264694"/>
            <a:ext cx="2475442" cy="23566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3950" y="4267200"/>
            <a:ext cx="1949892" cy="242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478133"/>
            <a:ext cx="2057400" cy="2330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8</a:t>
            </a:fld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" y="4343400"/>
            <a:ext cx="5972175" cy="2232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10386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News:  2 Students win 1</a:t>
            </a:r>
            <a:r>
              <a:rPr lang="en-US" baseline="30000" dirty="0" smtClean="0"/>
              <a:t>st</a:t>
            </a:r>
            <a:r>
              <a:rPr lang="en-US" dirty="0" smtClean="0"/>
              <a:t> Place Doctoral Student Award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174" t="7481" r="28218" b="17622"/>
          <a:stretch/>
        </p:blipFill>
        <p:spPr>
          <a:xfrm>
            <a:off x="2057400" y="1523999"/>
            <a:ext cx="5105400" cy="3907999"/>
          </a:xfrm>
        </p:spPr>
      </p:pic>
      <p:sp>
        <p:nvSpPr>
          <p:cNvPr id="5" name="TextBox 4"/>
          <p:cNvSpPr txBox="1"/>
          <p:nvPr/>
        </p:nvSpPr>
        <p:spPr>
          <a:xfrm>
            <a:off x="914400" y="5740952"/>
            <a:ext cx="754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1st Place Doctoral Student Award, Pathways Symposium, Ashley Kelsey and Samuel Bamgbose</a:t>
            </a:r>
            <a:endParaRPr lang="en-US" sz="200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999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0040" y="1524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Student News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5081" y="1066800"/>
            <a:ext cx="3672714" cy="23622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6" name="Picture 5" descr="C:\Users\whali\AppData\Local\Microsoft\Windows\Temporary Internet Files\Content.IE5\C9DAEC2J\20160420_143535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0543" y="3676688"/>
            <a:ext cx="5958840" cy="252995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169768" y="1828800"/>
            <a:ext cx="20988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NAVSEA Robotics Contest in San Diego</a:t>
            </a:r>
          </a:p>
        </p:txBody>
      </p:sp>
      <p:sp>
        <p:nvSpPr>
          <p:cNvPr id="7" name="Rectangle 6"/>
          <p:cNvSpPr/>
          <p:nvPr/>
        </p:nvSpPr>
        <p:spPr>
          <a:xfrm>
            <a:off x="2243734" y="6206647"/>
            <a:ext cx="56048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2016 AFRL University Design &amp; Service Academy Challenge</a:t>
            </a:r>
          </a:p>
        </p:txBody>
      </p:sp>
    </p:spTree>
    <p:extLst>
      <p:ext uri="{BB962C8B-B14F-4D97-AF65-F5344CB8AC3E}">
        <p14:creationId xmlns="" xmlns:p14="http://schemas.microsoft.com/office/powerpoint/2010/main" val="1655162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PLC Training Workshops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1600200"/>
            <a:ext cx="4439239" cy="368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7533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Four New Centers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209800"/>
          </a:xfrm>
        </p:spPr>
        <p:txBody>
          <a:bodyPr>
            <a:normAutofit fontScale="85000" lnSpcReduction="10000"/>
          </a:bodyPr>
          <a:lstStyle/>
          <a:p>
            <a:r>
              <a:rPr lang="en-US" dirty="0" smtClean="0"/>
              <a:t>Computational Biology - $6M</a:t>
            </a:r>
          </a:p>
          <a:p>
            <a:r>
              <a:rPr lang="en-US" dirty="0" smtClean="0"/>
              <a:t>Smart Grid- $6M</a:t>
            </a:r>
          </a:p>
          <a:p>
            <a:r>
              <a:rPr lang="en-US" dirty="0" smtClean="0"/>
              <a:t>Cyber Security-$6M</a:t>
            </a:r>
          </a:p>
          <a:p>
            <a:r>
              <a:rPr lang="en-US" dirty="0"/>
              <a:t>Center of Excellence in Research and Education for Big Military Data Intelligence Center (CREDIT</a:t>
            </a:r>
            <a:r>
              <a:rPr lang="en-US" dirty="0" smtClean="0"/>
              <a:t>) -$5M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12</a:t>
            </a:fld>
            <a:endParaRPr lang="en-US" dirty="0"/>
          </a:p>
        </p:txBody>
      </p:sp>
      <p:pic>
        <p:nvPicPr>
          <p:cNvPr id="7170" name="Picture 2" descr="https://mcbios.org/sites/mcbios.org/files/dnanumbers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83" y="3886200"/>
            <a:ext cx="2362200" cy="131041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42489" y="6324600"/>
            <a:ext cx="231813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Computational Biology</a:t>
            </a:r>
          </a:p>
        </p:txBody>
      </p:sp>
      <p:pic>
        <p:nvPicPr>
          <p:cNvPr id="7172" name="Picture 4" descr="http://www.cbrg.ethz.ch/logo_lang?hire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04" y="5374916"/>
            <a:ext cx="2361520" cy="8265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8283" y="3763493"/>
            <a:ext cx="3925766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4267199" y="5788182"/>
            <a:ext cx="11961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Smart Grid</a:t>
            </a:r>
          </a:p>
        </p:txBody>
      </p:sp>
      <p:pic>
        <p:nvPicPr>
          <p:cNvPr id="7175" name="Picture 7" descr="https://media.licdn.com/mpr/mpr/p/8/005/0a3/345/2026769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4049" y="4941578"/>
            <a:ext cx="2257610" cy="16932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984093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 smtClean="0"/>
              <a:t>Center of Excellence in Research and Education for Big Military Data Intelligence Center (CREDIT)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76200" y="4960203"/>
            <a:ext cx="335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Website:  credit.pvamu.edu</a:t>
            </a:r>
            <a:endParaRPr lang="en-US" sz="2400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523999"/>
            <a:ext cx="5286375" cy="31382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35044" y="4572000"/>
            <a:ext cx="4545924" cy="2196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15000" y="2133600"/>
            <a:ext cx="320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Hired Undergraduates and sponsored senior design projects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smtClean="0"/>
              <a:t>Summer Camp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019324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Center Papers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200" b="1" u="sng" dirty="0"/>
              <a:t>Journal Papers</a:t>
            </a:r>
            <a:endParaRPr lang="en-US" sz="1200" dirty="0"/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Joseph </a:t>
            </a:r>
            <a:r>
              <a:rPr lang="en-US" sz="1200" dirty="0" err="1"/>
              <a:t>Kamto</a:t>
            </a:r>
            <a:r>
              <a:rPr lang="en-US" sz="1200" dirty="0"/>
              <a:t>, Lijun Qian, Wei Li, and Zhu Han, “</a:t>
            </a:r>
            <a:r>
              <a:rPr lang="el-GR" sz="1200" dirty="0"/>
              <a:t>λ-</a:t>
            </a:r>
            <a:r>
              <a:rPr lang="en-US" sz="1200" dirty="0"/>
              <a:t>Augmented Tree for Robust Data Collection in Advanced Metering Infrastructure”, </a:t>
            </a:r>
            <a:r>
              <a:rPr lang="en-US" sz="1200" i="1" dirty="0"/>
              <a:t>International Journal of Distributed Sensor Networks</a:t>
            </a:r>
            <a:r>
              <a:rPr lang="en-US" sz="1200" dirty="0"/>
              <a:t>, </a:t>
            </a:r>
            <a:r>
              <a:rPr lang="en-US" sz="1200" dirty="0" err="1"/>
              <a:t>Hindawi</a:t>
            </a:r>
            <a:r>
              <a:rPr lang="en-US" sz="1200" dirty="0"/>
              <a:t> publishing corp., 2015.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err="1"/>
              <a:t>Yuzhong</a:t>
            </a:r>
            <a:r>
              <a:rPr lang="en-US" sz="1200" dirty="0"/>
              <a:t> Yan, </a:t>
            </a:r>
            <a:r>
              <a:rPr lang="en-US" sz="1200" dirty="0" err="1"/>
              <a:t>Mahsa</a:t>
            </a:r>
            <a:r>
              <a:rPr lang="en-US" sz="1200" dirty="0"/>
              <a:t> </a:t>
            </a:r>
            <a:r>
              <a:rPr lang="en-US" sz="1200" dirty="0" err="1"/>
              <a:t>Hanifi</a:t>
            </a:r>
            <a:r>
              <a:rPr lang="en-US" sz="1200" dirty="0"/>
              <a:t>, </a:t>
            </a:r>
            <a:r>
              <a:rPr lang="en-US" sz="1200" dirty="0" err="1"/>
              <a:t>Liqi</a:t>
            </a:r>
            <a:r>
              <a:rPr lang="en-US" sz="1200" dirty="0"/>
              <a:t> Yi, and Lei Huang, “Building a Productive Domain-Specific Cloud for Big Data Processing and Analytics Service.” Journal of Computer and Communications, published in Vol. 3, Issue 5, pp. 107-117. 2015</a:t>
            </a:r>
          </a:p>
          <a:p>
            <a:pPr marL="0" indent="0">
              <a:buNone/>
            </a:pPr>
            <a:r>
              <a:rPr lang="en-US" sz="1200" b="1" u="sng" dirty="0"/>
              <a:t>Conference Papers</a:t>
            </a:r>
            <a:endParaRPr lang="en-US" sz="1200" dirty="0"/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Chao Chen , </a:t>
            </a:r>
            <a:r>
              <a:rPr lang="en-US" sz="1200" dirty="0" err="1"/>
              <a:t>Yuzhong</a:t>
            </a:r>
            <a:r>
              <a:rPr lang="en-US" sz="1200" dirty="0"/>
              <a:t> Yan , </a:t>
            </a:r>
            <a:r>
              <a:rPr lang="en-US" sz="1200" dirty="0" err="1"/>
              <a:t>Xishuang</a:t>
            </a:r>
            <a:r>
              <a:rPr lang="en-US" sz="1200" dirty="0"/>
              <a:t> Dong and Lei Huang, “A Scalable and Productive Workflow-based Cloud Platform for Big Data Analytics,” 2016 IEEE International Conference on Big Data Analysis, (ICBDA 2016) Hangzhou, China, March 12-14, 2016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Y. Yang and L. Li, “A smart sensor system for air quality monitoring and massive data collection,” Proc. International Conference on ICT convergence 2015, Oct. 27-30, 2015.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David Zhou, Y. Yang, and H. Yan, “A Smart Virtual Eye Mobile System for the Visually Impaired”, </a:t>
            </a:r>
            <a:r>
              <a:rPr lang="en-US" sz="1200" i="1" dirty="0"/>
              <a:t>IEEE Potentials</a:t>
            </a:r>
            <a:r>
              <a:rPr lang="en-US" sz="1200" dirty="0"/>
              <a:t>, accepted for publication.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err="1"/>
              <a:t>Suxia</a:t>
            </a:r>
            <a:r>
              <a:rPr lang="en-US" sz="1200" dirty="0"/>
              <a:t> Cui, Lin Li, Lei Huang, </a:t>
            </a:r>
            <a:r>
              <a:rPr lang="en-US" sz="1200" dirty="0" err="1"/>
              <a:t>Yonghui</a:t>
            </a:r>
            <a:r>
              <a:rPr lang="en-US" sz="1200" dirty="0"/>
              <a:t> Wang, “Enhance Computing Curricula with High-Performance Computing Teaching and Research,” ASEE’s 122nd Annual Conference &amp; Exposition, June 14-17, 2015, Seattle, WA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err="1"/>
              <a:t>Wasiu</a:t>
            </a:r>
            <a:r>
              <a:rPr lang="en-US" sz="1200" dirty="0"/>
              <a:t> </a:t>
            </a:r>
            <a:r>
              <a:rPr lang="en-US" sz="1200" dirty="0" err="1"/>
              <a:t>Opeyemi</a:t>
            </a:r>
            <a:r>
              <a:rPr lang="en-US" sz="1200" dirty="0"/>
              <a:t> </a:t>
            </a:r>
            <a:r>
              <a:rPr lang="en-US" sz="1200" dirty="0" err="1"/>
              <a:t>Oduola</a:t>
            </a:r>
            <a:r>
              <a:rPr lang="en-US" sz="1200" dirty="0"/>
              <a:t>, </a:t>
            </a:r>
            <a:r>
              <a:rPr lang="en-US" sz="1200" dirty="0" err="1"/>
              <a:t>Nnaemeka</a:t>
            </a:r>
            <a:r>
              <a:rPr lang="en-US" sz="1200" dirty="0"/>
              <a:t> Okafor, Oluwaseyi Omotere, Lijun Qian, and Deepak </a:t>
            </a:r>
            <a:r>
              <a:rPr lang="en-US" sz="1200" dirty="0" err="1"/>
              <a:t>Kataria</a:t>
            </a:r>
            <a:r>
              <a:rPr lang="en-US" sz="1200" dirty="0"/>
              <a:t>, “Experimental Study of Hierarchical Software Defined Radio Controlled Wireless Sensor Network”, in </a:t>
            </a:r>
            <a:r>
              <a:rPr lang="en-US" sz="1200" i="1" dirty="0"/>
              <a:t>Proceedings of the IEEE Sarnoff Symposium</a:t>
            </a:r>
            <a:r>
              <a:rPr lang="en-US" sz="1200" dirty="0"/>
              <a:t>, Newark, NJ, Sep 21-23, 2015.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/>
              <a:t>Hossein </a:t>
            </a:r>
            <a:r>
              <a:rPr lang="en-US" sz="1200" dirty="0" err="1"/>
              <a:t>Jafari</a:t>
            </a:r>
            <a:r>
              <a:rPr lang="en-US" sz="1200" dirty="0"/>
              <a:t>, </a:t>
            </a:r>
            <a:r>
              <a:rPr lang="en-US" sz="1200" dirty="0" err="1"/>
              <a:t>Xiangfang</a:t>
            </a:r>
            <a:r>
              <a:rPr lang="en-US" sz="1200" dirty="0"/>
              <a:t> Li, Lijun Qian, and </a:t>
            </a:r>
            <a:r>
              <a:rPr lang="en-US" sz="1200" dirty="0" err="1"/>
              <a:t>Yuanzhu</a:t>
            </a:r>
            <a:r>
              <a:rPr lang="en-US" sz="1200" dirty="0"/>
              <a:t> Chen, “Community Based Sensing: A Test Bed for Environment Air Quality Monitoring using Smartphone paired Sensors”, in </a:t>
            </a:r>
            <a:r>
              <a:rPr lang="en-US" sz="1200" i="1" dirty="0"/>
              <a:t>Proceedings of the IEEE Sarnoff Symposium</a:t>
            </a:r>
            <a:r>
              <a:rPr lang="en-US" sz="1200" dirty="0"/>
              <a:t>, Newark, NJ, Sep 21-23, 2015.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err="1"/>
              <a:t>Yuzhong</a:t>
            </a:r>
            <a:r>
              <a:rPr lang="en-US" sz="1200" dirty="0"/>
              <a:t> Yan, Lei Huang, and </a:t>
            </a:r>
            <a:r>
              <a:rPr lang="en-US" sz="1200" dirty="0" err="1"/>
              <a:t>Liqi</a:t>
            </a:r>
            <a:r>
              <a:rPr lang="en-US" sz="1200" dirty="0"/>
              <a:t> Yi, “Is Apache Spark Scalable to Seismic Data Analytics and Computations”, </a:t>
            </a:r>
            <a:r>
              <a:rPr lang="en-US" sz="1200" i="1" dirty="0"/>
              <a:t>IEEE International Conference on Big Data</a:t>
            </a:r>
            <a:r>
              <a:rPr lang="en-US" sz="1200" dirty="0"/>
              <a:t>, Santa Clara, CA, Oct 29 – Nov 1, 2015.</a:t>
            </a:r>
          </a:p>
          <a:p>
            <a:pPr marL="228600" indent="-228600">
              <a:buFont typeface="+mj-lt"/>
              <a:buAutoNum type="arabicPeriod"/>
            </a:pPr>
            <a:r>
              <a:rPr lang="en-US" sz="1200" dirty="0" err="1"/>
              <a:t>Yuzhong</a:t>
            </a:r>
            <a:r>
              <a:rPr lang="en-US" sz="1200" dirty="0"/>
              <a:t> Yan, Chao Chen, and Lei Huang, “A Productive Cloud Computing Platform Research for Big Data Analytics”, </a:t>
            </a:r>
            <a:r>
              <a:rPr lang="en-US" sz="1200" i="1" dirty="0"/>
              <a:t>7th IEEE International Conference on Cloud Computing technology and Science (IEEE </a:t>
            </a:r>
            <a:r>
              <a:rPr lang="en-US" sz="1200" i="1" dirty="0" err="1"/>
              <a:t>CloudCom</a:t>
            </a:r>
            <a:r>
              <a:rPr lang="en-US" sz="1200" i="1" dirty="0"/>
              <a:t> 2015)</a:t>
            </a:r>
            <a:r>
              <a:rPr lang="en-US" sz="1200" dirty="0"/>
              <a:t>, Vancouver, Canada, Nov 30 – Dec 3, 2015.</a:t>
            </a:r>
          </a:p>
          <a:p>
            <a:pPr marL="0" indent="0">
              <a:buNone/>
            </a:pPr>
            <a:r>
              <a:rPr lang="en-US" sz="1200" b="1" u="sng" dirty="0"/>
              <a:t>Thesis/Dissertation</a:t>
            </a:r>
            <a:endParaRPr lang="en-US" sz="1200" dirty="0"/>
          </a:p>
          <a:p>
            <a:pPr marL="228600" indent="-228600">
              <a:buFont typeface="+mj-lt"/>
              <a:buAutoNum type="arabicPeriod"/>
            </a:pPr>
            <a:r>
              <a:rPr lang="en-US" sz="1200" dirty="0" err="1"/>
              <a:t>Yuzhong</a:t>
            </a:r>
            <a:r>
              <a:rPr lang="en-US" sz="1200" dirty="0"/>
              <a:t> Yan, “A Template-based Seismic Data Analytics Cloud Platform”, MS Thesis, Dec 2015.</a:t>
            </a:r>
          </a:p>
          <a:p>
            <a:endParaRPr lang="en-US" sz="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1513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111754"/>
            <a:ext cx="4618540" cy="673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2400" y="2362200"/>
            <a:ext cx="2667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solidFill>
                  <a:srgbClr val="7030A0"/>
                </a:solidFill>
              </a:rPr>
              <a:t>Workshop of Mission-Critical Big Data Analytics on May 16-17 at PVAMU</a:t>
            </a:r>
          </a:p>
        </p:txBody>
      </p:sp>
    </p:spTree>
    <p:extLst>
      <p:ext uri="{BB962C8B-B14F-4D97-AF65-F5344CB8AC3E}">
        <p14:creationId xmlns="" xmlns:p14="http://schemas.microsoft.com/office/powerpoint/2010/main" val="2303257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Enrollment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4202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University Enrollment Increase to 9,500 Students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17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781591899"/>
              </p:ext>
            </p:extLst>
          </p:nvPr>
        </p:nvGraphicFramePr>
        <p:xfrm>
          <a:off x="0" y="1981200"/>
          <a:ext cx="8686800" cy="4114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454571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Enrollment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18</a:t>
            </a:fld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066800"/>
            <a:ext cx="4800600" cy="35904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404654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Enrollment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19</a:t>
            </a:fld>
            <a:endParaRPr lang="en-US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00200"/>
            <a:ext cx="4343400" cy="3212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211762956"/>
              </p:ext>
            </p:extLst>
          </p:nvPr>
        </p:nvGraphicFramePr>
        <p:xfrm>
          <a:off x="4648200" y="1600200"/>
          <a:ext cx="4038600" cy="3276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2605272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Degrees Awarded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20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2504699388"/>
              </p:ext>
            </p:extLst>
          </p:nvPr>
        </p:nvGraphicFramePr>
        <p:xfrm>
          <a:off x="2590800" y="1600200"/>
          <a:ext cx="4572000" cy="3600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502580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Undergraduate Degrees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21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2286000" y="1628775"/>
          <a:ext cx="4572000" cy="3600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141796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Graduate Degrees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22</a:t>
            </a:fld>
            <a:endParaRPr lang="en-US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704589923"/>
              </p:ext>
            </p:extLst>
          </p:nvPr>
        </p:nvGraphicFramePr>
        <p:xfrm>
          <a:off x="152400" y="2286000"/>
          <a:ext cx="3886200" cy="3000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4020522710"/>
              </p:ext>
            </p:extLst>
          </p:nvPr>
        </p:nvGraphicFramePr>
        <p:xfrm>
          <a:off x="4191000" y="1828800"/>
          <a:ext cx="4572000" cy="3600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285869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Curriculum and Instruction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88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ABET: Changes to Electrical Engineering Program Objectives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9817" y="1371600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Current Program Educational Objectives of the </a:t>
            </a:r>
            <a:r>
              <a:rPr lang="en-US" dirty="0" smtClean="0"/>
              <a:t>Electrical </a:t>
            </a:r>
            <a:r>
              <a:rPr lang="en-US" dirty="0"/>
              <a:t>Engineering Program are:</a:t>
            </a:r>
          </a:p>
          <a:p>
            <a:pPr marL="342900" lvl="0" indent="-342900" fontAlgn="base">
              <a:buFont typeface="+mj-lt"/>
              <a:buAutoNum type="arabicPeriod"/>
            </a:pPr>
            <a:r>
              <a:rPr lang="en-US" dirty="0"/>
              <a:t>To produce graduates for successful careers in </a:t>
            </a:r>
            <a:r>
              <a:rPr lang="en-US" dirty="0" smtClean="0"/>
              <a:t>Electrical </a:t>
            </a:r>
            <a:r>
              <a:rPr lang="en-US" dirty="0"/>
              <a:t>Engineering and other related fields.</a:t>
            </a:r>
          </a:p>
          <a:p>
            <a:pPr marL="342900" lvl="0" indent="-342900" fontAlgn="base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</a:rPr>
              <a:t>To produce graduates who can secure employment within the State of Texas, the nation, and the world.  </a:t>
            </a:r>
          </a:p>
          <a:p>
            <a:pPr marL="342900" lvl="0" indent="-342900" fontAlgn="base">
              <a:buFont typeface="+mj-lt"/>
              <a:buAutoNum type="arabicPeriod"/>
            </a:pPr>
            <a:r>
              <a:rPr lang="en-US" dirty="0"/>
              <a:t>To produce graduates who engage in self-development activities through professional study and personal research that will allow them to adapt to evolving technological challenges.</a:t>
            </a:r>
          </a:p>
          <a:p>
            <a:pPr marL="342900" lvl="0" indent="-342900" fontAlgn="base">
              <a:buFont typeface="+mj-lt"/>
              <a:buAutoNum type="arabicPeriod"/>
            </a:pPr>
            <a:r>
              <a:rPr lang="en-US" dirty="0"/>
              <a:t>To produce graduates who can successfully complete graduate degrees in </a:t>
            </a:r>
            <a:r>
              <a:rPr lang="en-US" dirty="0" smtClean="0"/>
              <a:t>Electrical </a:t>
            </a:r>
            <a:r>
              <a:rPr lang="en-US" dirty="0"/>
              <a:t>Engineering or other disciplines that they may choose.</a:t>
            </a:r>
          </a:p>
          <a:p>
            <a:r>
              <a:rPr lang="en-US" dirty="0"/>
              <a:t> </a:t>
            </a:r>
          </a:p>
        </p:txBody>
      </p:sp>
      <p:sp>
        <p:nvSpPr>
          <p:cNvPr id="6" name="Rectangle 5"/>
          <p:cNvSpPr/>
          <p:nvPr/>
        </p:nvSpPr>
        <p:spPr>
          <a:xfrm>
            <a:off x="258417" y="4035861"/>
            <a:ext cx="8686800" cy="230832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/>
              <a:t>New </a:t>
            </a:r>
            <a:r>
              <a:rPr lang="en-US" dirty="0"/>
              <a:t>P</a:t>
            </a:r>
            <a:r>
              <a:rPr lang="en-US" dirty="0" smtClean="0"/>
              <a:t>rogram </a:t>
            </a:r>
            <a:r>
              <a:rPr lang="en-US" dirty="0"/>
              <a:t>E</a:t>
            </a:r>
            <a:r>
              <a:rPr lang="en-US" dirty="0" smtClean="0"/>
              <a:t>ducational </a:t>
            </a:r>
            <a:r>
              <a:rPr lang="en-US" dirty="0"/>
              <a:t>O</a:t>
            </a:r>
            <a:r>
              <a:rPr lang="en-US" dirty="0" smtClean="0"/>
              <a:t>bjectives (PEOs) of the Electrical Engineering program are:</a:t>
            </a:r>
          </a:p>
          <a:p>
            <a:pPr marL="342900" lvl="0" indent="-342900" fontAlgn="base">
              <a:buFont typeface="+mj-lt"/>
              <a:buAutoNum type="arabicPeriod"/>
            </a:pPr>
            <a:r>
              <a:rPr lang="en-US" dirty="0" smtClean="0"/>
              <a:t>To produce graduates for successful careers in Electrical Engineering and other related fields.</a:t>
            </a:r>
          </a:p>
          <a:p>
            <a:pPr marL="342900" lvl="0" indent="-342900" fontAlgn="base">
              <a:buFont typeface="+mj-lt"/>
              <a:buAutoNum type="arabicPeriod"/>
            </a:pPr>
            <a:r>
              <a:rPr lang="en-US" dirty="0" smtClean="0"/>
              <a:t>To produce graduates who engage in self-development activities through professional study and personal research that will allow them to adapt to evolving technological challenges.</a:t>
            </a:r>
          </a:p>
          <a:p>
            <a:pPr marL="342900" lvl="0" indent="-342900" fontAlgn="base">
              <a:buFont typeface="+mj-lt"/>
              <a:buAutoNum type="arabicPeriod"/>
            </a:pPr>
            <a:r>
              <a:rPr lang="en-US" dirty="0" smtClean="0"/>
              <a:t>To produce graduates who can successfully complete graduate degrees in Electrical Engineering or other disciplines that they may choose.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25818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ABET: Changes to Electrical Engineering Program Objectives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368D2F3F-47CA-4157-B7AB-23465ABFCFB0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9817" y="1371600"/>
            <a:ext cx="9144000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The Current Program Educational Objectives of the </a:t>
            </a:r>
            <a:r>
              <a:rPr lang="en-US" dirty="0" smtClean="0"/>
              <a:t>Electrical </a:t>
            </a:r>
            <a:r>
              <a:rPr lang="en-US" dirty="0"/>
              <a:t>Engineering Program are:</a:t>
            </a:r>
          </a:p>
          <a:p>
            <a:pPr marL="342900" lvl="0" indent="-342900" fontAlgn="base">
              <a:buFont typeface="+mj-lt"/>
              <a:buAutoNum type="arabicPeriod"/>
            </a:pPr>
            <a:r>
              <a:rPr lang="en-US" dirty="0"/>
              <a:t>To produce graduates for successful careers in </a:t>
            </a:r>
            <a:r>
              <a:rPr lang="en-US" dirty="0" smtClean="0"/>
              <a:t>Electrical </a:t>
            </a:r>
            <a:r>
              <a:rPr lang="en-US" dirty="0"/>
              <a:t>Engineering and other related fields.</a:t>
            </a:r>
          </a:p>
          <a:p>
            <a:pPr marL="342900" lvl="0" indent="-342900" fontAlgn="base">
              <a:buFont typeface="+mj-lt"/>
              <a:buAutoNum type="arabicPeriod"/>
            </a:pPr>
            <a:r>
              <a:rPr lang="en-US" b="1" dirty="0">
                <a:solidFill>
                  <a:srgbClr val="C00000"/>
                </a:solidFill>
              </a:rPr>
              <a:t>To produce graduates who can secure employment within the State of Texas, the nation, and the world.  </a:t>
            </a:r>
          </a:p>
          <a:p>
            <a:pPr marL="342900" lvl="0" indent="-342900" fontAlgn="base">
              <a:buFont typeface="+mj-lt"/>
              <a:buAutoNum type="arabicPeriod"/>
            </a:pPr>
            <a:r>
              <a:rPr lang="en-US" dirty="0"/>
              <a:t>To produce graduates who engage in self-development activities through professional study and personal research that will allow them to adapt to evolving technological challenges.</a:t>
            </a:r>
          </a:p>
          <a:p>
            <a:pPr marL="342900" lvl="0" indent="-342900" fontAlgn="base">
              <a:buFont typeface="+mj-lt"/>
              <a:buAutoNum type="arabicPeriod"/>
            </a:pPr>
            <a:r>
              <a:rPr lang="en-US" dirty="0"/>
              <a:t>To produce graduates who can successfully complete graduate degrees in </a:t>
            </a:r>
            <a:r>
              <a:rPr lang="en-US" dirty="0" smtClean="0"/>
              <a:t>Electrical </a:t>
            </a:r>
            <a:r>
              <a:rPr lang="en-US" dirty="0"/>
              <a:t>Engineering or other disciplines that they may choose.</a:t>
            </a:r>
          </a:p>
          <a:p>
            <a:r>
              <a:rPr lang="en-US" dirty="0"/>
              <a:t> </a:t>
            </a:r>
          </a:p>
        </p:txBody>
      </p:sp>
      <p:sp>
        <p:nvSpPr>
          <p:cNvPr id="8" name="Rectangle 7"/>
          <p:cNvSpPr/>
          <p:nvPr/>
        </p:nvSpPr>
        <p:spPr>
          <a:xfrm>
            <a:off x="258417" y="4035861"/>
            <a:ext cx="8686800" cy="2308324"/>
          </a:xfrm>
          <a:prstGeom prst="rect">
            <a:avLst/>
          </a:prstGeom>
          <a:ln w="2857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dirty="0" smtClean="0"/>
              <a:t>New </a:t>
            </a:r>
            <a:r>
              <a:rPr lang="en-US" dirty="0"/>
              <a:t>P</a:t>
            </a:r>
            <a:r>
              <a:rPr lang="en-US" dirty="0" smtClean="0"/>
              <a:t>rogram </a:t>
            </a:r>
            <a:r>
              <a:rPr lang="en-US" dirty="0"/>
              <a:t>E</a:t>
            </a:r>
            <a:r>
              <a:rPr lang="en-US" dirty="0" smtClean="0"/>
              <a:t>ducational </a:t>
            </a:r>
            <a:r>
              <a:rPr lang="en-US" dirty="0"/>
              <a:t>O</a:t>
            </a:r>
            <a:r>
              <a:rPr lang="en-US" dirty="0" smtClean="0"/>
              <a:t>bjectives (PEOs) of the Electrical Engineering program are:</a:t>
            </a:r>
          </a:p>
          <a:p>
            <a:pPr marL="342900" lvl="0" indent="-342900" fontAlgn="base">
              <a:buFont typeface="+mj-lt"/>
              <a:buAutoNum type="arabicPeriod"/>
            </a:pPr>
            <a:r>
              <a:rPr lang="en-US" dirty="0" smtClean="0"/>
              <a:t>To produce graduates for successful careers in Electrical Engineering and other related fields.</a:t>
            </a:r>
          </a:p>
          <a:p>
            <a:pPr marL="342900" lvl="0" indent="-342900" fontAlgn="base">
              <a:buFont typeface="+mj-lt"/>
              <a:buAutoNum type="arabicPeriod"/>
            </a:pPr>
            <a:r>
              <a:rPr lang="en-US" dirty="0" smtClean="0"/>
              <a:t>To produce graduates who engage in self-development activities through professional study and personal research that will allow them to adapt to evolving technological challenges.</a:t>
            </a:r>
          </a:p>
          <a:p>
            <a:pPr marL="342900" lvl="0" indent="-342900" fontAlgn="base">
              <a:buFont typeface="+mj-lt"/>
              <a:buAutoNum type="arabicPeriod"/>
            </a:pPr>
            <a:r>
              <a:rPr lang="en-US" dirty="0" smtClean="0"/>
              <a:t>To produce graduates who can successfully complete graduate degrees in Electrical Engineering or other disciplines that they may choose.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388737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r>
              <a:rPr lang="en-US" dirty="0" smtClean="0"/>
              <a:t>Student Outcomes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942974"/>
            <a:ext cx="6896100" cy="5915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550053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Program Student Outcomes</a:t>
            </a:r>
            <a:endParaRPr lang="en-US" dirty="0"/>
          </a:p>
        </p:txBody>
      </p:sp>
      <p:pic>
        <p:nvPicPr>
          <p:cNvPr id="9" name="Chart 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1752600"/>
            <a:ext cx="5538470" cy="2843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ctangle 1"/>
          <p:cNvSpPr/>
          <p:nvPr/>
        </p:nvSpPr>
        <p:spPr>
          <a:xfrm>
            <a:off x="2283737" y="51054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dirty="0" smtClean="0"/>
              <a:t>Outcome A</a:t>
            </a:r>
            <a:r>
              <a:rPr lang="en-US" dirty="0"/>
              <a:t> </a:t>
            </a:r>
            <a:r>
              <a:rPr lang="en-US" dirty="0" smtClean="0"/>
              <a:t>-  an </a:t>
            </a:r>
            <a:r>
              <a:rPr lang="en-US" dirty="0"/>
              <a:t>ability to apply knowledge of mathematics, science, and engineering </a:t>
            </a:r>
          </a:p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="" xmlns:p14="http://schemas.microsoft.com/office/powerpoint/2010/main" val="1510275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 B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8" name="Chart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4454" y="1752600"/>
            <a:ext cx="4587875" cy="2751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/>
        </p:nvSpPr>
        <p:spPr>
          <a:xfrm>
            <a:off x="2324870" y="51816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dirty="0"/>
              <a:t>Outcome B:  an ability to design and conduct experiments, as well as to analyze and interpret data</a:t>
            </a:r>
          </a:p>
        </p:txBody>
      </p:sp>
    </p:spTree>
    <p:extLst>
      <p:ext uri="{BB962C8B-B14F-4D97-AF65-F5344CB8AC3E}">
        <p14:creationId xmlns="" xmlns:p14="http://schemas.microsoft.com/office/powerpoint/2010/main" val="2178171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 C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066800" y="5105400"/>
            <a:ext cx="70866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/>
              <a:t>Outcome C:  an ability to design a system, component, or process to meet desired needs within realistic constraints such as economic, environmental, social, political, ethical, health and safety, manufacturability, and sustainability </a:t>
            </a:r>
          </a:p>
        </p:txBody>
      </p:sp>
      <p:pic>
        <p:nvPicPr>
          <p:cNvPr id="5" name="Chart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04468" y="1828800"/>
            <a:ext cx="4587875" cy="2751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888075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 D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83737" y="5065931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dirty="0"/>
              <a:t>Outcome D:  an ability to function on multidisciplinary teams </a:t>
            </a:r>
          </a:p>
        </p:txBody>
      </p:sp>
      <p:pic>
        <p:nvPicPr>
          <p:cNvPr id="6" name="Chart 6"/>
          <p:cNvPicPr/>
          <p:nvPr/>
        </p:nvPicPr>
        <p:blipFill>
          <a:blip r:embed="rId2" cstate="print"/>
          <a:srcRect b="-24"/>
          <a:stretch>
            <a:fillRect/>
          </a:stretch>
        </p:blipFill>
        <p:spPr bwMode="auto">
          <a:xfrm>
            <a:off x="2233912" y="1676400"/>
            <a:ext cx="4587875" cy="2614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952473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 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133600" y="487680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dirty="0"/>
              <a:t>Outcome E:  an ability to identify, formulate, and solve engineering problems </a:t>
            </a:r>
          </a:p>
          <a:p>
            <a:r>
              <a:rPr lang="en-US" dirty="0"/>
              <a:t> </a:t>
            </a:r>
          </a:p>
        </p:txBody>
      </p:sp>
      <p:pic>
        <p:nvPicPr>
          <p:cNvPr id="5" name="Chart 7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62200" y="1447800"/>
            <a:ext cx="4587875" cy="2751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313659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 F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286000" y="541020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dirty="0"/>
              <a:t>Outcome F:  an understanding of professional and ethical responsibility </a:t>
            </a:r>
          </a:p>
          <a:p>
            <a:r>
              <a:rPr lang="en-US" dirty="0"/>
              <a:t> </a:t>
            </a:r>
          </a:p>
        </p:txBody>
      </p:sp>
      <p:pic>
        <p:nvPicPr>
          <p:cNvPr id="5" name="Chart 8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8062" y="2053272"/>
            <a:ext cx="4587875" cy="2751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800050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 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1752600" y="5334000"/>
            <a:ext cx="541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/>
              <a:t>Outcome G:  an ability to communicate effectively </a:t>
            </a:r>
          </a:p>
          <a:p>
            <a:r>
              <a:rPr lang="en-US" dirty="0"/>
              <a:t> </a:t>
            </a:r>
          </a:p>
        </p:txBody>
      </p:sp>
      <p:pic>
        <p:nvPicPr>
          <p:cNvPr id="5" name="Chart 9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8062" y="2053272"/>
            <a:ext cx="4587875" cy="2751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7327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 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736002" y="5105400"/>
            <a:ext cx="6553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/>
              <a:t>Outcome H:  the broad education necessary to understand the impact of engineering solutions in a global, economic, environmental, and societal context</a:t>
            </a:r>
          </a:p>
          <a:p>
            <a:r>
              <a:rPr lang="en-US" dirty="0"/>
              <a:t> </a:t>
            </a:r>
          </a:p>
        </p:txBody>
      </p:sp>
      <p:pic>
        <p:nvPicPr>
          <p:cNvPr id="6" name="Chart 10"/>
          <p:cNvPicPr/>
          <p:nvPr/>
        </p:nvPicPr>
        <p:blipFill>
          <a:blip r:embed="rId2" cstate="print"/>
          <a:srcRect b="-24"/>
          <a:stretch>
            <a:fillRect/>
          </a:stretch>
        </p:blipFill>
        <p:spPr bwMode="auto">
          <a:xfrm>
            <a:off x="2278062" y="2121535"/>
            <a:ext cx="4587875" cy="2614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802354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 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981200" y="4953000"/>
            <a:ext cx="56388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/>
              <a:t>Outcome I:  a recognition of the need for, and an ability to engage in life-long learning </a:t>
            </a:r>
          </a:p>
          <a:p>
            <a:r>
              <a:rPr lang="en-US" dirty="0"/>
              <a:t> </a:t>
            </a:r>
          </a:p>
        </p:txBody>
      </p:sp>
      <p:pic>
        <p:nvPicPr>
          <p:cNvPr id="6" name="Chart 11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78062" y="2053272"/>
            <a:ext cx="4587875" cy="2751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687220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 J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057400" y="5084679"/>
            <a:ext cx="52853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1"/>
            <a:r>
              <a:rPr lang="en-US" dirty="0" smtClean="0"/>
              <a:t>Outcome J:  a </a:t>
            </a:r>
            <a:r>
              <a:rPr lang="en-US" dirty="0"/>
              <a:t>knowledge of contemporary issues </a:t>
            </a:r>
            <a:endParaRPr lang="en-US" dirty="0">
              <a:effectLst/>
            </a:endParaRPr>
          </a:p>
        </p:txBody>
      </p:sp>
      <p:pic>
        <p:nvPicPr>
          <p:cNvPr id="8" name="Chart 1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09800" y="1702806"/>
            <a:ext cx="4876800" cy="29453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13382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Outcome 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752600" y="4876800"/>
            <a:ext cx="6172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dirty="0"/>
              <a:t>Outcome K:  an ability to use the techniques, skills, and modern engineering tools necessary for engineering practice</a:t>
            </a:r>
          </a:p>
        </p:txBody>
      </p:sp>
      <p:pic>
        <p:nvPicPr>
          <p:cNvPr id="6" name="Chart 1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0" y="1524000"/>
            <a:ext cx="4587875" cy="2751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7179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Engineering Enrollment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43112"/>
            <a:ext cx="8610600" cy="277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15304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Computer Engineering Degree Plan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81880"/>
            <a:ext cx="6400800" cy="5361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3779665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Curriculum Changes to Computer Engineering Program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Mission:  Increase enrollment</a:t>
            </a:r>
          </a:p>
          <a:p>
            <a:r>
              <a:rPr lang="en-US" dirty="0" smtClean="0"/>
              <a:t>Goal:</a:t>
            </a:r>
          </a:p>
          <a:p>
            <a:pPr lvl="1"/>
            <a:r>
              <a:rPr lang="en-US" dirty="0" smtClean="0"/>
              <a:t>Get students excited about the major</a:t>
            </a:r>
          </a:p>
          <a:p>
            <a:pPr lvl="1"/>
            <a:r>
              <a:rPr lang="en-US" dirty="0" smtClean="0"/>
              <a:t>To provide our students with a solid background upper division.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80000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Curriculum Changes for CPEG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Courses</a:t>
            </a:r>
          </a:p>
          <a:p>
            <a:pPr lvl="1"/>
            <a:r>
              <a:rPr lang="en-US" dirty="0" smtClean="0"/>
              <a:t>ELEG 1043- Computer Applications Lab (2-2)</a:t>
            </a:r>
          </a:p>
          <a:p>
            <a:pPr lvl="1"/>
            <a:r>
              <a:rPr lang="en-US" dirty="0" smtClean="0"/>
              <a:t>ELEG 2153- Programming Concepts with </a:t>
            </a:r>
            <a:r>
              <a:rPr lang="en-US" dirty="0" err="1" smtClean="0"/>
              <a:t>Engr</a:t>
            </a:r>
            <a:r>
              <a:rPr lang="en-US" dirty="0" smtClean="0"/>
              <a:t> Applications (2-2)</a:t>
            </a:r>
          </a:p>
          <a:p>
            <a:pPr lvl="1"/>
            <a:r>
              <a:rPr lang="en-US" dirty="0" smtClean="0"/>
              <a:t>ELEG 2163 – Introduction to Microcontrollers (2-2)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37386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Software and Hardware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743200" y="1600200"/>
            <a:ext cx="3733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 ++ Programming – Arduino Board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743200" y="2590800"/>
            <a:ext cx="3733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 ++ Programming and Python – Microcontrollers and </a:t>
            </a:r>
            <a:r>
              <a:rPr lang="en-US" dirty="0" err="1" smtClean="0"/>
              <a:t>Rasberry</a:t>
            </a:r>
            <a:r>
              <a:rPr lang="en-US" dirty="0" smtClean="0"/>
              <a:t> Pi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819400" y="3581400"/>
            <a:ext cx="3733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Verilog and VHDL– FPGAs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819400" y="4648200"/>
            <a:ext cx="3733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Microprocessors –</a:t>
            </a:r>
            <a:r>
              <a:rPr lang="en-US" dirty="0" err="1" smtClean="0"/>
              <a:t>Microntrollers</a:t>
            </a:r>
            <a:r>
              <a:rPr lang="en-US" dirty="0" smtClean="0"/>
              <a:t>  (ATMEL and ARM)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824681" y="5638800"/>
            <a:ext cx="3733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Embedded Systems and Computer Networks:  Microprocessors -</a:t>
            </a:r>
            <a:r>
              <a:rPr lang="en-US" dirty="0" err="1" smtClean="0"/>
              <a:t>Micontrollers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15772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Plan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223177"/>
            <a:ext cx="6934200" cy="5681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="" xmlns:p14="http://schemas.microsoft.com/office/powerpoint/2010/main" val="2366859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Board Commendations, Concerns and recommendations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86738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Next Meeting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When is a good time for the Fall meeting?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8D2F3F-47CA-4157-B7AB-23465ABFCFB0}" type="slidenum">
              <a:rPr lang="en-US" smtClean="0"/>
              <a:pPr/>
              <a:t>45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17033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183</TotalTime>
  <Words>1080</Words>
  <Application>Microsoft Office PowerPoint</Application>
  <PresentationFormat>On-screen Show (4:3)</PresentationFormat>
  <Paragraphs>209</Paragraphs>
  <Slides>45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Electrical and Computer Engineering  Spring 2016 Industrial Advisory Board Meeting</vt:lpstr>
      <vt:lpstr>ECE IAB Meeting Agenda, April 29, 2016</vt:lpstr>
      <vt:lpstr>Introductions -New Members</vt:lpstr>
      <vt:lpstr>Previous Meeting Minutes</vt:lpstr>
      <vt:lpstr>Highlights</vt:lpstr>
      <vt:lpstr>News:  Alumni Speaks to Students</vt:lpstr>
      <vt:lpstr>News:  Alumni Speaks to Students</vt:lpstr>
      <vt:lpstr>News:  Faculty Publish New Books  </vt:lpstr>
      <vt:lpstr>News:  2 Students win 1st Place Doctoral Student Award</vt:lpstr>
      <vt:lpstr>Student News</vt:lpstr>
      <vt:lpstr>PLC Training Workshops</vt:lpstr>
      <vt:lpstr>Four New Centers</vt:lpstr>
      <vt:lpstr>Center of Excellence in Research and Education for Big Military Data Intelligence Center (CREDIT)</vt:lpstr>
      <vt:lpstr>Center Papers</vt:lpstr>
      <vt:lpstr>Slide 15</vt:lpstr>
      <vt:lpstr>Enrollment</vt:lpstr>
      <vt:lpstr>University Enrollment Increase to 9,500 Students</vt:lpstr>
      <vt:lpstr>Enrollment</vt:lpstr>
      <vt:lpstr>Enrollment</vt:lpstr>
      <vt:lpstr>Degrees Awarded</vt:lpstr>
      <vt:lpstr>Undergraduate Degrees</vt:lpstr>
      <vt:lpstr>Graduate Degrees</vt:lpstr>
      <vt:lpstr>Curriculum and Instruction</vt:lpstr>
      <vt:lpstr>ABET: Changes to Electrical Engineering Program Objectives </vt:lpstr>
      <vt:lpstr>ABET: Changes to Electrical Engineering Program Objectives </vt:lpstr>
      <vt:lpstr>Student Outcomes</vt:lpstr>
      <vt:lpstr>Slide 27</vt:lpstr>
      <vt:lpstr>Outcome B</vt:lpstr>
      <vt:lpstr>Outcome C</vt:lpstr>
      <vt:lpstr>Outcome D</vt:lpstr>
      <vt:lpstr>Outcome E</vt:lpstr>
      <vt:lpstr>Outcome F</vt:lpstr>
      <vt:lpstr>Outcome G</vt:lpstr>
      <vt:lpstr>Outcome H</vt:lpstr>
      <vt:lpstr>Outcome I</vt:lpstr>
      <vt:lpstr>Outcome J</vt:lpstr>
      <vt:lpstr>Outcome K</vt:lpstr>
      <vt:lpstr>Computer Engineering Enrollment</vt:lpstr>
      <vt:lpstr>Computer Engineering Degree Plan</vt:lpstr>
      <vt:lpstr>Curriculum Changes to Computer Engineering Program</vt:lpstr>
      <vt:lpstr>Curriculum Changes for CPEG</vt:lpstr>
      <vt:lpstr>Software and Hardware</vt:lpstr>
      <vt:lpstr>New Plan</vt:lpstr>
      <vt:lpstr>Board Commendations, Concerns and recommendations</vt:lpstr>
      <vt:lpstr>Next Meeting</vt:lpstr>
    </vt:vector>
  </TitlesOfParts>
  <Company>Prairie View A&amp;M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 2015 Industrial Advisory Board Meeting</dc:title>
  <dc:creator>Obiomon,Pamela</dc:creator>
  <cp:lastModifiedBy>Hp</cp:lastModifiedBy>
  <cp:revision>32</cp:revision>
  <cp:lastPrinted>2016-04-29T13:48:12Z</cp:lastPrinted>
  <dcterms:created xsi:type="dcterms:W3CDTF">2015-11-20T12:47:18Z</dcterms:created>
  <dcterms:modified xsi:type="dcterms:W3CDTF">2016-09-18T23:35:20Z</dcterms:modified>
</cp:coreProperties>
</file>